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12"/>
  </p:notesMasterIdLst>
  <p:sldIdLst>
    <p:sldId id="256" r:id="rId2"/>
    <p:sldId id="257" r:id="rId3"/>
    <p:sldId id="266" r:id="rId4"/>
    <p:sldId id="258" r:id="rId5"/>
    <p:sldId id="261" r:id="rId6"/>
    <p:sldId id="260" r:id="rId7"/>
    <p:sldId id="262" r:id="rId8"/>
    <p:sldId id="263" r:id="rId9"/>
    <p:sldId id="264" r:id="rId10"/>
    <p:sldId id="265" r:id="rId11"/>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99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863BF1-6D01-4493-37CD-3E46643DDBD6}" v="386" dt="2026-04-14T22:22:30.345"/>
  </p1510:revLst>
</p1510:revInfo>
</file>

<file path=ppt/tableStyles.xml><?xml version="1.0" encoding="utf-8"?>
<a:tblStyleLst xmlns:a="http://schemas.openxmlformats.org/drawingml/2006/main" def="{18742CBF-DB33-4B95-A016-09EDC0741C03}">
  <a:tblStyle styleId="{18742CBF-DB33-4B95-A016-09EDC0741C03}" styleName="Table_0">
    <a:wholeTbl>
      <a:tcTxStyle b="off" i="off">
        <a:font>
          <a:latin typeface="Aptos"/>
          <a:ea typeface="Aptos"/>
          <a:cs typeface="Aptos"/>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7E9EC"/>
          </a:solidFill>
        </a:fill>
      </a:tcStyle>
    </a:wholeTbl>
    <a:band1H>
      <a:tcTxStyle/>
      <a:tcStyle>
        <a:tcBdr/>
        <a:fill>
          <a:solidFill>
            <a:srgbClr val="CAD1D8"/>
          </a:solidFill>
        </a:fill>
      </a:tcStyle>
    </a:band1H>
    <a:band2H>
      <a:tcTxStyle/>
      <a:tcStyle>
        <a:tcBdr/>
      </a:tcStyle>
    </a:band2H>
    <a:band1V>
      <a:tcTxStyle/>
      <a:tcStyle>
        <a:tcBdr/>
        <a:fill>
          <a:solidFill>
            <a:srgbClr val="CAD1D8"/>
          </a:solidFill>
        </a:fill>
      </a:tcStyle>
    </a:band1V>
    <a:band2V>
      <a:tcTxStyle/>
      <a:tcStyle>
        <a:tcBdr/>
      </a:tcStyle>
    </a:band2V>
    <a:lastCol>
      <a:tcTxStyle b="on" i="off">
        <a:font>
          <a:latin typeface="Aptos"/>
          <a:ea typeface="Aptos"/>
          <a:cs typeface="Aptos"/>
        </a:font>
        <a:schemeClr val="lt1"/>
      </a:tcTxStyle>
      <a:tcStyle>
        <a:tcBdr/>
        <a:fill>
          <a:solidFill>
            <a:schemeClr val="accent1"/>
          </a:solidFill>
        </a:fill>
      </a:tcStyle>
    </a:lastCol>
    <a:firstCol>
      <a:tcTxStyle b="on" i="off">
        <a:font>
          <a:latin typeface="Aptos"/>
          <a:ea typeface="Aptos"/>
          <a:cs typeface="Aptos"/>
        </a:font>
        <a:schemeClr val="lt1"/>
      </a:tcTxStyle>
      <a:tcStyle>
        <a:tcBdr/>
        <a:fill>
          <a:solidFill>
            <a:schemeClr val="accent1"/>
          </a:solidFill>
        </a:fill>
      </a:tcStyle>
    </a:firstCol>
    <a:lastRow>
      <a:tcTxStyle b="on" i="off">
        <a:font>
          <a:latin typeface="Aptos"/>
          <a:ea typeface="Aptos"/>
          <a:cs typeface="Aptos"/>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a:tcStyle>
        <a:tcBdr/>
      </a:tcStyle>
    </a:seCell>
    <a:swCell>
      <a:tcTxStyle/>
      <a:tcStyle>
        <a:tcBdr/>
      </a:tcStyle>
    </a:swCell>
    <a:firstRow>
      <a:tcTxStyle b="on" i="off">
        <a:font>
          <a:latin typeface="Aptos"/>
          <a:ea typeface="Aptos"/>
          <a:cs typeface="Aptos"/>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642"/>
    <p:restoredTop sz="94574"/>
  </p:normalViewPr>
  <p:slideViewPr>
    <p:cSldViewPr snapToGrid="0">
      <p:cViewPr varScale="1">
        <p:scale>
          <a:sx n="121" d="100"/>
          <a:sy n="121" d="100"/>
        </p:scale>
        <p:origin x="200" y="3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txBody>
          <a:bodyPr/>
          <a:lstStyle/>
          <a:p>
            <a:endParaRPr lang="en-GB"/>
          </a:p>
        </p:txBody>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2" name="Google Shape;8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0" name="Google Shape;90;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a:extLst>
            <a:ext uri="{FF2B5EF4-FFF2-40B4-BE49-F238E27FC236}">
              <a16:creationId xmlns:a16="http://schemas.microsoft.com/office/drawing/2014/main" id="{15AA9253-FC45-1B09-928E-F26FCD764770}"/>
            </a:ext>
          </a:extLst>
        </p:cNvPr>
        <p:cNvGrpSpPr/>
        <p:nvPr/>
      </p:nvGrpSpPr>
      <p:grpSpPr>
        <a:xfrm>
          <a:off x="0" y="0"/>
          <a:ext cx="0" cy="0"/>
          <a:chOff x="0" y="0"/>
          <a:chExt cx="0" cy="0"/>
        </a:xfrm>
      </p:grpSpPr>
      <p:sp>
        <p:nvSpPr>
          <p:cNvPr id="98" name="Google Shape;98;p3:notes">
            <a:extLst>
              <a:ext uri="{FF2B5EF4-FFF2-40B4-BE49-F238E27FC236}">
                <a16:creationId xmlns:a16="http://schemas.microsoft.com/office/drawing/2014/main" id="{B3F4EAFC-FC14-C2C2-4115-E6FDAFC02798}"/>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9" name="Google Shape;99;p3:notes">
            <a:extLst>
              <a:ext uri="{FF2B5EF4-FFF2-40B4-BE49-F238E27FC236}">
                <a16:creationId xmlns:a16="http://schemas.microsoft.com/office/drawing/2014/main" id="{B0CC38E0-FAD4-1964-8B83-9CE511EA6975}"/>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extLst>
      <p:ext uri="{BB962C8B-B14F-4D97-AF65-F5344CB8AC3E}">
        <p14:creationId xmlns:p14="http://schemas.microsoft.com/office/powerpoint/2010/main" val="18614572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9" name="Google Shape;99;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a:extLst>
            <a:ext uri="{FF2B5EF4-FFF2-40B4-BE49-F238E27FC236}">
              <a16:creationId xmlns:a16="http://schemas.microsoft.com/office/drawing/2014/main" id="{C1DFA836-AB0D-7CB5-5AC1-19508AD459E8}"/>
            </a:ext>
          </a:extLst>
        </p:cNvPr>
        <p:cNvGrpSpPr/>
        <p:nvPr/>
      </p:nvGrpSpPr>
      <p:grpSpPr>
        <a:xfrm>
          <a:off x="0" y="0"/>
          <a:ext cx="0" cy="0"/>
          <a:chOff x="0" y="0"/>
          <a:chExt cx="0" cy="0"/>
        </a:xfrm>
      </p:grpSpPr>
      <p:sp>
        <p:nvSpPr>
          <p:cNvPr id="98" name="Google Shape;98;p3:notes">
            <a:extLst>
              <a:ext uri="{FF2B5EF4-FFF2-40B4-BE49-F238E27FC236}">
                <a16:creationId xmlns:a16="http://schemas.microsoft.com/office/drawing/2014/main" id="{F793BA4C-B743-6379-07F1-758A02BB3C6C}"/>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9" name="Google Shape;99;p3:notes">
            <a:extLst>
              <a:ext uri="{FF2B5EF4-FFF2-40B4-BE49-F238E27FC236}">
                <a16:creationId xmlns:a16="http://schemas.microsoft.com/office/drawing/2014/main" id="{EA23835A-02F1-0CA3-6BCB-3583DD00FDA5}"/>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extLst>
      <p:ext uri="{BB962C8B-B14F-4D97-AF65-F5344CB8AC3E}">
        <p14:creationId xmlns:p14="http://schemas.microsoft.com/office/powerpoint/2010/main" val="29046027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a:extLst>
            <a:ext uri="{FF2B5EF4-FFF2-40B4-BE49-F238E27FC236}">
              <a16:creationId xmlns:a16="http://schemas.microsoft.com/office/drawing/2014/main" id="{87B5913E-FE42-F24F-660D-6F7A24EC40B9}"/>
            </a:ext>
          </a:extLst>
        </p:cNvPr>
        <p:cNvGrpSpPr/>
        <p:nvPr/>
      </p:nvGrpSpPr>
      <p:grpSpPr>
        <a:xfrm>
          <a:off x="0" y="0"/>
          <a:ext cx="0" cy="0"/>
          <a:chOff x="0" y="0"/>
          <a:chExt cx="0" cy="0"/>
        </a:xfrm>
      </p:grpSpPr>
      <p:sp>
        <p:nvSpPr>
          <p:cNvPr id="98" name="Google Shape;98;p3:notes">
            <a:extLst>
              <a:ext uri="{FF2B5EF4-FFF2-40B4-BE49-F238E27FC236}">
                <a16:creationId xmlns:a16="http://schemas.microsoft.com/office/drawing/2014/main" id="{00ADFA00-4ECE-1439-A53D-C039AAFB35CF}"/>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9" name="Google Shape;99;p3:notes">
            <a:extLst>
              <a:ext uri="{FF2B5EF4-FFF2-40B4-BE49-F238E27FC236}">
                <a16:creationId xmlns:a16="http://schemas.microsoft.com/office/drawing/2014/main" id="{704BB8AD-8420-B86F-2189-BA74F8336EA6}"/>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extLst>
      <p:ext uri="{BB962C8B-B14F-4D97-AF65-F5344CB8AC3E}">
        <p14:creationId xmlns:p14="http://schemas.microsoft.com/office/powerpoint/2010/main" val="35952991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a:extLst>
            <a:ext uri="{FF2B5EF4-FFF2-40B4-BE49-F238E27FC236}">
              <a16:creationId xmlns:a16="http://schemas.microsoft.com/office/drawing/2014/main" id="{E22F88E8-7E70-DA9C-70BD-7BE6319AFF61}"/>
            </a:ext>
          </a:extLst>
        </p:cNvPr>
        <p:cNvGrpSpPr/>
        <p:nvPr/>
      </p:nvGrpSpPr>
      <p:grpSpPr>
        <a:xfrm>
          <a:off x="0" y="0"/>
          <a:ext cx="0" cy="0"/>
          <a:chOff x="0" y="0"/>
          <a:chExt cx="0" cy="0"/>
        </a:xfrm>
      </p:grpSpPr>
      <p:sp>
        <p:nvSpPr>
          <p:cNvPr id="98" name="Google Shape;98;p3:notes">
            <a:extLst>
              <a:ext uri="{FF2B5EF4-FFF2-40B4-BE49-F238E27FC236}">
                <a16:creationId xmlns:a16="http://schemas.microsoft.com/office/drawing/2014/main" id="{B28572B8-C8EA-A798-5FB6-F32A6001C5AC}"/>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9" name="Google Shape;99;p3:notes">
            <a:extLst>
              <a:ext uri="{FF2B5EF4-FFF2-40B4-BE49-F238E27FC236}">
                <a16:creationId xmlns:a16="http://schemas.microsoft.com/office/drawing/2014/main" id="{57DEEAC0-A74C-2147-83A6-05443A304CC4}"/>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extLst>
      <p:ext uri="{BB962C8B-B14F-4D97-AF65-F5344CB8AC3E}">
        <p14:creationId xmlns:p14="http://schemas.microsoft.com/office/powerpoint/2010/main" val="2788941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1"/>
        <p:cNvGrpSpPr/>
        <p:nvPr/>
      </p:nvGrpSpPr>
      <p:grpSpPr>
        <a:xfrm>
          <a:off x="0" y="0"/>
          <a:ext cx="0" cy="0"/>
          <a:chOff x="0" y="0"/>
          <a:chExt cx="0" cy="0"/>
        </a:xfrm>
      </p:grpSpPr>
      <p:sp>
        <p:nvSpPr>
          <p:cNvPr id="12" name="Google Shape;12;p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 name="Google Shape;13;p2"/>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4" name="Google Shape;14;p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 name="Google Shape;15;p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 name="Google Shape;16;p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17"/>
        <p:cNvGrpSpPr/>
        <p:nvPr/>
      </p:nvGrpSpPr>
      <p:grpSpPr>
        <a:xfrm>
          <a:off x="0" y="0"/>
          <a:ext cx="0" cy="0"/>
          <a:chOff x="0" y="0"/>
          <a:chExt cx="0" cy="0"/>
        </a:xfrm>
      </p:grpSpPr>
      <p:sp>
        <p:nvSpPr>
          <p:cNvPr id="18" name="Google Shape;18;p3"/>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 name="Google Shape;19;p3"/>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20" name="Google Shape;20;p3"/>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1" name="Google Shape;21;p3"/>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22" name="Google Shape;22;p3"/>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3" name="Google Shape;23;p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 name="Google Shape;24;p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26"/>
        <p:cNvGrpSpPr/>
        <p:nvPr/>
      </p:nvGrpSpPr>
      <p:grpSpPr>
        <a:xfrm>
          <a:off x="0" y="0"/>
          <a:ext cx="0" cy="0"/>
          <a:chOff x="0" y="0"/>
          <a:chExt cx="0" cy="0"/>
        </a:xfrm>
      </p:grpSpPr>
      <p:sp>
        <p:nvSpPr>
          <p:cNvPr id="27" name="Google Shape;27;p4"/>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Play"/>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8" name="Google Shape;28;p4"/>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29" name="Google Shape;29;p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2"/>
        <p:cNvGrpSpPr/>
        <p:nvPr/>
      </p:nvGrpSpPr>
      <p:grpSpPr>
        <a:xfrm>
          <a:off x="0" y="0"/>
          <a:ext cx="0" cy="0"/>
          <a:chOff x="0" y="0"/>
          <a:chExt cx="0" cy="0"/>
        </a:xfrm>
      </p:grpSpPr>
      <p:sp>
        <p:nvSpPr>
          <p:cNvPr id="33" name="Google Shape;33;p5"/>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Play"/>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4" name="Google Shape;34;p5"/>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757575"/>
              </a:buClr>
              <a:buSzPts val="2400"/>
              <a:buNone/>
              <a:defRPr sz="2400">
                <a:solidFill>
                  <a:srgbClr val="757575"/>
                </a:solidFill>
              </a:defRPr>
            </a:lvl1pPr>
            <a:lvl2pPr marL="914400" lvl="1" indent="-228600" algn="l">
              <a:lnSpc>
                <a:spcPct val="90000"/>
              </a:lnSpc>
              <a:spcBef>
                <a:spcPts val="500"/>
              </a:spcBef>
              <a:spcAft>
                <a:spcPts val="0"/>
              </a:spcAft>
              <a:buClr>
                <a:srgbClr val="757575"/>
              </a:buClr>
              <a:buSzPts val="2000"/>
              <a:buNone/>
              <a:defRPr sz="2000">
                <a:solidFill>
                  <a:srgbClr val="757575"/>
                </a:solidFill>
              </a:defRPr>
            </a:lvl2pPr>
            <a:lvl3pPr marL="1371600" lvl="2" indent="-228600" algn="l">
              <a:lnSpc>
                <a:spcPct val="90000"/>
              </a:lnSpc>
              <a:spcBef>
                <a:spcPts val="500"/>
              </a:spcBef>
              <a:spcAft>
                <a:spcPts val="0"/>
              </a:spcAft>
              <a:buClr>
                <a:srgbClr val="757575"/>
              </a:buClr>
              <a:buSzPts val="1800"/>
              <a:buNone/>
              <a:defRPr sz="1800">
                <a:solidFill>
                  <a:srgbClr val="757575"/>
                </a:solidFill>
              </a:defRPr>
            </a:lvl3pPr>
            <a:lvl4pPr marL="1828800" lvl="3" indent="-228600" algn="l">
              <a:lnSpc>
                <a:spcPct val="90000"/>
              </a:lnSpc>
              <a:spcBef>
                <a:spcPts val="500"/>
              </a:spcBef>
              <a:spcAft>
                <a:spcPts val="0"/>
              </a:spcAft>
              <a:buClr>
                <a:srgbClr val="757575"/>
              </a:buClr>
              <a:buSzPts val="1600"/>
              <a:buNone/>
              <a:defRPr sz="1600">
                <a:solidFill>
                  <a:srgbClr val="757575"/>
                </a:solidFill>
              </a:defRPr>
            </a:lvl4pPr>
            <a:lvl5pPr marL="2286000" lvl="4" indent="-228600" algn="l">
              <a:lnSpc>
                <a:spcPct val="90000"/>
              </a:lnSpc>
              <a:spcBef>
                <a:spcPts val="500"/>
              </a:spcBef>
              <a:spcAft>
                <a:spcPts val="0"/>
              </a:spcAft>
              <a:buClr>
                <a:srgbClr val="757575"/>
              </a:buClr>
              <a:buSzPts val="1600"/>
              <a:buNone/>
              <a:defRPr sz="1600">
                <a:solidFill>
                  <a:srgbClr val="757575"/>
                </a:solidFill>
              </a:defRPr>
            </a:lvl5pPr>
            <a:lvl6pPr marL="2743200" lvl="5" indent="-228600" algn="l">
              <a:lnSpc>
                <a:spcPct val="90000"/>
              </a:lnSpc>
              <a:spcBef>
                <a:spcPts val="500"/>
              </a:spcBef>
              <a:spcAft>
                <a:spcPts val="0"/>
              </a:spcAft>
              <a:buClr>
                <a:srgbClr val="757575"/>
              </a:buClr>
              <a:buSzPts val="1600"/>
              <a:buNone/>
              <a:defRPr sz="1600">
                <a:solidFill>
                  <a:srgbClr val="757575"/>
                </a:solidFill>
              </a:defRPr>
            </a:lvl6pPr>
            <a:lvl7pPr marL="3200400" lvl="6" indent="-228600" algn="l">
              <a:lnSpc>
                <a:spcPct val="90000"/>
              </a:lnSpc>
              <a:spcBef>
                <a:spcPts val="500"/>
              </a:spcBef>
              <a:spcAft>
                <a:spcPts val="0"/>
              </a:spcAft>
              <a:buClr>
                <a:srgbClr val="757575"/>
              </a:buClr>
              <a:buSzPts val="1600"/>
              <a:buNone/>
              <a:defRPr sz="1600">
                <a:solidFill>
                  <a:srgbClr val="757575"/>
                </a:solidFill>
              </a:defRPr>
            </a:lvl7pPr>
            <a:lvl8pPr marL="3657600" lvl="7" indent="-228600" algn="l">
              <a:lnSpc>
                <a:spcPct val="90000"/>
              </a:lnSpc>
              <a:spcBef>
                <a:spcPts val="500"/>
              </a:spcBef>
              <a:spcAft>
                <a:spcPts val="0"/>
              </a:spcAft>
              <a:buClr>
                <a:srgbClr val="757575"/>
              </a:buClr>
              <a:buSzPts val="1600"/>
              <a:buNone/>
              <a:defRPr sz="1600">
                <a:solidFill>
                  <a:srgbClr val="757575"/>
                </a:solidFill>
              </a:defRPr>
            </a:lvl8pPr>
            <a:lvl9pPr marL="4114800" lvl="8" indent="-228600" algn="l">
              <a:lnSpc>
                <a:spcPct val="90000"/>
              </a:lnSpc>
              <a:spcBef>
                <a:spcPts val="500"/>
              </a:spcBef>
              <a:spcAft>
                <a:spcPts val="0"/>
              </a:spcAft>
              <a:buClr>
                <a:srgbClr val="757575"/>
              </a:buClr>
              <a:buSzPts val="1600"/>
              <a:buNone/>
              <a:defRPr sz="1600">
                <a:solidFill>
                  <a:srgbClr val="757575"/>
                </a:solidFill>
              </a:defRPr>
            </a:lvl9pPr>
          </a:lstStyle>
          <a:p>
            <a:endParaRPr/>
          </a:p>
        </p:txBody>
      </p:sp>
      <p:sp>
        <p:nvSpPr>
          <p:cNvPr id="35" name="Google Shape;35;p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 name="Google Shape;36;p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7" name="Google Shape;37;p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8"/>
        <p:cNvGrpSpPr/>
        <p:nvPr/>
      </p:nvGrpSpPr>
      <p:grpSpPr>
        <a:xfrm>
          <a:off x="0" y="0"/>
          <a:ext cx="0" cy="0"/>
          <a:chOff x="0" y="0"/>
          <a:chExt cx="0" cy="0"/>
        </a:xfrm>
      </p:grpSpPr>
      <p:sp>
        <p:nvSpPr>
          <p:cNvPr id="39" name="Google Shape;39;p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0" name="Google Shape;40;p6"/>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1" name="Google Shape;41;p6"/>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2" name="Google Shape;42;p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5"/>
        <p:cNvGrpSpPr/>
        <p:nvPr/>
      </p:nvGrpSpPr>
      <p:grpSpPr>
        <a:xfrm>
          <a:off x="0" y="0"/>
          <a:ext cx="0" cy="0"/>
          <a:chOff x="0" y="0"/>
          <a:chExt cx="0" cy="0"/>
        </a:xfrm>
      </p:grpSpPr>
      <p:sp>
        <p:nvSpPr>
          <p:cNvPr id="46" name="Google Shape;46;p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7" name="Google Shape;47;p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9" name="Google Shape;49;p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0"/>
        <p:cNvGrpSpPr/>
        <p:nvPr/>
      </p:nvGrpSpPr>
      <p:grpSpPr>
        <a:xfrm>
          <a:off x="0" y="0"/>
          <a:ext cx="0" cy="0"/>
          <a:chOff x="0" y="0"/>
          <a:chExt cx="0" cy="0"/>
        </a:xfrm>
      </p:grpSpPr>
      <p:sp>
        <p:nvSpPr>
          <p:cNvPr id="51" name="Google Shape;51;p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9"/>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Pla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9"/>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57" name="Google Shape;57;p9"/>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58" name="Google Shape;58;p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10"/>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Pla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10"/>
          <p:cNvSpPr>
            <a:spLocks noGrp="1"/>
          </p:cNvSpPr>
          <p:nvPr>
            <p:ph type="pic" idx="2"/>
          </p:nvPr>
        </p:nvSpPr>
        <p:spPr>
          <a:xfrm>
            <a:off x="5183188" y="987425"/>
            <a:ext cx="6172200" cy="4873625"/>
          </a:xfrm>
          <a:prstGeom prst="rect">
            <a:avLst/>
          </a:prstGeom>
          <a:noFill/>
          <a:ln>
            <a:noFill/>
          </a:ln>
        </p:spPr>
        <p:txBody>
          <a:bodyPr/>
          <a:lstStyle/>
          <a:p>
            <a:endParaRPr lang="en-GB"/>
          </a:p>
        </p:txBody>
      </p:sp>
      <p:sp>
        <p:nvSpPr>
          <p:cNvPr id="64" name="Google Shape;64;p10"/>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5" name="Google Shape;65;p1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1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1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1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11"/>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1" name="Google Shape;71;p1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1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12"/>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12"/>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7" name="Google Shape;77;p1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1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1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Play"/>
              <a:buNone/>
              <a:defRPr sz="4400" b="0" i="0" u="none" strike="noStrike" cap="none">
                <a:solidFill>
                  <a:schemeClr val="dk1"/>
                </a:solidFill>
                <a:latin typeface="Play"/>
                <a:ea typeface="Play"/>
                <a:cs typeface="Play"/>
                <a:sym typeface="Play"/>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Arial"/>
                <a:ea typeface="Arial"/>
                <a:cs typeface="Arial"/>
                <a:sym typeface="Arial"/>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9pPr>
          </a:lstStyle>
          <a:p>
            <a:endParaRPr/>
          </a:p>
        </p:txBody>
      </p:sp>
      <p:sp>
        <p:nvSpPr>
          <p:cNvPr id="8" name="Google Shape;8;p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757575"/>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9" name="Google Shape;9;p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757575"/>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10" name="Google Shape;10;p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757575"/>
                </a:solidFill>
                <a:latin typeface="Arial"/>
                <a:ea typeface="Arial"/>
                <a:cs typeface="Arial"/>
                <a:sym typeface="Arial"/>
              </a:defRPr>
            </a:lvl1pPr>
            <a:lvl2pPr marL="0" marR="0" lvl="1" indent="0" algn="r" rtl="0">
              <a:spcBef>
                <a:spcPts val="0"/>
              </a:spcBef>
              <a:buNone/>
              <a:defRPr sz="1200" b="0" i="0" u="none" strike="noStrike" cap="none">
                <a:solidFill>
                  <a:srgbClr val="757575"/>
                </a:solidFill>
                <a:latin typeface="Arial"/>
                <a:ea typeface="Arial"/>
                <a:cs typeface="Arial"/>
                <a:sym typeface="Arial"/>
              </a:defRPr>
            </a:lvl2pPr>
            <a:lvl3pPr marL="0" marR="0" lvl="2" indent="0" algn="r" rtl="0">
              <a:spcBef>
                <a:spcPts val="0"/>
              </a:spcBef>
              <a:buNone/>
              <a:defRPr sz="1200" b="0" i="0" u="none" strike="noStrike" cap="none">
                <a:solidFill>
                  <a:srgbClr val="757575"/>
                </a:solidFill>
                <a:latin typeface="Arial"/>
                <a:ea typeface="Arial"/>
                <a:cs typeface="Arial"/>
                <a:sym typeface="Arial"/>
              </a:defRPr>
            </a:lvl3pPr>
            <a:lvl4pPr marL="0" marR="0" lvl="3" indent="0" algn="r" rtl="0">
              <a:spcBef>
                <a:spcPts val="0"/>
              </a:spcBef>
              <a:buNone/>
              <a:defRPr sz="1200" b="0" i="0" u="none" strike="noStrike" cap="none">
                <a:solidFill>
                  <a:srgbClr val="757575"/>
                </a:solidFill>
                <a:latin typeface="Arial"/>
                <a:ea typeface="Arial"/>
                <a:cs typeface="Arial"/>
                <a:sym typeface="Arial"/>
              </a:defRPr>
            </a:lvl4pPr>
            <a:lvl5pPr marL="0" marR="0" lvl="4" indent="0" algn="r" rtl="0">
              <a:spcBef>
                <a:spcPts val="0"/>
              </a:spcBef>
              <a:buNone/>
              <a:defRPr sz="1200" b="0" i="0" u="none" strike="noStrike" cap="none">
                <a:solidFill>
                  <a:srgbClr val="757575"/>
                </a:solidFill>
                <a:latin typeface="Arial"/>
                <a:ea typeface="Arial"/>
                <a:cs typeface="Arial"/>
                <a:sym typeface="Arial"/>
              </a:defRPr>
            </a:lvl5pPr>
            <a:lvl6pPr marL="0" marR="0" lvl="5" indent="0" algn="r" rtl="0">
              <a:spcBef>
                <a:spcPts val="0"/>
              </a:spcBef>
              <a:buNone/>
              <a:defRPr sz="1200" b="0" i="0" u="none" strike="noStrike" cap="none">
                <a:solidFill>
                  <a:srgbClr val="757575"/>
                </a:solidFill>
                <a:latin typeface="Arial"/>
                <a:ea typeface="Arial"/>
                <a:cs typeface="Arial"/>
                <a:sym typeface="Arial"/>
              </a:defRPr>
            </a:lvl6pPr>
            <a:lvl7pPr marL="0" marR="0" lvl="6" indent="0" algn="r" rtl="0">
              <a:spcBef>
                <a:spcPts val="0"/>
              </a:spcBef>
              <a:buNone/>
              <a:defRPr sz="1200" b="0" i="0" u="none" strike="noStrike" cap="none">
                <a:solidFill>
                  <a:srgbClr val="757575"/>
                </a:solidFill>
                <a:latin typeface="Arial"/>
                <a:ea typeface="Arial"/>
                <a:cs typeface="Arial"/>
                <a:sym typeface="Arial"/>
              </a:defRPr>
            </a:lvl7pPr>
            <a:lvl8pPr marL="0" marR="0" lvl="7" indent="0" algn="r" rtl="0">
              <a:spcBef>
                <a:spcPts val="0"/>
              </a:spcBef>
              <a:buNone/>
              <a:defRPr sz="1200" b="0" i="0" u="none" strike="noStrike" cap="none">
                <a:solidFill>
                  <a:srgbClr val="757575"/>
                </a:solidFill>
                <a:latin typeface="Arial"/>
                <a:ea typeface="Arial"/>
                <a:cs typeface="Arial"/>
                <a:sym typeface="Arial"/>
              </a:defRPr>
            </a:lvl8pPr>
            <a:lvl9pPr marL="0" marR="0" lvl="8" indent="0" algn="r" rtl="0">
              <a:spcBef>
                <a:spcPts val="0"/>
              </a:spcBef>
              <a:buNone/>
              <a:defRPr sz="120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courses.lumenlearning.com/wmopen-principlesofmanagement/chapter/communication-in-the-management-function/" TargetMode="External"/></Relationships>
</file>

<file path=ppt/slides/_rels/slide6.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jpeg"/><Relationship Id="rId7"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8" Type="http://schemas.openxmlformats.org/officeDocument/2006/relationships/hyperlink" Target="https://www.publicdomainpictures.net/en/view-image.php?image=280716&amp;picture=software-update" TargetMode="External"/><Relationship Id="rId3" Type="http://schemas.openxmlformats.org/officeDocument/2006/relationships/image" Target="../media/image11.jpg"/><Relationship Id="rId7" Type="http://schemas.openxmlformats.org/officeDocument/2006/relationships/image" Target="../media/image13.jp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s://ecampusontario.pressbooks.pub/educationleadershipmanagement/chapter/10-1-the-communication-process/" TargetMode="External"/><Relationship Id="rId5" Type="http://schemas.openxmlformats.org/officeDocument/2006/relationships/image" Target="../media/image12.png"/><Relationship Id="rId10" Type="http://schemas.openxmlformats.org/officeDocument/2006/relationships/hyperlink" Target="https://technofaq.org/posts/2020/10/why-employee-training-is-the-best-investment-you-could-make/" TargetMode="External"/><Relationship Id="rId4" Type="http://schemas.openxmlformats.org/officeDocument/2006/relationships/hyperlink" Target="https://kpu.pressbooks.pub/communicationsatwork/chapter/1-4-troubleshooting-miscommunication/" TargetMode="External"/><Relationship Id="rId9" Type="http://schemas.openxmlformats.org/officeDocument/2006/relationships/image" Target="../media/image1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s://www.sciencedirect.com/science/article/abs/pii/S0272494402000828" TargetMode="External"/><Relationship Id="rId2" Type="http://schemas.openxmlformats.org/officeDocument/2006/relationships/hyperlink" Target="https://www.researchgate.net/profile/Sabah-Fedaghi/publication/" TargetMode="Externa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www.publicdomainpictures.net/en/view-image.php?image=380701&amp;picture=any-questions" TargetMode="External"/><Relationship Id="rId2" Type="http://schemas.openxmlformats.org/officeDocument/2006/relationships/image" Target="../media/image15.jp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13"/>
          <p:cNvSpPr/>
          <p:nvPr/>
        </p:nvSpPr>
        <p:spPr>
          <a:xfrm>
            <a:off x="0" y="124691"/>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85" name="Google Shape;85;p13"/>
          <p:cNvSpPr txBox="1">
            <a:spLocks noGrp="1"/>
          </p:cNvSpPr>
          <p:nvPr>
            <p:ph type="title"/>
          </p:nvPr>
        </p:nvSpPr>
        <p:spPr>
          <a:xfrm>
            <a:off x="1008184" y="733869"/>
            <a:ext cx="10175631" cy="111184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FF0000"/>
              </a:buClr>
              <a:buSzPts val="3700"/>
              <a:buFont typeface="Arial"/>
              <a:buNone/>
            </a:pPr>
            <a:r>
              <a:rPr lang="en-GB" sz="3700" b="1" u="sng" dirty="0">
                <a:solidFill>
                  <a:schemeClr val="bg2">
                    <a:lumMod val="90000"/>
                    <a:lumOff val="10000"/>
                  </a:schemeClr>
                </a:solidFill>
                <a:latin typeface="Arial"/>
                <a:ea typeface="Arial"/>
                <a:cs typeface="Arial"/>
                <a:sym typeface="Arial"/>
              </a:rPr>
              <a:t>LCLM4003 Effective Teamwork and Communication</a:t>
            </a:r>
            <a:endParaRPr sz="3700" dirty="0">
              <a:solidFill>
                <a:schemeClr val="bg2">
                  <a:lumMod val="90000"/>
                  <a:lumOff val="10000"/>
                </a:schemeClr>
              </a:solidFill>
            </a:endParaRPr>
          </a:p>
        </p:txBody>
      </p:sp>
      <p:sp>
        <p:nvSpPr>
          <p:cNvPr id="86" name="Google Shape;86;p13"/>
          <p:cNvSpPr txBox="1">
            <a:spLocks noGrp="1"/>
          </p:cNvSpPr>
          <p:nvPr>
            <p:ph type="body" idx="1"/>
          </p:nvPr>
        </p:nvSpPr>
        <p:spPr>
          <a:xfrm>
            <a:off x="1008184" y="1459907"/>
            <a:ext cx="10175630" cy="767904"/>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2000"/>
              <a:buNone/>
            </a:pPr>
            <a:endParaRPr sz="2000" b="1" dirty="0">
              <a:latin typeface="Rockwell"/>
              <a:ea typeface="Rockwell"/>
              <a:cs typeface="Rockwell"/>
              <a:sym typeface="Rockwell"/>
            </a:endParaRPr>
          </a:p>
          <a:p>
            <a:pPr marL="228600" lvl="0" indent="-101600" algn="ctr" rtl="0">
              <a:lnSpc>
                <a:spcPct val="90000"/>
              </a:lnSpc>
              <a:spcBef>
                <a:spcPts val="1000"/>
              </a:spcBef>
              <a:spcAft>
                <a:spcPts val="0"/>
              </a:spcAft>
              <a:buClr>
                <a:schemeClr val="dk1"/>
              </a:buClr>
              <a:buSzPts val="2000"/>
              <a:buNone/>
            </a:pPr>
            <a:endParaRPr sz="2000" b="1" dirty="0">
              <a:latin typeface="Arial"/>
              <a:ea typeface="Arial"/>
              <a:cs typeface="Arial"/>
              <a:sym typeface="Arial"/>
            </a:endParaRPr>
          </a:p>
          <a:p>
            <a:pPr marL="228600" lvl="0" indent="-101600" algn="ctr" rtl="0">
              <a:lnSpc>
                <a:spcPct val="90000"/>
              </a:lnSpc>
              <a:spcBef>
                <a:spcPts val="1000"/>
              </a:spcBef>
              <a:spcAft>
                <a:spcPts val="0"/>
              </a:spcAft>
              <a:buClr>
                <a:schemeClr val="dk1"/>
              </a:buClr>
              <a:buSzPts val="2000"/>
              <a:buNone/>
            </a:pPr>
            <a:endParaRPr sz="2000" dirty="0"/>
          </a:p>
        </p:txBody>
      </p:sp>
      <p:graphicFrame>
        <p:nvGraphicFramePr>
          <p:cNvPr id="87" name="Google Shape;87;p13"/>
          <p:cNvGraphicFramePr/>
          <p:nvPr>
            <p:extLst>
              <p:ext uri="{D42A27DB-BD31-4B8C-83A1-F6EECF244321}">
                <p14:modId xmlns:p14="http://schemas.microsoft.com/office/powerpoint/2010/main" val="1483906320"/>
              </p:ext>
            </p:extLst>
          </p:nvPr>
        </p:nvGraphicFramePr>
        <p:xfrm>
          <a:off x="835154" y="2406134"/>
          <a:ext cx="10515600" cy="3897375"/>
        </p:xfrm>
        <a:graphic>
          <a:graphicData uri="http://schemas.openxmlformats.org/drawingml/2006/table">
            <a:tbl>
              <a:tblPr firstRow="1" bandRow="1">
                <a:solidFill>
                  <a:srgbClr val="F2F2F2">
                    <a:alpha val="30196"/>
                  </a:srgbClr>
                </a:solidFill>
                <a:tableStyleId>{18742CBF-DB33-4B95-A016-09EDC0741C03}</a:tableStyleId>
              </a:tblPr>
              <a:tblGrid>
                <a:gridCol w="3115000">
                  <a:extLst>
                    <a:ext uri="{9D8B030D-6E8A-4147-A177-3AD203B41FA5}">
                      <a16:colId xmlns:a16="http://schemas.microsoft.com/office/drawing/2014/main" val="20000"/>
                    </a:ext>
                  </a:extLst>
                </a:gridCol>
                <a:gridCol w="1879750">
                  <a:extLst>
                    <a:ext uri="{9D8B030D-6E8A-4147-A177-3AD203B41FA5}">
                      <a16:colId xmlns:a16="http://schemas.microsoft.com/office/drawing/2014/main" val="20001"/>
                    </a:ext>
                  </a:extLst>
                </a:gridCol>
                <a:gridCol w="5520850">
                  <a:extLst>
                    <a:ext uri="{9D8B030D-6E8A-4147-A177-3AD203B41FA5}">
                      <a16:colId xmlns:a16="http://schemas.microsoft.com/office/drawing/2014/main" val="20002"/>
                    </a:ext>
                  </a:extLst>
                </a:gridCol>
              </a:tblGrid>
              <a:tr h="436475">
                <a:tc gridSpan="3">
                  <a:txBody>
                    <a:bodyPr/>
                    <a:lstStyle/>
                    <a:p>
                      <a:pPr marL="0" marR="0" lvl="0" indent="0" algn="ctr" rtl="0">
                        <a:spcBef>
                          <a:spcPts val="0"/>
                        </a:spcBef>
                        <a:spcAft>
                          <a:spcPts val="0"/>
                        </a:spcAft>
                        <a:buClr>
                          <a:schemeClr val="lt1"/>
                        </a:buClr>
                        <a:buSzPts val="1400"/>
                        <a:buFont typeface="Arial"/>
                        <a:buNone/>
                      </a:pPr>
                      <a:r>
                        <a:rPr lang="en-GB" sz="1600" b="1" i="0" u="none" strike="noStrike" cap="none" dirty="0">
                          <a:solidFill>
                            <a:schemeClr val="lt1"/>
                          </a:solidFill>
                          <a:latin typeface="Arial"/>
                          <a:ea typeface="Arial"/>
                          <a:cs typeface="Arial"/>
                          <a:sym typeface="Arial"/>
                        </a:rPr>
                        <a:t>AGENDA &amp; OVERVIEW</a:t>
                      </a:r>
                      <a:endParaRPr sz="1600" b="1" u="none" strike="noStrike" cap="none" dirty="0">
                        <a:solidFill>
                          <a:schemeClr val="lt1"/>
                        </a:solidFill>
                        <a:latin typeface="Arial"/>
                        <a:ea typeface="Arial"/>
                        <a:cs typeface="Arial"/>
                        <a:sym typeface="Arial"/>
                      </a:endParaRPr>
                    </a:p>
                  </a:txBody>
                  <a:tcPr marL="119875" marR="92225" marT="92225" marB="92225"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12700" cap="flat" cmpd="sng">
                      <a:solidFill>
                        <a:schemeClr val="dk1"/>
                      </a:solidFill>
                      <a:prstDash val="solid"/>
                      <a:round/>
                      <a:headEnd type="none" w="sm" len="sm"/>
                      <a:tailEnd type="none" w="sm" len="sm"/>
                    </a:lnB>
                    <a:solidFill>
                      <a:schemeClr val="accent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436475">
                <a:tc>
                  <a:txBody>
                    <a:bodyPr/>
                    <a:lstStyle/>
                    <a:p>
                      <a:pPr marL="0" marR="0" lvl="0" indent="0" algn="l" rtl="0">
                        <a:spcBef>
                          <a:spcPts val="0"/>
                        </a:spcBef>
                        <a:spcAft>
                          <a:spcPts val="0"/>
                        </a:spcAft>
                        <a:buClr>
                          <a:schemeClr val="dk1"/>
                        </a:buClr>
                        <a:buSzPts val="1400"/>
                        <a:buFont typeface="Arial"/>
                        <a:buNone/>
                      </a:pPr>
                      <a:r>
                        <a:rPr lang="en-GB" sz="1400" b="1" i="0" u="none" strike="noStrike" cap="none" dirty="0">
                          <a:solidFill>
                            <a:schemeClr val="dk1"/>
                          </a:solidFill>
                          <a:latin typeface="Arial"/>
                          <a:ea typeface="Arial"/>
                          <a:cs typeface="Arial"/>
                          <a:sym typeface="Arial"/>
                        </a:rPr>
                        <a:t>Student Names</a:t>
                      </a:r>
                      <a:endParaRPr dirty="0"/>
                    </a:p>
                  </a:txBody>
                  <a:tcPr marL="119875" marR="92225" marT="92225" marB="922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F2F2F2">
                        <a:alpha val="30196"/>
                      </a:srgbClr>
                    </a:solidFill>
                  </a:tcPr>
                </a:tc>
                <a:tc>
                  <a:txBody>
                    <a:bodyPr/>
                    <a:lstStyle/>
                    <a:p>
                      <a:pPr marL="0" marR="0" lvl="0" indent="0" algn="l" rtl="0">
                        <a:spcBef>
                          <a:spcPts val="0"/>
                        </a:spcBef>
                        <a:spcAft>
                          <a:spcPts val="0"/>
                        </a:spcAft>
                        <a:buClr>
                          <a:schemeClr val="dk1"/>
                        </a:buClr>
                        <a:buSzPts val="1400"/>
                        <a:buFont typeface="Arial"/>
                        <a:buNone/>
                      </a:pPr>
                      <a:r>
                        <a:rPr lang="en-GB" sz="1400" b="1" i="0" u="none" strike="noStrike" cap="none" dirty="0">
                          <a:solidFill>
                            <a:schemeClr val="dk1"/>
                          </a:solidFill>
                          <a:latin typeface="Arial"/>
                          <a:ea typeface="Arial"/>
                          <a:cs typeface="Arial"/>
                          <a:sym typeface="Arial"/>
                        </a:rPr>
                        <a:t> ID No</a:t>
                      </a:r>
                      <a:endParaRPr dirty="0"/>
                    </a:p>
                  </a:txBody>
                  <a:tcPr marL="119875" marR="92225" marT="92225" marB="922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F2F2F2">
                        <a:alpha val="30196"/>
                      </a:srgbClr>
                    </a:solidFill>
                  </a:tcPr>
                </a:tc>
                <a:tc>
                  <a:txBody>
                    <a:bodyPr/>
                    <a:lstStyle/>
                    <a:p>
                      <a:pPr marL="0" marR="0" lvl="0" indent="0" algn="l" rtl="0">
                        <a:spcBef>
                          <a:spcPts val="0"/>
                        </a:spcBef>
                        <a:spcAft>
                          <a:spcPts val="0"/>
                        </a:spcAft>
                        <a:buClr>
                          <a:schemeClr val="dk1"/>
                        </a:buClr>
                        <a:buSzPts val="1400"/>
                        <a:buFont typeface="Arial"/>
                        <a:buNone/>
                      </a:pPr>
                      <a:r>
                        <a:rPr lang="en-GB" sz="1400" b="1" i="0" u="none" strike="noStrike" cap="none" dirty="0">
                          <a:solidFill>
                            <a:schemeClr val="dk1"/>
                          </a:solidFill>
                          <a:latin typeface="Arial"/>
                          <a:ea typeface="Arial"/>
                          <a:cs typeface="Arial"/>
                          <a:sym typeface="Arial"/>
                        </a:rPr>
                        <a:t>BARRIER &amp; SOLUTIONS</a:t>
                      </a:r>
                      <a:endParaRPr dirty="0"/>
                    </a:p>
                  </a:txBody>
                  <a:tcPr marL="119875" marR="92225" marT="92225" marB="922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F2F2F2">
                        <a:alpha val="30196"/>
                      </a:srgbClr>
                    </a:solidFill>
                  </a:tcPr>
                </a:tc>
                <a:extLst>
                  <a:ext uri="{0D108BD9-81ED-4DB2-BD59-A6C34878D82A}">
                    <a16:rowId xmlns:a16="http://schemas.microsoft.com/office/drawing/2014/main" val="10001"/>
                  </a:ext>
                </a:extLst>
              </a:tr>
              <a:tr h="436475">
                <a:tc>
                  <a:txBody>
                    <a:bodyPr/>
                    <a:lstStyle/>
                    <a:p>
                      <a:pPr marL="0" marR="0" lvl="0" indent="0" algn="l" rtl="0">
                        <a:spcBef>
                          <a:spcPts val="0"/>
                        </a:spcBef>
                        <a:spcAft>
                          <a:spcPts val="0"/>
                        </a:spcAft>
                        <a:buClr>
                          <a:schemeClr val="dk1"/>
                        </a:buClr>
                        <a:buSzPts val="1400"/>
                        <a:buFont typeface="Arial"/>
                        <a:buNone/>
                      </a:pPr>
                      <a:r>
                        <a:rPr lang="en-GB" sz="1400" b="1" i="0" u="none" strike="noStrike" cap="none" dirty="0">
                          <a:solidFill>
                            <a:schemeClr val="dk1"/>
                          </a:solidFill>
                          <a:latin typeface="Arial"/>
                          <a:ea typeface="Arial"/>
                          <a:cs typeface="Arial"/>
                          <a:sym typeface="Arial"/>
                        </a:rPr>
                        <a:t>Inna </a:t>
                      </a:r>
                      <a:r>
                        <a:rPr lang="en-GB" sz="1400" b="1" i="0" u="none" strike="noStrike" cap="none" dirty="0" err="1">
                          <a:solidFill>
                            <a:schemeClr val="dk1"/>
                          </a:solidFill>
                          <a:latin typeface="Arial"/>
                          <a:ea typeface="Arial"/>
                          <a:cs typeface="Arial"/>
                          <a:sym typeface="Arial"/>
                        </a:rPr>
                        <a:t>Romanovych</a:t>
                      </a:r>
                      <a:r>
                        <a:rPr lang="en-GB" sz="1400" b="1" i="0" u="none" strike="noStrike" cap="none" dirty="0">
                          <a:solidFill>
                            <a:schemeClr val="dk1"/>
                          </a:solidFill>
                          <a:latin typeface="Arial"/>
                          <a:ea typeface="Arial"/>
                          <a:cs typeface="Arial"/>
                          <a:sym typeface="Arial"/>
                        </a:rPr>
                        <a:t> </a:t>
                      </a:r>
                      <a:endParaRPr sz="1400" u="none" strike="noStrike" cap="none" dirty="0">
                        <a:solidFill>
                          <a:schemeClr val="dk1"/>
                        </a:solidFill>
                      </a:endParaRPr>
                    </a:p>
                  </a:txBody>
                  <a:tcPr marL="119875" marR="92225" marT="92225" marB="92225">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12700" cap="flat" cmpd="sng">
                      <a:solidFill>
                        <a:schemeClr val="dk1"/>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2F2F2"/>
                    </a:solidFill>
                  </a:tcPr>
                </a:tc>
                <a:tc>
                  <a:txBody>
                    <a:bodyPr/>
                    <a:lstStyle/>
                    <a:p>
                      <a:pPr marL="0" marR="0" lvl="0" indent="0" algn="l" rtl="0">
                        <a:spcBef>
                          <a:spcPts val="0"/>
                        </a:spcBef>
                        <a:spcAft>
                          <a:spcPts val="0"/>
                        </a:spcAft>
                        <a:buClr>
                          <a:schemeClr val="dk1"/>
                        </a:buClr>
                        <a:buSzPts val="1400"/>
                        <a:buFont typeface="Arial"/>
                        <a:buNone/>
                      </a:pPr>
                      <a:r>
                        <a:rPr lang="en-GB" sz="1400" b="1" i="0" u="none" strike="noStrike" cap="none" dirty="0">
                          <a:solidFill>
                            <a:schemeClr val="dk1"/>
                          </a:solidFill>
                          <a:latin typeface="Arial"/>
                          <a:ea typeface="Arial"/>
                          <a:cs typeface="Arial"/>
                          <a:sym typeface="Arial"/>
                        </a:rPr>
                        <a:t>25161335</a:t>
                      </a:r>
                      <a:endParaRPr sz="1400" u="none" strike="noStrike" cap="none" dirty="0">
                        <a:solidFill>
                          <a:schemeClr val="dk1"/>
                        </a:solidFill>
                      </a:endParaRPr>
                    </a:p>
                  </a:txBody>
                  <a:tcPr marL="119875" marR="92225" marT="92225" marB="92225">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12700" cap="flat" cmpd="sng">
                      <a:solidFill>
                        <a:schemeClr val="dk1"/>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2F2F2"/>
                    </a:solidFill>
                  </a:tcPr>
                </a:tc>
                <a:tc>
                  <a:txBody>
                    <a:bodyPr/>
                    <a:lstStyle/>
                    <a:p>
                      <a:pPr marL="0" marR="0" lvl="0" indent="0" algn="l" rtl="0">
                        <a:spcBef>
                          <a:spcPts val="0"/>
                        </a:spcBef>
                        <a:spcAft>
                          <a:spcPts val="0"/>
                        </a:spcAft>
                        <a:buClr>
                          <a:schemeClr val="dk1"/>
                        </a:buClr>
                        <a:buSzPts val="1400"/>
                        <a:buFont typeface="Arial"/>
                        <a:buNone/>
                      </a:pPr>
                      <a:r>
                        <a:rPr lang="en-GB" sz="1400" b="1" i="0" u="none" strike="noStrike" cap="none" dirty="0">
                          <a:solidFill>
                            <a:schemeClr val="dk1"/>
                          </a:solidFill>
                          <a:latin typeface="Arial"/>
                          <a:ea typeface="Arial"/>
                          <a:cs typeface="Arial"/>
                          <a:sym typeface="Arial"/>
                        </a:rPr>
                        <a:t>Environmental Noise </a:t>
                      </a:r>
                      <a:endParaRPr sz="1400" u="none" strike="noStrike" cap="none" dirty="0">
                        <a:solidFill>
                          <a:schemeClr val="dk1"/>
                        </a:solidFill>
                      </a:endParaRPr>
                    </a:p>
                  </a:txBody>
                  <a:tcPr marL="119875" marR="92225" marT="92225" marB="92225">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12700" cap="flat" cmpd="sng">
                      <a:solidFill>
                        <a:schemeClr val="dk1"/>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2F2F2"/>
                    </a:solidFill>
                  </a:tcPr>
                </a:tc>
                <a:extLst>
                  <a:ext uri="{0D108BD9-81ED-4DB2-BD59-A6C34878D82A}">
                    <a16:rowId xmlns:a16="http://schemas.microsoft.com/office/drawing/2014/main" val="10002"/>
                  </a:ext>
                </a:extLst>
              </a:tr>
              <a:tr h="436475">
                <a:tc>
                  <a:txBody>
                    <a:bodyPr/>
                    <a:lstStyle/>
                    <a:p>
                      <a:pPr marL="0" marR="0" lvl="0" indent="0" algn="l" rtl="0">
                        <a:spcBef>
                          <a:spcPts val="0"/>
                        </a:spcBef>
                        <a:spcAft>
                          <a:spcPts val="0"/>
                        </a:spcAft>
                        <a:buClr>
                          <a:schemeClr val="dk1"/>
                        </a:buClr>
                        <a:buSzPts val="1400"/>
                        <a:buFont typeface="Arial"/>
                        <a:buNone/>
                      </a:pPr>
                      <a:r>
                        <a:rPr lang="en-GB" sz="1400" b="1" i="0" u="none" strike="noStrike" cap="none" dirty="0">
                          <a:solidFill>
                            <a:schemeClr val="dk1"/>
                          </a:solidFill>
                          <a:latin typeface="Arial"/>
                          <a:ea typeface="Arial"/>
                          <a:cs typeface="Arial"/>
                          <a:sym typeface="Arial"/>
                        </a:rPr>
                        <a:t>Iryna </a:t>
                      </a:r>
                      <a:r>
                        <a:rPr lang="en-GB" sz="1400" b="1" i="0" u="none" strike="noStrike" cap="none" dirty="0" err="1">
                          <a:solidFill>
                            <a:schemeClr val="dk1"/>
                          </a:solidFill>
                          <a:latin typeface="Arial"/>
                          <a:ea typeface="Arial"/>
                          <a:cs typeface="Arial"/>
                          <a:sym typeface="Arial"/>
                        </a:rPr>
                        <a:t>Bilichenko</a:t>
                      </a:r>
                      <a:r>
                        <a:rPr lang="en-GB" sz="1400" b="1" i="0" u="none" strike="noStrike" cap="none" dirty="0">
                          <a:solidFill>
                            <a:schemeClr val="dk1"/>
                          </a:solidFill>
                          <a:latin typeface="Arial"/>
                          <a:ea typeface="Arial"/>
                          <a:cs typeface="Arial"/>
                          <a:sym typeface="Arial"/>
                        </a:rPr>
                        <a:t>     </a:t>
                      </a:r>
                      <a:endParaRPr sz="1400" u="none" strike="noStrike" cap="none" dirty="0">
                        <a:solidFill>
                          <a:schemeClr val="dk1"/>
                        </a:solidFill>
                        <a:latin typeface="Arial"/>
                        <a:ea typeface="Arial"/>
                        <a:cs typeface="Arial"/>
                        <a:sym typeface="Arial"/>
                      </a:endParaRPr>
                    </a:p>
                  </a:txBody>
                  <a:tcPr marL="119875" marR="92225" marT="92225" marB="92225">
                    <a:lnL w="9525" cap="flat" cmpd="sng">
                      <a:solidFill>
                        <a:srgbClr val="000000">
                          <a:alpha val="0"/>
                        </a:srgbClr>
                      </a:solidFill>
                      <a:prstDash val="solid"/>
                      <a:round/>
                      <a:headEnd type="none" w="sm" len="sm"/>
                      <a:tailEnd type="none" w="sm" len="sm"/>
                    </a:lnL>
                    <a:lnR w="9525" cap="flat" cmpd="sng">
                      <a:solidFill>
                        <a:srgbClr val="3F3F3F"/>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2F2F2">
                        <a:alpha val="30196"/>
                      </a:srgbClr>
                    </a:solidFill>
                  </a:tcPr>
                </a:tc>
                <a:tc>
                  <a:txBody>
                    <a:bodyPr/>
                    <a:lstStyle/>
                    <a:p>
                      <a:pPr marL="0" marR="0" lvl="0" indent="0" algn="l" rtl="0">
                        <a:spcBef>
                          <a:spcPts val="0"/>
                        </a:spcBef>
                        <a:spcAft>
                          <a:spcPts val="0"/>
                        </a:spcAft>
                        <a:buClr>
                          <a:schemeClr val="dk1"/>
                        </a:buClr>
                        <a:buSzPts val="1400"/>
                        <a:buFont typeface="Arial"/>
                        <a:buNone/>
                      </a:pPr>
                      <a:r>
                        <a:rPr lang="en-GB" sz="1400" b="1" i="0" u="none" strike="noStrike" cap="none" dirty="0">
                          <a:solidFill>
                            <a:schemeClr val="dk1"/>
                          </a:solidFill>
                          <a:latin typeface="Arial"/>
                          <a:ea typeface="Arial"/>
                          <a:cs typeface="Arial"/>
                          <a:sym typeface="Arial"/>
                        </a:rPr>
                        <a:t>2410663 </a:t>
                      </a:r>
                      <a:endParaRPr sz="1400" u="none" strike="noStrike" cap="none" dirty="0">
                        <a:solidFill>
                          <a:schemeClr val="dk1"/>
                        </a:solidFill>
                        <a:latin typeface="Arial"/>
                        <a:ea typeface="Arial"/>
                        <a:cs typeface="Arial"/>
                        <a:sym typeface="Arial"/>
                      </a:endParaRPr>
                    </a:p>
                  </a:txBody>
                  <a:tcPr marL="119875" marR="92225" marT="92225" marB="92225">
                    <a:lnL w="9525" cap="flat" cmpd="sng">
                      <a:solidFill>
                        <a:srgbClr val="3F3F3F"/>
                      </a:solidFill>
                      <a:prstDash val="solid"/>
                      <a:round/>
                      <a:headEnd type="none" w="sm" len="sm"/>
                      <a:tailEnd type="none" w="sm" len="sm"/>
                    </a:lnL>
                    <a:lnR w="9525" cap="flat" cmpd="sng">
                      <a:solidFill>
                        <a:srgbClr val="3F3F3F"/>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2F2F2">
                        <a:alpha val="30196"/>
                      </a:srgbClr>
                    </a:solidFill>
                  </a:tcPr>
                </a:tc>
                <a:tc>
                  <a:txBody>
                    <a:bodyPr/>
                    <a:lstStyle/>
                    <a:p>
                      <a:pPr marL="0" marR="0" lvl="0" indent="0" algn="l" rtl="0">
                        <a:spcBef>
                          <a:spcPts val="0"/>
                        </a:spcBef>
                        <a:spcAft>
                          <a:spcPts val="0"/>
                        </a:spcAft>
                        <a:buClr>
                          <a:schemeClr val="dk1"/>
                        </a:buClr>
                        <a:buSzPts val="1400"/>
                        <a:buFont typeface="Arial"/>
                        <a:buNone/>
                      </a:pPr>
                      <a:r>
                        <a:rPr lang="en-GB" sz="1400" b="1" i="0" u="none" strike="noStrike" cap="none">
                          <a:solidFill>
                            <a:schemeClr val="dk1"/>
                          </a:solidFill>
                          <a:latin typeface="Arial"/>
                          <a:ea typeface="Arial"/>
                          <a:cs typeface="Arial"/>
                          <a:sym typeface="Arial"/>
                        </a:rPr>
                        <a:t>Language/Communication/Body Language</a:t>
                      </a:r>
                      <a:r>
                        <a:rPr lang="en-GB" sz="1400" b="0" i="0" u="none" strike="noStrike" cap="none">
                          <a:solidFill>
                            <a:schemeClr val="dk1"/>
                          </a:solidFill>
                          <a:latin typeface="Arial"/>
                          <a:ea typeface="Arial"/>
                          <a:cs typeface="Arial"/>
                          <a:sym typeface="Arial"/>
                        </a:rPr>
                        <a:t> </a:t>
                      </a:r>
                      <a:endParaRPr sz="1400" u="none" strike="noStrike" cap="none">
                        <a:solidFill>
                          <a:schemeClr val="dk1"/>
                        </a:solidFill>
                        <a:latin typeface="Arial"/>
                        <a:ea typeface="Arial"/>
                        <a:cs typeface="Arial"/>
                        <a:sym typeface="Arial"/>
                      </a:endParaRPr>
                    </a:p>
                  </a:txBody>
                  <a:tcPr marL="119875" marR="92225" marT="92225" marB="92225">
                    <a:lnL w="9525" cap="flat" cmpd="sng">
                      <a:solidFill>
                        <a:srgbClr val="3F3F3F"/>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2F2F2">
                        <a:alpha val="30196"/>
                      </a:srgbClr>
                    </a:solidFill>
                  </a:tcPr>
                </a:tc>
                <a:extLst>
                  <a:ext uri="{0D108BD9-81ED-4DB2-BD59-A6C34878D82A}">
                    <a16:rowId xmlns:a16="http://schemas.microsoft.com/office/drawing/2014/main" val="10003"/>
                  </a:ext>
                </a:extLst>
              </a:tr>
              <a:tr h="436475">
                <a:tc>
                  <a:txBody>
                    <a:bodyPr/>
                    <a:lstStyle/>
                    <a:p>
                      <a:pPr marL="0" marR="0" lvl="0" indent="0" algn="l" rtl="0">
                        <a:spcBef>
                          <a:spcPts val="0"/>
                        </a:spcBef>
                        <a:spcAft>
                          <a:spcPts val="0"/>
                        </a:spcAft>
                        <a:buClr>
                          <a:schemeClr val="dk1"/>
                        </a:buClr>
                        <a:buSzPts val="1400"/>
                        <a:buFont typeface="Arial"/>
                        <a:buNone/>
                      </a:pPr>
                      <a:r>
                        <a:rPr lang="en-GB" sz="1400" b="1" i="0" u="none" strike="noStrike" cap="none" dirty="0">
                          <a:solidFill>
                            <a:schemeClr val="dk1"/>
                          </a:solidFill>
                          <a:latin typeface="Arial"/>
                          <a:ea typeface="Arial"/>
                          <a:cs typeface="Arial"/>
                          <a:sym typeface="Arial"/>
                        </a:rPr>
                        <a:t>Abdus Sufyan    </a:t>
                      </a:r>
                      <a:endParaRPr sz="1400" u="none" strike="noStrike" cap="none" dirty="0">
                        <a:solidFill>
                          <a:schemeClr val="dk1"/>
                        </a:solidFill>
                        <a:latin typeface="Arial"/>
                        <a:ea typeface="Arial"/>
                        <a:cs typeface="Arial"/>
                        <a:sym typeface="Arial"/>
                      </a:endParaRPr>
                    </a:p>
                  </a:txBody>
                  <a:tcPr marL="119875" marR="92225" marT="92225" marB="92225">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2F2F2"/>
                    </a:solidFill>
                  </a:tcPr>
                </a:tc>
                <a:tc>
                  <a:txBody>
                    <a:bodyPr/>
                    <a:lstStyle/>
                    <a:p>
                      <a:pPr marL="0" marR="0" lvl="0" indent="0" algn="l" rtl="0">
                        <a:spcBef>
                          <a:spcPts val="0"/>
                        </a:spcBef>
                        <a:spcAft>
                          <a:spcPts val="0"/>
                        </a:spcAft>
                        <a:buClr>
                          <a:schemeClr val="dk1"/>
                        </a:buClr>
                        <a:buSzPts val="1400"/>
                        <a:buFont typeface="Arial"/>
                        <a:buNone/>
                      </a:pPr>
                      <a:r>
                        <a:rPr lang="en-GB" sz="1400" b="1" i="0" u="none" strike="noStrike" cap="none" dirty="0">
                          <a:solidFill>
                            <a:schemeClr val="dk1"/>
                          </a:solidFill>
                          <a:latin typeface="Arial"/>
                          <a:ea typeface="Arial"/>
                          <a:cs typeface="Arial"/>
                          <a:sym typeface="Arial"/>
                        </a:rPr>
                        <a:t>2437819</a:t>
                      </a:r>
                      <a:endParaRPr sz="1400" u="none" strike="noStrike" cap="none" dirty="0">
                        <a:solidFill>
                          <a:schemeClr val="dk1"/>
                        </a:solidFill>
                        <a:latin typeface="Arial"/>
                        <a:ea typeface="Arial"/>
                        <a:cs typeface="Arial"/>
                        <a:sym typeface="Arial"/>
                      </a:endParaRPr>
                    </a:p>
                  </a:txBody>
                  <a:tcPr marL="119875" marR="92225" marT="92225" marB="92225">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2F2F2"/>
                    </a:solidFill>
                  </a:tcPr>
                </a:tc>
                <a:tc>
                  <a:txBody>
                    <a:bodyPr/>
                    <a:lstStyle/>
                    <a:p>
                      <a:pPr marL="0" marR="0" lvl="0" indent="0" algn="l" rtl="0">
                        <a:spcBef>
                          <a:spcPts val="0"/>
                        </a:spcBef>
                        <a:spcAft>
                          <a:spcPts val="0"/>
                        </a:spcAft>
                        <a:buClr>
                          <a:schemeClr val="dk1"/>
                        </a:buClr>
                        <a:buSzPts val="1400"/>
                        <a:buFont typeface="Arial"/>
                        <a:buNone/>
                      </a:pPr>
                      <a:r>
                        <a:rPr lang="en-GB" sz="1400" b="1" i="0" u="none" strike="noStrike" cap="none">
                          <a:solidFill>
                            <a:schemeClr val="dk1"/>
                          </a:solidFill>
                          <a:latin typeface="Arial"/>
                          <a:ea typeface="Arial"/>
                          <a:cs typeface="Arial"/>
                          <a:sym typeface="Arial"/>
                        </a:rPr>
                        <a:t>Age/Generational</a:t>
                      </a:r>
                      <a:endParaRPr sz="1400" u="none" strike="noStrike" cap="none">
                        <a:solidFill>
                          <a:schemeClr val="dk1"/>
                        </a:solidFill>
                        <a:latin typeface="Arial"/>
                        <a:ea typeface="Arial"/>
                        <a:cs typeface="Arial"/>
                        <a:sym typeface="Arial"/>
                      </a:endParaRPr>
                    </a:p>
                  </a:txBody>
                  <a:tcPr marL="119875" marR="92225" marT="92225" marB="92225">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2F2F2"/>
                    </a:solidFill>
                  </a:tcPr>
                </a:tc>
                <a:extLst>
                  <a:ext uri="{0D108BD9-81ED-4DB2-BD59-A6C34878D82A}">
                    <a16:rowId xmlns:a16="http://schemas.microsoft.com/office/drawing/2014/main" val="10004"/>
                  </a:ext>
                </a:extLst>
              </a:tr>
              <a:tr h="436475">
                <a:tc>
                  <a:txBody>
                    <a:bodyPr/>
                    <a:lstStyle/>
                    <a:p>
                      <a:pPr marL="0" marR="0" lvl="0" indent="0" algn="l" rtl="0">
                        <a:spcBef>
                          <a:spcPts val="0"/>
                        </a:spcBef>
                        <a:spcAft>
                          <a:spcPts val="0"/>
                        </a:spcAft>
                        <a:buClr>
                          <a:schemeClr val="dk1"/>
                        </a:buClr>
                        <a:buSzPts val="1400"/>
                        <a:buFont typeface="Arial"/>
                        <a:buNone/>
                      </a:pPr>
                      <a:r>
                        <a:rPr lang="en-GB" sz="1400" b="1" i="0" u="none" strike="noStrike" cap="none">
                          <a:solidFill>
                            <a:schemeClr val="dk1"/>
                          </a:solidFill>
                          <a:latin typeface="Arial"/>
                          <a:ea typeface="Arial"/>
                          <a:cs typeface="Arial"/>
                          <a:sym typeface="Arial"/>
                        </a:rPr>
                        <a:t>Nilofar Shaikh   </a:t>
                      </a:r>
                      <a:endParaRPr sz="1400" u="none" strike="noStrike" cap="none">
                        <a:solidFill>
                          <a:schemeClr val="dk1"/>
                        </a:solidFill>
                        <a:latin typeface="Arial"/>
                        <a:ea typeface="Arial"/>
                        <a:cs typeface="Arial"/>
                        <a:sym typeface="Arial"/>
                      </a:endParaRPr>
                    </a:p>
                  </a:txBody>
                  <a:tcPr marL="119875" marR="92225" marT="92225" marB="92225">
                    <a:lnL w="9525" cap="flat" cmpd="sng">
                      <a:solidFill>
                        <a:srgbClr val="000000">
                          <a:alpha val="0"/>
                        </a:srgbClr>
                      </a:solidFill>
                      <a:prstDash val="solid"/>
                      <a:round/>
                      <a:headEnd type="none" w="sm" len="sm"/>
                      <a:tailEnd type="none" w="sm" len="sm"/>
                    </a:lnL>
                    <a:lnR w="9525" cap="flat" cmpd="sng">
                      <a:solidFill>
                        <a:srgbClr val="3F3F3F"/>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2F2F2">
                        <a:alpha val="30196"/>
                      </a:srgbClr>
                    </a:solidFill>
                  </a:tcPr>
                </a:tc>
                <a:tc>
                  <a:txBody>
                    <a:bodyPr/>
                    <a:lstStyle/>
                    <a:p>
                      <a:pPr marL="0" marR="0" lvl="0" indent="0" algn="l" rtl="0">
                        <a:spcBef>
                          <a:spcPts val="0"/>
                        </a:spcBef>
                        <a:spcAft>
                          <a:spcPts val="0"/>
                        </a:spcAft>
                        <a:buClr>
                          <a:schemeClr val="dk1"/>
                        </a:buClr>
                        <a:buSzPts val="1400"/>
                        <a:buFont typeface="Arial"/>
                        <a:buNone/>
                      </a:pPr>
                      <a:r>
                        <a:rPr lang="en-GB" sz="1400" b="1" i="0" u="none" strike="noStrike" cap="none" dirty="0">
                          <a:solidFill>
                            <a:schemeClr val="dk1"/>
                          </a:solidFill>
                          <a:latin typeface="Arial"/>
                          <a:ea typeface="Arial"/>
                          <a:cs typeface="Arial"/>
                          <a:sym typeface="Arial"/>
                        </a:rPr>
                        <a:t>2517953</a:t>
                      </a:r>
                      <a:endParaRPr sz="1400" u="none" strike="noStrike" cap="none" dirty="0">
                        <a:solidFill>
                          <a:schemeClr val="dk1"/>
                        </a:solidFill>
                        <a:latin typeface="Arial"/>
                        <a:ea typeface="Arial"/>
                        <a:cs typeface="Arial"/>
                        <a:sym typeface="Arial"/>
                      </a:endParaRPr>
                    </a:p>
                  </a:txBody>
                  <a:tcPr marL="119875" marR="92225" marT="92225" marB="92225">
                    <a:lnL w="9525" cap="flat" cmpd="sng">
                      <a:solidFill>
                        <a:srgbClr val="3F3F3F"/>
                      </a:solidFill>
                      <a:prstDash val="solid"/>
                      <a:round/>
                      <a:headEnd type="none" w="sm" len="sm"/>
                      <a:tailEnd type="none" w="sm" len="sm"/>
                    </a:lnL>
                    <a:lnR w="9525" cap="flat" cmpd="sng">
                      <a:solidFill>
                        <a:srgbClr val="3F3F3F"/>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2F2F2">
                        <a:alpha val="30196"/>
                      </a:srgbClr>
                    </a:solidFill>
                  </a:tcPr>
                </a:tc>
                <a:tc>
                  <a:txBody>
                    <a:bodyPr/>
                    <a:lstStyle/>
                    <a:p>
                      <a:pPr marL="0" marR="0" lvl="0" indent="0" algn="l" rtl="0">
                        <a:spcBef>
                          <a:spcPts val="0"/>
                        </a:spcBef>
                        <a:spcAft>
                          <a:spcPts val="0"/>
                        </a:spcAft>
                        <a:buClr>
                          <a:schemeClr val="dk1"/>
                        </a:buClr>
                        <a:buSzPts val="1400"/>
                        <a:buFont typeface="Arial"/>
                        <a:buNone/>
                      </a:pPr>
                      <a:r>
                        <a:rPr lang="en-GB" sz="1400" b="1" i="0" u="none" strike="noStrike" cap="none">
                          <a:solidFill>
                            <a:schemeClr val="dk1"/>
                          </a:solidFill>
                          <a:latin typeface="Arial"/>
                          <a:ea typeface="Arial"/>
                          <a:cs typeface="Arial"/>
                          <a:sym typeface="Arial"/>
                        </a:rPr>
                        <a:t>Cultural (Standards/Practices) </a:t>
                      </a:r>
                      <a:endParaRPr sz="1400" u="none" strike="noStrike" cap="none">
                        <a:solidFill>
                          <a:schemeClr val="dk1"/>
                        </a:solidFill>
                        <a:latin typeface="Arial"/>
                        <a:ea typeface="Arial"/>
                        <a:cs typeface="Arial"/>
                        <a:sym typeface="Arial"/>
                      </a:endParaRPr>
                    </a:p>
                  </a:txBody>
                  <a:tcPr marL="119875" marR="92225" marT="92225" marB="92225">
                    <a:lnL w="9525" cap="flat" cmpd="sng">
                      <a:solidFill>
                        <a:srgbClr val="3F3F3F"/>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2F2F2">
                        <a:alpha val="30196"/>
                      </a:srgbClr>
                    </a:solidFill>
                  </a:tcPr>
                </a:tc>
                <a:extLst>
                  <a:ext uri="{0D108BD9-81ED-4DB2-BD59-A6C34878D82A}">
                    <a16:rowId xmlns:a16="http://schemas.microsoft.com/office/drawing/2014/main" val="10005"/>
                  </a:ext>
                </a:extLst>
              </a:tr>
              <a:tr h="436475">
                <a:tc>
                  <a:txBody>
                    <a:bodyPr/>
                    <a:lstStyle/>
                    <a:p>
                      <a:pPr marL="0" marR="0" lvl="0" indent="0" algn="l" rtl="0">
                        <a:spcBef>
                          <a:spcPts val="0"/>
                        </a:spcBef>
                        <a:spcAft>
                          <a:spcPts val="0"/>
                        </a:spcAft>
                        <a:buClr>
                          <a:schemeClr val="dk1"/>
                        </a:buClr>
                        <a:buSzPts val="1400"/>
                        <a:buFont typeface="Arial"/>
                        <a:buNone/>
                      </a:pPr>
                      <a:r>
                        <a:rPr lang="en-GB" sz="1400" b="1" i="0" u="none" strike="noStrike" cap="none" dirty="0" err="1">
                          <a:solidFill>
                            <a:schemeClr val="dk1"/>
                          </a:solidFill>
                          <a:latin typeface="Arial"/>
                          <a:ea typeface="Arial"/>
                          <a:cs typeface="Arial"/>
                          <a:sym typeface="Arial"/>
                        </a:rPr>
                        <a:t>Ephrahim</a:t>
                      </a:r>
                      <a:r>
                        <a:rPr lang="en-GB" sz="1400" b="1" i="0" u="none" strike="noStrike" cap="none" dirty="0">
                          <a:solidFill>
                            <a:schemeClr val="dk1"/>
                          </a:solidFill>
                          <a:latin typeface="Arial"/>
                          <a:ea typeface="Arial"/>
                          <a:cs typeface="Arial"/>
                          <a:sym typeface="Arial"/>
                        </a:rPr>
                        <a:t> Namanya</a:t>
                      </a:r>
                      <a:endParaRPr sz="1400" u="none" strike="noStrike" cap="none" dirty="0">
                        <a:solidFill>
                          <a:schemeClr val="dk1"/>
                        </a:solidFill>
                        <a:latin typeface="Arial"/>
                        <a:ea typeface="Arial"/>
                        <a:cs typeface="Arial"/>
                        <a:sym typeface="Arial"/>
                      </a:endParaRPr>
                    </a:p>
                  </a:txBody>
                  <a:tcPr marL="119875" marR="92225" marT="92225" marB="92225">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2F2F2"/>
                    </a:solidFill>
                  </a:tcPr>
                </a:tc>
                <a:tc>
                  <a:txBody>
                    <a:bodyPr/>
                    <a:lstStyle/>
                    <a:p>
                      <a:pPr marL="0" marR="0" lvl="0" indent="0" algn="l" rtl="0">
                        <a:spcBef>
                          <a:spcPts val="0"/>
                        </a:spcBef>
                        <a:spcAft>
                          <a:spcPts val="0"/>
                        </a:spcAft>
                        <a:buClr>
                          <a:schemeClr val="dk1"/>
                        </a:buClr>
                        <a:buSzPts val="1400"/>
                        <a:buFont typeface="Arial"/>
                        <a:buNone/>
                      </a:pPr>
                      <a:r>
                        <a:rPr lang="en-GB" sz="1400" b="1" i="0" u="none" strike="noStrike" cap="none" dirty="0">
                          <a:solidFill>
                            <a:schemeClr val="dk1"/>
                          </a:solidFill>
                          <a:latin typeface="Arial"/>
                          <a:ea typeface="Arial"/>
                          <a:cs typeface="Arial"/>
                          <a:sym typeface="Arial"/>
                        </a:rPr>
                        <a:t>2509101 </a:t>
                      </a:r>
                      <a:endParaRPr sz="1400" u="none" strike="noStrike" cap="none" dirty="0">
                        <a:solidFill>
                          <a:schemeClr val="dk1"/>
                        </a:solidFill>
                        <a:latin typeface="Arial"/>
                        <a:ea typeface="Arial"/>
                        <a:cs typeface="Arial"/>
                        <a:sym typeface="Arial"/>
                      </a:endParaRPr>
                    </a:p>
                  </a:txBody>
                  <a:tcPr marL="119875" marR="92225" marT="92225" marB="92225">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2F2F2"/>
                    </a:solidFill>
                  </a:tcPr>
                </a:tc>
                <a:tc>
                  <a:txBody>
                    <a:bodyPr/>
                    <a:lstStyle/>
                    <a:p>
                      <a:pPr marL="0" marR="0" lvl="0" indent="0" algn="l" rtl="0">
                        <a:spcBef>
                          <a:spcPts val="0"/>
                        </a:spcBef>
                        <a:spcAft>
                          <a:spcPts val="0"/>
                        </a:spcAft>
                        <a:buClr>
                          <a:schemeClr val="dk1"/>
                        </a:buClr>
                        <a:buSzPts val="1400"/>
                        <a:buFont typeface="Arial"/>
                        <a:buNone/>
                      </a:pPr>
                      <a:r>
                        <a:rPr lang="en-GB" sz="1400" b="1" i="0" u="none" strike="noStrike" cap="none">
                          <a:solidFill>
                            <a:schemeClr val="dk1"/>
                          </a:solidFill>
                          <a:latin typeface="Arial"/>
                          <a:ea typeface="Arial"/>
                          <a:cs typeface="Arial"/>
                          <a:sym typeface="Arial"/>
                        </a:rPr>
                        <a:t>Emotional</a:t>
                      </a:r>
                      <a:endParaRPr sz="1400" u="none" strike="noStrike" cap="none">
                        <a:solidFill>
                          <a:schemeClr val="dk1"/>
                        </a:solidFill>
                        <a:latin typeface="Arial"/>
                        <a:ea typeface="Arial"/>
                        <a:cs typeface="Arial"/>
                        <a:sym typeface="Arial"/>
                      </a:endParaRPr>
                    </a:p>
                  </a:txBody>
                  <a:tcPr marL="119875" marR="92225" marT="92225" marB="92225">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2F2F2"/>
                    </a:solidFill>
                  </a:tcPr>
                </a:tc>
                <a:extLst>
                  <a:ext uri="{0D108BD9-81ED-4DB2-BD59-A6C34878D82A}">
                    <a16:rowId xmlns:a16="http://schemas.microsoft.com/office/drawing/2014/main" val="10006"/>
                  </a:ext>
                </a:extLst>
              </a:tr>
              <a:tr h="842050">
                <a:tc gridSpan="3">
                  <a:txBody>
                    <a:bodyPr/>
                    <a:lstStyle/>
                    <a:p>
                      <a:pPr marL="0" marR="0" lvl="0" indent="0" algn="l" rtl="0">
                        <a:lnSpc>
                          <a:spcPct val="120000"/>
                        </a:lnSpc>
                        <a:spcBef>
                          <a:spcPts val="0"/>
                        </a:spcBef>
                        <a:spcAft>
                          <a:spcPts val="0"/>
                        </a:spcAft>
                        <a:buClr>
                          <a:schemeClr val="dk1"/>
                        </a:buClr>
                        <a:buSzPts val="1400"/>
                        <a:buFont typeface="Arial"/>
                        <a:buNone/>
                      </a:pPr>
                      <a:endParaRPr sz="1400" b="0" i="0" u="none" strike="noStrike" cap="none" dirty="0">
                        <a:solidFill>
                          <a:schemeClr val="dk1"/>
                        </a:solidFill>
                        <a:latin typeface="Arial"/>
                        <a:ea typeface="Arial"/>
                        <a:cs typeface="Arial"/>
                        <a:sym typeface="Arial"/>
                      </a:endParaRPr>
                    </a:p>
                    <a:p>
                      <a:pPr marL="0" marR="0" lvl="0" indent="0" algn="l" rtl="0">
                        <a:lnSpc>
                          <a:spcPct val="120000"/>
                        </a:lnSpc>
                        <a:spcBef>
                          <a:spcPts val="1000"/>
                        </a:spcBef>
                        <a:spcAft>
                          <a:spcPts val="0"/>
                        </a:spcAft>
                        <a:buClr>
                          <a:schemeClr val="dk1"/>
                        </a:buClr>
                        <a:buSzPts val="1400"/>
                        <a:buFont typeface="Arial"/>
                        <a:buNone/>
                      </a:pPr>
                      <a:r>
                        <a:rPr lang="en-GB" sz="1400" b="1" i="0" u="sng" strike="noStrike" cap="none" dirty="0">
                          <a:solidFill>
                            <a:schemeClr val="dk1"/>
                          </a:solidFill>
                          <a:latin typeface="Arial"/>
                          <a:ea typeface="Arial"/>
                          <a:cs typeface="Arial"/>
                          <a:sym typeface="Arial"/>
                        </a:rPr>
                        <a:t>Tutor’s Name: Rejwan Bin Sulaiman</a:t>
                      </a:r>
                      <a:endParaRPr sz="1400" u="none" strike="noStrike" cap="none" dirty="0">
                        <a:solidFill>
                          <a:schemeClr val="dk1"/>
                        </a:solidFill>
                        <a:latin typeface="Arial"/>
                        <a:ea typeface="Arial"/>
                        <a:cs typeface="Arial"/>
                        <a:sym typeface="Arial"/>
                      </a:endParaRPr>
                    </a:p>
                  </a:txBody>
                  <a:tcPr marL="119875" marR="92225" marT="92225" marB="92225">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2F2F2">
                        <a:alpha val="30196"/>
                      </a:srgbClr>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1"/>
        <p:cNvGrpSpPr/>
        <p:nvPr/>
      </p:nvGrpSpPr>
      <p:grpSpPr>
        <a:xfrm>
          <a:off x="0" y="0"/>
          <a:ext cx="0" cy="0"/>
          <a:chOff x="0" y="0"/>
          <a:chExt cx="0" cy="0"/>
        </a:xfrm>
      </p:grpSpPr>
      <p:sp>
        <p:nvSpPr>
          <p:cNvPr id="92" name="Google Shape;92;p14"/>
          <p:cNvSpPr/>
          <p:nvPr/>
        </p:nvSpPr>
        <p:spPr>
          <a:xfrm>
            <a:off x="-1" y="0"/>
            <a:ext cx="12191999"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93" name="Google Shape;93;p14"/>
          <p:cNvSpPr/>
          <p:nvPr/>
        </p:nvSpPr>
        <p:spPr>
          <a:xfrm>
            <a:off x="1" y="0"/>
            <a:ext cx="8522446" cy="2039007"/>
          </a:xfrm>
          <a:prstGeom prst="rect">
            <a:avLst/>
          </a:prstGeom>
          <a:solidFill>
            <a:schemeClr val="lt1"/>
          </a:solidFill>
          <a:ln>
            <a:noFill/>
          </a:ln>
          <a:effectLst>
            <a:outerShdw blurRad="596900" dist="304800" dir="7140000" sx="90000" sy="90000" algn="t" rotWithShape="0">
              <a:srgbClr val="000000">
                <a:alpha val="1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dirty="0">
              <a:solidFill>
                <a:schemeClr val="lt1"/>
              </a:solidFill>
              <a:latin typeface="Arial"/>
              <a:ea typeface="Arial"/>
              <a:cs typeface="Arial"/>
              <a:sym typeface="Arial"/>
            </a:endParaRPr>
          </a:p>
        </p:txBody>
      </p:sp>
      <p:sp>
        <p:nvSpPr>
          <p:cNvPr id="94" name="Google Shape;94;p14"/>
          <p:cNvSpPr txBox="1">
            <a:spLocks noGrp="1"/>
          </p:cNvSpPr>
          <p:nvPr>
            <p:ph type="title"/>
          </p:nvPr>
        </p:nvSpPr>
        <p:spPr>
          <a:xfrm>
            <a:off x="360391" y="84084"/>
            <a:ext cx="8166295" cy="1093075"/>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FF0000"/>
              </a:buClr>
              <a:buSzPts val="2800"/>
              <a:buFont typeface="Arial"/>
              <a:buNone/>
            </a:pPr>
            <a:r>
              <a:rPr lang="en-GB" sz="2800" b="1" u="sng" dirty="0">
                <a:solidFill>
                  <a:schemeClr val="bg2">
                    <a:lumMod val="90000"/>
                    <a:lumOff val="10000"/>
                  </a:schemeClr>
                </a:solidFill>
                <a:latin typeface="Arial"/>
                <a:ea typeface="Arial"/>
                <a:cs typeface="Arial"/>
                <a:sym typeface="Arial"/>
              </a:rPr>
              <a:t>INTRODUCTION : The Flight Foods Ltd.</a:t>
            </a:r>
            <a:r>
              <a:rPr lang="en-GB" sz="2800" u="sng" dirty="0">
                <a:solidFill>
                  <a:schemeClr val="bg2">
                    <a:lumMod val="90000"/>
                    <a:lumOff val="10000"/>
                  </a:schemeClr>
                </a:solidFill>
                <a:latin typeface="Arial"/>
                <a:ea typeface="Arial"/>
                <a:cs typeface="Arial"/>
                <a:sym typeface="Arial"/>
              </a:rPr>
              <a:t> </a:t>
            </a:r>
            <a:endParaRPr dirty="0">
              <a:solidFill>
                <a:schemeClr val="bg2">
                  <a:lumMod val="90000"/>
                  <a:lumOff val="10000"/>
                </a:schemeClr>
              </a:solidFill>
            </a:endParaRPr>
          </a:p>
        </p:txBody>
      </p:sp>
      <p:sp>
        <p:nvSpPr>
          <p:cNvPr id="95" name="Google Shape;95;p14"/>
          <p:cNvSpPr txBox="1">
            <a:spLocks noGrp="1"/>
          </p:cNvSpPr>
          <p:nvPr>
            <p:ph type="body" idx="1"/>
          </p:nvPr>
        </p:nvSpPr>
        <p:spPr>
          <a:xfrm>
            <a:off x="360391" y="1261243"/>
            <a:ext cx="7803762" cy="4730866"/>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400"/>
              </a:spcBef>
              <a:spcAft>
                <a:spcPts val="0"/>
              </a:spcAft>
              <a:buClr>
                <a:schemeClr val="dk1"/>
              </a:buClr>
              <a:buSzPts val="1400"/>
              <a:buNone/>
            </a:pPr>
            <a:endParaRPr sz="1400" b="1" dirty="0">
              <a:latin typeface="Arial"/>
              <a:ea typeface="Arial"/>
              <a:cs typeface="Arial"/>
            </a:endParaRPr>
          </a:p>
          <a:p>
            <a:pPr marL="0" lvl="0" indent="0" algn="l" rtl="0">
              <a:lnSpc>
                <a:spcPct val="150000"/>
              </a:lnSpc>
              <a:spcBef>
                <a:spcPts val="400"/>
              </a:spcBef>
              <a:spcAft>
                <a:spcPts val="0"/>
              </a:spcAft>
              <a:buClr>
                <a:schemeClr val="dk1"/>
              </a:buClr>
              <a:buSzPts val="1400"/>
              <a:buNone/>
            </a:pPr>
            <a:r>
              <a:rPr lang="en-GB" sz="1400" b="1" u="sng" dirty="0">
                <a:solidFill>
                  <a:srgbClr val="0070C0"/>
                </a:solidFill>
                <a:latin typeface="Arial"/>
                <a:ea typeface="Arial"/>
                <a:cs typeface="Arial"/>
                <a:sym typeface="Arial"/>
              </a:rPr>
              <a:t>The main problems are:</a:t>
            </a:r>
            <a:endParaRPr sz="1400" b="1" u="sng" dirty="0">
              <a:solidFill>
                <a:srgbClr val="0070C0"/>
              </a:solidFill>
              <a:latin typeface="Arial"/>
              <a:ea typeface="Arial"/>
              <a:cs typeface="Arial"/>
            </a:endParaRPr>
          </a:p>
          <a:p>
            <a:pPr marL="228600" lvl="0" indent="-228600" algn="l" rtl="0">
              <a:lnSpc>
                <a:spcPct val="150000"/>
              </a:lnSpc>
              <a:spcBef>
                <a:spcPts val="400"/>
              </a:spcBef>
              <a:spcAft>
                <a:spcPts val="0"/>
              </a:spcAft>
              <a:buClr>
                <a:schemeClr val="dk1"/>
              </a:buClr>
              <a:buSzPts val="1400"/>
              <a:buFont typeface="Noto Sans Symbols"/>
              <a:buChar char="⮚"/>
            </a:pPr>
            <a:r>
              <a:rPr lang="en-GB" sz="1400" b="1" u="sng" dirty="0">
                <a:latin typeface="Arial"/>
                <a:ea typeface="Arial"/>
                <a:cs typeface="Arial"/>
                <a:sym typeface="Arial"/>
              </a:rPr>
              <a:t>Language and Cultural Barries:</a:t>
            </a:r>
            <a:r>
              <a:rPr lang="en-GB" sz="1400" b="1" dirty="0">
                <a:latin typeface="Arial"/>
                <a:ea typeface="Arial"/>
                <a:cs typeface="Arial"/>
                <a:sym typeface="Arial"/>
              </a:rPr>
              <a:t> </a:t>
            </a:r>
            <a:r>
              <a:rPr lang="en-GB" sz="1400" dirty="0">
                <a:latin typeface="Arial"/>
                <a:ea typeface="Arial"/>
                <a:cs typeface="Arial"/>
                <a:sym typeface="Arial"/>
              </a:rPr>
              <a:t>There are 5 different cultural groups. Most of them do not speak English . Making it hard for them to understand instructions.</a:t>
            </a:r>
            <a:endParaRPr sz="1400" dirty="0">
              <a:latin typeface="Arial"/>
              <a:ea typeface="Arial"/>
              <a:cs typeface="Arial"/>
            </a:endParaRPr>
          </a:p>
          <a:p>
            <a:pPr marL="228600" lvl="0" indent="-228600" algn="l" rtl="0">
              <a:lnSpc>
                <a:spcPct val="150000"/>
              </a:lnSpc>
              <a:spcBef>
                <a:spcPts val="400"/>
              </a:spcBef>
              <a:spcAft>
                <a:spcPts val="0"/>
              </a:spcAft>
              <a:buClr>
                <a:schemeClr val="dk1"/>
              </a:buClr>
              <a:buSzPts val="1400"/>
              <a:buFont typeface="Noto Sans Symbols"/>
              <a:buChar char="⮚"/>
            </a:pPr>
            <a:r>
              <a:rPr lang="en-GB" sz="1400" b="1" u="sng" dirty="0">
                <a:latin typeface="Arial"/>
                <a:ea typeface="Arial"/>
                <a:cs typeface="Arial"/>
                <a:sym typeface="Arial"/>
              </a:rPr>
              <a:t>Lack of Proper Training:</a:t>
            </a:r>
            <a:r>
              <a:rPr lang="en-GB" sz="1400" b="1" dirty="0">
                <a:latin typeface="Arial"/>
                <a:ea typeface="Arial"/>
                <a:cs typeface="Arial"/>
                <a:sym typeface="Arial"/>
              </a:rPr>
              <a:t> </a:t>
            </a:r>
            <a:r>
              <a:rPr lang="en-GB" sz="1400" dirty="0">
                <a:latin typeface="Arial"/>
                <a:ea typeface="Arial"/>
                <a:cs typeface="Arial"/>
                <a:sym typeface="Arial"/>
              </a:rPr>
              <a:t>Staff was not trained in food hygiene before they start. The Manager ,Gary tries to teach them while they work, but this is not effective.</a:t>
            </a:r>
            <a:endParaRPr sz="1400" dirty="0">
              <a:latin typeface="Arial"/>
              <a:ea typeface="Arial"/>
              <a:cs typeface="Arial"/>
            </a:endParaRPr>
          </a:p>
          <a:p>
            <a:pPr marL="228600" lvl="0" indent="-228600" algn="l" rtl="0">
              <a:lnSpc>
                <a:spcPct val="150000"/>
              </a:lnSpc>
              <a:spcBef>
                <a:spcPts val="400"/>
              </a:spcBef>
              <a:spcAft>
                <a:spcPts val="0"/>
              </a:spcAft>
              <a:buClr>
                <a:schemeClr val="dk1"/>
              </a:buClr>
              <a:buSzPts val="1400"/>
              <a:buFont typeface="Noto Sans Symbols"/>
              <a:buChar char="⮚"/>
            </a:pPr>
            <a:r>
              <a:rPr lang="en-GB" sz="1400" b="1" u="sng" dirty="0">
                <a:latin typeface="Arial"/>
                <a:ea typeface="Arial"/>
                <a:cs typeface="Arial"/>
                <a:sym typeface="Arial"/>
              </a:rPr>
              <a:t>Poor leadership and Role Modelling:</a:t>
            </a:r>
            <a:r>
              <a:rPr lang="en-GB" sz="1400" b="1" dirty="0">
                <a:latin typeface="Arial"/>
                <a:ea typeface="Arial"/>
                <a:cs typeface="Arial"/>
                <a:sym typeface="Arial"/>
              </a:rPr>
              <a:t> </a:t>
            </a:r>
            <a:r>
              <a:rPr lang="en-GB" sz="1400" dirty="0">
                <a:latin typeface="Arial"/>
                <a:ea typeface="Arial"/>
                <a:cs typeface="Arial"/>
                <a:sym typeface="Arial"/>
              </a:rPr>
              <a:t>Gary, the Manager, does not follow hygiene rules himself( dirty uniform, unwashed hands, messy hair) If the leader does not follow the rules, the staff will not either.</a:t>
            </a:r>
            <a:endParaRPr sz="1400" dirty="0">
              <a:latin typeface="Arial"/>
              <a:ea typeface="Arial"/>
              <a:cs typeface="Arial"/>
            </a:endParaRPr>
          </a:p>
          <a:p>
            <a:pPr marL="228600" lvl="0" indent="-228600" algn="l" rtl="0">
              <a:lnSpc>
                <a:spcPct val="150000"/>
              </a:lnSpc>
              <a:spcBef>
                <a:spcPts val="400"/>
              </a:spcBef>
              <a:spcAft>
                <a:spcPts val="0"/>
              </a:spcAft>
              <a:buClr>
                <a:schemeClr val="dk1"/>
              </a:buClr>
              <a:buSzPts val="1400"/>
              <a:buFont typeface="Noto Sans Symbols"/>
              <a:buChar char="⮚"/>
            </a:pPr>
            <a:r>
              <a:rPr lang="en-GB" sz="1400" b="1" u="sng" dirty="0">
                <a:latin typeface="Arial"/>
                <a:ea typeface="Arial"/>
                <a:cs typeface="Arial"/>
                <a:sym typeface="Arial"/>
              </a:rPr>
              <a:t>Communication Failures</a:t>
            </a:r>
            <a:r>
              <a:rPr lang="en-GB" sz="1400" b="1" dirty="0">
                <a:latin typeface="Arial"/>
                <a:ea typeface="Arial"/>
                <a:cs typeface="Arial"/>
                <a:sym typeface="Arial"/>
              </a:rPr>
              <a:t>: </a:t>
            </a:r>
            <a:r>
              <a:rPr lang="en-GB" sz="1400" dirty="0">
                <a:latin typeface="Arial"/>
                <a:ea typeface="Arial"/>
                <a:cs typeface="Arial"/>
                <a:sym typeface="Arial"/>
              </a:rPr>
              <a:t>Gary uses text- based signs in English, which the workers cannot read and understand.</a:t>
            </a:r>
            <a:endParaRPr sz="1400" dirty="0">
              <a:latin typeface="Arial"/>
              <a:ea typeface="Arial"/>
              <a:cs typeface="Arial"/>
            </a:endParaRPr>
          </a:p>
          <a:p>
            <a:pPr marL="228600" lvl="0" indent="-228600" algn="l" rtl="0">
              <a:lnSpc>
                <a:spcPct val="150000"/>
              </a:lnSpc>
              <a:spcBef>
                <a:spcPts val="400"/>
              </a:spcBef>
              <a:spcAft>
                <a:spcPts val="0"/>
              </a:spcAft>
              <a:buClr>
                <a:schemeClr val="dk1"/>
              </a:buClr>
              <a:buSzPts val="1400"/>
              <a:buFont typeface="Noto Sans Symbols"/>
              <a:buChar char="⮚"/>
            </a:pPr>
            <a:r>
              <a:rPr lang="en-GB" sz="1400" b="1" u="sng" dirty="0">
                <a:latin typeface="Arial"/>
                <a:ea typeface="Arial"/>
                <a:cs typeface="Arial"/>
                <a:sym typeface="Arial"/>
              </a:rPr>
              <a:t>Equipment Issues:</a:t>
            </a:r>
            <a:r>
              <a:rPr lang="en-GB" sz="1400" b="1" dirty="0">
                <a:latin typeface="Arial"/>
                <a:ea typeface="Arial"/>
                <a:cs typeface="Arial"/>
                <a:sym typeface="Arial"/>
              </a:rPr>
              <a:t> </a:t>
            </a:r>
            <a:r>
              <a:rPr lang="en-GB" sz="1400" dirty="0">
                <a:latin typeface="Arial"/>
                <a:ea typeface="Arial"/>
                <a:cs typeface="Arial"/>
                <a:sym typeface="Arial"/>
              </a:rPr>
              <a:t>The factory uses old, noisy machines which make communication and work even harder.</a:t>
            </a:r>
            <a:endParaRPr sz="1400" dirty="0"/>
          </a:p>
        </p:txBody>
      </p:sp>
      <p:pic>
        <p:nvPicPr>
          <p:cNvPr id="96" name="Google Shape;96;p14" descr="Dim sum food"/>
          <p:cNvPicPr preferRelativeResize="0"/>
          <p:nvPr/>
        </p:nvPicPr>
        <p:blipFill rotWithShape="1">
          <a:blip r:embed="rId3">
            <a:alphaModFix/>
          </a:blip>
          <a:srcRect l="20286" r="20401" b="-3"/>
          <a:stretch/>
        </p:blipFill>
        <p:spPr>
          <a:xfrm>
            <a:off x="8770775" y="1"/>
            <a:ext cx="3428050" cy="6858000"/>
          </a:xfrm>
          <a:prstGeom prst="rect">
            <a:avLst/>
          </a:prstGeom>
          <a:noFill/>
          <a:ln>
            <a:noFill/>
          </a:ln>
        </p:spPr>
      </p:pic>
      <p:sp>
        <p:nvSpPr>
          <p:cNvPr id="2" name="TextBox 1">
            <a:extLst>
              <a:ext uri="{FF2B5EF4-FFF2-40B4-BE49-F238E27FC236}">
                <a16:creationId xmlns:a16="http://schemas.microsoft.com/office/drawing/2014/main" id="{4D34B3BD-F2E9-43EF-A55B-130DD6E0300B}"/>
              </a:ext>
            </a:extLst>
          </p:cNvPr>
          <p:cNvSpPr txBox="1"/>
          <p:nvPr/>
        </p:nvSpPr>
        <p:spPr>
          <a:xfrm>
            <a:off x="360391" y="865891"/>
            <a:ext cx="7803762" cy="1083374"/>
          </a:xfrm>
          <a:prstGeom prst="rect">
            <a:avLst/>
          </a:prstGeom>
          <a:noFill/>
        </p:spPr>
        <p:txBody>
          <a:bodyPr wrap="square" rtlCol="0">
            <a:spAutoFit/>
          </a:bodyPr>
          <a:lstStyle/>
          <a:p>
            <a:pPr lvl="0">
              <a:lnSpc>
                <a:spcPct val="90000"/>
              </a:lnSpc>
              <a:buClr>
                <a:schemeClr val="dk1"/>
              </a:buClr>
              <a:buSzPts val="1400"/>
            </a:pPr>
            <a:r>
              <a:rPr lang="en-GB" b="1" dirty="0"/>
              <a:t>Flight Food Ltd is a medium-sized company that makes meals for airplanes. Recently, they have been losing customers. </a:t>
            </a:r>
          </a:p>
          <a:p>
            <a:pPr lvl="0">
              <a:lnSpc>
                <a:spcPct val="90000"/>
              </a:lnSpc>
              <a:buClr>
                <a:schemeClr val="dk1"/>
              </a:buClr>
              <a:buSzPts val="1400"/>
            </a:pPr>
            <a:r>
              <a:rPr lang="en-GB" b="1" dirty="0"/>
              <a:t>Major complaints from customers include bad packing, poor food quality, and meat found in vegetarian meals.</a:t>
            </a:r>
            <a:endParaRPr lang="en-US" b="1" dirty="0"/>
          </a:p>
          <a:p>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00">
          <a:extLst>
            <a:ext uri="{FF2B5EF4-FFF2-40B4-BE49-F238E27FC236}">
              <a16:creationId xmlns:a16="http://schemas.microsoft.com/office/drawing/2014/main" id="{504FA092-755A-6A49-0EB7-CE1B4A4D8ECD}"/>
            </a:ext>
          </a:extLst>
        </p:cNvPr>
        <p:cNvGrpSpPr/>
        <p:nvPr/>
      </p:nvGrpSpPr>
      <p:grpSpPr>
        <a:xfrm>
          <a:off x="0" y="0"/>
          <a:ext cx="0" cy="0"/>
          <a:chOff x="0" y="0"/>
          <a:chExt cx="0" cy="0"/>
        </a:xfrm>
      </p:grpSpPr>
      <p:sp>
        <p:nvSpPr>
          <p:cNvPr id="101" name="Google Shape;101;p15">
            <a:extLst>
              <a:ext uri="{FF2B5EF4-FFF2-40B4-BE49-F238E27FC236}">
                <a16:creationId xmlns:a16="http://schemas.microsoft.com/office/drawing/2014/main" id="{BBE3F4CB-789F-D1BD-577F-3707958C22E3}"/>
              </a:ext>
            </a:extLst>
          </p:cNvPr>
          <p:cNvSpPr txBox="1">
            <a:spLocks noGrp="1"/>
          </p:cNvSpPr>
          <p:nvPr>
            <p:ph type="title"/>
          </p:nvPr>
        </p:nvSpPr>
        <p:spPr>
          <a:xfrm>
            <a:off x="420624" y="1"/>
            <a:ext cx="11411712" cy="1892808"/>
          </a:xfrm>
          <a:prstGeom prst="rect">
            <a:avLst/>
          </a:prstGeom>
          <a:noFill/>
          <a:ln>
            <a:solidFill>
              <a:schemeClr val="tx1"/>
            </a:solidFill>
          </a:ln>
        </p:spPr>
        <p:txBody>
          <a:bodyPr spcFirstLastPara="1" wrap="square" lIns="91425" tIns="45700" rIns="91425" bIns="45700" anchor="ctr" anchorCtr="0">
            <a:normAutofit fontScale="90000"/>
          </a:bodyPr>
          <a:lstStyle/>
          <a:p>
            <a:pPr marL="342900" indent="-342900">
              <a:lnSpc>
                <a:spcPct val="100000"/>
              </a:lnSpc>
              <a:buSzPts val="2400"/>
            </a:pPr>
            <a:br>
              <a:rPr lang="en-US" sz="1800" b="1" dirty="0">
                <a:solidFill>
                  <a:srgbClr val="FF0000"/>
                </a:solidFill>
                <a:latin typeface="+mj-lt"/>
                <a:ea typeface="Aharoni"/>
                <a:cs typeface="Aharoni"/>
                <a:sym typeface="Aharoni"/>
              </a:rPr>
            </a:br>
            <a:br>
              <a:rPr lang="en-US" sz="1800" b="1" dirty="0">
                <a:solidFill>
                  <a:srgbClr val="FF0000"/>
                </a:solidFill>
                <a:latin typeface="+mj-lt"/>
                <a:ea typeface="Aharoni"/>
                <a:cs typeface="Aharoni"/>
                <a:sym typeface="Aharoni"/>
              </a:rPr>
            </a:br>
            <a:r>
              <a:rPr lang="en-US" sz="1800" b="1" dirty="0">
                <a:solidFill>
                  <a:schemeClr val="bg2">
                    <a:lumMod val="90000"/>
                    <a:lumOff val="10000"/>
                  </a:schemeClr>
                </a:solidFill>
                <a:latin typeface="+mj-lt"/>
                <a:ea typeface="Aharoni"/>
                <a:cs typeface="Aharoni"/>
                <a:sym typeface="Aharoni"/>
              </a:rPr>
              <a:t>Barrier 1 : </a:t>
            </a:r>
            <a:r>
              <a:rPr lang="en-US" sz="1800" b="1" u="sng" dirty="0">
                <a:solidFill>
                  <a:schemeClr val="bg2">
                    <a:lumMod val="90000"/>
                    <a:lumOff val="10000"/>
                  </a:schemeClr>
                </a:solidFill>
                <a:latin typeface="+mj-lt"/>
                <a:ea typeface="Aharoni"/>
                <a:cs typeface="Aharoni"/>
                <a:sym typeface="Aharoni"/>
              </a:rPr>
              <a:t> ENVIRONMENTAL NOISE</a:t>
            </a:r>
            <a:br>
              <a:rPr lang="en-US" sz="1800" b="1" u="sng" dirty="0">
                <a:solidFill>
                  <a:srgbClr val="FF0000"/>
                </a:solidFill>
                <a:latin typeface="+mj-lt"/>
                <a:ea typeface="Aharoni"/>
                <a:cs typeface="Aharoni"/>
                <a:sym typeface="Aharoni"/>
              </a:rPr>
            </a:br>
            <a:br>
              <a:rPr lang="en-US" sz="2400" b="1" u="sng" dirty="0">
                <a:solidFill>
                  <a:srgbClr val="FF0000"/>
                </a:solidFill>
                <a:latin typeface="Arial"/>
                <a:ea typeface="Aharoni"/>
                <a:cs typeface="Aharoni"/>
              </a:rPr>
            </a:br>
            <a:r>
              <a:rPr lang="en-US" altLang="en-US" sz="1800" b="1" dirty="0">
                <a:latin typeface="+mj-lt"/>
              </a:rPr>
              <a:t>Environmental noise refers to unwanted or harmful outdoor sound created by human activities that disrupts normal working conditions and natural ecosystems.</a:t>
            </a:r>
            <a:br>
              <a:rPr lang="en-US" altLang="en-US" sz="1800" b="1" dirty="0">
                <a:latin typeface="+mj-lt"/>
              </a:rPr>
            </a:br>
            <a:br>
              <a:rPr lang="en-US" altLang="en-US" sz="1800" b="1" dirty="0">
                <a:latin typeface="+mj-lt"/>
              </a:rPr>
            </a:br>
            <a:r>
              <a:rPr lang="en-US" altLang="en-US" sz="1800" b="1" dirty="0">
                <a:latin typeface="+mj-lt"/>
              </a:rPr>
              <a:t>It’s a major environmental issue which might significantly influence the working process.</a:t>
            </a:r>
            <a:br>
              <a:rPr lang="en-US" sz="1400" b="1" dirty="0">
                <a:latin typeface="Amasis MT Pro" panose="02040504050005020304" pitchFamily="18" charset="77"/>
              </a:rPr>
            </a:br>
            <a:br>
              <a:rPr lang="en-US" sz="1400" dirty="0"/>
            </a:br>
            <a:endParaRPr lang="en-US" sz="1400" b="1" dirty="0">
              <a:latin typeface="+mj-lt"/>
            </a:endParaRPr>
          </a:p>
        </p:txBody>
      </p:sp>
      <p:sp>
        <p:nvSpPr>
          <p:cNvPr id="103" name="Google Shape;103;p15">
            <a:extLst>
              <a:ext uri="{FF2B5EF4-FFF2-40B4-BE49-F238E27FC236}">
                <a16:creationId xmlns:a16="http://schemas.microsoft.com/office/drawing/2014/main" id="{48147CB3-6436-6258-C009-5E4AC541DC99}"/>
              </a:ext>
            </a:extLst>
          </p:cNvPr>
          <p:cNvSpPr txBox="1">
            <a:spLocks noGrp="1"/>
          </p:cNvSpPr>
          <p:nvPr>
            <p:ph type="body" idx="2"/>
          </p:nvPr>
        </p:nvSpPr>
        <p:spPr>
          <a:xfrm>
            <a:off x="420625" y="2699111"/>
            <a:ext cx="4837176" cy="3490552"/>
          </a:xfrm>
          <a:prstGeom prst="rect">
            <a:avLst/>
          </a:prstGeom>
          <a:noFill/>
          <a:ln>
            <a:solidFill>
              <a:schemeClr val="tx1"/>
            </a:solidFill>
          </a:ln>
        </p:spPr>
        <p:txBody>
          <a:bodyPr spcFirstLastPara="1" wrap="square" lIns="91425" tIns="45700" rIns="91425" bIns="45700" anchor="t" anchorCtr="0">
            <a:normAutofit/>
          </a:bodyPr>
          <a:lstStyle/>
          <a:p>
            <a:pPr marL="0" lvl="0" indent="0">
              <a:lnSpc>
                <a:spcPct val="110000"/>
              </a:lnSpc>
              <a:buSzPts val="1760"/>
              <a:buNone/>
            </a:pPr>
            <a:endParaRPr lang="en-US" sz="1200" dirty="0"/>
          </a:p>
          <a:p>
            <a:pPr marL="0" lvl="0" indent="0">
              <a:lnSpc>
                <a:spcPct val="110000"/>
              </a:lnSpc>
              <a:buSzPts val="1760"/>
              <a:buNone/>
            </a:pPr>
            <a:r>
              <a:rPr lang="en-US" sz="1200" dirty="0"/>
              <a:t>“An understanding of communication system directly impact all facets of life, including human and technology interactions. </a:t>
            </a:r>
          </a:p>
          <a:p>
            <a:pPr marL="0" lvl="0" indent="0">
              <a:lnSpc>
                <a:spcPct val="110000"/>
              </a:lnSpc>
              <a:buSzPts val="1760"/>
              <a:buNone/>
            </a:pPr>
            <a:r>
              <a:rPr lang="en-US" sz="1200" dirty="0"/>
              <a:t>Models based on the </a:t>
            </a:r>
            <a:r>
              <a:rPr lang="en-US" sz="1200" b="1" dirty="0"/>
              <a:t>Shannon and Weaver data transmission model </a:t>
            </a:r>
            <a:r>
              <a:rPr lang="en-US" sz="1200" dirty="0"/>
              <a:t>are the most commonly used communication models at the technical level and have been used extensively in other fields of study as well” (</a:t>
            </a:r>
            <a:r>
              <a:rPr lang="en-GB" sz="1200" dirty="0"/>
              <a:t>Sabah,A.2010) </a:t>
            </a:r>
            <a:endParaRPr sz="1200" dirty="0"/>
          </a:p>
        </p:txBody>
      </p:sp>
      <p:sp>
        <p:nvSpPr>
          <p:cNvPr id="105" name="Google Shape;105;p15">
            <a:extLst>
              <a:ext uri="{FF2B5EF4-FFF2-40B4-BE49-F238E27FC236}">
                <a16:creationId xmlns:a16="http://schemas.microsoft.com/office/drawing/2014/main" id="{B457D1C7-2FF6-B6EA-DFA9-0E2C76D6C151}"/>
              </a:ext>
            </a:extLst>
          </p:cNvPr>
          <p:cNvSpPr txBox="1">
            <a:spLocks noGrp="1"/>
          </p:cNvSpPr>
          <p:nvPr>
            <p:ph type="body" idx="4"/>
          </p:nvPr>
        </p:nvSpPr>
        <p:spPr>
          <a:xfrm>
            <a:off x="5392883" y="2505075"/>
            <a:ext cx="6439453" cy="3684588"/>
          </a:xfrm>
          <a:prstGeom prst="rect">
            <a:avLst/>
          </a:prstGeom>
          <a:noFill/>
          <a:ln>
            <a:solidFill>
              <a:schemeClr val="tx1"/>
            </a:solidFill>
          </a:ln>
        </p:spPr>
        <p:txBody>
          <a:bodyPr spcFirstLastPara="1" wrap="square" lIns="91425" tIns="45700" rIns="91425" bIns="45700" anchor="t" anchorCtr="0">
            <a:noAutofit/>
          </a:bodyPr>
          <a:lstStyle/>
          <a:p>
            <a:pPr>
              <a:lnSpc>
                <a:spcPct val="110000"/>
              </a:lnSpc>
              <a:buClr>
                <a:srgbClr val="5558A0"/>
              </a:buClr>
            </a:pPr>
            <a:r>
              <a:rPr lang="en-GB" sz="1150" b="1" dirty="0">
                <a:latin typeface="+mj-lt"/>
              </a:rPr>
              <a:t>Sender</a:t>
            </a:r>
            <a:r>
              <a:rPr lang="en-GB" sz="1150" dirty="0">
                <a:latin typeface="+mj-lt"/>
              </a:rPr>
              <a:t>: Gary, Floor Manager</a:t>
            </a:r>
          </a:p>
          <a:p>
            <a:pPr>
              <a:lnSpc>
                <a:spcPct val="110000"/>
              </a:lnSpc>
              <a:buClr>
                <a:srgbClr val="5558A0"/>
              </a:buClr>
            </a:pPr>
            <a:r>
              <a:rPr lang="en-GB" sz="1150" b="1" dirty="0">
                <a:latin typeface="+mj-lt"/>
              </a:rPr>
              <a:t>Encoder</a:t>
            </a:r>
            <a:r>
              <a:rPr lang="en-GB" sz="1150" dirty="0">
                <a:latin typeface="+mj-lt"/>
              </a:rPr>
              <a:t>: The workplace is large and spacious, with ventilation, and is filled with old, noisy machinery.</a:t>
            </a:r>
          </a:p>
          <a:p>
            <a:pPr>
              <a:lnSpc>
                <a:spcPct val="110000"/>
              </a:lnSpc>
              <a:buClr>
                <a:srgbClr val="5558A0"/>
              </a:buClr>
            </a:pPr>
            <a:r>
              <a:rPr lang="en-GB" sz="1150" b="1" dirty="0">
                <a:latin typeface="+mj-lt"/>
              </a:rPr>
              <a:t>Channel</a:t>
            </a:r>
            <a:r>
              <a:rPr lang="en-GB" sz="1150" dirty="0">
                <a:latin typeface="+mj-lt"/>
              </a:rPr>
              <a:t>: The employees are not native English speakers and have a limited knowledge of the language.</a:t>
            </a:r>
          </a:p>
          <a:p>
            <a:pPr>
              <a:lnSpc>
                <a:spcPct val="110000"/>
              </a:lnSpc>
              <a:buClr>
                <a:srgbClr val="5558A0"/>
              </a:buClr>
            </a:pPr>
            <a:r>
              <a:rPr lang="en-GB" sz="1150" b="1" dirty="0">
                <a:latin typeface="+mj-lt"/>
              </a:rPr>
              <a:t>Noise</a:t>
            </a:r>
            <a:r>
              <a:rPr lang="en-GB" sz="1150" dirty="0">
                <a:latin typeface="+mj-lt"/>
              </a:rPr>
              <a:t>: Missing information due to time limit, business, limit of knowledges old noisy machines  </a:t>
            </a:r>
          </a:p>
          <a:p>
            <a:pPr>
              <a:lnSpc>
                <a:spcPct val="110000"/>
              </a:lnSpc>
              <a:buClr>
                <a:srgbClr val="5558A0"/>
              </a:buClr>
            </a:pPr>
            <a:r>
              <a:rPr lang="en-GB" sz="1150" b="1" dirty="0">
                <a:latin typeface="+mj-lt"/>
              </a:rPr>
              <a:t>Decoder</a:t>
            </a:r>
            <a:r>
              <a:rPr lang="en-GB" sz="1150" dirty="0">
                <a:latin typeface="+mj-lt"/>
              </a:rPr>
              <a:t>: Direct, in person communication between manager and worker’s during work process.</a:t>
            </a:r>
          </a:p>
          <a:p>
            <a:pPr>
              <a:lnSpc>
                <a:spcPct val="110000"/>
              </a:lnSpc>
              <a:buClr>
                <a:srgbClr val="5558A0"/>
              </a:buClr>
            </a:pPr>
            <a:r>
              <a:rPr lang="en-GB" sz="1150" b="1" dirty="0">
                <a:latin typeface="+mj-lt"/>
              </a:rPr>
              <a:t>Receiver</a:t>
            </a:r>
            <a:r>
              <a:rPr lang="en-GB" sz="1150" dirty="0">
                <a:latin typeface="+mj-lt"/>
              </a:rPr>
              <a:t>: 40 Workers </a:t>
            </a:r>
          </a:p>
          <a:p>
            <a:pPr>
              <a:lnSpc>
                <a:spcPct val="110000"/>
              </a:lnSpc>
              <a:buClr>
                <a:srgbClr val="5558A0"/>
              </a:buClr>
            </a:pPr>
            <a:r>
              <a:rPr lang="en-GB" sz="1150" b="1" dirty="0">
                <a:latin typeface="+mj-lt"/>
              </a:rPr>
              <a:t>The transmission error is the noise in this case. The message is incomplete because the workers do not have the time or language skills to pay attention to, or listen to, the comments and guidance from their manager.</a:t>
            </a:r>
          </a:p>
        </p:txBody>
      </p:sp>
      <p:sp>
        <p:nvSpPr>
          <p:cNvPr id="2" name="TextBox 1">
            <a:extLst>
              <a:ext uri="{FF2B5EF4-FFF2-40B4-BE49-F238E27FC236}">
                <a16:creationId xmlns:a16="http://schemas.microsoft.com/office/drawing/2014/main" id="{DBBCC3E5-BCD8-AA89-B2C0-C6CD75A331BE}"/>
              </a:ext>
            </a:extLst>
          </p:cNvPr>
          <p:cNvSpPr txBox="1"/>
          <p:nvPr/>
        </p:nvSpPr>
        <p:spPr>
          <a:xfrm>
            <a:off x="420625" y="2175891"/>
            <a:ext cx="4837176" cy="523220"/>
          </a:xfrm>
          <a:prstGeom prst="rect">
            <a:avLst/>
          </a:prstGeom>
          <a:noFill/>
          <a:ln>
            <a:solidFill>
              <a:schemeClr val="tx1"/>
            </a:solidFill>
          </a:ln>
        </p:spPr>
        <p:txBody>
          <a:bodyPr wrap="square" rtlCol="0">
            <a:spAutoFit/>
          </a:bodyPr>
          <a:lstStyle/>
          <a:p>
            <a:r>
              <a:rPr lang="en-US" b="1" dirty="0">
                <a:solidFill>
                  <a:schemeClr val="bg2">
                    <a:lumMod val="90000"/>
                    <a:lumOff val="10000"/>
                  </a:schemeClr>
                </a:solidFill>
                <a:latin typeface="Amasis MT Pro" panose="02040504050005020304" pitchFamily="18" charset="77"/>
              </a:rPr>
              <a:t>Understanding communication systems by The Shannon-Weaver Model</a:t>
            </a:r>
            <a:endParaRPr lang="en-GB" b="1" dirty="0">
              <a:solidFill>
                <a:schemeClr val="bg2">
                  <a:lumMod val="90000"/>
                  <a:lumOff val="10000"/>
                </a:schemeClr>
              </a:solidFill>
            </a:endParaRPr>
          </a:p>
        </p:txBody>
      </p:sp>
      <p:sp>
        <p:nvSpPr>
          <p:cNvPr id="3" name="TextBox 2">
            <a:extLst>
              <a:ext uri="{FF2B5EF4-FFF2-40B4-BE49-F238E27FC236}">
                <a16:creationId xmlns:a16="http://schemas.microsoft.com/office/drawing/2014/main" id="{08FCA5EC-6FC4-A7B0-5327-7628D018C43D}"/>
              </a:ext>
            </a:extLst>
          </p:cNvPr>
          <p:cNvSpPr txBox="1"/>
          <p:nvPr/>
        </p:nvSpPr>
        <p:spPr>
          <a:xfrm>
            <a:off x="5392883" y="2175891"/>
            <a:ext cx="6439454" cy="307777"/>
          </a:xfrm>
          <a:prstGeom prst="rect">
            <a:avLst/>
          </a:prstGeom>
          <a:noFill/>
          <a:ln>
            <a:solidFill>
              <a:schemeClr val="tx1"/>
            </a:solidFill>
          </a:ln>
        </p:spPr>
        <p:txBody>
          <a:bodyPr wrap="square" rtlCol="0">
            <a:spAutoFit/>
          </a:bodyPr>
          <a:lstStyle/>
          <a:p>
            <a:pPr lvl="0">
              <a:buClr>
                <a:srgbClr val="FFFEFF"/>
              </a:buClr>
              <a:buSzPts val="2800"/>
            </a:pPr>
            <a:r>
              <a:rPr lang="en-GB" b="1" dirty="0">
                <a:solidFill>
                  <a:srgbClr val="0070C0"/>
                </a:solidFill>
              </a:rPr>
              <a:t>SOLUTION TO The BARRIER.</a:t>
            </a:r>
            <a:endParaRPr lang="en-GB" dirty="0">
              <a:solidFill>
                <a:srgbClr val="0070C0"/>
              </a:solidFill>
            </a:endParaRPr>
          </a:p>
        </p:txBody>
      </p:sp>
      <p:sp>
        <p:nvSpPr>
          <p:cNvPr id="9" name="TextBox 8">
            <a:extLst>
              <a:ext uri="{FF2B5EF4-FFF2-40B4-BE49-F238E27FC236}">
                <a16:creationId xmlns:a16="http://schemas.microsoft.com/office/drawing/2014/main" id="{C7C4C5F6-1CBA-CD6C-E6A9-FC43631BF143}"/>
              </a:ext>
            </a:extLst>
          </p:cNvPr>
          <p:cNvSpPr txBox="1"/>
          <p:nvPr/>
        </p:nvSpPr>
        <p:spPr>
          <a:xfrm>
            <a:off x="9181707" y="6419654"/>
            <a:ext cx="2650629" cy="492443"/>
          </a:xfrm>
          <a:prstGeom prst="rect">
            <a:avLst/>
          </a:prstGeom>
          <a:noFill/>
        </p:spPr>
        <p:txBody>
          <a:bodyPr wrap="square" rtlCol="0">
            <a:spAutoFit/>
          </a:bodyPr>
          <a:lstStyle/>
          <a:p>
            <a:r>
              <a:rPr lang="en-GB" sz="1200" b="1" dirty="0">
                <a:solidFill>
                  <a:srgbClr val="0070C0"/>
                </a:solidFill>
              </a:rPr>
              <a:t>Inna </a:t>
            </a:r>
            <a:r>
              <a:rPr lang="en-GB" sz="1200" b="1" dirty="0" err="1">
                <a:solidFill>
                  <a:srgbClr val="0070C0"/>
                </a:solidFill>
              </a:rPr>
              <a:t>Romanovych</a:t>
            </a:r>
            <a:r>
              <a:rPr lang="en-GB" sz="1200" b="1" dirty="0">
                <a:solidFill>
                  <a:srgbClr val="0070C0"/>
                </a:solidFill>
              </a:rPr>
              <a:t> - 2410663    </a:t>
            </a:r>
            <a:endParaRPr lang="en-GB" sz="1200" dirty="0">
              <a:solidFill>
                <a:srgbClr val="0070C0"/>
              </a:solidFill>
            </a:endParaRPr>
          </a:p>
          <a:p>
            <a:endParaRPr lang="en-GB" dirty="0"/>
          </a:p>
        </p:txBody>
      </p:sp>
    </p:spTree>
    <p:extLst>
      <p:ext uri="{BB962C8B-B14F-4D97-AF65-F5344CB8AC3E}">
        <p14:creationId xmlns:p14="http://schemas.microsoft.com/office/powerpoint/2010/main" val="16817922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0"/>
        <p:cNvGrpSpPr/>
        <p:nvPr/>
      </p:nvGrpSpPr>
      <p:grpSpPr>
        <a:xfrm>
          <a:off x="0" y="0"/>
          <a:ext cx="0" cy="0"/>
          <a:chOff x="0" y="0"/>
          <a:chExt cx="0" cy="0"/>
        </a:xfrm>
      </p:grpSpPr>
      <p:pic>
        <p:nvPicPr>
          <p:cNvPr id="6" name="Google Shape;456;p21" descr="A group of people hugging each other&#10;&#10;AI-generated content may be incorrect.">
            <a:extLst>
              <a:ext uri="{FF2B5EF4-FFF2-40B4-BE49-F238E27FC236}">
                <a16:creationId xmlns:a16="http://schemas.microsoft.com/office/drawing/2014/main" id="{A56A6FC4-FB9D-EC76-763C-5F63E1E7AD1A}"/>
              </a:ext>
            </a:extLst>
          </p:cNvPr>
          <p:cNvPicPr preferRelativeResize="0"/>
          <p:nvPr/>
        </p:nvPicPr>
        <p:blipFill rotWithShape="1">
          <a:blip r:embed="rId3">
            <a:alphaModFix amt="29000"/>
          </a:blip>
          <a:srcRect/>
          <a:stretch/>
        </p:blipFill>
        <p:spPr>
          <a:xfrm>
            <a:off x="10275215" y="5137608"/>
            <a:ext cx="1557121" cy="1052055"/>
          </a:xfrm>
          <a:prstGeom prst="rect">
            <a:avLst/>
          </a:prstGeom>
          <a:noFill/>
          <a:ln>
            <a:noFill/>
          </a:ln>
          <a:effectLst>
            <a:outerShdw blurRad="50800" dist="50800" dir="5400000" algn="ctr" rotWithShape="0">
              <a:srgbClr val="000000">
                <a:alpha val="52000"/>
              </a:srgbClr>
            </a:outerShdw>
          </a:effectLst>
        </p:spPr>
      </p:pic>
      <p:sp>
        <p:nvSpPr>
          <p:cNvPr id="101" name="Google Shape;101;p15"/>
          <p:cNvSpPr txBox="1">
            <a:spLocks noGrp="1"/>
          </p:cNvSpPr>
          <p:nvPr>
            <p:ph type="title"/>
          </p:nvPr>
        </p:nvSpPr>
        <p:spPr>
          <a:xfrm>
            <a:off x="420624" y="237745"/>
            <a:ext cx="11411712" cy="1655063"/>
          </a:xfrm>
          <a:prstGeom prst="rect">
            <a:avLst/>
          </a:prstGeom>
          <a:noFill/>
          <a:ln>
            <a:solidFill>
              <a:schemeClr val="tx1"/>
            </a:solidFill>
          </a:ln>
        </p:spPr>
        <p:txBody>
          <a:bodyPr spcFirstLastPara="1" wrap="square" lIns="91425" tIns="45700" rIns="91425" bIns="45700" anchor="ctr" anchorCtr="0">
            <a:normAutofit fontScale="90000"/>
          </a:bodyPr>
          <a:lstStyle/>
          <a:p>
            <a:pPr marL="285750" lvl="0" indent="-285750">
              <a:buClr>
                <a:srgbClr val="FF0000"/>
              </a:buClr>
              <a:buFont typeface="Arial"/>
              <a:buChar char="•"/>
            </a:pPr>
            <a:r>
              <a:rPr lang="en-US" sz="1800" b="1" dirty="0">
                <a:solidFill>
                  <a:schemeClr val="bg2">
                    <a:lumMod val="90000"/>
                    <a:lumOff val="10000"/>
                  </a:schemeClr>
                </a:solidFill>
                <a:latin typeface="+mj-lt"/>
                <a:ea typeface="Aharoni"/>
                <a:cs typeface="Aharoni"/>
                <a:sym typeface="Aharoni"/>
              </a:rPr>
              <a:t>Barrier 2 : </a:t>
            </a:r>
            <a:r>
              <a:rPr lang="en-US" sz="1800" b="1" u="sng" dirty="0">
                <a:solidFill>
                  <a:schemeClr val="bg2">
                    <a:lumMod val="90000"/>
                    <a:lumOff val="10000"/>
                  </a:schemeClr>
                </a:solidFill>
                <a:latin typeface="+mj-lt"/>
                <a:ea typeface="Aharoni"/>
                <a:cs typeface="Aharoni"/>
                <a:sym typeface="Aharoni"/>
              </a:rPr>
              <a:t> Focus Area: Language and Non- Verbal Barries </a:t>
            </a:r>
            <a:r>
              <a:rPr lang="en-US" sz="1800" b="1" u="sng" dirty="0">
                <a:solidFill>
                  <a:srgbClr val="0070C0"/>
                </a:solidFill>
                <a:latin typeface="+mj-lt"/>
                <a:ea typeface="Aharoni"/>
                <a:cs typeface="Aharoni"/>
                <a:sym typeface="Aharoni"/>
              </a:rPr>
              <a:t>(</a:t>
            </a:r>
            <a:r>
              <a:rPr lang="en-US" sz="1800" b="1" u="sng" dirty="0">
                <a:solidFill>
                  <a:srgbClr val="0070C0"/>
                </a:solidFill>
                <a:latin typeface="+mj-lt"/>
                <a:ea typeface="Arial"/>
                <a:cs typeface="Arial"/>
                <a:sym typeface="Arial"/>
              </a:rPr>
              <a:t>The Challenge of a Multilingual Workplace)</a:t>
            </a:r>
            <a:br>
              <a:rPr lang="en-US" sz="1400" b="1" dirty="0">
                <a:solidFill>
                  <a:srgbClr val="0070C0"/>
                </a:solidFill>
                <a:latin typeface="+mj-lt"/>
                <a:ea typeface="Arial"/>
                <a:cs typeface="Arial"/>
                <a:sym typeface="Arial"/>
              </a:rPr>
            </a:br>
            <a:br>
              <a:rPr lang="en-US" sz="1400" b="1" dirty="0">
                <a:solidFill>
                  <a:srgbClr val="0070C0"/>
                </a:solidFill>
                <a:latin typeface="+mj-lt"/>
                <a:ea typeface="Arial"/>
                <a:cs typeface="Arial"/>
                <a:sym typeface="Arial"/>
              </a:rPr>
            </a:br>
            <a:br>
              <a:rPr lang="en-US" sz="1400" b="1" dirty="0">
                <a:solidFill>
                  <a:srgbClr val="0070C0"/>
                </a:solidFill>
                <a:latin typeface="+mj-lt"/>
                <a:ea typeface="Arial"/>
                <a:cs typeface="Arial"/>
                <a:sym typeface="Arial"/>
              </a:rPr>
            </a:br>
            <a:r>
              <a:rPr lang="en-US" sz="1300" dirty="0">
                <a:solidFill>
                  <a:srgbClr val="FF0000"/>
                </a:solidFill>
                <a:latin typeface="+mn-lt"/>
                <a:ea typeface="Arial"/>
                <a:cs typeface="Arial"/>
                <a:sym typeface="Arial"/>
              </a:rPr>
              <a:t>Diverse Workplace</a:t>
            </a:r>
            <a:r>
              <a:rPr lang="en-US" sz="1300" dirty="0">
                <a:latin typeface="+mn-lt"/>
                <a:ea typeface="Arial"/>
                <a:cs typeface="Arial"/>
                <a:sym typeface="Arial"/>
              </a:rPr>
              <a:t>: 	</a:t>
            </a:r>
            <a:r>
              <a:rPr lang="en-US" sz="1300" dirty="0">
                <a:latin typeface="+mn-lt"/>
                <a:ea typeface="Rockwell"/>
                <a:cs typeface="Rockwell"/>
                <a:sym typeface="Rockwell"/>
              </a:rPr>
              <a:t>40 employees, ranging from ages 16 to 60. They are split into 5 distinct cultural groups.</a:t>
            </a:r>
            <a:br>
              <a:rPr lang="en-US" sz="1300" dirty="0">
                <a:latin typeface="+mn-lt"/>
              </a:rPr>
            </a:br>
            <a:r>
              <a:rPr lang="en-US" sz="1300" dirty="0">
                <a:solidFill>
                  <a:srgbClr val="FF0000"/>
                </a:solidFill>
                <a:latin typeface="+mn-lt"/>
                <a:ea typeface="Arial"/>
                <a:cs typeface="Arial"/>
                <a:sym typeface="Arial"/>
              </a:rPr>
              <a:t>The Language Gap: 	</a:t>
            </a:r>
            <a:r>
              <a:rPr lang="en-US" sz="1300" dirty="0">
                <a:solidFill>
                  <a:schemeClr val="tx1"/>
                </a:solidFill>
                <a:latin typeface="+mn-lt"/>
                <a:ea typeface="Arial"/>
                <a:cs typeface="Arial"/>
                <a:sym typeface="Arial"/>
              </a:rPr>
              <a:t>Most</a:t>
            </a:r>
            <a:r>
              <a:rPr lang="en-US" sz="1300" dirty="0">
                <a:latin typeface="+mn-lt"/>
                <a:ea typeface="Rockwell"/>
                <a:cs typeface="Rockwell"/>
                <a:sym typeface="Rockwell"/>
              </a:rPr>
              <a:t> employees speak little to no English. They communicate mainly in their own languages, Gary ( the  Manager ) only uses English.</a:t>
            </a:r>
            <a:br>
              <a:rPr lang="en-US" sz="1300" dirty="0">
                <a:latin typeface="+mn-lt"/>
              </a:rPr>
            </a:br>
            <a:r>
              <a:rPr lang="en-US" sz="1300" dirty="0">
                <a:solidFill>
                  <a:srgbClr val="FF0000"/>
                </a:solidFill>
                <a:latin typeface="+mn-lt"/>
                <a:ea typeface="Arial"/>
                <a:cs typeface="Arial"/>
                <a:sym typeface="Arial"/>
              </a:rPr>
              <a:t>Failed Methods:	</a:t>
            </a:r>
            <a:r>
              <a:rPr lang="en-US" sz="1300" dirty="0">
                <a:latin typeface="+mn-lt"/>
                <a:ea typeface="Rockwell"/>
                <a:cs typeface="Rockwell"/>
                <a:sym typeface="Rockwell"/>
              </a:rPr>
              <a:t>Gary used verbal instructions ( shouting over noisy machines )Written signs are ignored ( possibly  due to low English literacy ).</a:t>
            </a:r>
            <a:br>
              <a:rPr lang="en-US" sz="1300" dirty="0">
                <a:latin typeface="+mn-lt"/>
                <a:ea typeface="Rockwell"/>
                <a:cs typeface="Rockwell"/>
                <a:sym typeface="Rockwell"/>
              </a:rPr>
            </a:br>
            <a:r>
              <a:rPr lang="en-US" sz="1300" dirty="0">
                <a:solidFill>
                  <a:srgbClr val="FF0000"/>
                </a:solidFill>
                <a:latin typeface="+mn-lt"/>
                <a:ea typeface="Arial"/>
                <a:cs typeface="Arial"/>
                <a:sym typeface="Arial"/>
              </a:rPr>
              <a:t>The impact: 	</a:t>
            </a:r>
            <a:r>
              <a:rPr lang="en-US" sz="1300" dirty="0">
                <a:latin typeface="+mn-lt"/>
                <a:ea typeface="Rockwell"/>
                <a:cs typeface="Rockwell"/>
                <a:sym typeface="Rockwell"/>
              </a:rPr>
              <a:t>Serious food errors, such as meat found in  vegetarian meals.</a:t>
            </a:r>
            <a:br>
              <a:rPr lang="en-US" sz="1400" dirty="0"/>
            </a:br>
            <a:endParaRPr sz="1400" b="1" dirty="0">
              <a:latin typeface="+mj-lt"/>
            </a:endParaRPr>
          </a:p>
        </p:txBody>
      </p:sp>
      <p:sp>
        <p:nvSpPr>
          <p:cNvPr id="103" name="Google Shape;103;p15"/>
          <p:cNvSpPr txBox="1">
            <a:spLocks noGrp="1"/>
          </p:cNvSpPr>
          <p:nvPr>
            <p:ph type="body" idx="2"/>
          </p:nvPr>
        </p:nvSpPr>
        <p:spPr>
          <a:xfrm>
            <a:off x="420624" y="2505075"/>
            <a:ext cx="5576951" cy="3684588"/>
          </a:xfrm>
          <a:prstGeom prst="rect">
            <a:avLst/>
          </a:prstGeom>
          <a:noFill/>
          <a:ln>
            <a:solidFill>
              <a:schemeClr val="tx1"/>
            </a:solidFill>
          </a:ln>
        </p:spPr>
        <p:txBody>
          <a:bodyPr spcFirstLastPara="1" wrap="square" lIns="91425" tIns="45700" rIns="91425" bIns="45700" anchor="t" anchorCtr="0">
            <a:normAutofit/>
          </a:bodyPr>
          <a:lstStyle/>
          <a:p>
            <a:pPr marL="0" lvl="0" indent="0">
              <a:lnSpc>
                <a:spcPct val="110000"/>
              </a:lnSpc>
              <a:buSzPts val="1760"/>
              <a:buNone/>
            </a:pPr>
            <a:r>
              <a:rPr lang="en-US" sz="1100" b="1" u="sng" dirty="0">
                <a:solidFill>
                  <a:srgbClr val="FF0000"/>
                </a:solidFill>
                <a:latin typeface="+mn-lt"/>
              </a:rPr>
              <a:t>Communication Breakdown</a:t>
            </a:r>
          </a:p>
          <a:p>
            <a:pPr marL="285750" lvl="0" indent="-285750">
              <a:lnSpc>
                <a:spcPct val="110000"/>
              </a:lnSpc>
              <a:buSzPts val="1760"/>
              <a:buChar char="▪"/>
            </a:pPr>
            <a:r>
              <a:rPr lang="en-US" sz="1100" b="1" dirty="0">
                <a:latin typeface="+mn-lt"/>
              </a:rPr>
              <a:t>Source (Gary ): His communication skills are weak ( uses complex terms) His attitude is negative ( shouts at staff) </a:t>
            </a:r>
          </a:p>
          <a:p>
            <a:pPr marL="285750" lvl="0" indent="-285750">
              <a:lnSpc>
                <a:spcPct val="110000"/>
              </a:lnSpc>
              <a:buSzPts val="1760"/>
              <a:buChar char="▪"/>
            </a:pPr>
            <a:r>
              <a:rPr lang="en-US" sz="1100" b="1" dirty="0">
                <a:latin typeface="+mn-lt"/>
              </a:rPr>
              <a:t>Encoder: He translates his qualified knowledge into shouting.</a:t>
            </a:r>
          </a:p>
          <a:p>
            <a:pPr marL="285750" lvl="0" indent="-285750">
              <a:lnSpc>
                <a:spcPct val="110000"/>
              </a:lnSpc>
              <a:buSzPts val="1760"/>
              <a:buChar char="▪"/>
            </a:pPr>
            <a:r>
              <a:rPr lang="en-US" sz="1100" b="1" dirty="0">
                <a:latin typeface="+mn-lt"/>
              </a:rPr>
              <a:t>Channel ( The Factory Floor): Extreme physical noise from old machinery blocks the verbal message.</a:t>
            </a:r>
          </a:p>
          <a:p>
            <a:pPr marL="285750" lvl="0" indent="-285750">
              <a:lnSpc>
                <a:spcPct val="110000"/>
              </a:lnSpc>
              <a:buSzPts val="1760"/>
              <a:buChar char="▪"/>
            </a:pPr>
            <a:r>
              <a:rPr lang="en-US" sz="1100" b="1" dirty="0">
                <a:latin typeface="+mn-lt"/>
              </a:rPr>
              <a:t>Receive ( The Staff): Their communication Skills ( in English) are very low. Their cultural background makes decoding the instructions difficult.</a:t>
            </a:r>
          </a:p>
          <a:p>
            <a:pPr marL="285750" lvl="0" indent="-285750">
              <a:lnSpc>
                <a:spcPct val="110000"/>
              </a:lnSpc>
              <a:buSzPts val="1760"/>
              <a:buChar char="▪"/>
            </a:pPr>
            <a:r>
              <a:rPr lang="en-US" sz="1100" b="1" dirty="0">
                <a:latin typeface="+mn-lt"/>
              </a:rPr>
              <a:t>Non- Verbal Noise: Gary`s aggressive body language ( pulling his hair, shouting “ idiots !“) creates Emotional Noise. This blocks effective learning and standards.</a:t>
            </a:r>
            <a:endParaRPr lang="en-GB" sz="1100" b="1" dirty="0">
              <a:latin typeface="+mn-lt"/>
            </a:endParaRPr>
          </a:p>
          <a:p>
            <a:pPr marL="0" lvl="0" indent="0">
              <a:lnSpc>
                <a:spcPct val="110000"/>
              </a:lnSpc>
              <a:buSzPts val="1760"/>
              <a:buNone/>
            </a:pPr>
            <a:endParaRPr sz="2500" dirty="0"/>
          </a:p>
        </p:txBody>
      </p:sp>
      <p:sp>
        <p:nvSpPr>
          <p:cNvPr id="105" name="Google Shape;105;p15"/>
          <p:cNvSpPr txBox="1">
            <a:spLocks noGrp="1"/>
          </p:cNvSpPr>
          <p:nvPr>
            <p:ph type="body" idx="4"/>
          </p:nvPr>
        </p:nvSpPr>
        <p:spPr>
          <a:xfrm>
            <a:off x="6172200" y="2505075"/>
            <a:ext cx="5660136" cy="3684588"/>
          </a:xfrm>
          <a:prstGeom prst="rect">
            <a:avLst/>
          </a:prstGeom>
          <a:noFill/>
          <a:ln>
            <a:solidFill>
              <a:schemeClr val="tx1"/>
            </a:solidFill>
          </a:ln>
        </p:spPr>
        <p:txBody>
          <a:bodyPr spcFirstLastPara="1" wrap="square" lIns="91425" tIns="45700" rIns="91425" bIns="45700" anchor="t" anchorCtr="0">
            <a:normAutofit fontScale="25000" lnSpcReduction="20000"/>
          </a:bodyPr>
          <a:lstStyle/>
          <a:p>
            <a:pPr marL="0" lvl="0" indent="0">
              <a:lnSpc>
                <a:spcPct val="120000"/>
              </a:lnSpc>
              <a:spcBef>
                <a:spcPts val="0"/>
              </a:spcBef>
              <a:buSzPct val="110000"/>
              <a:buNone/>
            </a:pPr>
            <a:endParaRPr lang="en-US" sz="4800" dirty="0">
              <a:solidFill>
                <a:srgbClr val="0070C0"/>
              </a:solidFill>
              <a:latin typeface="+mn-lt"/>
            </a:endParaRPr>
          </a:p>
          <a:p>
            <a:pPr marL="0" lvl="0" indent="0">
              <a:lnSpc>
                <a:spcPct val="120000"/>
              </a:lnSpc>
              <a:spcBef>
                <a:spcPts val="0"/>
              </a:spcBef>
              <a:buSzPct val="110000"/>
              <a:buNone/>
            </a:pPr>
            <a:r>
              <a:rPr lang="en-US" sz="4400" b="1" dirty="0">
                <a:solidFill>
                  <a:srgbClr val="0070C0"/>
                </a:solidFill>
                <a:latin typeface="+mn-lt"/>
              </a:rPr>
              <a:t>Move  away from Text: </a:t>
            </a:r>
          </a:p>
          <a:p>
            <a:pPr marL="685800" lvl="0" indent="-685800">
              <a:lnSpc>
                <a:spcPct val="120000"/>
              </a:lnSpc>
              <a:spcBef>
                <a:spcPts val="0"/>
              </a:spcBef>
              <a:buSzPct val="110000"/>
              <a:buFont typeface="Wingdings" panose="05000000000000000000" pitchFamily="2" charset="2"/>
              <a:buChar char="§"/>
            </a:pPr>
            <a:r>
              <a:rPr lang="en-US" sz="4400" b="1">
                <a:latin typeface="+mn-lt"/>
              </a:rPr>
              <a:t>Replace written signs with clear Visual Pictograms ( universal icons) </a:t>
            </a:r>
          </a:p>
          <a:p>
            <a:pPr marL="685800" lvl="0" indent="-685800">
              <a:lnSpc>
                <a:spcPct val="120000"/>
              </a:lnSpc>
              <a:spcBef>
                <a:spcPts val="0"/>
              </a:spcBef>
              <a:buSzPct val="110000"/>
              <a:buFont typeface="Wingdings" panose="05000000000000000000" pitchFamily="2" charset="2"/>
              <a:buChar char="§"/>
            </a:pPr>
            <a:r>
              <a:rPr lang="en-US" sz="4400" b="1">
                <a:latin typeface="+mn-lt"/>
              </a:rPr>
              <a:t>Use photo examples of “Pass” vs“ Fail" standards ( e.g., hairnet usage)</a:t>
            </a:r>
          </a:p>
          <a:p>
            <a:pPr marL="0" lvl="0" indent="0">
              <a:lnSpc>
                <a:spcPct val="120000"/>
              </a:lnSpc>
              <a:spcBef>
                <a:spcPts val="0"/>
              </a:spcBef>
              <a:buSzPct val="110000"/>
              <a:buNone/>
            </a:pPr>
            <a:endParaRPr lang="en-US" sz="4400" b="1" dirty="0">
              <a:solidFill>
                <a:srgbClr val="0070C0"/>
              </a:solidFill>
              <a:latin typeface="+mn-lt"/>
            </a:endParaRPr>
          </a:p>
          <a:p>
            <a:pPr marL="0" lvl="0" indent="0">
              <a:lnSpc>
                <a:spcPct val="120000"/>
              </a:lnSpc>
              <a:spcBef>
                <a:spcPts val="0"/>
              </a:spcBef>
              <a:buSzPct val="110000"/>
              <a:buNone/>
            </a:pPr>
            <a:r>
              <a:rPr lang="en-US" sz="4400" b="1" dirty="0">
                <a:solidFill>
                  <a:srgbClr val="0070C0"/>
                </a:solidFill>
                <a:latin typeface="+mn-lt"/>
              </a:rPr>
              <a:t>Implement a Buddy System:</a:t>
            </a:r>
          </a:p>
          <a:p>
            <a:pPr marL="685800" indent="-685800">
              <a:lnSpc>
                <a:spcPct val="120000"/>
              </a:lnSpc>
              <a:spcBef>
                <a:spcPts val="0"/>
              </a:spcBef>
              <a:buSzPct val="110000"/>
              <a:buFont typeface="Wingdings" panose="05000000000000000000" pitchFamily="2" charset="2"/>
              <a:buChar char="§"/>
            </a:pPr>
            <a:r>
              <a:rPr lang="en-US" sz="4400" b="1" dirty="0">
                <a:latin typeface="+mn-lt"/>
              </a:rPr>
              <a:t>Identify bilingual employees within each cultural group.</a:t>
            </a:r>
          </a:p>
          <a:p>
            <a:pPr marL="685800" indent="-685800">
              <a:lnSpc>
                <a:spcPct val="120000"/>
              </a:lnSpc>
              <a:spcBef>
                <a:spcPts val="0"/>
              </a:spcBef>
              <a:buSzPct val="110000"/>
              <a:buFont typeface="Wingdings" panose="05000000000000000000" pitchFamily="2" charset="2"/>
              <a:buChar char="§"/>
            </a:pPr>
            <a:r>
              <a:rPr lang="en-US" sz="4400" b="1" dirty="0">
                <a:latin typeface="+mn-lt"/>
              </a:rPr>
              <a:t>Train them to act as mentors and translators ( peer-to-peer coaching ).</a:t>
            </a:r>
          </a:p>
          <a:p>
            <a:pPr marL="0" lvl="0" indent="0">
              <a:lnSpc>
                <a:spcPct val="120000"/>
              </a:lnSpc>
              <a:spcBef>
                <a:spcPts val="0"/>
              </a:spcBef>
              <a:buSzPct val="110000"/>
              <a:buNone/>
            </a:pPr>
            <a:endParaRPr lang="en-US" sz="4400" b="1" dirty="0">
              <a:solidFill>
                <a:srgbClr val="0070C0"/>
              </a:solidFill>
              <a:latin typeface="+mn-lt"/>
            </a:endParaRPr>
          </a:p>
          <a:p>
            <a:pPr marL="0" lvl="0" indent="0">
              <a:lnSpc>
                <a:spcPct val="120000"/>
              </a:lnSpc>
              <a:spcBef>
                <a:spcPts val="0"/>
              </a:spcBef>
              <a:buSzPct val="110000"/>
              <a:buNone/>
            </a:pPr>
            <a:r>
              <a:rPr lang="en-US" sz="4400" b="1" dirty="0">
                <a:solidFill>
                  <a:srgbClr val="0070C0"/>
                </a:solidFill>
                <a:latin typeface="+mn-lt"/>
              </a:rPr>
              <a:t>Professional Visual Examples: </a:t>
            </a:r>
          </a:p>
          <a:p>
            <a:pPr marL="685800" lvl="0" indent="-685800">
              <a:lnSpc>
                <a:spcPct val="120000"/>
              </a:lnSpc>
              <a:spcBef>
                <a:spcPts val="0"/>
              </a:spcBef>
              <a:buSzPct val="110000"/>
              <a:buFont typeface="Wingdings" panose="05000000000000000000" pitchFamily="2" charset="2"/>
              <a:buChar char="§"/>
            </a:pPr>
            <a:r>
              <a:rPr lang="en-US" sz="4400" b="1" dirty="0">
                <a:latin typeface="+mn-lt"/>
              </a:rPr>
              <a:t>Gary must wear a clean uniform and have tidy hair.</a:t>
            </a:r>
          </a:p>
          <a:p>
            <a:pPr marL="685800" lvl="0" indent="-685800">
              <a:lnSpc>
                <a:spcPct val="120000"/>
              </a:lnSpc>
              <a:spcBef>
                <a:spcPts val="0"/>
              </a:spcBef>
              <a:buSzPct val="110000"/>
              <a:buFont typeface="Wingdings" panose="05000000000000000000" pitchFamily="2" charset="2"/>
              <a:buChar char="§"/>
            </a:pPr>
            <a:r>
              <a:rPr lang="en-US" sz="4400" b="1" dirty="0">
                <a:latin typeface="+mn-lt"/>
              </a:rPr>
              <a:t>He must demonstrate the correct task by physical action ( show , don`t just tell )</a:t>
            </a:r>
          </a:p>
          <a:p>
            <a:pPr marL="0" lvl="0" indent="0">
              <a:lnSpc>
                <a:spcPct val="120000"/>
              </a:lnSpc>
              <a:spcBef>
                <a:spcPts val="0"/>
              </a:spcBef>
              <a:buSzPct val="110000"/>
              <a:buNone/>
            </a:pPr>
            <a:endParaRPr lang="en-US" sz="4400" b="1" dirty="0">
              <a:solidFill>
                <a:srgbClr val="0070C0"/>
              </a:solidFill>
              <a:latin typeface="+mn-lt"/>
            </a:endParaRPr>
          </a:p>
          <a:p>
            <a:pPr marL="0" lvl="0" indent="0">
              <a:lnSpc>
                <a:spcPct val="120000"/>
              </a:lnSpc>
              <a:spcBef>
                <a:spcPts val="0"/>
              </a:spcBef>
              <a:buSzPct val="110000"/>
              <a:buNone/>
            </a:pPr>
            <a:r>
              <a:rPr lang="en-US" sz="4400" b="1" dirty="0">
                <a:solidFill>
                  <a:srgbClr val="0070C0"/>
                </a:solidFill>
                <a:latin typeface="+mn-lt"/>
              </a:rPr>
              <a:t>Introduce Feedback Loops: </a:t>
            </a:r>
          </a:p>
          <a:p>
            <a:pPr marL="685800" indent="-685800">
              <a:lnSpc>
                <a:spcPct val="120000"/>
              </a:lnSpc>
              <a:spcBef>
                <a:spcPts val="0"/>
              </a:spcBef>
              <a:buSzPct val="110000"/>
              <a:buFont typeface="Wingdings" panose="05000000000000000000" pitchFamily="2" charset="2"/>
              <a:buChar char="§"/>
            </a:pPr>
            <a:r>
              <a:rPr lang="en-US" sz="4400" b="1" dirty="0">
                <a:latin typeface="+mn-lt"/>
              </a:rPr>
              <a:t>Ask the staff to physically repeat a task correctly, not just nod.</a:t>
            </a:r>
          </a:p>
          <a:p>
            <a:pPr marL="228600" lvl="0" indent="-50800" algn="l" rtl="0">
              <a:lnSpc>
                <a:spcPct val="90000"/>
              </a:lnSpc>
              <a:spcBef>
                <a:spcPts val="0"/>
              </a:spcBef>
              <a:spcAft>
                <a:spcPts val="0"/>
              </a:spcAft>
              <a:buClr>
                <a:schemeClr val="dk1"/>
              </a:buClr>
              <a:buSzPts val="2800"/>
              <a:buNone/>
            </a:pPr>
            <a:endParaRPr dirty="0"/>
          </a:p>
        </p:txBody>
      </p:sp>
      <p:sp>
        <p:nvSpPr>
          <p:cNvPr id="2" name="TextBox 1">
            <a:extLst>
              <a:ext uri="{FF2B5EF4-FFF2-40B4-BE49-F238E27FC236}">
                <a16:creationId xmlns:a16="http://schemas.microsoft.com/office/drawing/2014/main" id="{9206A5FC-AB55-28A0-2BF4-B97151590A15}"/>
              </a:ext>
            </a:extLst>
          </p:cNvPr>
          <p:cNvSpPr txBox="1"/>
          <p:nvPr/>
        </p:nvSpPr>
        <p:spPr>
          <a:xfrm>
            <a:off x="420624" y="2175891"/>
            <a:ext cx="5576951" cy="307777"/>
          </a:xfrm>
          <a:prstGeom prst="rect">
            <a:avLst/>
          </a:prstGeom>
          <a:noFill/>
          <a:ln>
            <a:solidFill>
              <a:schemeClr val="tx1"/>
            </a:solidFill>
          </a:ln>
        </p:spPr>
        <p:txBody>
          <a:bodyPr wrap="square" rtlCol="0">
            <a:spAutoFit/>
          </a:bodyPr>
          <a:lstStyle/>
          <a:p>
            <a:r>
              <a:rPr lang="en-GB" b="1" dirty="0">
                <a:solidFill>
                  <a:srgbClr val="0070C0"/>
                </a:solidFill>
              </a:rPr>
              <a:t>Analysis using the Shannon-Weaver  Model (1949)</a:t>
            </a:r>
          </a:p>
        </p:txBody>
      </p:sp>
      <p:sp>
        <p:nvSpPr>
          <p:cNvPr id="3" name="TextBox 2">
            <a:extLst>
              <a:ext uri="{FF2B5EF4-FFF2-40B4-BE49-F238E27FC236}">
                <a16:creationId xmlns:a16="http://schemas.microsoft.com/office/drawing/2014/main" id="{725969B9-44D5-8182-AA22-14E5FA902CAA}"/>
              </a:ext>
            </a:extLst>
          </p:cNvPr>
          <p:cNvSpPr txBox="1"/>
          <p:nvPr/>
        </p:nvSpPr>
        <p:spPr>
          <a:xfrm>
            <a:off x="6172200" y="2175890"/>
            <a:ext cx="5660136" cy="307777"/>
          </a:xfrm>
          <a:prstGeom prst="rect">
            <a:avLst/>
          </a:prstGeom>
          <a:noFill/>
          <a:ln>
            <a:solidFill>
              <a:schemeClr val="tx1"/>
            </a:solidFill>
          </a:ln>
        </p:spPr>
        <p:txBody>
          <a:bodyPr wrap="square" rtlCol="0">
            <a:spAutoFit/>
          </a:bodyPr>
          <a:lstStyle/>
          <a:p>
            <a:pPr lvl="0">
              <a:buClr>
                <a:srgbClr val="FFFEFF"/>
              </a:buClr>
              <a:buSzPts val="2800"/>
            </a:pPr>
            <a:r>
              <a:rPr lang="en-GB" b="1" dirty="0">
                <a:solidFill>
                  <a:srgbClr val="0070C0"/>
                </a:solidFill>
              </a:rPr>
              <a:t>SOLUTION TO The BARRIER. Recommendation to Gary</a:t>
            </a:r>
            <a:endParaRPr lang="en-GB" dirty="0">
              <a:solidFill>
                <a:srgbClr val="0070C0"/>
              </a:solidFill>
            </a:endParaRPr>
          </a:p>
        </p:txBody>
      </p:sp>
      <p:pic>
        <p:nvPicPr>
          <p:cNvPr id="4" name="Google Shape;451;p20" descr="A diagram of a diagram&#10;&#10;AI-generated content may be incorrect.">
            <a:extLst>
              <a:ext uri="{FF2B5EF4-FFF2-40B4-BE49-F238E27FC236}">
                <a16:creationId xmlns:a16="http://schemas.microsoft.com/office/drawing/2014/main" id="{0BBBBBB0-D53B-B324-3A00-15FD2C6EF097}"/>
              </a:ext>
            </a:extLst>
          </p:cNvPr>
          <p:cNvPicPr preferRelativeResize="0"/>
          <p:nvPr/>
        </p:nvPicPr>
        <p:blipFill rotWithShape="1">
          <a:blip r:embed="rId4">
            <a:alphaModFix/>
          </a:blip>
          <a:srcRect/>
          <a:stretch/>
        </p:blipFill>
        <p:spPr>
          <a:xfrm>
            <a:off x="469548" y="5461053"/>
            <a:ext cx="5479101" cy="606061"/>
          </a:xfrm>
          <a:prstGeom prst="rect">
            <a:avLst/>
          </a:prstGeom>
          <a:noFill/>
          <a:ln>
            <a:noFill/>
          </a:ln>
        </p:spPr>
      </p:pic>
      <p:sp>
        <p:nvSpPr>
          <p:cNvPr id="9" name="TextBox 8">
            <a:extLst>
              <a:ext uri="{FF2B5EF4-FFF2-40B4-BE49-F238E27FC236}">
                <a16:creationId xmlns:a16="http://schemas.microsoft.com/office/drawing/2014/main" id="{AE1C0FB9-5722-227D-9766-0757EF9C77B4}"/>
              </a:ext>
            </a:extLst>
          </p:cNvPr>
          <p:cNvSpPr txBox="1"/>
          <p:nvPr/>
        </p:nvSpPr>
        <p:spPr>
          <a:xfrm>
            <a:off x="9181707" y="6367551"/>
            <a:ext cx="2650629" cy="492443"/>
          </a:xfrm>
          <a:prstGeom prst="rect">
            <a:avLst/>
          </a:prstGeom>
          <a:noFill/>
        </p:spPr>
        <p:txBody>
          <a:bodyPr wrap="square" rtlCol="0">
            <a:spAutoFit/>
          </a:bodyPr>
          <a:lstStyle/>
          <a:p>
            <a:r>
              <a:rPr lang="en-GB" sz="1200" b="1" dirty="0">
                <a:solidFill>
                  <a:srgbClr val="0070C0"/>
                </a:solidFill>
              </a:rPr>
              <a:t>Iryna </a:t>
            </a:r>
            <a:r>
              <a:rPr lang="en-GB" sz="1200" b="1" dirty="0" err="1">
                <a:solidFill>
                  <a:srgbClr val="0070C0"/>
                </a:solidFill>
              </a:rPr>
              <a:t>Bilichenko</a:t>
            </a:r>
            <a:r>
              <a:rPr lang="en-GB" sz="1200" b="1" dirty="0">
                <a:solidFill>
                  <a:srgbClr val="0070C0"/>
                </a:solidFill>
              </a:rPr>
              <a:t>  - 2410663    </a:t>
            </a:r>
            <a:endParaRPr lang="en-GB" sz="1200" dirty="0">
              <a:solidFill>
                <a:srgbClr val="0070C0"/>
              </a:solidFill>
            </a:endParaRPr>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00">
          <a:extLst>
            <a:ext uri="{FF2B5EF4-FFF2-40B4-BE49-F238E27FC236}">
              <a16:creationId xmlns:a16="http://schemas.microsoft.com/office/drawing/2014/main" id="{3DC983E1-90C4-F68D-797E-503F5AB084E8}"/>
            </a:ext>
          </a:extLst>
        </p:cNvPr>
        <p:cNvGrpSpPr/>
        <p:nvPr/>
      </p:nvGrpSpPr>
      <p:grpSpPr>
        <a:xfrm>
          <a:off x="0" y="0"/>
          <a:ext cx="0" cy="0"/>
          <a:chOff x="0" y="0"/>
          <a:chExt cx="0" cy="0"/>
        </a:xfrm>
      </p:grpSpPr>
      <p:sp>
        <p:nvSpPr>
          <p:cNvPr id="101" name="Google Shape;101;p15">
            <a:extLst>
              <a:ext uri="{FF2B5EF4-FFF2-40B4-BE49-F238E27FC236}">
                <a16:creationId xmlns:a16="http://schemas.microsoft.com/office/drawing/2014/main" id="{59208B33-D9A9-E53A-9A3F-1CF48A6AE018}"/>
              </a:ext>
            </a:extLst>
          </p:cNvPr>
          <p:cNvSpPr txBox="1">
            <a:spLocks noGrp="1"/>
          </p:cNvSpPr>
          <p:nvPr>
            <p:ph type="title"/>
          </p:nvPr>
        </p:nvSpPr>
        <p:spPr>
          <a:xfrm>
            <a:off x="420624" y="83127"/>
            <a:ext cx="11411712" cy="2116108"/>
          </a:xfrm>
          <a:prstGeom prst="rect">
            <a:avLst/>
          </a:prstGeom>
          <a:noFill/>
          <a:ln>
            <a:solidFill>
              <a:schemeClr val="tx1"/>
            </a:solidFill>
          </a:ln>
        </p:spPr>
        <p:txBody>
          <a:bodyPr spcFirstLastPara="1" wrap="square" lIns="91425" tIns="45700" rIns="91425" bIns="45700" anchor="ctr" anchorCtr="0">
            <a:normAutofit fontScale="90000"/>
          </a:bodyPr>
          <a:lstStyle/>
          <a:p>
            <a:pPr lvl="0">
              <a:lnSpc>
                <a:spcPct val="120000"/>
              </a:lnSpc>
              <a:buSzPts val="2200"/>
            </a:pPr>
            <a:br>
              <a:rPr lang="en-US" sz="1800" b="1" dirty="0">
                <a:solidFill>
                  <a:srgbClr val="FF0000"/>
                </a:solidFill>
                <a:latin typeface="+mj-lt"/>
                <a:ea typeface="Aharoni"/>
                <a:cs typeface="Aharoni"/>
                <a:sym typeface="Aharoni"/>
              </a:rPr>
            </a:br>
            <a:br>
              <a:rPr lang="en-US" sz="1800" b="1" dirty="0">
                <a:solidFill>
                  <a:srgbClr val="FF0000"/>
                </a:solidFill>
                <a:latin typeface="+mj-lt"/>
                <a:ea typeface="Aharoni"/>
                <a:cs typeface="Aharoni"/>
                <a:sym typeface="Aharoni"/>
              </a:rPr>
            </a:br>
            <a:r>
              <a:rPr lang="en-US" sz="1800" b="1" dirty="0">
                <a:solidFill>
                  <a:srgbClr val="FF0000"/>
                </a:solidFill>
                <a:latin typeface="+mj-lt"/>
                <a:ea typeface="Aharoni"/>
                <a:cs typeface="Aharoni"/>
                <a:sym typeface="Aharoni"/>
              </a:rPr>
              <a:t>				</a:t>
            </a:r>
            <a:r>
              <a:rPr lang="en-US" sz="2000" b="1" dirty="0">
                <a:solidFill>
                  <a:schemeClr val="bg2">
                    <a:lumMod val="90000"/>
                    <a:lumOff val="10000"/>
                  </a:schemeClr>
                </a:solidFill>
                <a:latin typeface="+mj-lt"/>
                <a:ea typeface="Aharoni"/>
                <a:cs typeface="Aharoni"/>
                <a:sym typeface="Aharoni"/>
              </a:rPr>
              <a:t>Barrier 3 : </a:t>
            </a:r>
            <a:r>
              <a:rPr lang="en-US" sz="2000" b="1" u="sng" dirty="0">
                <a:solidFill>
                  <a:schemeClr val="bg2">
                    <a:lumMod val="90000"/>
                    <a:lumOff val="10000"/>
                  </a:schemeClr>
                </a:solidFill>
                <a:latin typeface="+mj-lt"/>
                <a:ea typeface="Aharoni"/>
                <a:cs typeface="Aharoni"/>
                <a:sym typeface="Aharoni"/>
              </a:rPr>
              <a:t> AGE/GENERATIONAL IN COMMUNICATION</a:t>
            </a:r>
            <a:br>
              <a:rPr lang="en-US" sz="1300" b="1" dirty="0">
                <a:solidFill>
                  <a:schemeClr val="bg2">
                    <a:lumMod val="90000"/>
                    <a:lumOff val="10000"/>
                  </a:schemeClr>
                </a:solidFill>
                <a:latin typeface="+mn-lt"/>
                <a:ea typeface="Arial"/>
                <a:cs typeface="Arial"/>
                <a:sym typeface="Arial"/>
              </a:rPr>
            </a:br>
            <a:br>
              <a:rPr lang="en-US" sz="1300" b="1" dirty="0">
                <a:solidFill>
                  <a:srgbClr val="0070C0"/>
                </a:solidFill>
                <a:latin typeface="+mn-lt"/>
                <a:ea typeface="Arial"/>
                <a:cs typeface="Arial"/>
                <a:sym typeface="Arial"/>
              </a:rPr>
            </a:br>
            <a:r>
              <a:rPr lang="en-US" sz="1100" dirty="0">
                <a:solidFill>
                  <a:srgbClr val="0070C0"/>
                </a:solidFill>
                <a:latin typeface="+mn-lt"/>
                <a:ea typeface="Arial"/>
                <a:cs typeface="Arial"/>
                <a:sym typeface="Arial"/>
              </a:rPr>
              <a:t>What is Age/Generational Barrier?</a:t>
            </a:r>
            <a:br>
              <a:rPr lang="en-US" sz="1100" dirty="0">
                <a:latin typeface="+mn-lt"/>
              </a:rPr>
            </a:br>
            <a:r>
              <a:rPr lang="en-US" sz="1100" dirty="0">
                <a:latin typeface="+mn-lt"/>
                <a:ea typeface="Arial"/>
                <a:cs typeface="Arial"/>
                <a:sym typeface="Arial"/>
              </a:rPr>
              <a:t>• At Flight Foods employees range from 16 to 60 years old.</a:t>
            </a:r>
            <a:br>
              <a:rPr lang="en-US" sz="1100" dirty="0">
                <a:latin typeface="+mn-lt"/>
              </a:rPr>
            </a:br>
            <a:r>
              <a:rPr lang="en-US" sz="1100" dirty="0">
                <a:latin typeface="+mn-lt"/>
                <a:ea typeface="Arial"/>
                <a:cs typeface="Arial"/>
                <a:sym typeface="Arial"/>
              </a:rPr>
              <a:t>• Big differences in behavior, varying from learning styles to attitudes.</a:t>
            </a:r>
            <a:br>
              <a:rPr lang="en-US" sz="1100" dirty="0">
                <a:latin typeface="+mn-lt"/>
              </a:rPr>
            </a:br>
            <a:r>
              <a:rPr lang="en-US" sz="1100" dirty="0">
                <a:latin typeface="+mn-lt"/>
                <a:ea typeface="Arial"/>
                <a:cs typeface="Arial"/>
                <a:sym typeface="Arial"/>
              </a:rPr>
              <a:t>• In the case study, Gary observed that:</a:t>
            </a:r>
            <a:br>
              <a:rPr lang="en-US" sz="1100" dirty="0">
                <a:latin typeface="+mn-lt"/>
              </a:rPr>
            </a:br>
            <a:r>
              <a:rPr lang="en-US" sz="1100" dirty="0">
                <a:latin typeface="+mn-lt"/>
                <a:ea typeface="Arial"/>
                <a:cs typeface="Arial"/>
                <a:sym typeface="Arial"/>
              </a:rPr>
              <a:t>• Older workers follow instruction better.</a:t>
            </a:r>
            <a:br>
              <a:rPr lang="en-US" sz="1100" dirty="0">
                <a:latin typeface="+mn-lt"/>
              </a:rPr>
            </a:br>
            <a:r>
              <a:rPr lang="en-US" sz="1100" dirty="0">
                <a:latin typeface="+mn-lt"/>
                <a:ea typeface="Arial"/>
                <a:cs typeface="Arial"/>
                <a:sym typeface="Arial"/>
              </a:rPr>
              <a:t>• Younger workers misunderstand orders.</a:t>
            </a:r>
            <a:br>
              <a:rPr lang="en-US" sz="1100" dirty="0">
                <a:latin typeface="+mn-lt"/>
              </a:rPr>
            </a:br>
            <a:r>
              <a:rPr lang="en-US" sz="1100" dirty="0">
                <a:latin typeface="+mn-lt"/>
                <a:ea typeface="Arial"/>
                <a:cs typeface="Arial"/>
                <a:sym typeface="Arial"/>
              </a:rPr>
              <a:t>• This is a problem because it leads to mistakes in company hygiene and food standard.</a:t>
            </a:r>
            <a:br>
              <a:rPr lang="en-US" sz="1100" dirty="0">
                <a:latin typeface="+mn-lt"/>
                <a:ea typeface="Arial"/>
                <a:cs typeface="Arial"/>
                <a:sym typeface="Arial"/>
              </a:rPr>
            </a:br>
            <a:r>
              <a:rPr lang="en-US" sz="1100" dirty="0">
                <a:latin typeface="+mn-lt"/>
                <a:ea typeface="Arial"/>
                <a:cs typeface="Arial"/>
                <a:sym typeface="Arial"/>
              </a:rPr>
              <a:t>Leeds to hygiene errors and declining food standards (Robbins &amp; Judge,2017)</a:t>
            </a:r>
            <a:br>
              <a:rPr lang="en-US" sz="1300" dirty="0">
                <a:latin typeface="+mn-lt"/>
              </a:rPr>
            </a:br>
            <a:br>
              <a:rPr lang="en-US" sz="1400" dirty="0">
                <a:latin typeface="Rockwell"/>
                <a:ea typeface="Rockwell"/>
                <a:cs typeface="Rockwell"/>
                <a:sym typeface="Rockwell"/>
              </a:rPr>
            </a:br>
            <a:br>
              <a:rPr lang="en-US" sz="1400" dirty="0"/>
            </a:br>
            <a:endParaRPr sz="1400" b="1" dirty="0">
              <a:latin typeface="+mj-lt"/>
            </a:endParaRPr>
          </a:p>
        </p:txBody>
      </p:sp>
      <p:sp>
        <p:nvSpPr>
          <p:cNvPr id="103" name="Google Shape;103;p15">
            <a:extLst>
              <a:ext uri="{FF2B5EF4-FFF2-40B4-BE49-F238E27FC236}">
                <a16:creationId xmlns:a16="http://schemas.microsoft.com/office/drawing/2014/main" id="{C1C56A33-E17C-1429-ABF2-0BFB8CBDFD89}"/>
              </a:ext>
            </a:extLst>
          </p:cNvPr>
          <p:cNvSpPr txBox="1">
            <a:spLocks noGrp="1"/>
          </p:cNvSpPr>
          <p:nvPr>
            <p:ph type="body" idx="2"/>
          </p:nvPr>
        </p:nvSpPr>
        <p:spPr>
          <a:xfrm>
            <a:off x="442850" y="2667786"/>
            <a:ext cx="5576951" cy="3283318"/>
          </a:xfrm>
          <a:prstGeom prst="rect">
            <a:avLst/>
          </a:prstGeom>
          <a:noFill/>
          <a:ln>
            <a:solidFill>
              <a:schemeClr val="tx1"/>
            </a:solidFill>
          </a:ln>
        </p:spPr>
        <p:txBody>
          <a:bodyPr spcFirstLastPara="1" wrap="square" lIns="91425" tIns="45700" rIns="91425" bIns="45700" anchor="t" anchorCtr="0">
            <a:normAutofit/>
          </a:bodyPr>
          <a:lstStyle/>
          <a:p>
            <a:pPr marL="0" lvl="0" indent="0">
              <a:lnSpc>
                <a:spcPct val="120000"/>
              </a:lnSpc>
              <a:buSzPts val="2200"/>
              <a:buNone/>
            </a:pPr>
            <a:r>
              <a:rPr lang="en-US" sz="1200" b="1" dirty="0">
                <a:solidFill>
                  <a:schemeClr val="accent1"/>
                </a:solidFill>
              </a:rPr>
              <a:t>• Source (Gary):</a:t>
            </a:r>
            <a:endParaRPr lang="en-US" sz="1200" dirty="0"/>
          </a:p>
          <a:p>
            <a:pPr marL="0" lvl="0" indent="0">
              <a:lnSpc>
                <a:spcPct val="120000"/>
              </a:lnSpc>
              <a:buSzPts val="2200"/>
              <a:buNone/>
            </a:pPr>
            <a:r>
              <a:rPr lang="en-US" sz="1200" b="1" dirty="0"/>
              <a:t>• Older, experienced and commanding.</a:t>
            </a:r>
            <a:endParaRPr lang="en-US" sz="1200" dirty="0"/>
          </a:p>
          <a:p>
            <a:pPr marL="0" lvl="0" indent="0">
              <a:lnSpc>
                <a:spcPct val="120000"/>
              </a:lnSpc>
              <a:buSzPts val="2200"/>
              <a:buNone/>
            </a:pPr>
            <a:r>
              <a:rPr lang="en-US" sz="1200" b="1" dirty="0"/>
              <a:t>• Receiver (younger workers):</a:t>
            </a:r>
            <a:endParaRPr lang="en-US" sz="1200" dirty="0"/>
          </a:p>
          <a:p>
            <a:pPr marL="0" lvl="0" indent="0">
              <a:lnSpc>
                <a:spcPct val="120000"/>
              </a:lnSpc>
              <a:buSzPts val="2200"/>
              <a:buNone/>
            </a:pPr>
            <a:r>
              <a:rPr lang="en-US" sz="1200" b="1" dirty="0"/>
              <a:t>• Lower maturity levels and decreased attention span.</a:t>
            </a:r>
            <a:endParaRPr lang="en-US" sz="1200" dirty="0"/>
          </a:p>
          <a:p>
            <a:pPr marL="0" lvl="0" indent="0">
              <a:lnSpc>
                <a:spcPct val="120000"/>
              </a:lnSpc>
              <a:buSzPts val="2200"/>
              <a:buNone/>
            </a:pPr>
            <a:r>
              <a:rPr lang="en-US" sz="1200" b="1" dirty="0"/>
              <a:t>• Channel:</a:t>
            </a:r>
            <a:r>
              <a:rPr lang="en-US" sz="1200" dirty="0"/>
              <a:t> </a:t>
            </a:r>
            <a:r>
              <a:rPr lang="en-US" sz="1200" b="1" dirty="0"/>
              <a:t>Explanations are given in a noisy environment.</a:t>
            </a:r>
            <a:endParaRPr lang="en-US" sz="1200" dirty="0"/>
          </a:p>
          <a:p>
            <a:pPr marL="0" lvl="0" indent="0">
              <a:lnSpc>
                <a:spcPct val="120000"/>
              </a:lnSpc>
              <a:buSzPts val="2200"/>
              <a:buNone/>
            </a:pPr>
            <a:r>
              <a:rPr lang="en-US" sz="1200" b="1" dirty="0"/>
              <a:t>• Message: Received diversely due to age related differences in         experience.</a:t>
            </a:r>
            <a:endParaRPr lang="en-US" sz="1200" dirty="0"/>
          </a:p>
          <a:p>
            <a:pPr marL="0" lvl="0" indent="0">
              <a:lnSpc>
                <a:spcPct val="110000"/>
              </a:lnSpc>
              <a:buSzPts val="1760"/>
              <a:buNone/>
            </a:pPr>
            <a:endParaRPr sz="2500" dirty="0"/>
          </a:p>
        </p:txBody>
      </p:sp>
      <p:sp>
        <p:nvSpPr>
          <p:cNvPr id="105" name="Google Shape;105;p15">
            <a:extLst>
              <a:ext uri="{FF2B5EF4-FFF2-40B4-BE49-F238E27FC236}">
                <a16:creationId xmlns:a16="http://schemas.microsoft.com/office/drawing/2014/main" id="{8E49D79D-0D9F-DAB7-ACB2-EC888F36032B}"/>
              </a:ext>
            </a:extLst>
          </p:cNvPr>
          <p:cNvSpPr txBox="1">
            <a:spLocks noGrp="1"/>
          </p:cNvSpPr>
          <p:nvPr>
            <p:ph type="body" idx="4"/>
          </p:nvPr>
        </p:nvSpPr>
        <p:spPr>
          <a:xfrm>
            <a:off x="6172200" y="2667786"/>
            <a:ext cx="5660136" cy="3283317"/>
          </a:xfrm>
          <a:prstGeom prst="rect">
            <a:avLst/>
          </a:prstGeom>
          <a:noFill/>
          <a:ln>
            <a:solidFill>
              <a:schemeClr val="tx1"/>
            </a:solidFill>
          </a:ln>
        </p:spPr>
        <p:txBody>
          <a:bodyPr spcFirstLastPara="1" wrap="square" lIns="91425" tIns="45700" rIns="91425" bIns="45700" anchor="t" anchorCtr="0">
            <a:noAutofit/>
          </a:bodyPr>
          <a:lstStyle/>
          <a:p>
            <a:pPr marL="571500" lvl="0" indent="-571500">
              <a:lnSpc>
                <a:spcPct val="200000"/>
              </a:lnSpc>
              <a:spcBef>
                <a:spcPts val="0"/>
              </a:spcBef>
              <a:buSzPct val="110000"/>
              <a:buFont typeface="Arial" panose="020B0604020202020204" pitchFamily="34" charset="0"/>
              <a:buChar char="•"/>
            </a:pPr>
            <a:r>
              <a:rPr lang="en-GB" sz="1200" b="1" dirty="0">
                <a:ea typeface="Rockwell"/>
                <a:cs typeface="Rockwell"/>
                <a:sym typeface="Rockwell"/>
              </a:rPr>
              <a:t>Structured training and induction</a:t>
            </a:r>
          </a:p>
          <a:p>
            <a:pPr marL="571500" lvl="0" indent="-571500">
              <a:lnSpc>
                <a:spcPct val="200000"/>
              </a:lnSpc>
              <a:spcBef>
                <a:spcPts val="0"/>
              </a:spcBef>
              <a:buSzPct val="110000"/>
              <a:buFont typeface="Arial" panose="020B0604020202020204" pitchFamily="34" charset="0"/>
              <a:buChar char="•"/>
            </a:pPr>
            <a:r>
              <a:rPr lang="en-GB" sz="1200" b="1" dirty="0">
                <a:ea typeface="Rockwell"/>
                <a:cs typeface="Rockwell"/>
                <a:sym typeface="Rockwell"/>
              </a:rPr>
              <a:t>Better communication method suited to all age group</a:t>
            </a:r>
          </a:p>
          <a:p>
            <a:pPr marL="571500" lvl="0" indent="-571500">
              <a:lnSpc>
                <a:spcPct val="200000"/>
              </a:lnSpc>
              <a:spcBef>
                <a:spcPts val="0"/>
              </a:spcBef>
              <a:buSzPct val="110000"/>
              <a:buFont typeface="Arial" panose="020B0604020202020204" pitchFamily="34" charset="0"/>
              <a:buChar char="•"/>
            </a:pPr>
            <a:r>
              <a:rPr lang="en-GB" sz="1200" b="1" dirty="0">
                <a:ea typeface="Rockwell"/>
                <a:cs typeface="Rockwell"/>
                <a:sym typeface="Rockwell"/>
              </a:rPr>
              <a:t>This can improve teamwork and employee hygiene but also help restore customer confidence and protect company’s reputation</a:t>
            </a:r>
          </a:p>
        </p:txBody>
      </p:sp>
      <p:sp>
        <p:nvSpPr>
          <p:cNvPr id="3" name="TextBox 2">
            <a:extLst>
              <a:ext uri="{FF2B5EF4-FFF2-40B4-BE49-F238E27FC236}">
                <a16:creationId xmlns:a16="http://schemas.microsoft.com/office/drawing/2014/main" id="{274D55FD-463E-A232-F346-84058A5F2512}"/>
              </a:ext>
            </a:extLst>
          </p:cNvPr>
          <p:cNvSpPr txBox="1"/>
          <p:nvPr/>
        </p:nvSpPr>
        <p:spPr>
          <a:xfrm>
            <a:off x="6172200" y="2283612"/>
            <a:ext cx="5660136" cy="307777"/>
          </a:xfrm>
          <a:prstGeom prst="rect">
            <a:avLst/>
          </a:prstGeom>
          <a:noFill/>
          <a:ln>
            <a:solidFill>
              <a:schemeClr val="tx1"/>
            </a:solidFill>
          </a:ln>
        </p:spPr>
        <p:txBody>
          <a:bodyPr wrap="square" rtlCol="0">
            <a:spAutoFit/>
          </a:bodyPr>
          <a:lstStyle/>
          <a:p>
            <a:pPr lvl="0">
              <a:buClr>
                <a:srgbClr val="FFFEFF"/>
              </a:buClr>
              <a:buSzPts val="2800"/>
            </a:pPr>
            <a:r>
              <a:rPr lang="en-GB" b="1" dirty="0">
                <a:solidFill>
                  <a:srgbClr val="0070C0"/>
                </a:solidFill>
              </a:rPr>
              <a:t>SOLUTION TO The BARRIER. Recommendation to Gary</a:t>
            </a:r>
            <a:endParaRPr lang="en-GB" dirty="0">
              <a:solidFill>
                <a:srgbClr val="0070C0"/>
              </a:solidFill>
            </a:endParaRPr>
          </a:p>
        </p:txBody>
      </p:sp>
      <p:sp>
        <p:nvSpPr>
          <p:cNvPr id="9" name="TextBox 8">
            <a:extLst>
              <a:ext uri="{FF2B5EF4-FFF2-40B4-BE49-F238E27FC236}">
                <a16:creationId xmlns:a16="http://schemas.microsoft.com/office/drawing/2014/main" id="{A359EF2A-C89C-8D11-1182-4A86C3077ADB}"/>
              </a:ext>
            </a:extLst>
          </p:cNvPr>
          <p:cNvSpPr txBox="1"/>
          <p:nvPr/>
        </p:nvSpPr>
        <p:spPr>
          <a:xfrm>
            <a:off x="9181707" y="6159141"/>
            <a:ext cx="2650629" cy="492443"/>
          </a:xfrm>
          <a:prstGeom prst="rect">
            <a:avLst/>
          </a:prstGeom>
          <a:noFill/>
        </p:spPr>
        <p:txBody>
          <a:bodyPr wrap="square" rtlCol="0">
            <a:spAutoFit/>
          </a:bodyPr>
          <a:lstStyle/>
          <a:p>
            <a:r>
              <a:rPr lang="en-GB" sz="1200" b="1" dirty="0">
                <a:solidFill>
                  <a:srgbClr val="0070C0"/>
                </a:solidFill>
              </a:rPr>
              <a:t>Abdus Sufyan  - 2437819    </a:t>
            </a:r>
            <a:endParaRPr lang="en-GB" sz="1200" dirty="0">
              <a:solidFill>
                <a:srgbClr val="0070C0"/>
              </a:solidFill>
            </a:endParaRPr>
          </a:p>
          <a:p>
            <a:endParaRPr lang="en-GB" dirty="0"/>
          </a:p>
        </p:txBody>
      </p:sp>
      <p:sp>
        <p:nvSpPr>
          <p:cNvPr id="4" name="TextBox 3">
            <a:extLst>
              <a:ext uri="{FF2B5EF4-FFF2-40B4-BE49-F238E27FC236}">
                <a16:creationId xmlns:a16="http://schemas.microsoft.com/office/drawing/2014/main" id="{F2BD7C4D-3559-D07E-9467-5E3E5A7EB4D3}"/>
              </a:ext>
            </a:extLst>
          </p:cNvPr>
          <p:cNvSpPr txBox="1"/>
          <p:nvPr/>
        </p:nvSpPr>
        <p:spPr>
          <a:xfrm>
            <a:off x="442850" y="2283612"/>
            <a:ext cx="5576951" cy="307777"/>
          </a:xfrm>
          <a:prstGeom prst="rect">
            <a:avLst/>
          </a:prstGeom>
          <a:noFill/>
          <a:ln>
            <a:solidFill>
              <a:schemeClr val="tx1"/>
            </a:solidFill>
          </a:ln>
        </p:spPr>
        <p:txBody>
          <a:bodyPr wrap="square" rtlCol="0">
            <a:spAutoFit/>
          </a:bodyPr>
          <a:lstStyle/>
          <a:p>
            <a:pPr lvl="0">
              <a:buClr>
                <a:srgbClr val="FFFEFF"/>
              </a:buClr>
              <a:buSzPts val="2800"/>
            </a:pPr>
            <a:r>
              <a:rPr lang="en-US" b="1" dirty="0">
                <a:solidFill>
                  <a:srgbClr val="0070C0"/>
                </a:solidFill>
              </a:rPr>
              <a:t> B</a:t>
            </a:r>
            <a:r>
              <a:rPr lang="en-GB" b="1" dirty="0" err="1">
                <a:solidFill>
                  <a:srgbClr val="0070C0"/>
                </a:solidFill>
              </a:rPr>
              <a:t>erlo’s</a:t>
            </a:r>
            <a:r>
              <a:rPr lang="en-GB" b="1" dirty="0">
                <a:solidFill>
                  <a:srgbClr val="0070C0"/>
                </a:solidFill>
              </a:rPr>
              <a:t>(1960) SMCR (Source, Message, Channel, Receiver)</a:t>
            </a:r>
            <a:endParaRPr lang="en-GB" dirty="0">
              <a:solidFill>
                <a:srgbClr val="0070C0"/>
              </a:solidFill>
            </a:endParaRPr>
          </a:p>
        </p:txBody>
      </p:sp>
      <p:pic>
        <p:nvPicPr>
          <p:cNvPr id="7" name="Picture 6">
            <a:extLst>
              <a:ext uri="{FF2B5EF4-FFF2-40B4-BE49-F238E27FC236}">
                <a16:creationId xmlns:a16="http://schemas.microsoft.com/office/drawing/2014/main" id="{C79DBB9D-C597-FD4E-2A84-CC0B71860558}"/>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48640" y="5055065"/>
            <a:ext cx="5394960" cy="806239"/>
          </a:xfrm>
          <a:prstGeom prst="rect">
            <a:avLst/>
          </a:prstGeom>
        </p:spPr>
      </p:pic>
    </p:spTree>
    <p:extLst>
      <p:ext uri="{BB962C8B-B14F-4D97-AF65-F5344CB8AC3E}">
        <p14:creationId xmlns:p14="http://schemas.microsoft.com/office/powerpoint/2010/main" val="12073906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00">
          <a:extLst>
            <a:ext uri="{FF2B5EF4-FFF2-40B4-BE49-F238E27FC236}">
              <a16:creationId xmlns:a16="http://schemas.microsoft.com/office/drawing/2014/main" id="{5B6626CF-AED9-0669-E807-13E56FC54851}"/>
            </a:ext>
          </a:extLst>
        </p:cNvPr>
        <p:cNvGrpSpPr/>
        <p:nvPr/>
      </p:nvGrpSpPr>
      <p:grpSpPr>
        <a:xfrm>
          <a:off x="0" y="0"/>
          <a:ext cx="0" cy="0"/>
          <a:chOff x="0" y="0"/>
          <a:chExt cx="0" cy="0"/>
        </a:xfrm>
      </p:grpSpPr>
      <p:sp>
        <p:nvSpPr>
          <p:cNvPr id="101" name="Google Shape;101;p15">
            <a:extLst>
              <a:ext uri="{FF2B5EF4-FFF2-40B4-BE49-F238E27FC236}">
                <a16:creationId xmlns:a16="http://schemas.microsoft.com/office/drawing/2014/main" id="{E211B604-2209-0C64-32D0-EE4CD7DB6F8C}"/>
              </a:ext>
            </a:extLst>
          </p:cNvPr>
          <p:cNvSpPr txBox="1">
            <a:spLocks noGrp="1"/>
          </p:cNvSpPr>
          <p:nvPr>
            <p:ph type="title"/>
          </p:nvPr>
        </p:nvSpPr>
        <p:spPr>
          <a:xfrm>
            <a:off x="420624" y="237746"/>
            <a:ext cx="11411712" cy="509620"/>
          </a:xfrm>
          <a:prstGeom prst="rect">
            <a:avLst/>
          </a:prstGeom>
          <a:noFill/>
          <a:ln>
            <a:solidFill>
              <a:schemeClr val="tx1"/>
            </a:solidFill>
          </a:ln>
        </p:spPr>
        <p:txBody>
          <a:bodyPr spcFirstLastPara="1" wrap="square" lIns="91425" tIns="45700" rIns="91425" bIns="45700" anchor="ctr" anchorCtr="0">
            <a:normAutofit fontScale="90000"/>
          </a:bodyPr>
          <a:lstStyle/>
          <a:p>
            <a:pPr algn="ctr">
              <a:lnSpc>
                <a:spcPct val="120000"/>
              </a:lnSpc>
              <a:buSzPts val="2400"/>
            </a:pPr>
            <a:r>
              <a:rPr lang="en-US" sz="1800" b="1" dirty="0">
                <a:solidFill>
                  <a:schemeClr val="bg2">
                    <a:lumMod val="90000"/>
                    <a:lumOff val="10000"/>
                  </a:schemeClr>
                </a:solidFill>
                <a:latin typeface="+mj-lt"/>
                <a:ea typeface="Aharoni"/>
                <a:cs typeface="Aharoni"/>
                <a:sym typeface="Aharoni"/>
              </a:rPr>
              <a:t>Barrier 4 : </a:t>
            </a:r>
            <a:r>
              <a:rPr lang="en-US" sz="1800" b="1" u="sng" dirty="0">
                <a:solidFill>
                  <a:schemeClr val="bg2">
                    <a:lumMod val="90000"/>
                    <a:lumOff val="10000"/>
                  </a:schemeClr>
                </a:solidFill>
                <a:latin typeface="+mj-lt"/>
                <a:ea typeface="Aharoni"/>
                <a:cs typeface="Aharoni"/>
                <a:sym typeface="Aharoni"/>
              </a:rPr>
              <a:t> CULTURAL (STANDARDS &amp; PRACTICES)</a:t>
            </a:r>
            <a:br>
              <a:rPr lang="en-US" sz="1800" b="1" u="sng" dirty="0">
                <a:solidFill>
                  <a:schemeClr val="bg2">
                    <a:lumMod val="90000"/>
                    <a:lumOff val="10000"/>
                  </a:schemeClr>
                </a:solidFill>
                <a:latin typeface="+mj-lt"/>
                <a:ea typeface="Aharoni"/>
                <a:cs typeface="Aharoni"/>
                <a:sym typeface="Aharoni"/>
              </a:rPr>
            </a:br>
            <a:endParaRPr sz="1400" b="1" dirty="0">
              <a:solidFill>
                <a:schemeClr val="bg2">
                  <a:lumMod val="90000"/>
                  <a:lumOff val="10000"/>
                </a:schemeClr>
              </a:solidFill>
              <a:latin typeface="+mj-lt"/>
            </a:endParaRPr>
          </a:p>
        </p:txBody>
      </p:sp>
      <p:sp>
        <p:nvSpPr>
          <p:cNvPr id="103" name="Google Shape;103;p15">
            <a:extLst>
              <a:ext uri="{FF2B5EF4-FFF2-40B4-BE49-F238E27FC236}">
                <a16:creationId xmlns:a16="http://schemas.microsoft.com/office/drawing/2014/main" id="{3C7F9182-58FF-C9A3-985C-95F59DB0A652}"/>
              </a:ext>
            </a:extLst>
          </p:cNvPr>
          <p:cNvSpPr txBox="1">
            <a:spLocks noGrp="1"/>
          </p:cNvSpPr>
          <p:nvPr>
            <p:ph type="body" idx="2"/>
          </p:nvPr>
        </p:nvSpPr>
        <p:spPr>
          <a:xfrm>
            <a:off x="420624" y="2505075"/>
            <a:ext cx="5576951" cy="3684588"/>
          </a:xfrm>
          <a:prstGeom prst="rect">
            <a:avLst/>
          </a:prstGeom>
          <a:noFill/>
          <a:ln>
            <a:solidFill>
              <a:schemeClr val="tx1"/>
            </a:solidFill>
          </a:ln>
        </p:spPr>
        <p:txBody>
          <a:bodyPr spcFirstLastPara="1" wrap="square" lIns="91425" tIns="45700" rIns="91425" bIns="45700" anchor="t" anchorCtr="0">
            <a:normAutofit/>
          </a:bodyPr>
          <a:lstStyle/>
          <a:p>
            <a:pPr marL="171450" lvl="0" indent="-171450">
              <a:lnSpc>
                <a:spcPct val="100000"/>
              </a:lnSpc>
              <a:spcBef>
                <a:spcPts val="0"/>
              </a:spcBef>
              <a:buClr>
                <a:srgbClr val="5558A0"/>
              </a:buClr>
              <a:buSzPts val="1760"/>
              <a:buFont typeface="Wingdings" panose="05000000000000000000" pitchFamily="2" charset="2"/>
              <a:buChar char="§"/>
            </a:pPr>
            <a:endParaRPr lang="en-US" sz="1100" dirty="0">
              <a:solidFill>
                <a:schemeClr val="tx1"/>
              </a:solidFill>
              <a:latin typeface="+mn-lt"/>
            </a:endParaRPr>
          </a:p>
          <a:p>
            <a:pPr fontAlgn="base"/>
            <a:r>
              <a:rPr lang="en-US" sz="1200" b="1" dirty="0"/>
              <a:t>Schramm’s Model (1954):</a:t>
            </a:r>
          </a:p>
          <a:p>
            <a:pPr lvl="1" fontAlgn="base"/>
            <a:r>
              <a:rPr lang="en-US" sz="1200" b="1" dirty="0"/>
              <a:t>Success depends on the "Field of Experience" (culture, life and beliefs) of both people.</a:t>
            </a:r>
          </a:p>
          <a:p>
            <a:pPr lvl="1" fontAlgn="base"/>
            <a:r>
              <a:rPr lang="en-US" sz="1200" b="1" dirty="0"/>
              <a:t>If their cultural backgrounds are too different, they will "decode" (interpret) the message incorrectly.</a:t>
            </a:r>
          </a:p>
          <a:p>
            <a:pPr fontAlgn="base"/>
            <a:r>
              <a:rPr lang="en-US" sz="1200" b="1" dirty="0"/>
              <a:t>Berlo’s SMCR Model (1960):</a:t>
            </a:r>
          </a:p>
          <a:p>
            <a:pPr lvl="1" fontAlgn="base"/>
            <a:r>
              <a:rPr lang="en-US" sz="1200" b="1" dirty="0"/>
              <a:t>Lists "Culture" and "Social Systems" as key factors affecting both the Sender and the Receiver.</a:t>
            </a:r>
          </a:p>
          <a:p>
            <a:pPr lvl="1" fontAlgn="base"/>
            <a:r>
              <a:rPr lang="en-US" sz="1200" b="1" dirty="0"/>
              <a:t>For communication to work, the sender must understand the receiver's cultural values and rules.</a:t>
            </a:r>
          </a:p>
          <a:p>
            <a:pPr marL="0" lvl="0" indent="0">
              <a:lnSpc>
                <a:spcPct val="110000"/>
              </a:lnSpc>
              <a:buSzPts val="1760"/>
              <a:buNone/>
            </a:pPr>
            <a:endParaRPr sz="2500" dirty="0"/>
          </a:p>
        </p:txBody>
      </p:sp>
      <p:sp>
        <p:nvSpPr>
          <p:cNvPr id="105" name="Google Shape;105;p15">
            <a:extLst>
              <a:ext uri="{FF2B5EF4-FFF2-40B4-BE49-F238E27FC236}">
                <a16:creationId xmlns:a16="http://schemas.microsoft.com/office/drawing/2014/main" id="{891E8E83-676F-84AB-EC07-5D3E720680BA}"/>
              </a:ext>
            </a:extLst>
          </p:cNvPr>
          <p:cNvSpPr txBox="1">
            <a:spLocks noGrp="1"/>
          </p:cNvSpPr>
          <p:nvPr>
            <p:ph type="body" idx="4"/>
          </p:nvPr>
        </p:nvSpPr>
        <p:spPr>
          <a:xfrm>
            <a:off x="6172200" y="2499057"/>
            <a:ext cx="5660136" cy="3684588"/>
          </a:xfrm>
          <a:prstGeom prst="rect">
            <a:avLst/>
          </a:prstGeom>
          <a:noFill/>
          <a:ln>
            <a:solidFill>
              <a:schemeClr val="tx1"/>
            </a:solidFill>
          </a:ln>
        </p:spPr>
        <p:txBody>
          <a:bodyPr spcFirstLastPara="1" wrap="square" lIns="91425" tIns="45700" rIns="91425" bIns="45700" anchor="t" anchorCtr="0">
            <a:noAutofit/>
          </a:bodyPr>
          <a:lstStyle/>
          <a:p>
            <a:pPr>
              <a:buFont typeface="Wingdings" panose="05000000000000000000" pitchFamily="2" charset="2"/>
              <a:buChar char="§"/>
            </a:pPr>
            <a:endParaRPr lang="en-US" sz="1100" u="sng" dirty="0"/>
          </a:p>
          <a:p>
            <a:pPr>
              <a:buFont typeface="Wingdings" panose="05000000000000000000" pitchFamily="2" charset="2"/>
              <a:buChar char="§"/>
            </a:pPr>
            <a:r>
              <a:rPr lang="en-US" sz="1100" b="1" u="sng" dirty="0"/>
              <a:t>Seek Feedback:</a:t>
            </a:r>
            <a:r>
              <a:rPr lang="en-US" sz="1100" b="1" dirty="0"/>
              <a:t> Communication is incomplete until the sender receives a response to verify the message was understood. </a:t>
            </a:r>
            <a:r>
              <a:rPr lang="en-US" sz="1100" b="1" u="sng" dirty="0"/>
              <a:t>(Case :  Gary should have checked that the message delivered and understood by staff.)</a:t>
            </a:r>
            <a:r>
              <a:rPr lang="en-US" sz="1100" b="1" dirty="0"/>
              <a:t> </a:t>
            </a:r>
          </a:p>
          <a:p>
            <a:pPr>
              <a:buFont typeface="Wingdings" panose="05000000000000000000" pitchFamily="2" charset="2"/>
              <a:buChar char="§"/>
            </a:pPr>
            <a:r>
              <a:rPr lang="en-US" sz="1100" b="1" dirty="0"/>
              <a:t>Simplify the Message: Avoid jargon and use "Verbal Language" that is common to both cultures.</a:t>
            </a:r>
            <a:r>
              <a:rPr lang="en-US" sz="1100" b="1" u="sng" dirty="0"/>
              <a:t>(Case : Gary should have use simple words or translation technique)</a:t>
            </a:r>
            <a:endParaRPr lang="en-US" sz="1100" b="1" dirty="0"/>
          </a:p>
          <a:p>
            <a:pPr>
              <a:buFont typeface="Wingdings" panose="05000000000000000000" pitchFamily="2" charset="2"/>
              <a:buChar char="§"/>
            </a:pPr>
            <a:r>
              <a:rPr lang="en-US" sz="1100" b="1" u="sng" dirty="0"/>
              <a:t>Active Listening:</a:t>
            </a:r>
            <a:r>
              <a:rPr lang="en-US" sz="1100" b="1" dirty="0"/>
              <a:t> Pay attention to non-verbal cues (gestures and posture) which can vary by culture </a:t>
            </a:r>
            <a:r>
              <a:rPr lang="en-US" sz="1100" b="1" u="sng" dirty="0"/>
              <a:t>(e.g., a "nod" meaning "no" in some cultures).</a:t>
            </a:r>
            <a:r>
              <a:rPr lang="en-US" sz="1100" b="1" dirty="0"/>
              <a:t> </a:t>
            </a:r>
          </a:p>
          <a:p>
            <a:pPr>
              <a:buFont typeface="Wingdings" panose="05000000000000000000" pitchFamily="2" charset="2"/>
              <a:buChar char="§"/>
            </a:pPr>
            <a:r>
              <a:rPr lang="en-US" sz="1100" b="1" dirty="0"/>
              <a:t>Case: Gary : should have notified or verified if the message delivered and understood by staff)</a:t>
            </a:r>
          </a:p>
          <a:p>
            <a:pPr>
              <a:buFont typeface="Wingdings" panose="05000000000000000000" pitchFamily="2" charset="2"/>
              <a:buChar char="§"/>
            </a:pPr>
            <a:r>
              <a:rPr lang="en-US" sz="1100" b="1" u="sng" dirty="0"/>
              <a:t>Empathy:</a:t>
            </a:r>
            <a:r>
              <a:rPr lang="en-US" sz="1100" b="1" dirty="0"/>
              <a:t> Use "empathetic listening" to understand the other person's perspective and cultural background.</a:t>
            </a:r>
            <a:r>
              <a:rPr lang="en-US" sz="1100" b="1" u="sng" dirty="0"/>
              <a:t>(Case: Connect with staff by understanding their perspective.) </a:t>
            </a:r>
            <a:endParaRPr lang="en-GB" sz="1100" b="1" u="sng" dirty="0">
              <a:latin typeface="+mn-lt"/>
              <a:ea typeface="Rockwell"/>
              <a:cs typeface="Rockwell"/>
              <a:sym typeface="Rockwell"/>
            </a:endParaRPr>
          </a:p>
        </p:txBody>
      </p:sp>
      <p:sp>
        <p:nvSpPr>
          <p:cNvPr id="2" name="TextBox 1">
            <a:extLst>
              <a:ext uri="{FF2B5EF4-FFF2-40B4-BE49-F238E27FC236}">
                <a16:creationId xmlns:a16="http://schemas.microsoft.com/office/drawing/2014/main" id="{BCA0D6A5-4C50-8F79-55EC-DD99AEDE25A9}"/>
              </a:ext>
            </a:extLst>
          </p:cNvPr>
          <p:cNvSpPr txBox="1"/>
          <p:nvPr/>
        </p:nvSpPr>
        <p:spPr>
          <a:xfrm>
            <a:off x="420624" y="2175891"/>
            <a:ext cx="5576951" cy="307777"/>
          </a:xfrm>
          <a:prstGeom prst="rect">
            <a:avLst/>
          </a:prstGeom>
          <a:noFill/>
          <a:ln>
            <a:solidFill>
              <a:schemeClr val="tx1"/>
            </a:solidFill>
          </a:ln>
        </p:spPr>
        <p:txBody>
          <a:bodyPr wrap="square" rtlCol="0">
            <a:spAutoFit/>
          </a:bodyPr>
          <a:lstStyle/>
          <a:p>
            <a:r>
              <a:rPr lang="en-GB" b="1" dirty="0">
                <a:solidFill>
                  <a:srgbClr val="0070C0"/>
                </a:solidFill>
              </a:rPr>
              <a:t>Model : Schramm’s (1949) /Berlo’s SMCR (1960)</a:t>
            </a:r>
          </a:p>
        </p:txBody>
      </p:sp>
      <p:sp>
        <p:nvSpPr>
          <p:cNvPr id="3" name="TextBox 2">
            <a:extLst>
              <a:ext uri="{FF2B5EF4-FFF2-40B4-BE49-F238E27FC236}">
                <a16:creationId xmlns:a16="http://schemas.microsoft.com/office/drawing/2014/main" id="{D70FF01B-51CE-58ED-FB31-667F63B4ED7D}"/>
              </a:ext>
            </a:extLst>
          </p:cNvPr>
          <p:cNvSpPr txBox="1"/>
          <p:nvPr/>
        </p:nvSpPr>
        <p:spPr>
          <a:xfrm>
            <a:off x="6172200" y="2138934"/>
            <a:ext cx="5660136" cy="307777"/>
          </a:xfrm>
          <a:prstGeom prst="rect">
            <a:avLst/>
          </a:prstGeom>
          <a:noFill/>
          <a:ln>
            <a:solidFill>
              <a:schemeClr val="tx1"/>
            </a:solidFill>
          </a:ln>
        </p:spPr>
        <p:txBody>
          <a:bodyPr wrap="square" rtlCol="0">
            <a:spAutoFit/>
          </a:bodyPr>
          <a:lstStyle/>
          <a:p>
            <a:pPr lvl="0">
              <a:buClr>
                <a:srgbClr val="FFFEFF"/>
              </a:buClr>
              <a:buSzPts val="2800"/>
            </a:pPr>
            <a:r>
              <a:rPr lang="en-GB" b="1" dirty="0">
                <a:solidFill>
                  <a:srgbClr val="0070C0"/>
                </a:solidFill>
              </a:rPr>
              <a:t>SOLUTION TO The BARRIER. Recommendation to Gary</a:t>
            </a:r>
            <a:endParaRPr lang="en-GB" dirty="0">
              <a:solidFill>
                <a:srgbClr val="0070C0"/>
              </a:solidFill>
            </a:endParaRPr>
          </a:p>
        </p:txBody>
      </p:sp>
      <p:sp>
        <p:nvSpPr>
          <p:cNvPr id="9" name="TextBox 8">
            <a:extLst>
              <a:ext uri="{FF2B5EF4-FFF2-40B4-BE49-F238E27FC236}">
                <a16:creationId xmlns:a16="http://schemas.microsoft.com/office/drawing/2014/main" id="{6746C1EF-B3D5-0F77-4542-857B74D31F01}"/>
              </a:ext>
            </a:extLst>
          </p:cNvPr>
          <p:cNvSpPr txBox="1"/>
          <p:nvPr/>
        </p:nvSpPr>
        <p:spPr>
          <a:xfrm>
            <a:off x="9181707" y="6374032"/>
            <a:ext cx="2650629" cy="492443"/>
          </a:xfrm>
          <a:prstGeom prst="rect">
            <a:avLst/>
          </a:prstGeom>
          <a:noFill/>
        </p:spPr>
        <p:txBody>
          <a:bodyPr wrap="square" rtlCol="0">
            <a:spAutoFit/>
          </a:bodyPr>
          <a:lstStyle/>
          <a:p>
            <a:r>
              <a:rPr lang="en-GB" sz="1200" b="1" dirty="0">
                <a:solidFill>
                  <a:srgbClr val="0070C0"/>
                </a:solidFill>
              </a:rPr>
              <a:t>Nilofar Shaikh  -    2517953 </a:t>
            </a:r>
            <a:endParaRPr lang="en-GB" sz="1200" dirty="0">
              <a:solidFill>
                <a:srgbClr val="0070C0"/>
              </a:solidFill>
            </a:endParaRPr>
          </a:p>
          <a:p>
            <a:endParaRPr lang="en-GB" dirty="0"/>
          </a:p>
        </p:txBody>
      </p:sp>
      <p:graphicFrame>
        <p:nvGraphicFramePr>
          <p:cNvPr id="7" name="Table 6">
            <a:extLst>
              <a:ext uri="{FF2B5EF4-FFF2-40B4-BE49-F238E27FC236}">
                <a16:creationId xmlns:a16="http://schemas.microsoft.com/office/drawing/2014/main" id="{99E8B4F6-41DD-1711-A744-675F0F4C7456}"/>
              </a:ext>
            </a:extLst>
          </p:cNvPr>
          <p:cNvGraphicFramePr>
            <a:graphicFrameLocks noGrp="1"/>
          </p:cNvGraphicFramePr>
          <p:nvPr>
            <p:extLst>
              <p:ext uri="{D42A27DB-BD31-4B8C-83A1-F6EECF244321}">
                <p14:modId xmlns:p14="http://schemas.microsoft.com/office/powerpoint/2010/main" val="584191769"/>
              </p:ext>
            </p:extLst>
          </p:nvPr>
        </p:nvGraphicFramePr>
        <p:xfrm>
          <a:off x="413004" y="775948"/>
          <a:ext cx="11419332" cy="1310640"/>
        </p:xfrm>
        <a:graphic>
          <a:graphicData uri="http://schemas.openxmlformats.org/drawingml/2006/table">
            <a:tbl>
              <a:tblPr firstRow="1" bandRow="1">
                <a:tableStyleId>{18742CBF-DB33-4B95-A016-09EDC0741C03}</a:tableStyleId>
              </a:tblPr>
              <a:tblGrid>
                <a:gridCol w="11419332">
                  <a:extLst>
                    <a:ext uri="{9D8B030D-6E8A-4147-A177-3AD203B41FA5}">
                      <a16:colId xmlns:a16="http://schemas.microsoft.com/office/drawing/2014/main" val="2627059131"/>
                    </a:ext>
                  </a:extLst>
                </a:gridCol>
              </a:tblGrid>
              <a:tr h="1108789">
                <a:tc>
                  <a:txBody>
                    <a:bodyPr/>
                    <a:lstStyle/>
                    <a:p>
                      <a:pPr lvl="0">
                        <a:buNone/>
                      </a:pPr>
                      <a:r>
                        <a:rPr lang="en-US" sz="900" b="1" i="0" u="sng" strike="noStrike" cap="none" noProof="0">
                          <a:solidFill>
                            <a:schemeClr val="tx1"/>
                          </a:solidFill>
                          <a:effectLst/>
                          <a:latin typeface="Arial"/>
                          <a:cs typeface="Arial"/>
                        </a:rPr>
                        <a:t>What is a Cultural Barrier?</a:t>
                      </a:r>
                      <a:endParaRPr lang="en-US" sz="900" b="1" i="0" u="none" strike="noStrike" cap="none" noProof="0">
                        <a:solidFill>
                          <a:srgbClr val="FFFFFF"/>
                        </a:solidFill>
                        <a:effectLst/>
                        <a:latin typeface="Arial"/>
                        <a:cs typeface="Arial"/>
                      </a:endParaRPr>
                    </a:p>
                    <a:p>
                      <a:pPr lvl="0">
                        <a:buNone/>
                      </a:pPr>
                      <a:r>
                        <a:rPr lang="en-US" sz="900" b="1" i="0" u="none" strike="noStrike" cap="none" noProof="0" dirty="0">
                          <a:solidFill>
                            <a:schemeClr val="tx1"/>
                          </a:solidFill>
                          <a:effectLst/>
                          <a:latin typeface="Arial"/>
                          <a:cs typeface="Arial"/>
                        </a:rPr>
                        <a:t>It is a breakdown in communication when people from different backgrounds interpret messages differently. A message that is perfectly clear in one culture might be confusing or even offensive in another.</a:t>
                      </a:r>
                      <a:endParaRPr lang="en-US" b="1" dirty="0"/>
                    </a:p>
                    <a:p>
                      <a:pPr lvl="0">
                        <a:buNone/>
                      </a:pPr>
                      <a:endParaRPr lang="en-US" sz="900" b="1" i="0" u="sng" strike="noStrike" cap="none" dirty="0">
                        <a:solidFill>
                          <a:schemeClr val="tx1"/>
                        </a:solidFill>
                        <a:effectLst/>
                        <a:latin typeface="+mn-lt"/>
                      </a:endParaRPr>
                    </a:p>
                    <a:p>
                      <a:pPr lvl="0">
                        <a:buNone/>
                      </a:pPr>
                      <a:r>
                        <a:rPr lang="en-US" sz="900" b="1" i="0" u="sng" strike="noStrike" cap="none" dirty="0">
                          <a:solidFill>
                            <a:schemeClr val="tx1"/>
                          </a:solidFill>
                          <a:effectLst/>
                          <a:latin typeface="+mn-lt"/>
                        </a:rPr>
                        <a:t>Case Study 1: Food Hygiene Standards : I</a:t>
                      </a:r>
                      <a:r>
                        <a:rPr lang="en-US" sz="900" b="1" i="0" u="none" strike="noStrike" cap="none" dirty="0">
                          <a:solidFill>
                            <a:schemeClr val="tx1"/>
                          </a:solidFill>
                          <a:effectLst/>
                          <a:latin typeface="+mn-lt"/>
                        </a:rPr>
                        <a:t>n some cold climates, people may not have the practice of refrigerating meat overnight. The Barrier: When a manager from a different culture gives instructions about using "plastic gloves" or "fridges," the worker may not understand </a:t>
                      </a:r>
                      <a:r>
                        <a:rPr lang="en-US" sz="900" b="1" i="1" u="none" strike="noStrike" cap="none" dirty="0">
                          <a:solidFill>
                            <a:schemeClr val="tx1"/>
                          </a:solidFill>
                          <a:effectLst/>
                          <a:latin typeface="+mn-lt"/>
                        </a:rPr>
                        <a:t>why</a:t>
                      </a:r>
                      <a:r>
                        <a:rPr lang="en-US" sz="900" b="1" i="0" u="none" strike="noStrike" cap="none" dirty="0">
                          <a:solidFill>
                            <a:schemeClr val="tx1"/>
                          </a:solidFill>
                          <a:effectLst/>
                          <a:latin typeface="+mn-lt"/>
                        </a:rPr>
                        <a:t> it is necessary because it isn't part of their cultural practice.</a:t>
                      </a:r>
                      <a:endParaRPr lang="en-US" b="1"/>
                    </a:p>
                    <a:p>
                      <a:pPr lvl="0" rtl="0">
                        <a:buNone/>
                      </a:pPr>
                      <a:endParaRPr lang="en-US" sz="900" b="1" i="0" u="none" strike="noStrike" cap="none" dirty="0">
                        <a:solidFill>
                          <a:schemeClr val="tx1"/>
                        </a:solidFill>
                        <a:effectLst/>
                        <a:latin typeface="+mn-lt"/>
                      </a:endParaRPr>
                    </a:p>
                    <a:p>
                      <a:pPr lvl="0" rtl="0">
                        <a:buNone/>
                      </a:pPr>
                      <a:r>
                        <a:rPr lang="en-US" sz="900" b="1" i="0" u="sng" strike="noStrike" cap="none">
                          <a:solidFill>
                            <a:schemeClr val="tx1"/>
                          </a:solidFill>
                          <a:effectLst/>
                          <a:latin typeface="+mn-lt"/>
                        </a:rPr>
                        <a:t>Case Study 2: Education and Knowledge (The Professor &amp; Village People) : A "Professor" using high-level medical jargon creates a barrier for "Village People" who have different educational standards. Effective communication fails because the sender's knowledge level d</a:t>
                      </a:r>
                      <a:r>
                        <a:rPr lang="en-US" sz="900" b="1" i="0" u="none" strike="noStrike" cap="none">
                          <a:solidFill>
                            <a:schemeClr val="tx1"/>
                          </a:solidFill>
                          <a:effectLst/>
                          <a:latin typeface="+mn-lt"/>
                        </a:rPr>
                        <a:t>oes not match the receiver's experience.</a:t>
                      </a:r>
                      <a:endParaRPr lang="en-US" b="1"/>
                    </a:p>
                    <a:p>
                      <a:pPr lvl="0">
                        <a:buNone/>
                      </a:pPr>
                      <a:endParaRPr lang="en-GB" sz="8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779825690"/>
                  </a:ext>
                </a:extLst>
              </a:tr>
            </a:tbl>
          </a:graphicData>
        </a:graphic>
      </p:graphicFrame>
      <p:pic>
        <p:nvPicPr>
          <p:cNvPr id="1026" name="Picture 2" descr="A diagram of a person and person&amp;#39;s head&#10;&#10;AI-generated content may be incorrect.">
            <a:extLst>
              <a:ext uri="{FF2B5EF4-FFF2-40B4-BE49-F238E27FC236}">
                <a16:creationId xmlns:a16="http://schemas.microsoft.com/office/drawing/2014/main" id="{E16A5F5C-D4CF-1D95-313E-25A7981496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6344" y="5034197"/>
            <a:ext cx="2732382" cy="115546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A diagram of a message&#10;&#10;AI-generated content may be incorrect.">
            <a:extLst>
              <a:ext uri="{FF2B5EF4-FFF2-40B4-BE49-F238E27FC236}">
                <a16:creationId xmlns:a16="http://schemas.microsoft.com/office/drawing/2014/main" id="{915E8E62-4E9B-1285-6AD5-74B8140885A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41616" y="5136500"/>
            <a:ext cx="2313069" cy="971245"/>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A group of people with arrows&#10;&#10;AI-generated content may be incorrect.">
            <a:extLst>
              <a:ext uri="{FF2B5EF4-FFF2-40B4-BE49-F238E27FC236}">
                <a16:creationId xmlns:a16="http://schemas.microsoft.com/office/drawing/2014/main" id="{08002494-BC2B-A9FD-EC0E-59595EDCF12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40465" y="5554185"/>
            <a:ext cx="1143014" cy="629460"/>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A green sign with white text&#10;&#10;AI-generated content may be incorrect.">
            <a:extLst>
              <a:ext uri="{FF2B5EF4-FFF2-40B4-BE49-F238E27FC236}">
                <a16:creationId xmlns:a16="http://schemas.microsoft.com/office/drawing/2014/main" id="{6E8222FB-F919-8FD6-857C-3CD564006ED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650496" y="5524071"/>
            <a:ext cx="1059871" cy="583673"/>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A hand with letters coming out of it&#10;&#10;AI-generated content may be incorrect.">
            <a:extLst>
              <a:ext uri="{FF2B5EF4-FFF2-40B4-BE49-F238E27FC236}">
                <a16:creationId xmlns:a16="http://schemas.microsoft.com/office/drawing/2014/main" id="{C06F5222-8929-A868-EBDC-B694A7521D0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flipV="1">
            <a:off x="8884992" y="5524070"/>
            <a:ext cx="1197204" cy="557981"/>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a:extLst>
              <a:ext uri="{FF2B5EF4-FFF2-40B4-BE49-F238E27FC236}">
                <a16:creationId xmlns:a16="http://schemas.microsoft.com/office/drawing/2014/main" id="{CEB0D7EA-DF09-26CF-C728-C040087C984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362603" y="5535170"/>
            <a:ext cx="1197204" cy="5468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74251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0">
          <a:extLst>
            <a:ext uri="{FF2B5EF4-FFF2-40B4-BE49-F238E27FC236}">
              <a16:creationId xmlns:a16="http://schemas.microsoft.com/office/drawing/2014/main" id="{AB3F8F5D-DF20-0725-7F48-EB641C07A4BB}"/>
            </a:ext>
          </a:extLst>
        </p:cNvPr>
        <p:cNvGrpSpPr/>
        <p:nvPr/>
      </p:nvGrpSpPr>
      <p:grpSpPr>
        <a:xfrm>
          <a:off x="0" y="0"/>
          <a:ext cx="0" cy="0"/>
          <a:chOff x="0" y="0"/>
          <a:chExt cx="0" cy="0"/>
        </a:xfrm>
      </p:grpSpPr>
      <p:sp>
        <p:nvSpPr>
          <p:cNvPr id="103" name="Google Shape;103;p15">
            <a:extLst>
              <a:ext uri="{FF2B5EF4-FFF2-40B4-BE49-F238E27FC236}">
                <a16:creationId xmlns:a16="http://schemas.microsoft.com/office/drawing/2014/main" id="{65D362CD-74DE-63D0-4D7C-FDFE597CF742}"/>
              </a:ext>
            </a:extLst>
          </p:cNvPr>
          <p:cNvSpPr txBox="1">
            <a:spLocks noGrp="1"/>
          </p:cNvSpPr>
          <p:nvPr>
            <p:ph type="body" idx="2"/>
          </p:nvPr>
        </p:nvSpPr>
        <p:spPr>
          <a:xfrm>
            <a:off x="420623" y="2505076"/>
            <a:ext cx="5576951" cy="3684588"/>
          </a:xfrm>
          <a:prstGeom prst="rect">
            <a:avLst/>
          </a:prstGeom>
          <a:noFill/>
          <a:ln>
            <a:solidFill>
              <a:schemeClr val="tx1"/>
            </a:solidFill>
          </a:ln>
        </p:spPr>
        <p:txBody>
          <a:bodyPr spcFirstLastPara="1" wrap="square" lIns="91425" tIns="45700" rIns="91425" bIns="45700" anchor="t" anchorCtr="0">
            <a:normAutofit/>
          </a:bodyPr>
          <a:lstStyle/>
          <a:p>
            <a:pPr marL="171450" indent="-171450">
              <a:lnSpc>
                <a:spcPct val="120000"/>
              </a:lnSpc>
              <a:spcBef>
                <a:spcPts val="0"/>
              </a:spcBef>
              <a:buSzPts val="1980"/>
            </a:pPr>
            <a:endParaRPr lang="en-GB" sz="1200" dirty="0">
              <a:solidFill>
                <a:schemeClr val="tx1"/>
              </a:solidFill>
            </a:endParaRPr>
          </a:p>
          <a:p>
            <a:pPr marL="171450" indent="-171450">
              <a:lnSpc>
                <a:spcPct val="120000"/>
              </a:lnSpc>
              <a:spcBef>
                <a:spcPts val="0"/>
              </a:spcBef>
              <a:buSzPts val="1980"/>
            </a:pPr>
            <a:r>
              <a:rPr lang="en-GB" sz="1200" b="1">
                <a:solidFill>
                  <a:schemeClr val="tx1"/>
                </a:solidFill>
              </a:rPr>
              <a:t>According to </a:t>
            </a:r>
            <a:r>
              <a:rPr lang="en-GB" sz="1200" b="1" dirty="0">
                <a:solidFill>
                  <a:srgbClr val="FF0000"/>
                </a:solidFill>
              </a:rPr>
              <a:t>Berlo’s (1960) </a:t>
            </a:r>
            <a:r>
              <a:rPr lang="en-GB" sz="1200" b="1" dirty="0">
                <a:solidFill>
                  <a:schemeClr val="tx1"/>
                </a:solidFill>
              </a:rPr>
              <a:t>model, human attitudes influence our communication with </a:t>
            </a:r>
            <a:r>
              <a:rPr lang="en-GB" sz="1200" b="1">
                <a:solidFill>
                  <a:schemeClr val="tx1"/>
                </a:solidFill>
              </a:rPr>
              <a:t>others, whether</a:t>
            </a:r>
            <a:r>
              <a:rPr lang="en-GB" sz="1200" b="1" dirty="0">
                <a:solidFill>
                  <a:schemeClr val="tx1"/>
                </a:solidFill>
              </a:rPr>
              <a:t> in personal or business contexts. In this </a:t>
            </a:r>
            <a:r>
              <a:rPr lang="en-GB" sz="1200" b="1">
                <a:solidFill>
                  <a:schemeClr val="tx1"/>
                </a:solidFill>
              </a:rPr>
              <a:t>instance, Gary faced a series of issues that contributed</a:t>
            </a:r>
            <a:r>
              <a:rPr lang="en-GB" sz="1200" b="1" dirty="0">
                <a:solidFill>
                  <a:schemeClr val="tx1"/>
                </a:solidFill>
              </a:rPr>
              <a:t> to his stress and anxiety.</a:t>
            </a:r>
            <a:endParaRPr lang="en-US" sz="1200" b="1">
              <a:solidFill>
                <a:schemeClr val="tx1"/>
              </a:solidFill>
            </a:endParaRPr>
          </a:p>
          <a:p>
            <a:pPr marL="0" indent="0">
              <a:lnSpc>
                <a:spcPct val="120000"/>
              </a:lnSpc>
              <a:spcBef>
                <a:spcPts val="0"/>
              </a:spcBef>
              <a:buSzPts val="1980"/>
              <a:buNone/>
            </a:pPr>
            <a:endParaRPr lang="en-GB" sz="1200" b="1" dirty="0">
              <a:solidFill>
                <a:schemeClr val="tx1"/>
              </a:solidFill>
            </a:endParaRPr>
          </a:p>
          <a:p>
            <a:pPr marL="171450" indent="-171450">
              <a:lnSpc>
                <a:spcPct val="120000"/>
              </a:lnSpc>
              <a:spcBef>
                <a:spcPts val="0"/>
              </a:spcBef>
              <a:buSzPts val="1980"/>
            </a:pPr>
            <a:r>
              <a:rPr lang="en-GB" sz="1200" b="1" dirty="0">
                <a:solidFill>
                  <a:schemeClr val="tx1"/>
                </a:solidFill>
              </a:rPr>
              <a:t>According to </a:t>
            </a:r>
            <a:r>
              <a:rPr lang="en-GB" sz="1200" b="1" dirty="0">
                <a:solidFill>
                  <a:srgbClr val="FF0000"/>
                </a:solidFill>
              </a:rPr>
              <a:t>Berlo (1960), </a:t>
            </a:r>
            <a:r>
              <a:rPr lang="en-GB" sz="1200" b="1" dirty="0">
                <a:solidFill>
                  <a:schemeClr val="tx1"/>
                </a:solidFill>
              </a:rPr>
              <a:t>human attitudes create barriers in communication by providing less attention, as individuals assume they already know what others </a:t>
            </a:r>
            <a:r>
              <a:rPr lang="en-GB" sz="1200" b="1">
                <a:solidFill>
                  <a:schemeClr val="tx1"/>
                </a:solidFill>
              </a:rPr>
              <a:t>might say</a:t>
            </a:r>
            <a:r>
              <a:rPr lang="en-GB" sz="1200" b="1" dirty="0">
                <a:solidFill>
                  <a:schemeClr val="tx1"/>
                </a:solidFill>
              </a:rPr>
              <a:t>.</a:t>
            </a:r>
            <a:endParaRPr lang="en-US" sz="1200" b="1">
              <a:solidFill>
                <a:schemeClr val="tx1"/>
              </a:solidFill>
            </a:endParaRPr>
          </a:p>
          <a:p>
            <a:pPr marL="0" lvl="0" indent="0">
              <a:lnSpc>
                <a:spcPct val="110000"/>
              </a:lnSpc>
              <a:buSzPts val="1760"/>
              <a:buNone/>
            </a:pPr>
            <a:endParaRPr sz="2500" dirty="0"/>
          </a:p>
        </p:txBody>
      </p:sp>
      <p:sp>
        <p:nvSpPr>
          <p:cNvPr id="105" name="Google Shape;105;p15">
            <a:extLst>
              <a:ext uri="{FF2B5EF4-FFF2-40B4-BE49-F238E27FC236}">
                <a16:creationId xmlns:a16="http://schemas.microsoft.com/office/drawing/2014/main" id="{B74B62C2-A038-B2CD-FCE9-D2096B32F1C4}"/>
              </a:ext>
            </a:extLst>
          </p:cNvPr>
          <p:cNvSpPr txBox="1">
            <a:spLocks noGrp="1"/>
          </p:cNvSpPr>
          <p:nvPr>
            <p:ph type="body" idx="4"/>
          </p:nvPr>
        </p:nvSpPr>
        <p:spPr>
          <a:xfrm>
            <a:off x="6172200" y="2578607"/>
            <a:ext cx="5660136" cy="3611055"/>
          </a:xfrm>
          <a:prstGeom prst="rect">
            <a:avLst/>
          </a:prstGeom>
          <a:noFill/>
          <a:ln>
            <a:solidFill>
              <a:schemeClr val="tx1"/>
            </a:solidFill>
          </a:ln>
        </p:spPr>
        <p:txBody>
          <a:bodyPr spcFirstLastPara="1" wrap="square" lIns="91425" tIns="45700" rIns="91425" bIns="45700" anchor="t" anchorCtr="0">
            <a:normAutofit/>
          </a:bodyPr>
          <a:lstStyle/>
          <a:p>
            <a:pPr marL="171450" indent="-171450">
              <a:buSzPct val="110000"/>
              <a:buFont typeface="Wingdings" panose="05000000000000000000" pitchFamily="2" charset="2"/>
              <a:buChar char="§"/>
            </a:pPr>
            <a:r>
              <a:rPr lang="en-GB" sz="1200" b="1" dirty="0">
                <a:solidFill>
                  <a:schemeClr val="tx1"/>
                </a:solidFill>
              </a:rPr>
              <a:t>Time management and prioritising tasks, the Eisenhower matrix. Gary would have managed the time by distributing time between work and home, and prioritising what to do </a:t>
            </a:r>
            <a:r>
              <a:rPr lang="en-GB" sz="1200" b="1">
                <a:solidFill>
                  <a:schemeClr val="tx1"/>
                </a:solidFill>
              </a:rPr>
              <a:t>first and</a:t>
            </a:r>
            <a:r>
              <a:rPr lang="en-GB" sz="1200" b="1" dirty="0">
                <a:solidFill>
                  <a:schemeClr val="tx1"/>
                </a:solidFill>
              </a:rPr>
              <a:t> last.</a:t>
            </a:r>
            <a:endParaRPr lang="en-US" sz="1200" b="1">
              <a:solidFill>
                <a:schemeClr val="tx1"/>
              </a:solidFill>
            </a:endParaRPr>
          </a:p>
          <a:p>
            <a:pPr marL="171450" indent="-171450">
              <a:buSzPct val="110000"/>
              <a:buFont typeface="Wingdings" panose="05000000000000000000" pitchFamily="2" charset="2"/>
              <a:buChar char="§"/>
            </a:pPr>
            <a:r>
              <a:rPr lang="en-GB" sz="1200" b="1" dirty="0">
                <a:solidFill>
                  <a:schemeClr val="tx1"/>
                </a:solidFill>
              </a:rPr>
              <a:t>Teamwork. In this food factory, it is important to produce quality food and avoid mixing up items. Gary works as a team leader and coordinator, distributing </a:t>
            </a:r>
            <a:r>
              <a:rPr lang="en-GB" sz="1200" b="1">
                <a:solidFill>
                  <a:schemeClr val="tx1"/>
                </a:solidFill>
              </a:rPr>
              <a:t>roles among</a:t>
            </a:r>
            <a:r>
              <a:rPr lang="en-GB" sz="1200" b="1" dirty="0">
                <a:solidFill>
                  <a:schemeClr val="tx1"/>
                </a:solidFill>
              </a:rPr>
              <a:t> the team members. Belbin team roles (1981).</a:t>
            </a:r>
            <a:endParaRPr lang="en-US" sz="1200" b="1">
              <a:solidFill>
                <a:schemeClr val="tx1"/>
              </a:solidFill>
            </a:endParaRPr>
          </a:p>
          <a:p>
            <a:pPr marL="171450" indent="-171450">
              <a:buSzPct val="110000"/>
              <a:buFont typeface="Wingdings" panose="05000000000000000000" pitchFamily="2" charset="2"/>
              <a:buChar char="§"/>
            </a:pPr>
            <a:r>
              <a:rPr lang="en-GB" sz="1200" b="1">
                <a:solidFill>
                  <a:schemeClr val="tx1"/>
                </a:solidFill>
              </a:rPr>
              <a:t>Gary’s actions of hair-pulling and screaming out idiot, demonstrate how he is emotionally and psychologically stressed</a:t>
            </a:r>
            <a:endParaRPr lang="en-GB" sz="1200" b="1" dirty="0">
              <a:solidFill>
                <a:schemeClr val="tx1"/>
              </a:solidFill>
            </a:endParaRPr>
          </a:p>
          <a:p>
            <a:pPr marL="171450" indent="-171450">
              <a:buSzPct val="110000"/>
              <a:buFont typeface="Wingdings" panose="05000000000000000000" pitchFamily="2" charset="2"/>
              <a:buChar char="§"/>
            </a:pPr>
            <a:r>
              <a:rPr lang="en-US" sz="1200" b="1">
                <a:solidFill>
                  <a:schemeClr val="tx1"/>
                </a:solidFill>
              </a:rPr>
              <a:t>The </a:t>
            </a:r>
            <a:r>
              <a:rPr lang="en-US" sz="1200" b="1" dirty="0">
                <a:solidFill>
                  <a:schemeClr val="tx1"/>
                </a:solidFill>
                <a:latin typeface="+mn-lt"/>
              </a:rPr>
              <a:t>management should put more emphasis on training before staff start work to avoid those mistakes, such as putting meat in vegetarian meals and ensuring general food hygiene safety</a:t>
            </a:r>
            <a:endParaRPr lang="en-US" sz="1200" b="1">
              <a:solidFill>
                <a:schemeClr val="tx1"/>
              </a:solidFill>
            </a:endParaRPr>
          </a:p>
          <a:p>
            <a:pPr marL="171450" lvl="0" indent="-171450">
              <a:buSzPct val="110000"/>
              <a:buFont typeface="Wingdings" panose="05000000000000000000" pitchFamily="2" charset="2"/>
              <a:buChar char="§"/>
            </a:pPr>
            <a:r>
              <a:rPr lang="en-US" sz="1200" b="1" dirty="0">
                <a:solidFill>
                  <a:schemeClr val="tx1"/>
                </a:solidFill>
                <a:latin typeface="+mn-lt"/>
              </a:rPr>
              <a:t>The company should look for ways of getting new machines to eliminate noise pollution and increase production. </a:t>
            </a:r>
          </a:p>
          <a:p>
            <a:pPr lvl="0" indent="-457200">
              <a:buSzPct val="110000"/>
              <a:buFont typeface="Wingdings" panose="05000000000000000000" pitchFamily="2" charset="2"/>
              <a:buChar char="§"/>
            </a:pPr>
            <a:endParaRPr lang="en-US" sz="1100" dirty="0">
              <a:latin typeface="+mn-lt"/>
            </a:endParaRPr>
          </a:p>
          <a:p>
            <a:pPr marL="228600" lvl="0" indent="-50800" algn="l" rtl="0">
              <a:lnSpc>
                <a:spcPct val="90000"/>
              </a:lnSpc>
              <a:spcBef>
                <a:spcPts val="0"/>
              </a:spcBef>
              <a:spcAft>
                <a:spcPts val="0"/>
              </a:spcAft>
              <a:buClr>
                <a:schemeClr val="dk1"/>
              </a:buClr>
              <a:buSzPts val="2800"/>
              <a:buNone/>
            </a:pPr>
            <a:endParaRPr dirty="0"/>
          </a:p>
        </p:txBody>
      </p:sp>
      <p:sp>
        <p:nvSpPr>
          <p:cNvPr id="2" name="TextBox 1">
            <a:extLst>
              <a:ext uri="{FF2B5EF4-FFF2-40B4-BE49-F238E27FC236}">
                <a16:creationId xmlns:a16="http://schemas.microsoft.com/office/drawing/2014/main" id="{AA5D636F-A9D2-EE90-FB6C-CE9EE2F673B3}"/>
              </a:ext>
            </a:extLst>
          </p:cNvPr>
          <p:cNvSpPr txBox="1"/>
          <p:nvPr/>
        </p:nvSpPr>
        <p:spPr>
          <a:xfrm>
            <a:off x="420624" y="2175891"/>
            <a:ext cx="5576951" cy="276999"/>
          </a:xfrm>
          <a:prstGeom prst="rect">
            <a:avLst/>
          </a:prstGeom>
          <a:noFill/>
          <a:ln>
            <a:solidFill>
              <a:schemeClr val="tx1"/>
            </a:solidFill>
          </a:ln>
        </p:spPr>
        <p:txBody>
          <a:bodyPr wrap="square" rtlCol="0">
            <a:spAutoFit/>
          </a:bodyPr>
          <a:lstStyle/>
          <a:p>
            <a:r>
              <a:rPr lang="en-GB" sz="1200" b="1" dirty="0">
                <a:solidFill>
                  <a:srgbClr val="0070C0"/>
                </a:solidFill>
              </a:rPr>
              <a:t>Analysis: Shannon-Weaver  Model (1948/9) Berlo (1960), Schramm(1954)</a:t>
            </a:r>
          </a:p>
        </p:txBody>
      </p:sp>
      <p:sp>
        <p:nvSpPr>
          <p:cNvPr id="3" name="TextBox 2">
            <a:extLst>
              <a:ext uri="{FF2B5EF4-FFF2-40B4-BE49-F238E27FC236}">
                <a16:creationId xmlns:a16="http://schemas.microsoft.com/office/drawing/2014/main" id="{864A3ECF-81FE-8E8C-0BA8-1F562C82C436}"/>
              </a:ext>
            </a:extLst>
          </p:cNvPr>
          <p:cNvSpPr txBox="1"/>
          <p:nvPr/>
        </p:nvSpPr>
        <p:spPr>
          <a:xfrm>
            <a:off x="6172200" y="2175890"/>
            <a:ext cx="5660136" cy="276999"/>
          </a:xfrm>
          <a:prstGeom prst="rect">
            <a:avLst/>
          </a:prstGeom>
          <a:noFill/>
          <a:ln>
            <a:solidFill>
              <a:schemeClr val="tx1"/>
            </a:solidFill>
          </a:ln>
        </p:spPr>
        <p:txBody>
          <a:bodyPr wrap="square" rtlCol="0">
            <a:spAutoFit/>
          </a:bodyPr>
          <a:lstStyle/>
          <a:p>
            <a:pPr lvl="0">
              <a:buClr>
                <a:srgbClr val="FFFEFF"/>
              </a:buClr>
              <a:buSzPts val="2800"/>
            </a:pPr>
            <a:r>
              <a:rPr lang="en-GB" sz="1200" b="1" dirty="0">
                <a:solidFill>
                  <a:srgbClr val="0070C0"/>
                </a:solidFill>
              </a:rPr>
              <a:t>SOLUTION TO THE BARRIER. </a:t>
            </a:r>
            <a:endParaRPr lang="en-GB" sz="1200" dirty="0">
              <a:solidFill>
                <a:srgbClr val="0070C0"/>
              </a:solidFill>
            </a:endParaRPr>
          </a:p>
        </p:txBody>
      </p:sp>
      <p:sp>
        <p:nvSpPr>
          <p:cNvPr id="9" name="TextBox 8">
            <a:extLst>
              <a:ext uri="{FF2B5EF4-FFF2-40B4-BE49-F238E27FC236}">
                <a16:creationId xmlns:a16="http://schemas.microsoft.com/office/drawing/2014/main" id="{6E525189-0990-3F72-6B94-E1FA7419FB95}"/>
              </a:ext>
            </a:extLst>
          </p:cNvPr>
          <p:cNvSpPr txBox="1"/>
          <p:nvPr/>
        </p:nvSpPr>
        <p:spPr>
          <a:xfrm>
            <a:off x="9181707" y="6419654"/>
            <a:ext cx="2650629" cy="492443"/>
          </a:xfrm>
          <a:prstGeom prst="rect">
            <a:avLst/>
          </a:prstGeom>
          <a:noFill/>
        </p:spPr>
        <p:txBody>
          <a:bodyPr wrap="square" rtlCol="0">
            <a:spAutoFit/>
          </a:bodyPr>
          <a:lstStyle/>
          <a:p>
            <a:r>
              <a:rPr lang="en-GB" sz="1200" b="1" dirty="0" err="1">
                <a:solidFill>
                  <a:srgbClr val="0070C0"/>
                </a:solidFill>
              </a:rPr>
              <a:t>Ephrahim</a:t>
            </a:r>
            <a:r>
              <a:rPr lang="en-GB" sz="1200" b="1" dirty="0">
                <a:solidFill>
                  <a:srgbClr val="0070C0"/>
                </a:solidFill>
              </a:rPr>
              <a:t> Namanya</a:t>
            </a:r>
            <a:r>
              <a:rPr lang="en-GB" sz="1200" dirty="0">
                <a:solidFill>
                  <a:srgbClr val="0070C0"/>
                </a:solidFill>
              </a:rPr>
              <a:t> </a:t>
            </a:r>
            <a:r>
              <a:rPr lang="en-GB" sz="1200" b="1" dirty="0">
                <a:solidFill>
                  <a:srgbClr val="0070C0"/>
                </a:solidFill>
              </a:rPr>
              <a:t>- 2509101     </a:t>
            </a:r>
            <a:endParaRPr lang="en-GB" sz="1200" dirty="0">
              <a:solidFill>
                <a:srgbClr val="0070C0"/>
              </a:solidFill>
            </a:endParaRPr>
          </a:p>
          <a:p>
            <a:endParaRPr lang="en-GB" dirty="0"/>
          </a:p>
        </p:txBody>
      </p:sp>
      <p:graphicFrame>
        <p:nvGraphicFramePr>
          <p:cNvPr id="8" name="Table 7">
            <a:extLst>
              <a:ext uri="{FF2B5EF4-FFF2-40B4-BE49-F238E27FC236}">
                <a16:creationId xmlns:a16="http://schemas.microsoft.com/office/drawing/2014/main" id="{E7482C59-6174-40D6-AA7D-DC56105A1CAC}"/>
              </a:ext>
            </a:extLst>
          </p:cNvPr>
          <p:cNvGraphicFramePr>
            <a:graphicFrameLocks noGrp="1"/>
          </p:cNvGraphicFramePr>
          <p:nvPr>
            <p:extLst>
              <p:ext uri="{D42A27DB-BD31-4B8C-83A1-F6EECF244321}">
                <p14:modId xmlns:p14="http://schemas.microsoft.com/office/powerpoint/2010/main" val="676137961"/>
              </p:ext>
            </p:extLst>
          </p:nvPr>
        </p:nvGraphicFramePr>
        <p:xfrm>
          <a:off x="420624" y="141641"/>
          <a:ext cx="11411712" cy="1842880"/>
        </p:xfrm>
        <a:graphic>
          <a:graphicData uri="http://schemas.openxmlformats.org/drawingml/2006/table">
            <a:tbl>
              <a:tblPr firstRow="1" bandRow="1">
                <a:tableStyleId>{18742CBF-DB33-4B95-A016-09EDC0741C03}</a:tableStyleId>
              </a:tblPr>
              <a:tblGrid>
                <a:gridCol w="11411712">
                  <a:extLst>
                    <a:ext uri="{9D8B030D-6E8A-4147-A177-3AD203B41FA5}">
                      <a16:colId xmlns:a16="http://schemas.microsoft.com/office/drawing/2014/main" val="1591912680"/>
                    </a:ext>
                  </a:extLst>
                </a:gridCol>
              </a:tblGrid>
              <a:tr h="308919">
                <a:tc>
                  <a:txBody>
                    <a:bodyPr/>
                    <a:lstStyle/>
                    <a:p>
                      <a:pPr algn="ctr"/>
                      <a:r>
                        <a:rPr lang="en-US" sz="1600" b="1" i="0" u="none" strike="noStrike" cap="none" dirty="0">
                          <a:solidFill>
                            <a:schemeClr val="bg2">
                              <a:lumMod val="90000"/>
                              <a:lumOff val="10000"/>
                            </a:schemeClr>
                          </a:solidFill>
                          <a:latin typeface="+mj-lt"/>
                          <a:ea typeface="Aharoni"/>
                          <a:cs typeface="Aharoni"/>
                        </a:rPr>
                        <a:t>BARRIER</a:t>
                      </a:r>
                      <a:r>
                        <a:rPr lang="en-US" sz="1600" b="1" i="0" u="none" strike="noStrike" cap="none" dirty="0">
                          <a:solidFill>
                            <a:schemeClr val="bg2">
                              <a:lumMod val="90000"/>
                              <a:lumOff val="10000"/>
                            </a:schemeClr>
                          </a:solidFill>
                          <a:latin typeface="+mj-lt"/>
                          <a:ea typeface="Aharoni"/>
                          <a:cs typeface="Aharoni"/>
                          <a:sym typeface="Aharoni"/>
                        </a:rPr>
                        <a:t> 5 : </a:t>
                      </a:r>
                      <a:r>
                        <a:rPr lang="en-US" sz="1600" b="1" i="0" u="sng" strike="noStrike" cap="none" dirty="0">
                          <a:solidFill>
                            <a:schemeClr val="bg2">
                              <a:lumMod val="90000"/>
                              <a:lumOff val="10000"/>
                            </a:schemeClr>
                          </a:solidFill>
                          <a:latin typeface="+mj-lt"/>
                          <a:ea typeface="Aharoni"/>
                          <a:cs typeface="Aharoni"/>
                          <a:sym typeface="Aharoni"/>
                        </a:rPr>
                        <a:t> </a:t>
                      </a:r>
                      <a:r>
                        <a:rPr lang="en-US" sz="1600" b="1" i="0" u="sng" strike="noStrike" cap="none" dirty="0">
                          <a:solidFill>
                            <a:schemeClr val="bg2">
                              <a:lumMod val="90000"/>
                              <a:lumOff val="10000"/>
                            </a:schemeClr>
                          </a:solidFill>
                          <a:latin typeface="+mj-lt"/>
                          <a:ea typeface="Aharoni"/>
                          <a:cs typeface="Aharoni"/>
                        </a:rPr>
                        <a:t>EMOTIONAL</a:t>
                      </a:r>
                      <a:r>
                        <a:rPr lang="en-US" sz="1600" b="1" i="0" u="sng" strike="noStrike" cap="none" dirty="0">
                          <a:solidFill>
                            <a:schemeClr val="bg2">
                              <a:lumMod val="90000"/>
                              <a:lumOff val="10000"/>
                            </a:schemeClr>
                          </a:solidFill>
                          <a:latin typeface="+mj-lt"/>
                          <a:ea typeface="Aharoni"/>
                          <a:cs typeface="Aharoni"/>
                          <a:sym typeface="Aharoni"/>
                        </a:rPr>
                        <a:t> </a:t>
                      </a:r>
                      <a:r>
                        <a:rPr lang="en-US" sz="1600" b="1" i="0" u="sng" strike="noStrike" cap="none" dirty="0">
                          <a:solidFill>
                            <a:schemeClr val="bg2">
                              <a:lumMod val="90000"/>
                              <a:lumOff val="10000"/>
                            </a:schemeClr>
                          </a:solidFill>
                          <a:latin typeface="+mj-lt"/>
                          <a:ea typeface="Aharoni"/>
                          <a:cs typeface="Aharoni"/>
                        </a:rPr>
                        <a:t>&amp; PSYCHOLOGICAL</a:t>
                      </a:r>
                      <a:endParaRPr lang="en-US" sz="1600" b="1" i="0" u="sng" strike="noStrike" cap="none" dirty="0">
                        <a:solidFill>
                          <a:schemeClr val="bg2">
                            <a:lumMod val="90000"/>
                            <a:lumOff val="10000"/>
                          </a:schemeClr>
                        </a:solidFill>
                        <a:latin typeface="+mj-lt"/>
                        <a:ea typeface="Aharoni"/>
                        <a:cs typeface="Aharoni"/>
                        <a:sym typeface="Aharoni"/>
                      </a:endParaRPr>
                    </a:p>
                    <a:p>
                      <a:pPr algn="ctr"/>
                      <a:endParaRPr lang="en-GB" sz="1600" dirty="0">
                        <a:latin typeface="+mj-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532599527"/>
                  </a:ext>
                </a:extLst>
              </a:tr>
              <a:tr h="1263760">
                <a:tc>
                  <a:txBody>
                    <a:bodyPr/>
                    <a:lstStyle/>
                    <a:p>
                      <a:pPr marL="171450" marR="0" lvl="0" indent="-171450" algn="l">
                        <a:lnSpc>
                          <a:spcPct val="90000"/>
                        </a:lnSpc>
                        <a:spcBef>
                          <a:spcPts val="1000"/>
                        </a:spcBef>
                        <a:spcAft>
                          <a:spcPts val="0"/>
                        </a:spcAft>
                        <a:buClr>
                          <a:srgbClr val="000000"/>
                        </a:buClr>
                        <a:buFont typeface="Arial"/>
                        <a:buChar char="•"/>
                      </a:pPr>
                      <a:r>
                        <a:rPr lang="en-GB" sz="1200" b="1" i="0" u="none" strike="noStrike" noProof="0" dirty="0">
                          <a:solidFill>
                            <a:srgbClr val="000000"/>
                          </a:solidFill>
                          <a:latin typeface="Arial"/>
                          <a:cs typeface="Arial"/>
                        </a:rPr>
                        <a:t>Our emotional state affects how we communicate with others. </a:t>
                      </a:r>
                      <a:endParaRPr lang="en-US" sz="1200" b="1" i="0" u="none" strike="noStrike" noProof="0" dirty="0">
                        <a:solidFill>
                          <a:srgbClr val="000000"/>
                        </a:solidFill>
                        <a:latin typeface="Arial"/>
                        <a:cs typeface="Arial"/>
                      </a:endParaRPr>
                    </a:p>
                    <a:p>
                      <a:pPr marL="171450" marR="0" lvl="0" indent="-171450" algn="l">
                        <a:lnSpc>
                          <a:spcPct val="90000"/>
                        </a:lnSpc>
                        <a:spcBef>
                          <a:spcPts val="1000"/>
                        </a:spcBef>
                        <a:spcAft>
                          <a:spcPts val="0"/>
                        </a:spcAft>
                        <a:buClr>
                          <a:srgbClr val="000000"/>
                        </a:buClr>
                        <a:buFont typeface="Arial"/>
                        <a:buChar char="•"/>
                      </a:pPr>
                      <a:r>
                        <a:rPr lang="en-GB" sz="1200" b="1" i="0" u="none" strike="noStrike" noProof="0" dirty="0">
                          <a:solidFill>
                            <a:srgbClr val="000000"/>
                          </a:solidFill>
                          <a:latin typeface="Arial"/>
                          <a:cs typeface="Arial"/>
                        </a:rPr>
                        <a:t>Communication can be hindered when one assumes to know something without allowing the other person a chance to explain. This often stems from prejudice, which can be based on race, age, gender, or disability..</a:t>
                      </a:r>
                      <a:endParaRPr lang="en-US" sz="1200" b="1" i="0" u="none" strike="noStrike" noProof="0" dirty="0">
                        <a:solidFill>
                          <a:srgbClr val="000000"/>
                        </a:solidFill>
                        <a:latin typeface="Arial"/>
                        <a:cs typeface="Arial"/>
                      </a:endParaRPr>
                    </a:p>
                    <a:p>
                      <a:pPr marL="171450" marR="0" lvl="0" indent="-171450" algn="l">
                        <a:lnSpc>
                          <a:spcPct val="90000"/>
                        </a:lnSpc>
                        <a:spcBef>
                          <a:spcPts val="1000"/>
                        </a:spcBef>
                        <a:spcAft>
                          <a:spcPts val="0"/>
                        </a:spcAft>
                        <a:buFont typeface="Arial"/>
                        <a:buChar char="•"/>
                      </a:pPr>
                      <a:r>
                        <a:rPr lang="en-GB" sz="1200" b="1" i="0" u="none" strike="noStrike" noProof="0" dirty="0">
                          <a:solidFill>
                            <a:srgbClr val="000000"/>
                          </a:solidFill>
                          <a:latin typeface="Arial"/>
                          <a:cs typeface="Arial"/>
                        </a:rPr>
                        <a:t>This situation has been brewing since he was at home trying to fix his car. Sleeping late and waking up fatigued, and then the car couldn’t start, he had to take public transport </a:t>
                      </a:r>
                      <a:r>
                        <a:rPr lang="en-GB" sz="1200" b="1" i="0" u="none" strike="noStrike" noProof="0" dirty="0">
                          <a:solidFill>
                            <a:srgbClr val="000000"/>
                          </a:solidFill>
                          <a:latin typeface="Arial"/>
                          <a:cs typeface="Arial"/>
                          <a:sym typeface="Rockwell"/>
                        </a:rPr>
                        <a:t>to work </a:t>
                      </a:r>
                      <a:r>
                        <a:rPr lang="en-GB" sz="1200" b="1" i="0" u="none" strike="noStrike" noProof="0" dirty="0">
                          <a:solidFill>
                            <a:srgbClr val="000000"/>
                          </a:solidFill>
                          <a:latin typeface="Arial"/>
                          <a:cs typeface="Arial"/>
                        </a:rPr>
                        <a:t>and arrived late.</a:t>
                      </a:r>
                      <a:endParaRPr lang="en-US" sz="1200" b="1" dirty="0">
                        <a:latin typeface="Arial"/>
                        <a:cs typeface="Arial"/>
                        <a:sym typeface="Aria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74473717"/>
                  </a:ext>
                </a:extLst>
              </a:tr>
            </a:tbl>
          </a:graphicData>
        </a:graphic>
      </p:graphicFrame>
      <p:pic>
        <p:nvPicPr>
          <p:cNvPr id="11" name="Picture 10">
            <a:extLst>
              <a:ext uri="{FF2B5EF4-FFF2-40B4-BE49-F238E27FC236}">
                <a16:creationId xmlns:a16="http://schemas.microsoft.com/office/drawing/2014/main" id="{02157F7E-9E7C-8CB6-30C3-8480DDFD0B52}"/>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03503" y="5202079"/>
            <a:ext cx="2621461" cy="866172"/>
          </a:xfrm>
          <a:prstGeom prst="rect">
            <a:avLst/>
          </a:prstGeom>
        </p:spPr>
      </p:pic>
      <p:pic>
        <p:nvPicPr>
          <p:cNvPr id="14" name="Picture 13">
            <a:extLst>
              <a:ext uri="{FF2B5EF4-FFF2-40B4-BE49-F238E27FC236}">
                <a16:creationId xmlns:a16="http://schemas.microsoft.com/office/drawing/2014/main" id="{49AC323F-4EE7-335D-1309-745C1BE53DD7}"/>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3399590" y="5202079"/>
            <a:ext cx="2384302" cy="866172"/>
          </a:xfrm>
          <a:prstGeom prst="rect">
            <a:avLst/>
          </a:prstGeom>
        </p:spPr>
      </p:pic>
      <p:pic>
        <p:nvPicPr>
          <p:cNvPr id="17" name="Picture 16">
            <a:extLst>
              <a:ext uri="{FF2B5EF4-FFF2-40B4-BE49-F238E27FC236}">
                <a16:creationId xmlns:a16="http://schemas.microsoft.com/office/drawing/2014/main" id="{3060E716-13F6-5D0D-605E-B8D058BCF01B}"/>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6697980" y="5404612"/>
            <a:ext cx="1837944" cy="727805"/>
          </a:xfrm>
          <a:prstGeom prst="rect">
            <a:avLst/>
          </a:prstGeom>
        </p:spPr>
      </p:pic>
      <p:pic>
        <p:nvPicPr>
          <p:cNvPr id="22" name="Picture 21">
            <a:extLst>
              <a:ext uri="{FF2B5EF4-FFF2-40B4-BE49-F238E27FC236}">
                <a16:creationId xmlns:a16="http://schemas.microsoft.com/office/drawing/2014/main" id="{3B1BC92F-F228-EAA3-7B55-04C1C7C19F3D}"/>
              </a:ext>
            </a:extLst>
          </p:cNvPr>
          <p:cNvPicPr>
            <a:picLocks noChangeAspect="1"/>
          </p:cNvPicPr>
          <p:nvPr/>
        </p:nvPicPr>
        <p:blipFill>
          <a:blip r:embed="rId9">
            <a:extLst>
              <a:ext uri="{837473B0-CC2E-450A-ABE3-18F120FF3D39}">
                <a1611:picAttrSrcUrl xmlns:a1611="http://schemas.microsoft.com/office/drawing/2016/11/main" r:id="rId10"/>
              </a:ext>
            </a:extLst>
          </a:blip>
          <a:stretch>
            <a:fillRect/>
          </a:stretch>
        </p:blipFill>
        <p:spPr>
          <a:xfrm>
            <a:off x="9061703" y="5404612"/>
            <a:ext cx="2526793" cy="727806"/>
          </a:xfrm>
          <a:prstGeom prst="rect">
            <a:avLst/>
          </a:prstGeom>
        </p:spPr>
      </p:pic>
    </p:spTree>
    <p:extLst>
      <p:ext uri="{BB962C8B-B14F-4D97-AF65-F5344CB8AC3E}">
        <p14:creationId xmlns:p14="http://schemas.microsoft.com/office/powerpoint/2010/main" val="10982939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1EEFC-F75B-1747-4EB2-177744C2F711}"/>
              </a:ext>
            </a:extLst>
          </p:cNvPr>
          <p:cNvSpPr>
            <a:spLocks noGrp="1"/>
          </p:cNvSpPr>
          <p:nvPr>
            <p:ph type="title"/>
          </p:nvPr>
        </p:nvSpPr>
        <p:spPr>
          <a:ln>
            <a:solidFill>
              <a:schemeClr val="tx1"/>
            </a:solidFill>
            <a:prstDash val="solid"/>
          </a:ln>
        </p:spPr>
        <p:txBody>
          <a:bodyPr/>
          <a:lstStyle/>
          <a:p>
            <a:pPr algn="ctr"/>
            <a:r>
              <a:rPr lang="en-GB" b="1" u="sng" dirty="0">
                <a:solidFill>
                  <a:srgbClr val="0070C0"/>
                </a:solidFill>
                <a:latin typeface="Arial"/>
                <a:ea typeface="Arial"/>
                <a:cs typeface="Arial"/>
                <a:sym typeface="Arial"/>
              </a:rPr>
              <a:t>Conclusions and Solutions</a:t>
            </a:r>
            <a:endParaRPr lang="en-GB" b="1" u="sng" dirty="0"/>
          </a:p>
        </p:txBody>
      </p:sp>
      <p:sp>
        <p:nvSpPr>
          <p:cNvPr id="3" name="Text Placeholder 2">
            <a:extLst>
              <a:ext uri="{FF2B5EF4-FFF2-40B4-BE49-F238E27FC236}">
                <a16:creationId xmlns:a16="http://schemas.microsoft.com/office/drawing/2014/main" id="{1E33921E-73C2-9D90-6813-FDEC837DC1EE}"/>
              </a:ext>
            </a:extLst>
          </p:cNvPr>
          <p:cNvSpPr>
            <a:spLocks noGrp="1"/>
          </p:cNvSpPr>
          <p:nvPr>
            <p:ph type="body" idx="1"/>
          </p:nvPr>
        </p:nvSpPr>
        <p:spPr>
          <a:ln>
            <a:solidFill>
              <a:schemeClr val="tx1"/>
            </a:solidFill>
          </a:ln>
        </p:spPr>
        <p:txBody>
          <a:bodyPr>
            <a:normAutofit fontScale="55000" lnSpcReduction="20000"/>
          </a:bodyPr>
          <a:lstStyle/>
          <a:p>
            <a:pPr lvl="0" indent="-457200">
              <a:lnSpc>
                <a:spcPct val="120000"/>
              </a:lnSpc>
              <a:buSzPct val="110000"/>
              <a:buFont typeface="Wingdings" panose="05000000000000000000" pitchFamily="2" charset="2"/>
              <a:buChar char="Ø"/>
            </a:pPr>
            <a:r>
              <a:rPr lang="en-US" dirty="0">
                <a:solidFill>
                  <a:srgbClr val="FF0000"/>
                </a:solidFill>
              </a:rPr>
              <a:t>Improve Training Systems : </a:t>
            </a:r>
            <a:r>
              <a:rPr lang="en-US" dirty="0"/>
              <a:t>Stop “on- the- job” training by a busy manager. All staff members must  complete food hygiene course in their own language before they touch any food.</a:t>
            </a:r>
          </a:p>
          <a:p>
            <a:pPr lvl="0" indent="-457200">
              <a:lnSpc>
                <a:spcPct val="120000"/>
              </a:lnSpc>
              <a:buSzPct val="110000"/>
              <a:buFont typeface="Wingdings" panose="05000000000000000000" pitchFamily="2" charset="2"/>
              <a:buChar char="Ø"/>
            </a:pPr>
            <a:r>
              <a:rPr lang="en-US" dirty="0">
                <a:solidFill>
                  <a:srgbClr val="FF0000"/>
                </a:solidFill>
              </a:rPr>
              <a:t>Use Visual Communication</a:t>
            </a:r>
            <a:r>
              <a:rPr lang="en-US" dirty="0"/>
              <a:t>. :The text signs should be replaced with clear pictures and diagrams, because many workers do not speak English. </a:t>
            </a:r>
          </a:p>
          <a:p>
            <a:pPr lvl="0" indent="-457200">
              <a:lnSpc>
                <a:spcPct val="120000"/>
              </a:lnSpc>
              <a:buSzPct val="110000"/>
              <a:buFont typeface="Wingdings" panose="05000000000000000000" pitchFamily="2" charset="2"/>
              <a:buChar char="Ø"/>
            </a:pPr>
            <a:r>
              <a:rPr lang="en-US" dirty="0">
                <a:solidFill>
                  <a:srgbClr val="FF0000"/>
                </a:solidFill>
              </a:rPr>
              <a:t>Change the Management Culture : </a:t>
            </a:r>
            <a:r>
              <a:rPr lang="en-US" dirty="0"/>
              <a:t>Gary needs training on how to be a professional leader. He must lead by example. He Should always wear a clean and tidy uniform and follow hygiene rule so that the staff respect the standards.</a:t>
            </a:r>
          </a:p>
          <a:p>
            <a:pPr lvl="0" indent="-457200">
              <a:lnSpc>
                <a:spcPct val="120000"/>
              </a:lnSpc>
              <a:buSzPct val="110000"/>
              <a:buFont typeface="Wingdings" panose="05000000000000000000" pitchFamily="2" charset="2"/>
              <a:buChar char="Ø"/>
            </a:pPr>
            <a:r>
              <a:rPr lang="en-US" dirty="0">
                <a:solidFill>
                  <a:srgbClr val="FF0000"/>
                </a:solidFill>
              </a:rPr>
              <a:t>Bridge the Language Gap : </a:t>
            </a:r>
            <a:r>
              <a:rPr lang="en-US" dirty="0"/>
              <a:t>The company should identify “team leaders” from each groups who speak better English. These leaders can translate instructions and explain the tasks to their colleagues in their native languages.</a:t>
            </a:r>
          </a:p>
          <a:p>
            <a:pPr lvl="0" indent="-457200">
              <a:lnSpc>
                <a:spcPct val="120000"/>
              </a:lnSpc>
              <a:buSzPct val="110000"/>
              <a:buFont typeface="Wingdings" panose="05000000000000000000" pitchFamily="2" charset="2"/>
              <a:buChar char="Ø"/>
            </a:pPr>
            <a:r>
              <a:rPr lang="en-US" dirty="0">
                <a:solidFill>
                  <a:srgbClr val="FF0000"/>
                </a:solidFill>
              </a:rPr>
              <a:t>Update the Environment : </a:t>
            </a:r>
            <a:r>
              <a:rPr lang="en-US" dirty="0"/>
              <a:t>Replace old noisy machines, It will help the staff concentrate and hear instructions more clearly.</a:t>
            </a:r>
          </a:p>
          <a:p>
            <a:pPr lvl="0" indent="-457200">
              <a:lnSpc>
                <a:spcPct val="120000"/>
              </a:lnSpc>
              <a:buSzPct val="110000"/>
              <a:buFont typeface="Wingdings" panose="05000000000000000000" pitchFamily="2" charset="2"/>
              <a:buChar char="Ø"/>
            </a:pPr>
            <a:r>
              <a:rPr lang="en-US" dirty="0">
                <a:solidFill>
                  <a:srgbClr val="FF0000"/>
                </a:solidFill>
              </a:rPr>
              <a:t>Quality Control Check : </a:t>
            </a:r>
            <a:r>
              <a:rPr lang="en-US" dirty="0"/>
              <a:t>The company must provide strict checks at every stage. If a mistake is found, it must be corrected Immediately before the food leaves the factory.</a:t>
            </a:r>
          </a:p>
          <a:p>
            <a:endParaRPr lang="en-GB" dirty="0"/>
          </a:p>
        </p:txBody>
      </p:sp>
    </p:spTree>
    <p:extLst>
      <p:ext uri="{BB962C8B-B14F-4D97-AF65-F5344CB8AC3E}">
        <p14:creationId xmlns:p14="http://schemas.microsoft.com/office/powerpoint/2010/main" val="24195890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5CBEDF-0A11-F9C1-A917-557277C3C11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C09B768-FC5B-0CE4-BBF3-FFBC7A646D60}"/>
              </a:ext>
            </a:extLst>
          </p:cNvPr>
          <p:cNvSpPr>
            <a:spLocks noGrp="1"/>
          </p:cNvSpPr>
          <p:nvPr>
            <p:ph type="title"/>
          </p:nvPr>
        </p:nvSpPr>
        <p:spPr>
          <a:xfrm>
            <a:off x="838200" y="868046"/>
            <a:ext cx="10515600" cy="539750"/>
          </a:xfrm>
          <a:ln>
            <a:solidFill>
              <a:schemeClr val="tx1"/>
            </a:solidFill>
            <a:prstDash val="solid"/>
          </a:ln>
        </p:spPr>
        <p:txBody>
          <a:bodyPr>
            <a:normAutofit fontScale="90000"/>
          </a:bodyPr>
          <a:lstStyle/>
          <a:p>
            <a:pPr algn="ctr"/>
            <a:r>
              <a:rPr lang="en-US" b="1" u="sng" dirty="0">
                <a:solidFill>
                  <a:srgbClr val="0070C0"/>
                </a:solidFill>
                <a:latin typeface="Arial"/>
                <a:cs typeface="Arial"/>
                <a:sym typeface="Arial"/>
              </a:rPr>
              <a:t>REFRENCES</a:t>
            </a:r>
            <a:endParaRPr lang="en-GB" b="1" u="sng" dirty="0"/>
          </a:p>
        </p:txBody>
      </p:sp>
      <p:sp>
        <p:nvSpPr>
          <p:cNvPr id="3" name="TextBox 2">
            <a:extLst>
              <a:ext uri="{FF2B5EF4-FFF2-40B4-BE49-F238E27FC236}">
                <a16:creationId xmlns:a16="http://schemas.microsoft.com/office/drawing/2014/main" id="{B6202ECB-B3B6-32A1-96CA-FB990B78879C}"/>
              </a:ext>
            </a:extLst>
          </p:cNvPr>
          <p:cNvSpPr txBox="1"/>
          <p:nvPr/>
        </p:nvSpPr>
        <p:spPr>
          <a:xfrm>
            <a:off x="838200" y="1513841"/>
            <a:ext cx="10515600" cy="4539406"/>
          </a:xfrm>
          <a:prstGeom prst="rect">
            <a:avLst/>
          </a:prstGeom>
          <a:noFill/>
        </p:spPr>
        <p:txBody>
          <a:bodyPr wrap="square" rtlCol="0">
            <a:spAutoFit/>
          </a:bodyPr>
          <a:lstStyle/>
          <a:p>
            <a:pPr marL="285750" indent="-285750" fontAlgn="t">
              <a:lnSpc>
                <a:spcPct val="150000"/>
              </a:lnSpc>
              <a:buFont typeface="Arial" panose="020B0604020202020204" pitchFamily="34" charset="0"/>
              <a:buChar char="•"/>
            </a:pPr>
            <a:r>
              <a:rPr lang="en-GB" dirty="0"/>
              <a:t>Sabah, A.(2010) A Conceptual Foundation for the Shannon-</a:t>
            </a:r>
            <a:r>
              <a:rPr lang="en-GB" dirty="0" err="1"/>
              <a:t>Weaven</a:t>
            </a:r>
            <a:r>
              <a:rPr lang="en-GB" dirty="0"/>
              <a:t> Model of Communication, Kuwait University, Computer Engineering</a:t>
            </a:r>
          </a:p>
          <a:p>
            <a:pPr marL="285750" indent="-285750" fontAlgn="t">
              <a:lnSpc>
                <a:spcPct val="150000"/>
              </a:lnSpc>
              <a:buFont typeface="Arial" panose="020B0604020202020204" pitchFamily="34" charset="0"/>
              <a:buChar char="•"/>
            </a:pPr>
            <a:r>
              <a:rPr lang="en-GB" dirty="0"/>
              <a:t>Department, Available at: </a:t>
            </a:r>
            <a:r>
              <a:rPr lang="en-GB" dirty="0">
                <a:hlinkClick r:id="rId2"/>
              </a:rPr>
              <a:t>https://www.researchgate.net/profile/Sabah-Fedaghi/publication/</a:t>
            </a:r>
            <a:r>
              <a:rPr lang="en-GB" dirty="0"/>
              <a:t> 272964534_A_ Conceptual_ Foundation for </a:t>
            </a:r>
            <a:r>
              <a:rPr lang="en-GB" dirty="0" err="1"/>
              <a:t>the_Shannon-Weaver_Model_of_Communication</a:t>
            </a:r>
            <a:r>
              <a:rPr lang="en-GB" dirty="0"/>
              <a:t>/</a:t>
            </a:r>
          </a:p>
          <a:p>
            <a:pPr marL="285750" indent="-285750" fontAlgn="t">
              <a:lnSpc>
                <a:spcPct val="150000"/>
              </a:lnSpc>
              <a:buFont typeface="Arial" panose="020B0604020202020204" pitchFamily="34" charset="0"/>
              <a:buChar char="•"/>
            </a:pPr>
            <a:r>
              <a:rPr lang="en-GB" dirty="0"/>
              <a:t>Leather, P.(2003)”Noise, psychosocial stress and their interaction in the workplace", Journal of Environmental Psychology 23(2),pp213-222. Available at: </a:t>
            </a:r>
            <a:r>
              <a:rPr lang="en-GB" dirty="0">
                <a:hlinkClick r:id="rId3"/>
              </a:rPr>
              <a:t>HTTPs://www.sciencedirect.com/science/article/abs/pii/S0272494402000828</a:t>
            </a:r>
            <a:endParaRPr lang="en-GB" dirty="0"/>
          </a:p>
          <a:p>
            <a:pPr marL="285750" indent="-285750" fontAlgn="t">
              <a:lnSpc>
                <a:spcPct val="150000"/>
              </a:lnSpc>
              <a:buFont typeface="Arial" panose="020B0604020202020204" pitchFamily="34" charset="0"/>
              <a:buChar char="•"/>
            </a:pPr>
            <a:r>
              <a:rPr lang="en-US" dirty="0"/>
              <a:t>Berlo, D,K (1960) The Process of Communication: An Introduction to Theory and Practice. New York: Holt, Rinehart and Wilson.</a:t>
            </a:r>
            <a:endParaRPr lang="en-GB" dirty="0"/>
          </a:p>
          <a:p>
            <a:pPr marL="285750" indent="-285750">
              <a:lnSpc>
                <a:spcPct val="150000"/>
              </a:lnSpc>
              <a:buFont typeface="Arial" panose="020B0604020202020204" pitchFamily="34" charset="0"/>
              <a:buChar char="•"/>
            </a:pPr>
            <a:r>
              <a:rPr lang="en-GB" dirty="0"/>
              <a:t>Schramm, W. (1954). Model of Communication</a:t>
            </a:r>
          </a:p>
          <a:p>
            <a:pPr marL="285750" indent="-285750" fontAlgn="t">
              <a:lnSpc>
                <a:spcPct val="150000"/>
              </a:lnSpc>
              <a:buFont typeface="Arial" panose="020B0604020202020204" pitchFamily="34" charset="0"/>
              <a:buChar char="•"/>
            </a:pPr>
            <a:r>
              <a:rPr lang="en-GB" dirty="0"/>
              <a:t>Berlo, D. (1960). SMCR Model of Communication</a:t>
            </a:r>
          </a:p>
          <a:p>
            <a:pPr marL="285750" indent="-285750">
              <a:lnSpc>
                <a:spcPct val="150000"/>
              </a:lnSpc>
              <a:buFont typeface="Arial" panose="020B0604020202020204" pitchFamily="34" charset="0"/>
              <a:buChar char="•"/>
            </a:pPr>
            <a:r>
              <a:rPr lang="en-US" dirty="0"/>
              <a:t>Robbins, S.P. and Judge, T.A. (2017) Organizational Behavior. 17th </a:t>
            </a:r>
            <a:r>
              <a:rPr lang="en-US" dirty="0" err="1"/>
              <a:t>edn</a:t>
            </a:r>
            <a:r>
              <a:rPr lang="en-US" dirty="0"/>
              <a:t>. Harlow: Pearson Education.</a:t>
            </a:r>
            <a:endParaRPr lang="en-GB" dirty="0"/>
          </a:p>
          <a:p>
            <a:pPr marL="285750" indent="-285750" fontAlgn="t">
              <a:lnSpc>
                <a:spcPct val="150000"/>
              </a:lnSpc>
              <a:buFont typeface="Arial" panose="020B0604020202020204" pitchFamily="34" charset="0"/>
              <a:buChar char="•"/>
            </a:pPr>
            <a:r>
              <a:rPr lang="en-GB" dirty="0"/>
              <a:t>Shannon, C. E., and Weaver, W. (1949). </a:t>
            </a:r>
            <a:r>
              <a:rPr lang="en-GB" i="1" dirty="0"/>
              <a:t>A Mathematical Theory of Communication</a:t>
            </a:r>
            <a:r>
              <a:rPr lang="en-GB" dirty="0"/>
              <a:t>. University of Illinois Press.</a:t>
            </a:r>
          </a:p>
          <a:p>
            <a:pPr marL="285750" indent="-285750" fontAlgn="t">
              <a:lnSpc>
                <a:spcPct val="150000"/>
              </a:lnSpc>
              <a:buFont typeface="Arial" panose="020B0604020202020204" pitchFamily="34" charset="0"/>
              <a:buChar char="•"/>
            </a:pPr>
            <a:r>
              <a:rPr lang="en-US" dirty="0"/>
              <a:t>Urbana, IL: University of Illinois Press.</a:t>
            </a:r>
            <a:endParaRPr lang="en-GB" dirty="0"/>
          </a:p>
          <a:p>
            <a:pPr marL="285750" indent="-285750" fontAlgn="t">
              <a:lnSpc>
                <a:spcPct val="150000"/>
              </a:lnSpc>
              <a:buFont typeface="Arial" panose="020B0604020202020204" pitchFamily="34" charset="0"/>
              <a:buChar char="•"/>
            </a:pPr>
            <a:r>
              <a:rPr lang="en-US" dirty="0"/>
              <a:t>New York: Holt, Rinehart and Winston.</a:t>
            </a:r>
            <a:endParaRPr lang="en-GB" dirty="0"/>
          </a:p>
          <a:p>
            <a:endParaRPr lang="en-US" dirty="0"/>
          </a:p>
        </p:txBody>
      </p:sp>
    </p:spTree>
    <p:extLst>
      <p:ext uri="{BB962C8B-B14F-4D97-AF65-F5344CB8AC3E}">
        <p14:creationId xmlns:p14="http://schemas.microsoft.com/office/powerpoint/2010/main" val="5746358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EB69DB8-1795-35E0-4ED0-1F4F9A389C16}"/>
              </a:ext>
            </a:extLst>
          </p:cNvPr>
          <p:cNvSpPr>
            <a:spLocks noGrp="1"/>
          </p:cNvSpPr>
          <p:nvPr>
            <p:ph type="title"/>
          </p:nvPr>
        </p:nvSpPr>
        <p:spPr/>
        <p:txBody>
          <a:bodyPr/>
          <a:lstStyle/>
          <a:p>
            <a:r>
              <a:rPr lang="en-US" dirty="0">
                <a:effectLst>
                  <a:glow rad="127000">
                    <a:srgbClr val="9999FF"/>
                  </a:glow>
                  <a:outerShdw blurRad="38100" dist="38100" dir="2700000" algn="tl">
                    <a:srgbClr val="000000">
                      <a:alpha val="43137"/>
                    </a:srgbClr>
                  </a:outerShdw>
                </a:effectLst>
                <a:latin typeface="+mj-lt"/>
              </a:rPr>
              <a:t>THANK YOU : FOR YOUR TIME !!!</a:t>
            </a:r>
            <a:endParaRPr lang="en-GB" dirty="0">
              <a:effectLst>
                <a:glow rad="127000">
                  <a:srgbClr val="9999FF"/>
                </a:glow>
                <a:outerShdw blurRad="38100" dist="38100" dir="2700000" algn="tl">
                  <a:srgbClr val="000000">
                    <a:alpha val="43137"/>
                  </a:srgbClr>
                </a:outerShdw>
              </a:effectLst>
              <a:latin typeface="+mj-lt"/>
            </a:endParaRPr>
          </a:p>
        </p:txBody>
      </p:sp>
      <p:sp>
        <p:nvSpPr>
          <p:cNvPr id="8" name="Text Placeholder 7">
            <a:extLst>
              <a:ext uri="{FF2B5EF4-FFF2-40B4-BE49-F238E27FC236}">
                <a16:creationId xmlns:a16="http://schemas.microsoft.com/office/drawing/2014/main" id="{5196063A-DA31-3057-FF15-655B0B603B73}"/>
              </a:ext>
            </a:extLst>
          </p:cNvPr>
          <p:cNvSpPr>
            <a:spLocks noGrp="1"/>
          </p:cNvSpPr>
          <p:nvPr>
            <p:ph type="body" idx="1"/>
          </p:nvPr>
        </p:nvSpPr>
        <p:spPr/>
        <p:txBody>
          <a:bodyPr/>
          <a:lstStyle/>
          <a:p>
            <a:endParaRPr lang="en-GB" dirty="0"/>
          </a:p>
        </p:txBody>
      </p:sp>
      <p:pic>
        <p:nvPicPr>
          <p:cNvPr id="10" name="Picture 9">
            <a:extLst>
              <a:ext uri="{FF2B5EF4-FFF2-40B4-BE49-F238E27FC236}">
                <a16:creationId xmlns:a16="http://schemas.microsoft.com/office/drawing/2014/main" id="{4932A7AF-50AF-38B5-1499-B2B660036BD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38200" y="1690688"/>
            <a:ext cx="10515599" cy="4351338"/>
          </a:xfrm>
          <a:prstGeom prst="rect">
            <a:avLst/>
          </a:prstGeom>
        </p:spPr>
      </p:pic>
    </p:spTree>
    <p:extLst>
      <p:ext uri="{BB962C8B-B14F-4D97-AF65-F5344CB8AC3E}">
        <p14:creationId xmlns:p14="http://schemas.microsoft.com/office/powerpoint/2010/main" val="3113355299"/>
      </p:ext>
    </p:extLst>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TM03457496[[fn=Parallax]]</Template>
  <TotalTime>1556</TotalTime>
  <Words>2258</Words>
  <Application>Microsoft Macintosh PowerPoint</Application>
  <PresentationFormat>Widescreen</PresentationFormat>
  <Paragraphs>143</Paragraphs>
  <Slides>10</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Amasis MT Pro</vt:lpstr>
      <vt:lpstr>Arial</vt:lpstr>
      <vt:lpstr>Noto Sans Symbols</vt:lpstr>
      <vt:lpstr>Play</vt:lpstr>
      <vt:lpstr>Rockwell</vt:lpstr>
      <vt:lpstr>Wingdings</vt:lpstr>
      <vt:lpstr>office theme</vt:lpstr>
      <vt:lpstr>LCLM4003 Effective Teamwork and Communication</vt:lpstr>
      <vt:lpstr>INTRODUCTION : The Flight Foods Ltd. </vt:lpstr>
      <vt:lpstr>  Barrier 1 :  ENVIRONMENTAL NOISE  Environmental noise refers to unwanted or harmful outdoor sound created by human activities that disrupts normal working conditions and natural ecosystems.  It’s a major environmental issue which might significantly influence the working process.  </vt:lpstr>
      <vt:lpstr>Barrier 2 :  Focus Area: Language and Non- Verbal Barries (The Challenge of a Multilingual Workplace)   Diverse Workplace:  40 employees, ranging from ages 16 to 60. They are split into 5 distinct cultural groups. The Language Gap:  Most employees speak little to no English. They communicate mainly in their own languages, Gary ( the  Manager ) only uses English. Failed Methods: Gary used verbal instructions ( shouting over noisy machines )Written signs are ignored ( possibly  due to low English literacy ). The impact:  Serious food errors, such as meat found in  vegetarian meals. </vt:lpstr>
      <vt:lpstr>      Barrier 3 :  AGE/GENERATIONAL IN COMMUNICATION  What is Age/Generational Barrier? • At Flight Foods employees range from 16 to 60 years old. • Big differences in behavior, varying from learning styles to attitudes. • In the case study, Gary observed that: • Older workers follow instruction better. • Younger workers misunderstand orders. • This is a problem because it leads to mistakes in company hygiene and food standard. Leeds to hygiene errors and declining food standards (Robbins &amp; Judge,2017)   </vt:lpstr>
      <vt:lpstr>Barrier 4 :  CULTURAL (STANDARDS &amp; PRACTICES) </vt:lpstr>
      <vt:lpstr>PowerPoint Presentation</vt:lpstr>
      <vt:lpstr>Conclusions and Solutions</vt:lpstr>
      <vt:lpstr>REFRENCES</vt:lpstr>
      <vt:lpstr>THANK YOU : FOR YOUR TIME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Inna Romanovych (2516135)</cp:lastModifiedBy>
  <cp:revision>201</cp:revision>
  <dcterms:modified xsi:type="dcterms:W3CDTF">2026-04-19T15:10:21Z</dcterms:modified>
</cp:coreProperties>
</file>