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media/image5.jpg" ContentType="image/jpg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media/image7.jpg" ContentType="image/jpg"/>
  <Override PartName="/ppt/media/image9.jpg" ContentType="image/jpg"/>
  <Override PartName="/ppt/media/image10.jpg" ContentType="image/jpg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1"/>
  </p:notesMasterIdLst>
  <p:sldIdLst>
    <p:sldId id="304" r:id="rId2"/>
    <p:sldId id="257" r:id="rId3"/>
    <p:sldId id="259" r:id="rId4"/>
    <p:sldId id="497" r:id="rId5"/>
    <p:sldId id="498" r:id="rId6"/>
    <p:sldId id="499" r:id="rId7"/>
    <p:sldId id="500" r:id="rId8"/>
    <p:sldId id="260" r:id="rId9"/>
    <p:sldId id="261" r:id="rId10"/>
    <p:sldId id="262" r:id="rId11"/>
    <p:sldId id="263" r:id="rId12"/>
    <p:sldId id="265" r:id="rId13"/>
    <p:sldId id="266" r:id="rId14"/>
    <p:sldId id="501" r:id="rId15"/>
    <p:sldId id="502" r:id="rId16"/>
    <p:sldId id="267" r:id="rId17"/>
    <p:sldId id="268" r:id="rId18"/>
    <p:sldId id="269" r:id="rId19"/>
    <p:sldId id="270" r:id="rId20"/>
    <p:sldId id="271" r:id="rId21"/>
    <p:sldId id="274" r:id="rId22"/>
    <p:sldId id="272" r:id="rId23"/>
    <p:sldId id="273" r:id="rId24"/>
    <p:sldId id="503" r:id="rId25"/>
    <p:sldId id="504" r:id="rId26"/>
    <p:sldId id="275" r:id="rId27"/>
    <p:sldId id="496" r:id="rId28"/>
    <p:sldId id="276" r:id="rId29"/>
    <p:sldId id="277" r:id="rId30"/>
    <p:sldId id="278" r:id="rId31"/>
    <p:sldId id="280" r:id="rId32"/>
    <p:sldId id="505" r:id="rId33"/>
    <p:sldId id="506" r:id="rId34"/>
    <p:sldId id="507" r:id="rId35"/>
    <p:sldId id="279" r:id="rId36"/>
    <p:sldId id="508" r:id="rId37"/>
    <p:sldId id="281" r:id="rId38"/>
    <p:sldId id="284" r:id="rId39"/>
    <p:sldId id="285" r:id="rId40"/>
    <p:sldId id="286" r:id="rId41"/>
    <p:sldId id="287" r:id="rId42"/>
    <p:sldId id="391" r:id="rId43"/>
    <p:sldId id="390" r:id="rId44"/>
    <p:sldId id="383" r:id="rId45"/>
    <p:sldId id="396" r:id="rId46"/>
    <p:sldId id="395" r:id="rId47"/>
    <p:sldId id="394" r:id="rId48"/>
    <p:sldId id="393" r:id="rId49"/>
    <p:sldId id="495" r:id="rId5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64" d="100"/>
          <a:sy n="64" d="100"/>
        </p:scale>
        <p:origin x="140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F99747C-F907-4D2C-A77A-53A8F01024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4646FD6-DACD-49CE-B429-680D0E79F469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78A0A0B5-04F9-4AEA-AA7F-5438E6784266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AE810F3B-A92E-45D9-81EC-EFC2DA1FC9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91068CC-E443-4152-B948-834BDF86BF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DE8ABA-6A72-4771-B61E-41115FC33098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879D944C-A961-420E-AE69-AEAF87BA798B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5E0EF7AB-7641-45CE-A18F-F1D332EABE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1085C4B-B158-4008-B279-4E3DD78E9F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365F62-EE40-4AF0-9A2C-DA4FAB35B6FB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B319092D-10F3-45E1-B2C5-FA584D8526C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92D3C01-1362-4A86-8A5D-52F98C0ABC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52E8049-A3AC-4C2F-8049-6ADB09451D1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E66574-63BD-46C3-BFB6-F6C38ECF87E3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C4257191-1193-4288-9110-A10E8DC6BF1F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CFFA0056-481A-40B3-ACB7-658FFBBB0D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CB85A3C-F86D-475F-851B-72EC7BAF6A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36995E-2128-4F17-8ECF-5B2A1EAF6C10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C53DCC4C-4D8D-4908-B6F6-305CB86C63C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6842DE79-D569-4E26-B37D-C6FCDEEF97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90E19D4-4C22-4708-8C78-9CC55F8B1A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E1E6BC-8DA5-47F4-A6CB-190C5F39E708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9FFEDA5F-AAB7-4E72-BEBD-671AFEA81483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7C8B16CE-2500-461F-8714-0519EF766A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71648F9-6D31-46E3-8910-47F327395F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BAD1A8-F55F-4259-835E-E508030E71CB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FF291D88-6B60-436C-BAE6-FB44A6E99B4E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9FB26C10-F13D-4F3A-BE0B-EC4F842C17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3D07097-FBB1-4377-9BE5-BE55D79CC5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19482B-A0DB-44CE-87E6-AA98D7435B69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19EF140C-1F30-49A6-8E24-126D2A50BEDB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56CE14A4-9F1D-401E-B6E4-154B60D455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245F3DA-D27C-4373-A2A3-6EB3B10940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DBE9E1E-F849-4ADA-B3E7-3BC662D3D5D4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1E3A5601-7341-47EA-9ED7-3180776917D5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C8D2D2AF-7915-40E8-9010-086914618B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3DED496-950B-4C14-AA0B-60C934CB270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0B0BE-CAA4-41A5-9FB3-356430B05D75}" type="slidenum">
              <a:rPr lang="en-US" altLang="en-US"/>
              <a:pPr/>
              <a:t>25</a:t>
            </a:fld>
            <a:endParaRPr lang="en-US" alt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0B0FA887-6065-40D9-8F58-4876ED2BFE5A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04E930E4-07CB-4AF0-8287-896E6A97B9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D54B5C6-B53E-4693-AE15-0008DEB783A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558B58-5A99-48A1-A08C-AD1ACE101DD1}" type="slidenum">
              <a:rPr lang="en-US" altLang="en-US"/>
              <a:pPr/>
              <a:t>32</a:t>
            </a:fld>
            <a:endParaRPr lang="en-US" altLang="en-US"/>
          </a:p>
        </p:txBody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FBAF3D7E-8382-47FE-9B97-8A8B65BA8FFB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FE58DB6A-CB9D-404B-9581-1EFB81FCB4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A5781ED-8C6F-4709-9E39-1877F9C7BD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4CA6CE6-65AE-4FBE-8F76-D52BA738EA65}" type="slidenum">
              <a:rPr lang="en-US" altLang="en-US"/>
              <a:pPr/>
              <a:t>33</a:t>
            </a:fld>
            <a:endParaRPr lang="en-US" alt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8C006109-ADDE-4536-8FF8-79E85BB9B6BA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6151A148-5720-4642-834F-A87DE653B2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C53A3F8-689E-443E-8C56-91ED7014C7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09D49D3-750C-4E41-BCC4-42788CDF875A}" type="slidenum">
              <a:rPr lang="en-US" altLang="en-US"/>
              <a:pPr/>
              <a:t>34</a:t>
            </a:fld>
            <a:endParaRPr lang="en-US" altLang="en-US"/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DD898D2F-695F-41DA-9DAF-D05569C5A369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EAC8189-B273-408B-836D-0EF95C154A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FA78BE9-615B-4D6B-8841-63A2CDCF87C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58EEAB-99BA-4395-8ABA-014CD3B565ED}" type="slidenum">
              <a:rPr lang="en-US" altLang="en-US"/>
              <a:pPr/>
              <a:t>35</a:t>
            </a:fld>
            <a:endParaRPr lang="en-US" altLang="en-US"/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71A1F817-8851-4462-BB74-41947060DA94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9F986B51-89ED-4E53-9F8E-E0CE18A002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1E07EA1-33F5-43EE-AE27-CD4DCF4CF5A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1A3AF3-6446-4CAD-BE5C-8E7B4884A45C}" type="slidenum">
              <a:rPr lang="en-US" altLang="en-US"/>
              <a:pPr/>
              <a:t>36</a:t>
            </a:fld>
            <a:endParaRPr lang="en-US" altLang="en-US"/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E87D6EB5-0B71-4514-BC6B-000EE8B3C82D}"/>
              </a:ext>
            </a:extLst>
          </p:cNvPr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C0E014DB-C145-4876-8C62-F426A820F1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DAECBC11-7B89-4F37-B239-C806F1D1A7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5ABBDAA-F802-4A79-89F8-501F78506980}" type="slidenum">
              <a:rPr lang="en-GB" altLang="en-US"/>
              <a:pPr eaLnBrk="1" hangingPunct="1">
                <a:spcBef>
                  <a:spcPct val="0"/>
                </a:spcBef>
              </a:pPr>
              <a:t>42</a:t>
            </a:fld>
            <a:endParaRPr lang="en-GB" altLang="en-US"/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6580C674-9697-46FA-81BE-D9CDB589D32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1AB98387-939C-494E-824B-A2FD516A77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C3AE26AD-12FC-4C08-9A23-AAC5579734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01B3643-2E6B-41C0-95FC-BFF110A93525}" type="slidenum">
              <a:rPr lang="en-GB" altLang="en-US"/>
              <a:pPr eaLnBrk="1" hangingPunct="1">
                <a:spcBef>
                  <a:spcPct val="0"/>
                </a:spcBef>
              </a:pPr>
              <a:t>43</a:t>
            </a:fld>
            <a:endParaRPr lang="en-GB" altLang="en-US"/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96B4926B-4D00-4B12-ABB0-723F15DDCB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27BCCDB2-9036-435C-8368-0D39BB6767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>
            <a:extLst>
              <a:ext uri="{FF2B5EF4-FFF2-40B4-BE49-F238E27FC236}">
                <a16:creationId xmlns:a16="http://schemas.microsoft.com/office/drawing/2014/main" id="{1969386F-F6C6-4ED0-9D97-F8D94B6961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035EE38-8056-4F24-A2A3-82033645ADE4}" type="slidenum">
              <a:rPr lang="en-GB" altLang="en-US"/>
              <a:pPr eaLnBrk="1" hangingPunct="1">
                <a:spcBef>
                  <a:spcPct val="0"/>
                </a:spcBef>
              </a:pPr>
              <a:t>44</a:t>
            </a:fld>
            <a:endParaRPr lang="en-GB" altLang="en-US"/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9A9847A0-317F-44E3-9DE0-0CDD21334F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758686CB-4387-4582-98BA-E738F4A038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5F094284-C367-4475-8A77-283790C5FE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3E2B475-ECF7-4223-BBCD-89CB01FA41C1}" type="slidenum">
              <a:rPr lang="en-GB" altLang="en-US"/>
              <a:pPr eaLnBrk="1" hangingPunct="1">
                <a:spcBef>
                  <a:spcPct val="0"/>
                </a:spcBef>
              </a:pPr>
              <a:t>45</a:t>
            </a:fld>
            <a:endParaRPr lang="en-GB" altLang="en-US"/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7FF86415-0634-4698-A6A3-0B5B7E6641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EF499F09-0DBC-4157-A0D6-77CCC07303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>
            <a:extLst>
              <a:ext uri="{FF2B5EF4-FFF2-40B4-BE49-F238E27FC236}">
                <a16:creationId xmlns:a16="http://schemas.microsoft.com/office/drawing/2014/main" id="{A70E34B7-2D3A-45DA-ADF0-CB8F3350A8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628010F-5264-49EB-891E-140CC3DF436C}" type="slidenum">
              <a:rPr lang="en-GB" altLang="en-US"/>
              <a:pPr eaLnBrk="1" hangingPunct="1">
                <a:spcBef>
                  <a:spcPct val="0"/>
                </a:spcBef>
              </a:pPr>
              <a:t>46</a:t>
            </a:fld>
            <a:endParaRPr lang="en-GB" altLang="en-US"/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42D0D7C0-0C83-4447-B9FD-F3A40B59795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>
            <a:extLst>
              <a:ext uri="{FF2B5EF4-FFF2-40B4-BE49-F238E27FC236}">
                <a16:creationId xmlns:a16="http://schemas.microsoft.com/office/drawing/2014/main" id="{45B711DA-6204-4F62-8A10-DE2BC836BB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379E002A-A26D-465E-9828-5A6A604EC7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0EBA969-EDA3-4A30-8A41-1A4F59862EF6}" type="slidenum">
              <a:rPr lang="en-GB" altLang="en-US"/>
              <a:pPr eaLnBrk="1" hangingPunct="1">
                <a:spcBef>
                  <a:spcPct val="0"/>
                </a:spcBef>
              </a:pPr>
              <a:t>47</a:t>
            </a:fld>
            <a:endParaRPr lang="en-GB" altLang="en-US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48962B1A-ACBD-4B4F-8788-F86877FB8D3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1C739972-87E9-44F6-9C1E-EDD7222943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B4587E27-45B7-4977-93E7-D4F5F8C9B8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57F05C8-550A-47E7-A812-E24775EF4BE1}" type="slidenum">
              <a:rPr lang="en-GB" altLang="en-US"/>
              <a:pPr eaLnBrk="1" hangingPunct="1">
                <a:spcBef>
                  <a:spcPct val="0"/>
                </a:spcBef>
              </a:pPr>
              <a:t>48</a:t>
            </a:fld>
            <a:endParaRPr lang="en-GB" altLang="en-US"/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6C53E9FA-347F-4778-96D5-2AD4DC599FD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BC49529C-ECDE-4425-B721-984C49C40C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00" b="0" i="0">
                <a:solidFill>
                  <a:srgbClr val="28436B"/>
                </a:solidFill>
                <a:latin typeface="Caladea"/>
                <a:cs typeface="Calade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350" b="1" i="0">
                <a:solidFill>
                  <a:schemeClr val="bg1"/>
                </a:solidFill>
                <a:latin typeface="Carlito"/>
                <a:cs typeface="Carlito"/>
              </a:defRPr>
            </a:lvl1pPr>
          </a:lstStyle>
          <a:p>
            <a:pPr marL="9525">
              <a:lnSpc>
                <a:spcPts val="1358"/>
              </a:lnSpc>
            </a:pPr>
            <a:r>
              <a:rPr lang="en-GB" spc="-4"/>
              <a:t>hsl.lib.unc.edu</a:t>
            </a:r>
            <a:endParaRPr lang="en-GB" spc="-4"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2/24/2026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77521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4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prisma-statement.org/PRISMAStatement/" TargetMode="External"/><Relationship Id="rId2" Type="http://schemas.openxmlformats.org/officeDocument/2006/relationships/hyperlink" Target="http://prisma-statement.org/Extensions/Protocol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dr.lib.unc.edu/" TargetMode="External"/><Relationship Id="rId4" Type="http://schemas.openxmlformats.org/officeDocument/2006/relationships/hyperlink" Target="https://www.crd.york.ac.uk/prospero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unity.cochrane.org/help/tools-and-software/revman-5" TargetMode="External"/><Relationship Id="rId2" Type="http://schemas.openxmlformats.org/officeDocument/2006/relationships/hyperlink" Target="https://guides.lib.unc.edu/Coviden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sl.lib.unc.edu/citing" TargetMode="Externa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hyperlink" Target="http://www.prisma-statement.org/" TargetMode="External"/><Relationship Id="rId7" Type="http://schemas.openxmlformats.org/officeDocument/2006/relationships/image" Target="../media/image8.png"/><Relationship Id="rId2" Type="http://schemas.openxmlformats.org/officeDocument/2006/relationships/hyperlink" Target="http://handbook.cochrane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hyperlink" Target="http://www.equator-network.org/?post_type=eq_guidelines&amp;eq_guidelines_study_design=systematic-reviews-and-meta-analyses&amp;eq_guidelines_clinical_specialty=0&amp;eq_guidelines_report_section=0&amp;s=%2B" TargetMode="External"/><Relationship Id="rId4" Type="http://schemas.openxmlformats.org/officeDocument/2006/relationships/hyperlink" Target="http://www.nationalacademies.org/hmd/~/media/Files/Report%20Files/2011/Finding-What-Works-in-Health-Care-Standards-for-Systematic-Reviews/Standards%20for%20Systematic%20Review%202010%20Insert.pdf" TargetMode="External"/><Relationship Id="rId9" Type="http://schemas.openxmlformats.org/officeDocument/2006/relationships/image" Target="../media/image10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/>
              <a:t>Master of Business Administration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Systematic Literature Review Research Method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600" b="1" dirty="0"/>
            </a:br>
            <a:endParaRPr lang="en-GB" altLang="en-US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368907"/>
            <a:ext cx="6073480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Learning</a:t>
            </a:r>
            <a:r>
              <a:rPr spc="-45" dirty="0"/>
              <a:t> </a:t>
            </a:r>
            <a:r>
              <a:rPr spc="-4" dirty="0"/>
              <a:t>Outcomes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588721" y="2187797"/>
            <a:ext cx="7390924" cy="2756043"/>
          </a:xfrm>
          <a:prstGeom prst="rect">
            <a:avLst/>
          </a:prstGeom>
        </p:spPr>
        <p:txBody>
          <a:bodyPr vert="horz" wrap="square" lIns="0" tIns="9049" rIns="0" bIns="0" rtlCol="0">
            <a:spAutoFit/>
          </a:bodyPr>
          <a:lstStyle/>
          <a:p>
            <a:pPr marL="352425" indent="-342900">
              <a:spcBef>
                <a:spcPts val="71"/>
              </a:spcBef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8" dirty="0">
                <a:latin typeface="Carlito"/>
                <a:cs typeface="Carlito"/>
              </a:rPr>
              <a:t>Define </a:t>
            </a:r>
            <a:r>
              <a:rPr sz="2550" spc="-4" dirty="0">
                <a:latin typeface="Carlito"/>
                <a:cs typeface="Carlito"/>
              </a:rPr>
              <a:t>a </a:t>
            </a:r>
            <a:r>
              <a:rPr sz="2550" spc="-19" dirty="0">
                <a:latin typeface="Carlito"/>
                <a:cs typeface="Carlito"/>
              </a:rPr>
              <a:t>systematic</a:t>
            </a:r>
            <a:r>
              <a:rPr sz="2550" spc="-45" dirty="0">
                <a:latin typeface="Carlito"/>
                <a:cs typeface="Carlito"/>
              </a:rPr>
              <a:t> </a:t>
            </a:r>
            <a:r>
              <a:rPr sz="2550" spc="-11" dirty="0">
                <a:latin typeface="Carlito"/>
                <a:cs typeface="Carlito"/>
              </a:rPr>
              <a:t>review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4" dirty="0">
                <a:latin typeface="Carlito"/>
                <a:cs typeface="Carlito"/>
              </a:rPr>
              <a:t>Identify </a:t>
            </a:r>
            <a:r>
              <a:rPr sz="2550" spc="-19" dirty="0">
                <a:latin typeface="Carlito"/>
                <a:cs typeface="Carlito"/>
              </a:rPr>
              <a:t>systematized </a:t>
            </a:r>
            <a:r>
              <a:rPr sz="2550" spc="-11" dirty="0">
                <a:latin typeface="Carlito"/>
                <a:cs typeface="Carlito"/>
              </a:rPr>
              <a:t>review </a:t>
            </a:r>
            <a:r>
              <a:rPr sz="2550" spc="-4" dirty="0">
                <a:latin typeface="Carlito"/>
                <a:cs typeface="Carlito"/>
              </a:rPr>
              <a:t>types and their</a:t>
            </a:r>
            <a:r>
              <a:rPr sz="2550" spc="-41" dirty="0">
                <a:latin typeface="Carlito"/>
                <a:cs typeface="Carlito"/>
              </a:rPr>
              <a:t> </a:t>
            </a:r>
            <a:r>
              <a:rPr sz="2550" spc="-8" dirty="0">
                <a:latin typeface="Carlito"/>
                <a:cs typeface="Carlito"/>
              </a:rPr>
              <a:t>methods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19" dirty="0">
                <a:latin typeface="Carlito"/>
                <a:cs typeface="Carlito"/>
              </a:rPr>
              <a:t>Create </a:t>
            </a:r>
            <a:r>
              <a:rPr sz="2550" spc="-4" dirty="0">
                <a:latin typeface="Carlito"/>
                <a:cs typeface="Carlito"/>
              </a:rPr>
              <a:t>a </a:t>
            </a:r>
            <a:r>
              <a:rPr sz="2550" spc="-11" dirty="0">
                <a:latin typeface="Carlito"/>
                <a:cs typeface="Carlito"/>
              </a:rPr>
              <a:t>research </a:t>
            </a:r>
            <a:r>
              <a:rPr sz="2550" spc="-8" dirty="0">
                <a:latin typeface="Carlito"/>
                <a:cs typeface="Carlito"/>
              </a:rPr>
              <a:t>question </a:t>
            </a:r>
            <a:r>
              <a:rPr sz="2550" spc="-11" dirty="0">
                <a:latin typeface="Carlito"/>
                <a:cs typeface="Carlito"/>
              </a:rPr>
              <a:t>appropriate </a:t>
            </a:r>
            <a:r>
              <a:rPr sz="2550" spc="-23" dirty="0">
                <a:latin typeface="Carlito"/>
                <a:cs typeface="Carlito"/>
              </a:rPr>
              <a:t>for </a:t>
            </a:r>
            <a:r>
              <a:rPr sz="2550" spc="-4" dirty="0">
                <a:latin typeface="Carlito"/>
                <a:cs typeface="Carlito"/>
              </a:rPr>
              <a:t>a</a:t>
            </a:r>
            <a:r>
              <a:rPr sz="2550" spc="-11" dirty="0">
                <a:latin typeface="Carlito"/>
                <a:cs typeface="Carlito"/>
              </a:rPr>
              <a:t> review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19" dirty="0">
                <a:latin typeface="Carlito"/>
                <a:cs typeface="Carlito"/>
              </a:rPr>
              <a:t>Recognize </a:t>
            </a:r>
            <a:r>
              <a:rPr sz="2550" spc="-4" dirty="0">
                <a:latin typeface="Carlito"/>
                <a:cs typeface="Carlito"/>
              </a:rPr>
              <a:t>the parts needed </a:t>
            </a:r>
            <a:r>
              <a:rPr sz="2550" spc="-23" dirty="0">
                <a:latin typeface="Carlito"/>
                <a:cs typeface="Carlito"/>
              </a:rPr>
              <a:t>for </a:t>
            </a:r>
            <a:r>
              <a:rPr sz="2550" spc="-4" dirty="0">
                <a:latin typeface="Carlito"/>
                <a:cs typeface="Carlito"/>
              </a:rPr>
              <a:t>a </a:t>
            </a:r>
            <a:r>
              <a:rPr sz="2550" spc="-11" dirty="0">
                <a:latin typeface="Carlito"/>
                <a:cs typeface="Carlito"/>
              </a:rPr>
              <a:t>review</a:t>
            </a:r>
            <a:r>
              <a:rPr sz="2550" spc="-15" dirty="0">
                <a:latin typeface="Carlito"/>
                <a:cs typeface="Carlito"/>
              </a:rPr>
              <a:t> protocol</a:t>
            </a:r>
            <a:endParaRPr sz="2550" dirty="0">
              <a:latin typeface="Carlito"/>
              <a:cs typeface="Carlito"/>
            </a:endParaRPr>
          </a:p>
          <a:p>
            <a:pPr marL="352425" marR="3810" indent="-342900"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8" dirty="0">
                <a:latin typeface="Carlito"/>
                <a:cs typeface="Carlito"/>
              </a:rPr>
              <a:t>Distinguish </a:t>
            </a:r>
            <a:r>
              <a:rPr sz="2550" spc="-4" dirty="0">
                <a:latin typeface="Carlito"/>
                <a:cs typeface="Carlito"/>
              </a:rPr>
              <a:t>the </a:t>
            </a:r>
            <a:r>
              <a:rPr sz="2550" spc="-15" dirty="0">
                <a:latin typeface="Carlito"/>
                <a:cs typeface="Carlito"/>
              </a:rPr>
              <a:t>steps </a:t>
            </a:r>
            <a:r>
              <a:rPr sz="2550" spc="-19" dirty="0">
                <a:latin typeface="Carlito"/>
                <a:cs typeface="Carlito"/>
              </a:rPr>
              <a:t>involved </a:t>
            </a:r>
            <a:r>
              <a:rPr sz="2550" spc="-8" dirty="0">
                <a:latin typeface="Carlito"/>
                <a:cs typeface="Carlito"/>
              </a:rPr>
              <a:t>in </a:t>
            </a:r>
            <a:r>
              <a:rPr sz="2550" spc="-4" dirty="0">
                <a:latin typeface="Carlito"/>
                <a:cs typeface="Carlito"/>
              </a:rPr>
              <a:t>searching, screening,  </a:t>
            </a:r>
            <a:r>
              <a:rPr sz="2550" dirty="0">
                <a:latin typeface="Carlito"/>
                <a:cs typeface="Carlito"/>
              </a:rPr>
              <a:t>and </a:t>
            </a:r>
            <a:r>
              <a:rPr sz="2550" spc="-15" dirty="0">
                <a:latin typeface="Carlito"/>
                <a:cs typeface="Carlito"/>
              </a:rPr>
              <a:t>data</a:t>
            </a:r>
            <a:r>
              <a:rPr sz="2550" spc="-26" dirty="0">
                <a:latin typeface="Carlito"/>
                <a:cs typeface="Carlito"/>
              </a:rPr>
              <a:t> </a:t>
            </a:r>
            <a:r>
              <a:rPr sz="2550" spc="-11" dirty="0">
                <a:latin typeface="Carlito"/>
                <a:cs typeface="Carlito"/>
              </a:rPr>
              <a:t>extraction</a:t>
            </a:r>
            <a:endParaRPr sz="2550" dirty="0">
              <a:latin typeface="Carlito"/>
              <a:cs typeface="Carlito"/>
            </a:endParaRPr>
          </a:p>
          <a:p>
            <a:pPr marL="352425" indent="-342900">
              <a:spcBef>
                <a:spcPts val="4"/>
              </a:spcBef>
              <a:buFont typeface="Arial"/>
              <a:buChar char="•"/>
              <a:tabLst>
                <a:tab pos="351949" algn="l"/>
                <a:tab pos="352425" algn="l"/>
              </a:tabLst>
            </a:pPr>
            <a:r>
              <a:rPr sz="2550" spc="-4" dirty="0">
                <a:latin typeface="Carlito"/>
                <a:cs typeface="Carlito"/>
              </a:rPr>
              <a:t>Identify </a:t>
            </a:r>
            <a:r>
              <a:rPr sz="2550" spc="-11" dirty="0">
                <a:latin typeface="Carlito"/>
                <a:cs typeface="Carlito"/>
              </a:rPr>
              <a:t>recommended tools </a:t>
            </a:r>
            <a:r>
              <a:rPr sz="2550" spc="4" dirty="0">
                <a:latin typeface="Carlito"/>
                <a:cs typeface="Carlito"/>
              </a:rPr>
              <a:t>and</a:t>
            </a:r>
            <a:r>
              <a:rPr sz="2550" spc="-15" dirty="0">
                <a:latin typeface="Carlito"/>
                <a:cs typeface="Carlito"/>
              </a:rPr>
              <a:t> </a:t>
            </a:r>
            <a:r>
              <a:rPr sz="2550" spc="-11" dirty="0">
                <a:latin typeface="Carlito"/>
                <a:cs typeface="Carlito"/>
              </a:rPr>
              <a:t>resources</a:t>
            </a:r>
            <a:endParaRPr sz="255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368907"/>
            <a:ext cx="6080962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What </a:t>
            </a:r>
            <a:r>
              <a:rPr spc="-8" dirty="0"/>
              <a:t>is </a:t>
            </a:r>
            <a:r>
              <a:rPr dirty="0"/>
              <a:t>a </a:t>
            </a:r>
            <a:r>
              <a:rPr spc="-8" dirty="0"/>
              <a:t>systematic</a:t>
            </a:r>
            <a:r>
              <a:rPr spc="-53" dirty="0"/>
              <a:t> </a:t>
            </a:r>
            <a:r>
              <a:rPr spc="-15" dirty="0"/>
              <a:t>review?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265" y="2167132"/>
            <a:ext cx="8355330" cy="2819683"/>
          </a:xfrm>
          <a:prstGeom prst="rect">
            <a:avLst/>
          </a:prstGeom>
        </p:spPr>
        <p:txBody>
          <a:bodyPr vert="horz" wrap="square" lIns="0" tIns="84773" rIns="0" bIns="0" rtlCol="0">
            <a:spAutoFit/>
          </a:bodyPr>
          <a:lstStyle/>
          <a:p>
            <a:pPr marL="10001">
              <a:spcBef>
                <a:spcPts val="668"/>
              </a:spcBef>
            </a:pP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Cochrane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Handbook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 definition:</a:t>
            </a:r>
            <a:endParaRPr>
              <a:latin typeface="Carlito"/>
              <a:cs typeface="Carlito"/>
            </a:endParaRPr>
          </a:p>
          <a:p>
            <a:pPr marL="9525" marR="3810">
              <a:spcBef>
                <a:spcPts val="836"/>
              </a:spcBef>
            </a:pP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A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systematic </a:t>
            </a:r>
            <a:r>
              <a:rPr sz="2550" spc="-11" dirty="0">
                <a:solidFill>
                  <a:srgbClr val="001F5F"/>
                </a:solidFill>
                <a:latin typeface="Carlito"/>
                <a:cs typeface="Carlito"/>
              </a:rPr>
              <a:t>review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attempts to gather </a:t>
            </a:r>
            <a:r>
              <a:rPr sz="2550" spc="-4" dirty="0">
                <a:solidFill>
                  <a:srgbClr val="BE9000"/>
                </a:solidFill>
                <a:latin typeface="Carlito"/>
                <a:cs typeface="Carlito"/>
              </a:rPr>
              <a:t>all the empirical  evidence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that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fits </a:t>
            </a:r>
            <a:r>
              <a:rPr sz="2550" i="1" spc="-8" dirty="0">
                <a:solidFill>
                  <a:srgbClr val="001F5F"/>
                </a:solidFill>
                <a:latin typeface="Carlito"/>
                <a:cs typeface="Carlito"/>
              </a:rPr>
              <a:t>pre-specified </a:t>
            </a:r>
            <a:r>
              <a:rPr sz="2550" spc="-4" dirty="0">
                <a:solidFill>
                  <a:srgbClr val="BE9000"/>
                </a:solidFill>
                <a:latin typeface="Carlito"/>
                <a:cs typeface="Carlito"/>
              </a:rPr>
              <a:t>eligibility criteria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in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order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to 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answer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a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specific </a:t>
            </a:r>
            <a:r>
              <a:rPr sz="2550" spc="-11" dirty="0">
                <a:solidFill>
                  <a:srgbClr val="001F5F"/>
                </a:solidFill>
                <a:latin typeface="Carlito"/>
                <a:cs typeface="Carlito"/>
              </a:rPr>
              <a:t>research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question… It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uses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explicit,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systematic 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methods </a:t>
            </a:r>
            <a:r>
              <a:rPr sz="2550" spc="-11" dirty="0">
                <a:solidFill>
                  <a:srgbClr val="001F5F"/>
                </a:solidFill>
                <a:latin typeface="Carlito"/>
                <a:cs typeface="Carlito"/>
              </a:rPr>
              <a:t>that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are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selected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with a view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to </a:t>
            </a:r>
            <a:r>
              <a:rPr sz="2550" spc="-4" dirty="0">
                <a:solidFill>
                  <a:srgbClr val="BE9000"/>
                </a:solidFill>
                <a:latin typeface="Carlito"/>
                <a:cs typeface="Carlito"/>
              </a:rPr>
              <a:t>minimizing bias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, </a:t>
            </a:r>
            <a:r>
              <a:rPr sz="2550" dirty="0">
                <a:solidFill>
                  <a:srgbClr val="001F5F"/>
                </a:solidFill>
                <a:latin typeface="Carlito"/>
                <a:cs typeface="Carlito"/>
              </a:rPr>
              <a:t>thus 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providing </a:t>
            </a:r>
            <a:r>
              <a:rPr sz="2550" spc="-15" dirty="0">
                <a:solidFill>
                  <a:srgbClr val="001F5F"/>
                </a:solidFill>
                <a:latin typeface="Carlito"/>
                <a:cs typeface="Carlito"/>
              </a:rPr>
              <a:t>more </a:t>
            </a:r>
            <a:r>
              <a:rPr sz="2550" spc="-8" dirty="0">
                <a:solidFill>
                  <a:srgbClr val="BE9000"/>
                </a:solidFill>
                <a:latin typeface="Carlito"/>
                <a:cs typeface="Carlito"/>
              </a:rPr>
              <a:t>reliable findings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from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which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conclusions can be  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drawn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and </a:t>
            </a:r>
            <a:r>
              <a:rPr sz="2550" spc="-8" dirty="0">
                <a:solidFill>
                  <a:srgbClr val="001F5F"/>
                </a:solidFill>
                <a:latin typeface="Carlito"/>
                <a:cs typeface="Carlito"/>
              </a:rPr>
              <a:t>decisions</a:t>
            </a:r>
            <a:r>
              <a:rPr sz="2550" spc="-19" dirty="0">
                <a:solidFill>
                  <a:srgbClr val="001F5F"/>
                </a:solidFill>
                <a:latin typeface="Carlito"/>
                <a:cs typeface="Carlito"/>
              </a:rPr>
              <a:t> </a:t>
            </a:r>
            <a:r>
              <a:rPr sz="2550" spc="-4" dirty="0">
                <a:solidFill>
                  <a:srgbClr val="001F5F"/>
                </a:solidFill>
                <a:latin typeface="Carlito"/>
                <a:cs typeface="Carlito"/>
              </a:rPr>
              <a:t>made.</a:t>
            </a:r>
            <a:endParaRPr sz="255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14" y="888207"/>
            <a:ext cx="106204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dirty="0">
                <a:latin typeface="Carlito"/>
                <a:cs typeface="Carlito"/>
              </a:rPr>
              <a:t>4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9084C271-8DBB-4D7B-9E28-8E5D33CED1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Why are Systematic Reviews Necessary?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F3378FFE-FCA3-4865-BECD-99438D8D83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sz="2000"/>
              <a:t>“The volume of published material makes it impractical for an individual clinician to remain up to date on a variety of common conditions. This is further complicated when individual studies report conflicting conclusions, a problem that is prevalent when small patient samples and retrospective designs are used.”</a:t>
            </a:r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000"/>
          </a:p>
          <a:p>
            <a:pPr>
              <a:lnSpc>
                <a:spcPct val="120000"/>
              </a:lnSpc>
              <a:buFontTx/>
              <a:buNone/>
            </a:pPr>
            <a:r>
              <a:rPr lang="en-US" altLang="en-US" sz="1000"/>
              <a:t>        Margaliot, Zvi, Kevin C. Chung. “Systematic Reviews: A Primer for Plastic Surgery Research”. PRS Journal. 120/7 (2007) p.1834</a:t>
            </a:r>
          </a:p>
          <a:p>
            <a:pPr>
              <a:lnSpc>
                <a:spcPct val="120000"/>
              </a:lnSpc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77FAC630-EA0D-4C58-9A2C-24C913A3A9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Key Characteristics of Systematic Reviews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20C0BA7E-7821-43EE-900A-6B6813F7C3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US" altLang="en-US" sz="2000"/>
              <a:t>Clearly stated title and objectives 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Comprehensive strategy to search for relevant studies (unpublished and published)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Explicit and justified criteria for the inclusion or exclusion of any study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Clear presentation of characteristics of each study included and an analysis of methodological quality</a:t>
            </a:r>
          </a:p>
          <a:p>
            <a:pPr>
              <a:lnSpc>
                <a:spcPct val="120000"/>
              </a:lnSpc>
            </a:pPr>
            <a:r>
              <a:rPr lang="en-US" altLang="en-US" sz="2000"/>
              <a:t>Comprehensive list of all studies excluded and justification for exclusion</a:t>
            </a:r>
            <a:endParaRPr lang="en-US" altLang="en-US"/>
          </a:p>
          <a:p>
            <a:pPr>
              <a:buFontTx/>
              <a:buNone/>
            </a:pPr>
            <a:r>
              <a:rPr lang="en-US" altLang="en-US" sz="1200"/>
              <a:t>        </a:t>
            </a:r>
          </a:p>
          <a:p>
            <a:pPr>
              <a:buFontTx/>
              <a:buNone/>
            </a:pPr>
            <a:r>
              <a:rPr lang="en-US" altLang="en-US" sz="1200"/>
              <a:t>        Linda N. Meurer, MD, MPH Department of Family and Community Medicine. “Systematic Synthesis of the Literature: Introduction to Meta-analysis”. </a:t>
            </a:r>
            <a:r>
              <a:rPr lang="en-US" altLang="en-US" sz="1000"/>
              <a:t>Power Point Presentation. </a:t>
            </a:r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1BDD0A9-D825-49C5-AB94-D545323B42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Characteristics of Systematic Reviews (cont.)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B706F02C-9DC3-4A09-A1A7-0874EA3D9C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400"/>
              <a:t>Clear analysis of the results of the eligible studies</a:t>
            </a:r>
          </a:p>
          <a:p>
            <a:pPr lvl="1"/>
            <a:r>
              <a:rPr lang="en-US" altLang="en-US"/>
              <a:t>statistical synthesis of data (meta-analysis) if appropriate and possible; </a:t>
            </a:r>
          </a:p>
          <a:p>
            <a:pPr lvl="1"/>
            <a:r>
              <a:rPr lang="en-US" altLang="en-US"/>
              <a:t>or qualitative synthesis</a:t>
            </a:r>
            <a:br>
              <a:rPr lang="en-US" altLang="en-US"/>
            </a:br>
            <a:endParaRPr lang="en-US" altLang="en-US"/>
          </a:p>
          <a:p>
            <a:r>
              <a:rPr lang="en-US" altLang="en-US" sz="2400"/>
              <a:t>Structured report of the review clearly stating the aims, describing the methods and materials and reporting the results</a:t>
            </a:r>
          </a:p>
          <a:p>
            <a:endParaRPr lang="en-US" altLang="en-US" sz="2400"/>
          </a:p>
          <a:p>
            <a:pPr>
              <a:buFontTx/>
              <a:buNone/>
            </a:pPr>
            <a:r>
              <a:rPr lang="en-US" altLang="en-US" sz="1200"/>
              <a:t>        Linda N. Meurer, MD, MPH Department of Family and Community Medicine. “Systematic Synthesis of the Literature: Introduction to Meta-analysis”. </a:t>
            </a:r>
            <a:r>
              <a:rPr lang="en-US" altLang="en-US" sz="1000"/>
              <a:t>Power Point Presentation.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BA62A6F4-A74C-4D59-9DD7-0B82F9FDB5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An author of a good Systematic Review…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392802C3-BAB0-44F8-B067-8D6B7E0CA9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sz="2400"/>
              <a:t>Formulates a Question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Conducts a Literature Search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Refines the search by applying predetermined inclusion and exclusion criteria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Extracts the appropriate data and assess their quality and validity</a:t>
            </a:r>
          </a:p>
          <a:p>
            <a:pPr>
              <a:lnSpc>
                <a:spcPct val="120000"/>
              </a:lnSpc>
            </a:pPr>
            <a:r>
              <a:rPr lang="en-US" altLang="en-US" sz="2400"/>
              <a:t>Synthesizes, interprets, and reports data</a:t>
            </a:r>
            <a:endParaRPr lang="en-US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3927158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Types </a:t>
            </a:r>
            <a:r>
              <a:rPr spc="-4" dirty="0"/>
              <a:t>of </a:t>
            </a:r>
            <a:r>
              <a:rPr spc="-15" dirty="0"/>
              <a:t>literature</a:t>
            </a:r>
            <a:r>
              <a:rPr spc="-64" dirty="0"/>
              <a:t> </a:t>
            </a:r>
            <a:r>
              <a:rPr spc="-15" dirty="0"/>
              <a:t>reviews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2404" y="2144421"/>
            <a:ext cx="2265521" cy="2867773"/>
          </a:xfrm>
          <a:prstGeom prst="rect">
            <a:avLst/>
          </a:prstGeom>
        </p:spPr>
        <p:txBody>
          <a:bodyPr vert="horz" wrap="square" lIns="0" tIns="63818" rIns="0" bIns="0" rtlCol="0">
            <a:spAutoFit/>
          </a:bodyPr>
          <a:lstStyle/>
          <a:p>
            <a:pPr marL="180499" indent="-171450">
              <a:spcBef>
                <a:spcPts val="503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Non-systematic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39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Narrative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9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Evidence</a:t>
            </a:r>
            <a:r>
              <a:rPr sz="1500"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Syntheses</a:t>
            </a:r>
            <a:endParaRPr sz="1500">
              <a:latin typeface="Carlito"/>
              <a:cs typeface="Carlito"/>
            </a:endParaRPr>
          </a:p>
          <a:p>
            <a:pPr marL="180499" indent="-171450">
              <a:spcBef>
                <a:spcPts val="344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b="1" spc="-15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650" b="1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b="1" spc="-15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39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Systematized</a:t>
            </a:r>
            <a:r>
              <a:rPr sz="1500" b="1" spc="-3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9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4" dirty="0">
                <a:solidFill>
                  <a:srgbClr val="3A3838"/>
                </a:solidFill>
                <a:latin typeface="Carlito"/>
                <a:cs typeface="Carlito"/>
              </a:rPr>
              <a:t>Rapid</a:t>
            </a:r>
            <a:r>
              <a:rPr sz="1500" b="1"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8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8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dirty="0">
                <a:solidFill>
                  <a:srgbClr val="3A3838"/>
                </a:solidFill>
                <a:latin typeface="Carlito"/>
                <a:cs typeface="Carlito"/>
              </a:rPr>
              <a:t>Scoping</a:t>
            </a:r>
            <a:r>
              <a:rPr sz="1500" b="1" spc="-6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8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500" b="1" spc="-3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9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4" dirty="0">
                <a:solidFill>
                  <a:srgbClr val="3A3838"/>
                </a:solidFill>
                <a:latin typeface="Carlito"/>
                <a:cs typeface="Carlito"/>
              </a:rPr>
              <a:t>Meta-Analyses</a:t>
            </a:r>
            <a:endParaRPr sz="1500">
              <a:latin typeface="Carlito"/>
              <a:cs typeface="Carlito"/>
            </a:endParaRPr>
          </a:p>
          <a:p>
            <a:pPr marL="523399" lvl="1" indent="-171926">
              <a:spcBef>
                <a:spcPts val="38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 </a:t>
            </a:r>
            <a:r>
              <a:rPr sz="1500" b="1" dirty="0">
                <a:solidFill>
                  <a:srgbClr val="3A3838"/>
                </a:solidFill>
                <a:latin typeface="Carlito"/>
                <a:cs typeface="Carlito"/>
              </a:rPr>
              <a:t>of</a:t>
            </a:r>
            <a:r>
              <a:rPr sz="1500" b="1" spc="-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b="1" spc="-11" dirty="0">
                <a:solidFill>
                  <a:srgbClr val="3A3838"/>
                </a:solidFill>
                <a:latin typeface="Carlito"/>
                <a:cs typeface="Carlito"/>
              </a:rPr>
              <a:t>Reviews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363974" y="1844802"/>
            <a:ext cx="4409694" cy="33066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564575" y="2227707"/>
          <a:ext cx="8013858" cy="281749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12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712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712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4052"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1700" b="1" spc="-2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Systematic</a:t>
                      </a:r>
                      <a:r>
                        <a:rPr sz="1700" b="1" spc="1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</a:t>
                      </a:r>
                      <a:r>
                        <a:rPr sz="17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Review</a:t>
                      </a:r>
                      <a:endParaRPr sz="1700">
                        <a:latin typeface="Carlito"/>
                        <a:cs typeface="Carlito"/>
                      </a:endParaRPr>
                    </a:p>
                  </a:txBody>
                  <a:tcPr marL="0" marR="0" marT="21431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17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Scoping</a:t>
                      </a:r>
                      <a:r>
                        <a:rPr sz="17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Review</a:t>
                      </a:r>
                      <a:endParaRPr sz="1700">
                        <a:latin typeface="Carlito"/>
                        <a:cs typeface="Carlito"/>
                      </a:endParaRPr>
                    </a:p>
                  </a:txBody>
                  <a:tcPr marL="0" marR="0" marT="21431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1700" b="1" spc="-20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Systematized</a:t>
                      </a:r>
                      <a:r>
                        <a:rPr sz="1700" b="1" spc="-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 </a:t>
                      </a:r>
                      <a:r>
                        <a:rPr sz="1700" b="1" spc="-15" dirty="0">
                          <a:solidFill>
                            <a:srgbClr val="FFFFFF"/>
                          </a:solidFill>
                          <a:latin typeface="Carlito"/>
                          <a:cs typeface="Carlito"/>
                        </a:rPr>
                        <a:t>Review</a:t>
                      </a:r>
                      <a:endParaRPr sz="1700">
                        <a:latin typeface="Carlito"/>
                        <a:cs typeface="Carlito"/>
                      </a:endParaRPr>
                    </a:p>
                  </a:txBody>
                  <a:tcPr marL="0" marR="0" marT="21431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1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Conducted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for</a:t>
                      </a:r>
                      <a:r>
                        <a:rPr sz="1400" spc="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Publication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Conducted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for</a:t>
                      </a:r>
                      <a:r>
                        <a:rPr sz="1400" spc="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Publication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Conducted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for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Assignment,</a:t>
                      </a:r>
                      <a:r>
                        <a:rPr sz="1400" spc="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Thesis,</a:t>
                      </a:r>
                      <a:endParaRPr sz="1400">
                        <a:latin typeface="Carlito"/>
                        <a:cs typeface="Carlito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400" spc="-5" dirty="0">
                          <a:latin typeface="Carlito"/>
                          <a:cs typeface="Carlito"/>
                        </a:rPr>
                        <a:t>or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(Possibly)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Publication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986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Protocol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Required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Protocol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Required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dirty="0">
                          <a:latin typeface="Carlito"/>
                          <a:cs typeface="Carlito"/>
                        </a:rPr>
                        <a:t>No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Protocol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5" dirty="0">
                          <a:latin typeface="Carlito"/>
                          <a:cs typeface="Carlito"/>
                        </a:rPr>
                        <a:t>Required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976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Focused Research</a:t>
                      </a:r>
                      <a:r>
                        <a:rPr sz="1400" spc="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Question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Broad Research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 Question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400" spc="-5" dirty="0">
                          <a:latin typeface="Carlito"/>
                          <a:cs typeface="Carlito"/>
                        </a:rPr>
                        <a:t>Either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336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pPr marL="1440815" marR="392430" indent="-1041400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Focused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Inclusion </a:t>
                      </a:r>
                      <a:r>
                        <a:rPr sz="1400" dirty="0">
                          <a:latin typeface="Carlito"/>
                          <a:cs typeface="Carlito"/>
                        </a:rPr>
                        <a:t>&amp;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Exclusion  Criteria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0" dirty="0">
                          <a:latin typeface="Carlito"/>
                          <a:cs typeface="Carlito"/>
                        </a:rPr>
                        <a:t>Broad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Inclusion </a:t>
                      </a:r>
                      <a:r>
                        <a:rPr sz="1400" dirty="0">
                          <a:latin typeface="Carlito"/>
                          <a:cs typeface="Carlito"/>
                        </a:rPr>
                        <a:t>&amp;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Exclusion</a:t>
                      </a:r>
                      <a:r>
                        <a:rPr sz="1400" spc="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Criteria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5" dirty="0">
                          <a:latin typeface="Carlito"/>
                          <a:cs typeface="Carlito"/>
                        </a:rPr>
                        <a:t>Either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986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Requires </a:t>
                      </a:r>
                      <a:r>
                        <a:rPr sz="1400" spc="-10" dirty="0">
                          <a:latin typeface="Carlito"/>
                          <a:cs typeface="Carlito"/>
                        </a:rPr>
                        <a:t>Large</a:t>
                      </a:r>
                      <a:r>
                        <a:rPr sz="1400" spc="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40" dirty="0">
                          <a:latin typeface="Carlito"/>
                          <a:cs typeface="Carlito"/>
                        </a:rPr>
                        <a:t>Team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15" dirty="0">
                          <a:latin typeface="Carlito"/>
                          <a:cs typeface="Carlito"/>
                        </a:rPr>
                        <a:t>Requires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Small</a:t>
                      </a:r>
                      <a:r>
                        <a:rPr sz="1400" spc="2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40" dirty="0">
                          <a:latin typeface="Carlito"/>
                          <a:cs typeface="Carlito"/>
                        </a:rPr>
                        <a:t>Team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400" spc="-20" dirty="0">
                          <a:latin typeface="Carlito"/>
                          <a:cs typeface="Carlito"/>
                        </a:rPr>
                        <a:t>Team-based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or</a:t>
                      </a:r>
                      <a:r>
                        <a:rPr sz="1400" spc="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400" spc="-5" dirty="0">
                          <a:latin typeface="Carlito"/>
                          <a:cs typeface="Carlito"/>
                        </a:rPr>
                        <a:t>Individual</a:t>
                      </a:r>
                      <a:endParaRPr sz="1400">
                        <a:latin typeface="Carlito"/>
                        <a:cs typeface="Carlito"/>
                      </a:endParaRPr>
                    </a:p>
                  </a:txBody>
                  <a:tcPr marL="0" marR="0" marT="23813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4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46588" y="857178"/>
            <a:ext cx="4019987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9" dirty="0"/>
              <a:t>Review</a:t>
            </a:r>
            <a:r>
              <a:rPr spc="-34" dirty="0"/>
              <a:t> </a:t>
            </a:r>
            <a:r>
              <a:rPr spc="-8" dirty="0"/>
              <a:t>Methods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7837" y="293893"/>
            <a:ext cx="2317909" cy="470802"/>
          </a:xfrm>
          <a:prstGeom prst="rect">
            <a:avLst/>
          </a:prstGeom>
        </p:spPr>
        <p:txBody>
          <a:bodyPr vert="horz" wrap="square" lIns="0" tIns="9049" rIns="0" bIns="0" rtlCol="0" anchor="ctr">
            <a:spAutoFit/>
          </a:bodyPr>
          <a:lstStyle/>
          <a:p>
            <a:pPr marL="9525">
              <a:spcBef>
                <a:spcPts val="71"/>
              </a:spcBef>
            </a:pPr>
            <a:r>
              <a:rPr sz="3000" spc="-8" dirty="0">
                <a:latin typeface="Carlito"/>
                <a:cs typeface="Carlito"/>
              </a:rPr>
              <a:t>The </a:t>
            </a:r>
            <a:r>
              <a:rPr sz="3000" spc="-4" dirty="0">
                <a:latin typeface="Carlito"/>
                <a:cs typeface="Carlito"/>
              </a:rPr>
              <a:t>SR</a:t>
            </a:r>
            <a:r>
              <a:rPr sz="3000" spc="-56" dirty="0">
                <a:latin typeface="Carlito"/>
                <a:cs typeface="Carlito"/>
              </a:rPr>
              <a:t> </a:t>
            </a:r>
            <a:r>
              <a:rPr sz="3000" spc="-11" dirty="0">
                <a:latin typeface="Carlito"/>
                <a:cs typeface="Carlito"/>
              </a:rPr>
              <a:t>Process</a:t>
            </a:r>
            <a:endParaRPr sz="3000" dirty="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8338" y="903189"/>
            <a:ext cx="3494723" cy="663163"/>
          </a:xfrm>
          <a:prstGeom prst="rect">
            <a:avLst/>
          </a:prstGeom>
        </p:spPr>
        <p:txBody>
          <a:bodyPr vert="horz" wrap="square" lIns="0" tIns="47149" rIns="0" bIns="0" rtlCol="0">
            <a:spAutoFit/>
          </a:bodyPr>
          <a:lstStyle/>
          <a:p>
            <a:pPr marL="180975" indent="-171926">
              <a:spcBef>
                <a:spcPts val="371"/>
              </a:spcBef>
              <a:buFont typeface="Arial"/>
              <a:buChar char="•"/>
              <a:tabLst>
                <a:tab pos="181451" algn="l"/>
              </a:tabLst>
            </a:pPr>
            <a:r>
              <a:rPr sz="1875" spc="-11" dirty="0">
                <a:solidFill>
                  <a:srgbClr val="3A3838"/>
                </a:solidFill>
                <a:latin typeface="Carlito"/>
                <a:cs typeface="Carlito"/>
              </a:rPr>
              <a:t>Prepare </a:t>
            </a:r>
            <a:r>
              <a:rPr sz="1875" spc="-19" dirty="0">
                <a:solidFill>
                  <a:srgbClr val="3A3838"/>
                </a:solidFill>
                <a:latin typeface="Carlito"/>
                <a:cs typeface="Carlito"/>
              </a:rPr>
              <a:t>for </a:t>
            </a:r>
            <a:r>
              <a:rPr sz="1875" spc="-4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875" spc="-11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875" spc="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875" spc="-11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sz="1875" dirty="0">
              <a:latin typeface="Carlito"/>
              <a:cs typeface="Carlito"/>
            </a:endParaRPr>
          </a:p>
          <a:p>
            <a:pPr marL="180975" indent="-171926">
              <a:spcBef>
                <a:spcPts val="296"/>
              </a:spcBef>
              <a:buFont typeface="Arial"/>
              <a:buChar char="•"/>
              <a:tabLst>
                <a:tab pos="181451" algn="l"/>
              </a:tabLst>
            </a:pPr>
            <a:r>
              <a:rPr sz="1875" spc="-8" dirty="0">
                <a:solidFill>
                  <a:srgbClr val="3A3838"/>
                </a:solidFill>
                <a:latin typeface="Carlito"/>
                <a:cs typeface="Carlito"/>
              </a:rPr>
              <a:t>Consider </a:t>
            </a:r>
            <a:r>
              <a:rPr sz="1875" spc="-4" dirty="0">
                <a:solidFill>
                  <a:srgbClr val="3A3838"/>
                </a:solidFill>
                <a:latin typeface="Carlito"/>
                <a:cs typeface="Carlito"/>
              </a:rPr>
              <a:t>Question, </a:t>
            </a:r>
            <a:r>
              <a:rPr sz="1875" spc="-8" dirty="0">
                <a:solidFill>
                  <a:srgbClr val="3A3838"/>
                </a:solidFill>
                <a:latin typeface="Carlito"/>
                <a:cs typeface="Carlito"/>
              </a:rPr>
              <a:t>Scope,</a:t>
            </a:r>
            <a:r>
              <a:rPr sz="1875" spc="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875" spc="-4" dirty="0">
                <a:solidFill>
                  <a:srgbClr val="3A3838"/>
                </a:solidFill>
                <a:latin typeface="Carlito"/>
                <a:cs typeface="Carlito"/>
              </a:rPr>
              <a:t>&amp;</a:t>
            </a:r>
            <a:endParaRPr sz="1875"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xfrm>
            <a:off x="178338" y="1566352"/>
            <a:ext cx="4462527" cy="3190937"/>
          </a:xfrm>
          <a:prstGeom prst="rect">
            <a:avLst/>
          </a:prstGeom>
        </p:spPr>
        <p:txBody>
          <a:bodyPr vert="horz" wrap="square" lIns="0" tIns="48577" rIns="0" bIns="0" rtlCol="0">
            <a:spAutoFit/>
          </a:bodyPr>
          <a:lstStyle/>
          <a:p>
            <a:pPr marL="180975">
              <a:spcBef>
                <a:spcPts val="382"/>
              </a:spcBef>
            </a:pPr>
            <a:r>
              <a:rPr sz="2000" spc="-8" dirty="0"/>
              <a:t>Inclusion/Exclusion</a:t>
            </a:r>
            <a:r>
              <a:rPr sz="2000" spc="23" dirty="0"/>
              <a:t> </a:t>
            </a:r>
            <a:r>
              <a:rPr sz="2000" spc="-4" dirty="0"/>
              <a:t>Criteria</a:t>
            </a:r>
          </a:p>
          <a:p>
            <a:pPr marL="180975" indent="-171926">
              <a:spcBef>
                <a:spcPts val="307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Establish </a:t>
            </a:r>
            <a:r>
              <a:rPr sz="2000" spc="-45" dirty="0"/>
              <a:t>Team</a:t>
            </a:r>
            <a:r>
              <a:rPr sz="2000" dirty="0"/>
              <a:t> </a:t>
            </a:r>
            <a:r>
              <a:rPr sz="2000" spc="-11" dirty="0"/>
              <a:t>Protocol</a:t>
            </a:r>
          </a:p>
          <a:p>
            <a:pPr marL="180975" marR="3810" indent="-171926">
              <a:lnSpc>
                <a:spcPts val="1800"/>
              </a:lnSpc>
              <a:spcBef>
                <a:spcPts val="735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11" dirty="0"/>
              <a:t>Create, </a:t>
            </a:r>
            <a:r>
              <a:rPr sz="2000" spc="-8" dirty="0"/>
              <a:t>Document, </a:t>
            </a:r>
            <a:r>
              <a:rPr sz="2000" spc="-4" dirty="0"/>
              <a:t>&amp; </a:t>
            </a:r>
            <a:r>
              <a:rPr sz="2000" spc="-8" dirty="0"/>
              <a:t>Use </a:t>
            </a:r>
            <a:r>
              <a:rPr sz="2000" spc="-4" dirty="0"/>
              <a:t>a  </a:t>
            </a:r>
            <a:r>
              <a:rPr sz="2000" spc="-8" dirty="0"/>
              <a:t>Comprehensive Search to </a:t>
            </a:r>
            <a:r>
              <a:rPr sz="2000" spc="-4" dirty="0"/>
              <a:t>Find</a:t>
            </a:r>
            <a:r>
              <a:rPr sz="2000" spc="19" dirty="0"/>
              <a:t> </a:t>
            </a:r>
            <a:r>
              <a:rPr sz="2000" spc="-8" dirty="0"/>
              <a:t>Studies</a:t>
            </a:r>
          </a:p>
          <a:p>
            <a:pPr marL="180975" indent="-171926">
              <a:spcBef>
                <a:spcPts val="311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Manage </a:t>
            </a:r>
            <a:r>
              <a:rPr sz="2000" spc="-4" dirty="0"/>
              <a:t>&amp; </a:t>
            </a:r>
            <a:r>
              <a:rPr sz="2000" spc="-8" dirty="0"/>
              <a:t>Screen </a:t>
            </a:r>
            <a:r>
              <a:rPr sz="2000" spc="-4" dirty="0"/>
              <a:t>the</a:t>
            </a:r>
            <a:r>
              <a:rPr sz="2000" spc="23" dirty="0"/>
              <a:t> </a:t>
            </a:r>
            <a:r>
              <a:rPr sz="2000" spc="-8" dirty="0"/>
              <a:t>Studies</a:t>
            </a:r>
          </a:p>
          <a:p>
            <a:pPr marL="180975" indent="-171926">
              <a:spcBef>
                <a:spcPts val="307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Extract </a:t>
            </a:r>
            <a:r>
              <a:rPr sz="2000" spc="-15" dirty="0"/>
              <a:t>Data </a:t>
            </a:r>
            <a:r>
              <a:rPr sz="2000" spc="-11" dirty="0"/>
              <a:t>from</a:t>
            </a:r>
            <a:r>
              <a:rPr sz="2000" spc="11" dirty="0"/>
              <a:t> </a:t>
            </a:r>
            <a:r>
              <a:rPr sz="2000" spc="-4" dirty="0"/>
              <a:t>Studies</a:t>
            </a:r>
          </a:p>
          <a:p>
            <a:pPr marL="180975" indent="-171926">
              <a:spcBef>
                <a:spcPts val="296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Assess </a:t>
            </a:r>
            <a:r>
              <a:rPr sz="2000" spc="-4" dirty="0"/>
              <a:t>Quality &amp; Risk of</a:t>
            </a:r>
            <a:r>
              <a:rPr sz="2000" spc="15" dirty="0"/>
              <a:t> </a:t>
            </a:r>
            <a:r>
              <a:rPr sz="2000" spc="-4" dirty="0"/>
              <a:t>Bias</a:t>
            </a:r>
          </a:p>
          <a:p>
            <a:pPr marL="180975" marR="144304" indent="-171926">
              <a:lnSpc>
                <a:spcPts val="1800"/>
              </a:lnSpc>
              <a:spcBef>
                <a:spcPts val="735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11" dirty="0"/>
              <a:t>Synthesize </a:t>
            </a:r>
            <a:r>
              <a:rPr sz="2000" spc="-4" dirty="0"/>
              <a:t>the </a:t>
            </a:r>
            <a:r>
              <a:rPr sz="2000" spc="-8" dirty="0"/>
              <a:t>Evidence (Qualitative,  Quantitative)</a:t>
            </a:r>
          </a:p>
          <a:p>
            <a:pPr marL="180975" indent="-171926">
              <a:spcBef>
                <a:spcPts val="319"/>
              </a:spcBef>
              <a:buFont typeface="Arial"/>
              <a:buChar char="•"/>
              <a:tabLst>
                <a:tab pos="181451" algn="l"/>
              </a:tabLst>
            </a:pPr>
            <a:r>
              <a:rPr sz="2000" spc="-8" dirty="0"/>
              <a:t>Report </a:t>
            </a:r>
            <a:r>
              <a:rPr sz="2000" spc="-4" dirty="0"/>
              <a:t>the </a:t>
            </a:r>
            <a:r>
              <a:rPr sz="2000" spc="-11" dirty="0"/>
              <a:t>Systematic</a:t>
            </a:r>
            <a:r>
              <a:rPr sz="2000" spc="15" dirty="0"/>
              <a:t> </a:t>
            </a:r>
            <a:r>
              <a:rPr sz="2000" spc="-11" dirty="0"/>
              <a:t>Review</a:t>
            </a:r>
          </a:p>
        </p:txBody>
      </p:sp>
      <p:grpSp>
        <p:nvGrpSpPr>
          <p:cNvPr id="5" name="object 5"/>
          <p:cNvGrpSpPr/>
          <p:nvPr/>
        </p:nvGrpSpPr>
        <p:grpSpPr>
          <a:xfrm>
            <a:off x="4660963" y="2684717"/>
            <a:ext cx="1020128" cy="909161"/>
            <a:chOff x="6214617" y="2436622"/>
            <a:chExt cx="1360170" cy="1212215"/>
          </a:xfrm>
        </p:grpSpPr>
        <p:sp>
          <p:nvSpPr>
            <p:cNvPr id="6" name="object 6"/>
            <p:cNvSpPr/>
            <p:nvPr/>
          </p:nvSpPr>
          <p:spPr>
            <a:xfrm>
              <a:off x="6434327" y="2647188"/>
              <a:ext cx="121920" cy="1001394"/>
            </a:xfrm>
            <a:custGeom>
              <a:avLst/>
              <a:gdLst/>
              <a:ahLst/>
              <a:cxnLst/>
              <a:rect l="l" t="t" r="r" b="b"/>
              <a:pathLst>
                <a:path w="121920" h="1001395">
                  <a:moveTo>
                    <a:pt x="121920" y="0"/>
                  </a:moveTo>
                  <a:lnTo>
                    <a:pt x="0" y="0"/>
                  </a:lnTo>
                  <a:lnTo>
                    <a:pt x="0" y="1001268"/>
                  </a:lnTo>
                  <a:lnTo>
                    <a:pt x="121920" y="1001268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6220967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1266443" y="0"/>
                  </a:moveTo>
                  <a:lnTo>
                    <a:pt x="80772" y="0"/>
                  </a:lnTo>
                  <a:lnTo>
                    <a:pt x="49345" y="6351"/>
                  </a:lnTo>
                  <a:lnTo>
                    <a:pt x="23669" y="23669"/>
                  </a:lnTo>
                  <a:lnTo>
                    <a:pt x="6351" y="49345"/>
                  </a:lnTo>
                  <a:lnTo>
                    <a:pt x="0" y="80772"/>
                  </a:lnTo>
                  <a:lnTo>
                    <a:pt x="0" y="726948"/>
                  </a:lnTo>
                  <a:lnTo>
                    <a:pt x="6351" y="758374"/>
                  </a:lnTo>
                  <a:lnTo>
                    <a:pt x="23669" y="784050"/>
                  </a:lnTo>
                  <a:lnTo>
                    <a:pt x="49345" y="801368"/>
                  </a:lnTo>
                  <a:lnTo>
                    <a:pt x="80772" y="807719"/>
                  </a:lnTo>
                  <a:lnTo>
                    <a:pt x="1266443" y="807719"/>
                  </a:lnTo>
                  <a:lnTo>
                    <a:pt x="1297870" y="801368"/>
                  </a:lnTo>
                  <a:lnTo>
                    <a:pt x="1323546" y="784050"/>
                  </a:lnTo>
                  <a:lnTo>
                    <a:pt x="1340864" y="758374"/>
                  </a:lnTo>
                  <a:lnTo>
                    <a:pt x="1347215" y="726948"/>
                  </a:lnTo>
                  <a:lnTo>
                    <a:pt x="1347215" y="80772"/>
                  </a:lnTo>
                  <a:lnTo>
                    <a:pt x="1340864" y="49345"/>
                  </a:lnTo>
                  <a:lnTo>
                    <a:pt x="1323546" y="23669"/>
                  </a:lnTo>
                  <a:lnTo>
                    <a:pt x="1297870" y="6351"/>
                  </a:lnTo>
                  <a:lnTo>
                    <a:pt x="1266443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6220967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0" y="80772"/>
                  </a:moveTo>
                  <a:lnTo>
                    <a:pt x="6351" y="49345"/>
                  </a:lnTo>
                  <a:lnTo>
                    <a:pt x="23669" y="23669"/>
                  </a:lnTo>
                  <a:lnTo>
                    <a:pt x="49345" y="6351"/>
                  </a:lnTo>
                  <a:lnTo>
                    <a:pt x="80772" y="0"/>
                  </a:lnTo>
                  <a:lnTo>
                    <a:pt x="1266443" y="0"/>
                  </a:lnTo>
                  <a:lnTo>
                    <a:pt x="1297870" y="6351"/>
                  </a:lnTo>
                  <a:lnTo>
                    <a:pt x="1323546" y="23669"/>
                  </a:lnTo>
                  <a:lnTo>
                    <a:pt x="1340864" y="49345"/>
                  </a:lnTo>
                  <a:lnTo>
                    <a:pt x="1347215" y="80772"/>
                  </a:lnTo>
                  <a:lnTo>
                    <a:pt x="1347215" y="726948"/>
                  </a:lnTo>
                  <a:lnTo>
                    <a:pt x="1340864" y="758374"/>
                  </a:lnTo>
                  <a:lnTo>
                    <a:pt x="1323546" y="784050"/>
                  </a:lnTo>
                  <a:lnTo>
                    <a:pt x="1297870" y="801368"/>
                  </a:lnTo>
                  <a:lnTo>
                    <a:pt x="1266443" y="807719"/>
                  </a:lnTo>
                  <a:lnTo>
                    <a:pt x="80772" y="807719"/>
                  </a:lnTo>
                  <a:lnTo>
                    <a:pt x="49345" y="801368"/>
                  </a:lnTo>
                  <a:lnTo>
                    <a:pt x="23669" y="784050"/>
                  </a:lnTo>
                  <a:lnTo>
                    <a:pt x="6351" y="758374"/>
                  </a:lnTo>
                  <a:lnTo>
                    <a:pt x="0" y="726948"/>
                  </a:lnTo>
                  <a:lnTo>
                    <a:pt x="0" y="80772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944714" y="2839306"/>
            <a:ext cx="452914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Need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660963" y="3442526"/>
            <a:ext cx="1020128" cy="909161"/>
            <a:chOff x="6214617" y="3447034"/>
            <a:chExt cx="1360170" cy="1212215"/>
          </a:xfrm>
        </p:grpSpPr>
        <p:sp>
          <p:nvSpPr>
            <p:cNvPr id="11" name="object 11"/>
            <p:cNvSpPr/>
            <p:nvPr/>
          </p:nvSpPr>
          <p:spPr>
            <a:xfrm>
              <a:off x="6434327" y="3659124"/>
              <a:ext cx="121920" cy="1000125"/>
            </a:xfrm>
            <a:custGeom>
              <a:avLst/>
              <a:gdLst/>
              <a:ahLst/>
              <a:cxnLst/>
              <a:rect l="l" t="t" r="r" b="b"/>
              <a:pathLst>
                <a:path w="121920" h="1000125">
                  <a:moveTo>
                    <a:pt x="121920" y="0"/>
                  </a:moveTo>
                  <a:lnTo>
                    <a:pt x="0" y="0"/>
                  </a:lnTo>
                  <a:lnTo>
                    <a:pt x="0" y="999744"/>
                  </a:lnTo>
                  <a:lnTo>
                    <a:pt x="121920" y="999744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6220967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9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9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3" name="object 13"/>
            <p:cNvSpPr/>
            <p:nvPr/>
          </p:nvSpPr>
          <p:spPr>
            <a:xfrm>
              <a:off x="6220967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9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9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9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4871561" y="3487578"/>
            <a:ext cx="600075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30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vi</a:t>
            </a:r>
            <a:r>
              <a:rPr sz="1575" spc="-1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w</a:t>
            </a:r>
            <a:endParaRPr sz="1575">
              <a:latin typeface="Carlito"/>
              <a:cs typeface="Carlito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792695" y="3707949"/>
            <a:ext cx="758189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Que</a:t>
            </a:r>
            <a:r>
              <a:rPr sz="1575" spc="-26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tion</a:t>
            </a:r>
            <a:endParaRPr sz="1575" dirty="0">
              <a:latin typeface="Carlito"/>
              <a:cs typeface="Carlito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660963" y="4200335"/>
            <a:ext cx="1551623" cy="616744"/>
            <a:chOff x="6214617" y="4457446"/>
            <a:chExt cx="2068830" cy="822325"/>
          </a:xfrm>
        </p:grpSpPr>
        <p:sp>
          <p:nvSpPr>
            <p:cNvPr id="17" name="object 17"/>
            <p:cNvSpPr/>
            <p:nvPr/>
          </p:nvSpPr>
          <p:spPr>
            <a:xfrm>
              <a:off x="6499859" y="4604004"/>
              <a:ext cx="1783080" cy="120650"/>
            </a:xfrm>
            <a:custGeom>
              <a:avLst/>
              <a:gdLst/>
              <a:ahLst/>
              <a:cxnLst/>
              <a:rect l="l" t="t" r="r" b="b"/>
              <a:pathLst>
                <a:path w="1783079" h="120650">
                  <a:moveTo>
                    <a:pt x="1783080" y="0"/>
                  </a:moveTo>
                  <a:lnTo>
                    <a:pt x="0" y="0"/>
                  </a:lnTo>
                  <a:lnTo>
                    <a:pt x="0" y="120396"/>
                  </a:lnTo>
                  <a:lnTo>
                    <a:pt x="1783080" y="120396"/>
                  </a:lnTo>
                  <a:lnTo>
                    <a:pt x="178308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8" name="object 18"/>
            <p:cNvSpPr/>
            <p:nvPr/>
          </p:nvSpPr>
          <p:spPr>
            <a:xfrm>
              <a:off x="6220967" y="4463796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8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8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9" name="object 19"/>
            <p:cNvSpPr/>
            <p:nvPr/>
          </p:nvSpPr>
          <p:spPr>
            <a:xfrm>
              <a:off x="6220967" y="4463796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8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8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8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4919566" y="4355782"/>
            <a:ext cx="503873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1575" spc="-15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6005131" y="3601592"/>
            <a:ext cx="1020128" cy="1215390"/>
            <a:chOff x="8006842" y="3659123"/>
            <a:chExt cx="1360170" cy="1620520"/>
          </a:xfrm>
        </p:grpSpPr>
        <p:sp>
          <p:nvSpPr>
            <p:cNvPr id="22" name="object 22"/>
            <p:cNvSpPr/>
            <p:nvPr/>
          </p:nvSpPr>
          <p:spPr>
            <a:xfrm>
              <a:off x="8226552" y="3659123"/>
              <a:ext cx="121920" cy="1000125"/>
            </a:xfrm>
            <a:custGeom>
              <a:avLst/>
              <a:gdLst/>
              <a:ahLst/>
              <a:cxnLst/>
              <a:rect l="l" t="t" r="r" b="b"/>
              <a:pathLst>
                <a:path w="121920" h="1000125">
                  <a:moveTo>
                    <a:pt x="121920" y="0"/>
                  </a:moveTo>
                  <a:lnTo>
                    <a:pt x="0" y="0"/>
                  </a:lnTo>
                  <a:lnTo>
                    <a:pt x="0" y="999744"/>
                  </a:lnTo>
                  <a:lnTo>
                    <a:pt x="121920" y="999744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3" name="object 23"/>
            <p:cNvSpPr/>
            <p:nvPr/>
          </p:nvSpPr>
          <p:spPr>
            <a:xfrm>
              <a:off x="8013192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8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8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4" name="object 24"/>
            <p:cNvSpPr/>
            <p:nvPr/>
          </p:nvSpPr>
          <p:spPr>
            <a:xfrm>
              <a:off x="8013192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8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8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8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6234208" y="4355782"/>
            <a:ext cx="561975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1575" spc="-34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6005131" y="2842641"/>
            <a:ext cx="1020128" cy="1216343"/>
            <a:chOff x="8006842" y="2647188"/>
            <a:chExt cx="1360170" cy="1621790"/>
          </a:xfrm>
        </p:grpSpPr>
        <p:sp>
          <p:nvSpPr>
            <p:cNvPr id="27" name="object 27"/>
            <p:cNvSpPr/>
            <p:nvPr/>
          </p:nvSpPr>
          <p:spPr>
            <a:xfrm>
              <a:off x="8226552" y="2647188"/>
              <a:ext cx="121920" cy="1001394"/>
            </a:xfrm>
            <a:custGeom>
              <a:avLst/>
              <a:gdLst/>
              <a:ahLst/>
              <a:cxnLst/>
              <a:rect l="l" t="t" r="r" b="b"/>
              <a:pathLst>
                <a:path w="121920" h="1001395">
                  <a:moveTo>
                    <a:pt x="121920" y="0"/>
                  </a:moveTo>
                  <a:lnTo>
                    <a:pt x="0" y="0"/>
                  </a:lnTo>
                  <a:lnTo>
                    <a:pt x="0" y="1001268"/>
                  </a:lnTo>
                  <a:lnTo>
                    <a:pt x="121920" y="1001268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8" name="object 28"/>
            <p:cNvSpPr/>
            <p:nvPr/>
          </p:nvSpPr>
          <p:spPr>
            <a:xfrm>
              <a:off x="8013192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9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9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9" name="object 29"/>
            <p:cNvSpPr/>
            <p:nvPr/>
          </p:nvSpPr>
          <p:spPr>
            <a:xfrm>
              <a:off x="8013192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9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9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9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0" name="object 30"/>
          <p:cNvSpPr txBox="1"/>
          <p:nvPr/>
        </p:nvSpPr>
        <p:spPr>
          <a:xfrm>
            <a:off x="6231922" y="3597592"/>
            <a:ext cx="566738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1575" spc="-2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6005131" y="2684717"/>
            <a:ext cx="1551623" cy="615314"/>
            <a:chOff x="8006842" y="2436622"/>
            <a:chExt cx="2068830" cy="820419"/>
          </a:xfrm>
        </p:grpSpPr>
        <p:sp>
          <p:nvSpPr>
            <p:cNvPr id="32" name="object 32"/>
            <p:cNvSpPr/>
            <p:nvPr/>
          </p:nvSpPr>
          <p:spPr>
            <a:xfrm>
              <a:off x="8292084" y="2581656"/>
              <a:ext cx="1783080" cy="121920"/>
            </a:xfrm>
            <a:custGeom>
              <a:avLst/>
              <a:gdLst/>
              <a:ahLst/>
              <a:cxnLst/>
              <a:rect l="l" t="t" r="r" b="b"/>
              <a:pathLst>
                <a:path w="1783079" h="121919">
                  <a:moveTo>
                    <a:pt x="1783079" y="0"/>
                  </a:moveTo>
                  <a:lnTo>
                    <a:pt x="0" y="0"/>
                  </a:lnTo>
                  <a:lnTo>
                    <a:pt x="0" y="121920"/>
                  </a:lnTo>
                  <a:lnTo>
                    <a:pt x="1783079" y="121920"/>
                  </a:lnTo>
                  <a:lnTo>
                    <a:pt x="1783079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3" name="object 33"/>
            <p:cNvSpPr/>
            <p:nvPr/>
          </p:nvSpPr>
          <p:spPr>
            <a:xfrm>
              <a:off x="8013192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1266443" y="0"/>
                  </a:moveTo>
                  <a:lnTo>
                    <a:pt x="80772" y="0"/>
                  </a:lnTo>
                  <a:lnTo>
                    <a:pt x="49345" y="6351"/>
                  </a:lnTo>
                  <a:lnTo>
                    <a:pt x="23669" y="23669"/>
                  </a:lnTo>
                  <a:lnTo>
                    <a:pt x="6351" y="49345"/>
                  </a:lnTo>
                  <a:lnTo>
                    <a:pt x="0" y="80772"/>
                  </a:lnTo>
                  <a:lnTo>
                    <a:pt x="0" y="726948"/>
                  </a:lnTo>
                  <a:lnTo>
                    <a:pt x="6351" y="758374"/>
                  </a:lnTo>
                  <a:lnTo>
                    <a:pt x="23669" y="784050"/>
                  </a:lnTo>
                  <a:lnTo>
                    <a:pt x="49345" y="801368"/>
                  </a:lnTo>
                  <a:lnTo>
                    <a:pt x="80772" y="807719"/>
                  </a:lnTo>
                  <a:lnTo>
                    <a:pt x="1266443" y="807719"/>
                  </a:lnTo>
                  <a:lnTo>
                    <a:pt x="1297870" y="801368"/>
                  </a:lnTo>
                  <a:lnTo>
                    <a:pt x="1323546" y="784050"/>
                  </a:lnTo>
                  <a:lnTo>
                    <a:pt x="1340864" y="758374"/>
                  </a:lnTo>
                  <a:lnTo>
                    <a:pt x="1347215" y="726948"/>
                  </a:lnTo>
                  <a:lnTo>
                    <a:pt x="1347215" y="80772"/>
                  </a:lnTo>
                  <a:lnTo>
                    <a:pt x="1340864" y="49345"/>
                  </a:lnTo>
                  <a:lnTo>
                    <a:pt x="1323546" y="23669"/>
                  </a:lnTo>
                  <a:lnTo>
                    <a:pt x="1297870" y="6351"/>
                  </a:lnTo>
                  <a:lnTo>
                    <a:pt x="1266443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4" name="object 34"/>
            <p:cNvSpPr/>
            <p:nvPr/>
          </p:nvSpPr>
          <p:spPr>
            <a:xfrm>
              <a:off x="8013192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0" y="80772"/>
                  </a:moveTo>
                  <a:lnTo>
                    <a:pt x="6351" y="49345"/>
                  </a:lnTo>
                  <a:lnTo>
                    <a:pt x="23669" y="23669"/>
                  </a:lnTo>
                  <a:lnTo>
                    <a:pt x="49345" y="6351"/>
                  </a:lnTo>
                  <a:lnTo>
                    <a:pt x="80772" y="0"/>
                  </a:lnTo>
                  <a:lnTo>
                    <a:pt x="1266443" y="0"/>
                  </a:lnTo>
                  <a:lnTo>
                    <a:pt x="1297870" y="6351"/>
                  </a:lnTo>
                  <a:lnTo>
                    <a:pt x="1323546" y="23669"/>
                  </a:lnTo>
                  <a:lnTo>
                    <a:pt x="1340864" y="49345"/>
                  </a:lnTo>
                  <a:lnTo>
                    <a:pt x="1347215" y="80772"/>
                  </a:lnTo>
                  <a:lnTo>
                    <a:pt x="1347215" y="726948"/>
                  </a:lnTo>
                  <a:lnTo>
                    <a:pt x="1340864" y="758374"/>
                  </a:lnTo>
                  <a:lnTo>
                    <a:pt x="1323546" y="784050"/>
                  </a:lnTo>
                  <a:lnTo>
                    <a:pt x="1297870" y="801368"/>
                  </a:lnTo>
                  <a:lnTo>
                    <a:pt x="1266443" y="807719"/>
                  </a:lnTo>
                  <a:lnTo>
                    <a:pt x="80772" y="807719"/>
                  </a:lnTo>
                  <a:lnTo>
                    <a:pt x="49345" y="801368"/>
                  </a:lnTo>
                  <a:lnTo>
                    <a:pt x="23669" y="784050"/>
                  </a:lnTo>
                  <a:lnTo>
                    <a:pt x="6351" y="758374"/>
                  </a:lnTo>
                  <a:lnTo>
                    <a:pt x="0" y="726948"/>
                  </a:lnTo>
                  <a:lnTo>
                    <a:pt x="0" y="80772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5" name="object 35"/>
          <p:cNvSpPr txBox="1"/>
          <p:nvPr/>
        </p:nvSpPr>
        <p:spPr>
          <a:xfrm>
            <a:off x="6223920" y="2839306"/>
            <a:ext cx="582930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4" dirty="0">
                <a:solidFill>
                  <a:srgbClr val="FFFFFF"/>
                </a:solidFill>
                <a:latin typeface="Carlito"/>
                <a:cs typeface="Carlito"/>
              </a:rPr>
              <a:t>Ext</a:t>
            </a:r>
            <a:r>
              <a:rPr sz="157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1575" dirty="0">
              <a:latin typeface="Carlito"/>
              <a:cs typeface="Carlito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7349299" y="2684717"/>
            <a:ext cx="1020128" cy="909161"/>
            <a:chOff x="9799066" y="2436622"/>
            <a:chExt cx="1360170" cy="1212215"/>
          </a:xfrm>
        </p:grpSpPr>
        <p:sp>
          <p:nvSpPr>
            <p:cNvPr id="37" name="object 37"/>
            <p:cNvSpPr/>
            <p:nvPr/>
          </p:nvSpPr>
          <p:spPr>
            <a:xfrm>
              <a:off x="10018776" y="2647188"/>
              <a:ext cx="121920" cy="1001394"/>
            </a:xfrm>
            <a:custGeom>
              <a:avLst/>
              <a:gdLst/>
              <a:ahLst/>
              <a:cxnLst/>
              <a:rect l="l" t="t" r="r" b="b"/>
              <a:pathLst>
                <a:path w="121920" h="1001395">
                  <a:moveTo>
                    <a:pt x="121920" y="0"/>
                  </a:moveTo>
                  <a:lnTo>
                    <a:pt x="0" y="0"/>
                  </a:lnTo>
                  <a:lnTo>
                    <a:pt x="0" y="1001268"/>
                  </a:lnTo>
                  <a:lnTo>
                    <a:pt x="121920" y="1001268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8" name="object 38"/>
            <p:cNvSpPr/>
            <p:nvPr/>
          </p:nvSpPr>
          <p:spPr>
            <a:xfrm>
              <a:off x="9805416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1266443" y="0"/>
                  </a:moveTo>
                  <a:lnTo>
                    <a:pt x="80772" y="0"/>
                  </a:lnTo>
                  <a:lnTo>
                    <a:pt x="49345" y="6351"/>
                  </a:lnTo>
                  <a:lnTo>
                    <a:pt x="23669" y="23669"/>
                  </a:lnTo>
                  <a:lnTo>
                    <a:pt x="6351" y="49345"/>
                  </a:lnTo>
                  <a:lnTo>
                    <a:pt x="0" y="80772"/>
                  </a:lnTo>
                  <a:lnTo>
                    <a:pt x="0" y="726948"/>
                  </a:lnTo>
                  <a:lnTo>
                    <a:pt x="6351" y="758374"/>
                  </a:lnTo>
                  <a:lnTo>
                    <a:pt x="23669" y="784050"/>
                  </a:lnTo>
                  <a:lnTo>
                    <a:pt x="49345" y="801368"/>
                  </a:lnTo>
                  <a:lnTo>
                    <a:pt x="80772" y="807719"/>
                  </a:lnTo>
                  <a:lnTo>
                    <a:pt x="1266443" y="807719"/>
                  </a:lnTo>
                  <a:lnTo>
                    <a:pt x="1297870" y="801368"/>
                  </a:lnTo>
                  <a:lnTo>
                    <a:pt x="1323546" y="784050"/>
                  </a:lnTo>
                  <a:lnTo>
                    <a:pt x="1340864" y="758374"/>
                  </a:lnTo>
                  <a:lnTo>
                    <a:pt x="1347215" y="726948"/>
                  </a:lnTo>
                  <a:lnTo>
                    <a:pt x="1347215" y="80772"/>
                  </a:lnTo>
                  <a:lnTo>
                    <a:pt x="1340864" y="49345"/>
                  </a:lnTo>
                  <a:lnTo>
                    <a:pt x="1323546" y="23669"/>
                  </a:lnTo>
                  <a:lnTo>
                    <a:pt x="1297870" y="6351"/>
                  </a:lnTo>
                  <a:lnTo>
                    <a:pt x="1266443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9" name="object 39"/>
            <p:cNvSpPr/>
            <p:nvPr/>
          </p:nvSpPr>
          <p:spPr>
            <a:xfrm>
              <a:off x="9805416" y="2442972"/>
              <a:ext cx="1347470" cy="807720"/>
            </a:xfrm>
            <a:custGeom>
              <a:avLst/>
              <a:gdLst/>
              <a:ahLst/>
              <a:cxnLst/>
              <a:rect l="l" t="t" r="r" b="b"/>
              <a:pathLst>
                <a:path w="1347470" h="807719">
                  <a:moveTo>
                    <a:pt x="0" y="80772"/>
                  </a:moveTo>
                  <a:lnTo>
                    <a:pt x="6351" y="49345"/>
                  </a:lnTo>
                  <a:lnTo>
                    <a:pt x="23669" y="23669"/>
                  </a:lnTo>
                  <a:lnTo>
                    <a:pt x="49345" y="6351"/>
                  </a:lnTo>
                  <a:lnTo>
                    <a:pt x="80772" y="0"/>
                  </a:lnTo>
                  <a:lnTo>
                    <a:pt x="1266443" y="0"/>
                  </a:lnTo>
                  <a:lnTo>
                    <a:pt x="1297870" y="6351"/>
                  </a:lnTo>
                  <a:lnTo>
                    <a:pt x="1323546" y="23669"/>
                  </a:lnTo>
                  <a:lnTo>
                    <a:pt x="1340864" y="49345"/>
                  </a:lnTo>
                  <a:lnTo>
                    <a:pt x="1347215" y="80772"/>
                  </a:lnTo>
                  <a:lnTo>
                    <a:pt x="1347215" y="726948"/>
                  </a:lnTo>
                  <a:lnTo>
                    <a:pt x="1340864" y="758374"/>
                  </a:lnTo>
                  <a:lnTo>
                    <a:pt x="1323546" y="784050"/>
                  </a:lnTo>
                  <a:lnTo>
                    <a:pt x="1297870" y="801368"/>
                  </a:lnTo>
                  <a:lnTo>
                    <a:pt x="1266443" y="807719"/>
                  </a:lnTo>
                  <a:lnTo>
                    <a:pt x="80772" y="807719"/>
                  </a:lnTo>
                  <a:lnTo>
                    <a:pt x="49345" y="801368"/>
                  </a:lnTo>
                  <a:lnTo>
                    <a:pt x="23669" y="784050"/>
                  </a:lnTo>
                  <a:lnTo>
                    <a:pt x="6351" y="758374"/>
                  </a:lnTo>
                  <a:lnTo>
                    <a:pt x="0" y="726948"/>
                  </a:lnTo>
                  <a:lnTo>
                    <a:pt x="0" y="80772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0" name="object 40"/>
          <p:cNvSpPr txBox="1"/>
          <p:nvPr/>
        </p:nvSpPr>
        <p:spPr>
          <a:xfrm>
            <a:off x="7495223" y="2839306"/>
            <a:ext cx="730091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8" dirty="0">
                <a:solidFill>
                  <a:srgbClr val="FFFFFF"/>
                </a:solidFill>
                <a:latin typeface="Carlito"/>
                <a:cs typeface="Carlito"/>
              </a:rPr>
              <a:t>Appraise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7349299" y="3442526"/>
            <a:ext cx="1020128" cy="909161"/>
            <a:chOff x="9799066" y="3447034"/>
            <a:chExt cx="1360170" cy="1212215"/>
          </a:xfrm>
        </p:grpSpPr>
        <p:sp>
          <p:nvSpPr>
            <p:cNvPr id="42" name="object 42"/>
            <p:cNvSpPr/>
            <p:nvPr/>
          </p:nvSpPr>
          <p:spPr>
            <a:xfrm>
              <a:off x="10018776" y="3659124"/>
              <a:ext cx="121920" cy="1000125"/>
            </a:xfrm>
            <a:custGeom>
              <a:avLst/>
              <a:gdLst/>
              <a:ahLst/>
              <a:cxnLst/>
              <a:rect l="l" t="t" r="r" b="b"/>
              <a:pathLst>
                <a:path w="121920" h="1000125">
                  <a:moveTo>
                    <a:pt x="121920" y="0"/>
                  </a:moveTo>
                  <a:lnTo>
                    <a:pt x="0" y="0"/>
                  </a:lnTo>
                  <a:lnTo>
                    <a:pt x="0" y="999744"/>
                  </a:lnTo>
                  <a:lnTo>
                    <a:pt x="121920" y="999744"/>
                  </a:lnTo>
                  <a:lnTo>
                    <a:pt x="1219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3" name="object 43"/>
            <p:cNvSpPr/>
            <p:nvPr/>
          </p:nvSpPr>
          <p:spPr>
            <a:xfrm>
              <a:off x="9805416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9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9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4" name="object 44"/>
            <p:cNvSpPr/>
            <p:nvPr/>
          </p:nvSpPr>
          <p:spPr>
            <a:xfrm>
              <a:off x="9805416" y="3453384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9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9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9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5" name="object 45"/>
          <p:cNvSpPr txBox="1"/>
          <p:nvPr/>
        </p:nvSpPr>
        <p:spPr>
          <a:xfrm>
            <a:off x="7424357" y="3597592"/>
            <a:ext cx="871061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11" dirty="0">
                <a:solidFill>
                  <a:srgbClr val="FFFFFF"/>
                </a:solidFill>
                <a:latin typeface="Carlito"/>
                <a:cs typeface="Carlito"/>
              </a:rPr>
              <a:t>Synthesize</a:t>
            </a:r>
            <a:endParaRPr sz="1575">
              <a:latin typeface="Carlito"/>
              <a:cs typeface="Carlito"/>
            </a:endParaRPr>
          </a:p>
        </p:txBody>
      </p:sp>
      <p:grpSp>
        <p:nvGrpSpPr>
          <p:cNvPr id="46" name="object 46"/>
          <p:cNvGrpSpPr/>
          <p:nvPr/>
        </p:nvGrpSpPr>
        <p:grpSpPr>
          <a:xfrm>
            <a:off x="7349490" y="4200525"/>
            <a:ext cx="1019651" cy="616268"/>
            <a:chOff x="9799319" y="4457700"/>
            <a:chExt cx="1359535" cy="821690"/>
          </a:xfrm>
        </p:grpSpPr>
        <p:sp>
          <p:nvSpPr>
            <p:cNvPr id="47" name="object 47"/>
            <p:cNvSpPr/>
            <p:nvPr/>
          </p:nvSpPr>
          <p:spPr>
            <a:xfrm>
              <a:off x="9805415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1266316" y="0"/>
                  </a:moveTo>
                  <a:lnTo>
                    <a:pt x="80899" y="0"/>
                  </a:lnTo>
                  <a:lnTo>
                    <a:pt x="49399" y="6353"/>
                  </a:lnTo>
                  <a:lnTo>
                    <a:pt x="23685" y="23685"/>
                  </a:lnTo>
                  <a:lnTo>
                    <a:pt x="6353" y="49399"/>
                  </a:lnTo>
                  <a:lnTo>
                    <a:pt x="0" y="80898"/>
                  </a:lnTo>
                  <a:lnTo>
                    <a:pt x="0" y="728344"/>
                  </a:lnTo>
                  <a:lnTo>
                    <a:pt x="6353" y="759844"/>
                  </a:lnTo>
                  <a:lnTo>
                    <a:pt x="23685" y="785558"/>
                  </a:lnTo>
                  <a:lnTo>
                    <a:pt x="49399" y="802890"/>
                  </a:lnTo>
                  <a:lnTo>
                    <a:pt x="80899" y="809243"/>
                  </a:lnTo>
                  <a:lnTo>
                    <a:pt x="1266316" y="809243"/>
                  </a:lnTo>
                  <a:lnTo>
                    <a:pt x="1297816" y="802890"/>
                  </a:lnTo>
                  <a:lnTo>
                    <a:pt x="1323530" y="785558"/>
                  </a:lnTo>
                  <a:lnTo>
                    <a:pt x="1340862" y="759844"/>
                  </a:lnTo>
                  <a:lnTo>
                    <a:pt x="1347215" y="728344"/>
                  </a:lnTo>
                  <a:lnTo>
                    <a:pt x="1347215" y="80898"/>
                  </a:lnTo>
                  <a:lnTo>
                    <a:pt x="1340862" y="49399"/>
                  </a:lnTo>
                  <a:lnTo>
                    <a:pt x="1323530" y="23685"/>
                  </a:lnTo>
                  <a:lnTo>
                    <a:pt x="1297816" y="6353"/>
                  </a:lnTo>
                  <a:lnTo>
                    <a:pt x="1266316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8" name="object 48"/>
            <p:cNvSpPr/>
            <p:nvPr/>
          </p:nvSpPr>
          <p:spPr>
            <a:xfrm>
              <a:off x="9805415" y="4463795"/>
              <a:ext cx="1347470" cy="809625"/>
            </a:xfrm>
            <a:custGeom>
              <a:avLst/>
              <a:gdLst/>
              <a:ahLst/>
              <a:cxnLst/>
              <a:rect l="l" t="t" r="r" b="b"/>
              <a:pathLst>
                <a:path w="1347470" h="809625">
                  <a:moveTo>
                    <a:pt x="0" y="80898"/>
                  </a:moveTo>
                  <a:lnTo>
                    <a:pt x="6353" y="49399"/>
                  </a:lnTo>
                  <a:lnTo>
                    <a:pt x="23685" y="23685"/>
                  </a:lnTo>
                  <a:lnTo>
                    <a:pt x="49399" y="6353"/>
                  </a:lnTo>
                  <a:lnTo>
                    <a:pt x="80899" y="0"/>
                  </a:lnTo>
                  <a:lnTo>
                    <a:pt x="1266316" y="0"/>
                  </a:lnTo>
                  <a:lnTo>
                    <a:pt x="1297816" y="6353"/>
                  </a:lnTo>
                  <a:lnTo>
                    <a:pt x="1323530" y="23685"/>
                  </a:lnTo>
                  <a:lnTo>
                    <a:pt x="1340862" y="49399"/>
                  </a:lnTo>
                  <a:lnTo>
                    <a:pt x="1347215" y="80898"/>
                  </a:lnTo>
                  <a:lnTo>
                    <a:pt x="1347215" y="728344"/>
                  </a:lnTo>
                  <a:lnTo>
                    <a:pt x="1340862" y="759844"/>
                  </a:lnTo>
                  <a:lnTo>
                    <a:pt x="1323530" y="785558"/>
                  </a:lnTo>
                  <a:lnTo>
                    <a:pt x="1297816" y="802890"/>
                  </a:lnTo>
                  <a:lnTo>
                    <a:pt x="1266316" y="809243"/>
                  </a:lnTo>
                  <a:lnTo>
                    <a:pt x="80899" y="809243"/>
                  </a:lnTo>
                  <a:lnTo>
                    <a:pt x="49399" y="802890"/>
                  </a:lnTo>
                  <a:lnTo>
                    <a:pt x="23685" y="785558"/>
                  </a:lnTo>
                  <a:lnTo>
                    <a:pt x="6353" y="759844"/>
                  </a:lnTo>
                  <a:lnTo>
                    <a:pt x="0" y="728344"/>
                  </a:lnTo>
                  <a:lnTo>
                    <a:pt x="0" y="80898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9" name="object 49"/>
          <p:cNvSpPr txBox="1"/>
          <p:nvPr/>
        </p:nvSpPr>
        <p:spPr>
          <a:xfrm>
            <a:off x="7574089" y="4355782"/>
            <a:ext cx="571976" cy="25199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575" spc="-30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157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1575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891843" y="5604891"/>
            <a:ext cx="1058228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b="1" spc="-4" dirty="0">
                <a:solidFill>
                  <a:srgbClr val="FFFFFF"/>
                </a:solidFill>
                <a:latin typeface="Carlito"/>
                <a:cs typeface="Carlito"/>
              </a:rPr>
              <a:t>hsl.lib.unc.edu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2506" y="584358"/>
            <a:ext cx="5754698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23" dirty="0"/>
              <a:t>Focus </a:t>
            </a:r>
            <a:r>
              <a:rPr spc="-11" dirty="0"/>
              <a:t>for </a:t>
            </a:r>
            <a:r>
              <a:rPr spc="-4" dirty="0"/>
              <a:t>This</a:t>
            </a:r>
            <a:r>
              <a:rPr spc="-30" dirty="0"/>
              <a:t> </a:t>
            </a:r>
            <a:r>
              <a:rPr spc="-26" dirty="0"/>
              <a:t>Workshop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5" name="object 5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10" name="object 10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6" name="object 16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8" name="object 18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1" name="object 21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3" name="object 23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6" name="object 26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8" name="object 28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1" name="object 31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3" name="object 33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4" name="object 34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6" name="object 36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8" name="object 38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9" name="object 39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1" name="object 41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3" name="object 43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4" name="object 44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5" name="object 45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7" name="object 47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8" name="object 48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75117" y="1114991"/>
            <a:ext cx="500967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</a:t>
            </a:r>
            <a:r>
              <a:rPr spc="-15" dirty="0"/>
              <a:t>Review</a:t>
            </a:r>
            <a:r>
              <a:rPr spc="-53" dirty="0"/>
              <a:t> </a:t>
            </a:r>
            <a:r>
              <a:rPr spc="-4" dirty="0"/>
              <a:t>Questions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4738688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1" dirty="0"/>
              <a:t>Crafting </a:t>
            </a:r>
            <a:r>
              <a:rPr spc="-19" dirty="0"/>
              <a:t>your </a:t>
            </a:r>
            <a:r>
              <a:rPr spc="-15" dirty="0"/>
              <a:t>Research</a:t>
            </a:r>
            <a:r>
              <a:rPr spc="-8" dirty="0"/>
              <a:t> </a:t>
            </a:r>
            <a:r>
              <a:rPr spc="-4" dirty="0"/>
              <a:t>Question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951" y="2124991"/>
            <a:ext cx="7598093" cy="1840728"/>
          </a:xfrm>
          <a:prstGeom prst="rect">
            <a:avLst/>
          </a:prstGeom>
        </p:spPr>
        <p:txBody>
          <a:bodyPr vert="horz" wrap="square" lIns="0" tIns="126206" rIns="0" bIns="0" rtlCol="0">
            <a:spAutoFit/>
          </a:bodyPr>
          <a:lstStyle/>
          <a:p>
            <a:pPr marL="180975" indent="-171450">
              <a:spcBef>
                <a:spcPts val="994"/>
              </a:spcBef>
              <a:buFont typeface="Arial"/>
              <a:buChar char="•"/>
              <a:tabLst>
                <a:tab pos="180975" algn="l"/>
              </a:tabLst>
            </a:pPr>
            <a:r>
              <a:rPr sz="1950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950" spc="-8" dirty="0">
                <a:solidFill>
                  <a:srgbClr val="3A3838"/>
                </a:solidFill>
                <a:latin typeface="Carlito"/>
                <a:cs typeface="Carlito"/>
              </a:rPr>
              <a:t>review research </a:t>
            </a:r>
            <a:r>
              <a:rPr sz="1950" spc="-4" dirty="0">
                <a:solidFill>
                  <a:srgbClr val="3A3838"/>
                </a:solidFill>
                <a:latin typeface="Carlito"/>
                <a:cs typeface="Carlito"/>
              </a:rPr>
              <a:t>question</a:t>
            </a:r>
            <a:r>
              <a:rPr sz="1950" spc="-6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950" spc="-4" dirty="0">
                <a:solidFill>
                  <a:srgbClr val="3A3838"/>
                </a:solidFill>
                <a:latin typeface="Carlito"/>
                <a:cs typeface="Carlito"/>
              </a:rPr>
              <a:t>should:</a:t>
            </a:r>
            <a:endParaRPr sz="1950" dirty="0">
              <a:latin typeface="Carlito"/>
              <a:cs typeface="Carlito"/>
            </a:endParaRPr>
          </a:p>
          <a:p>
            <a:pPr marL="523875" lvl="1" indent="-171450">
              <a:spcBef>
                <a:spcPts val="769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Identify the main purpose of the</a:t>
            </a:r>
            <a:r>
              <a:rPr sz="1650" spc="3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sz="1650" dirty="0">
              <a:latin typeface="Carlito"/>
              <a:cs typeface="Carlito"/>
            </a:endParaRPr>
          </a:p>
          <a:p>
            <a:pPr marL="523875" lvl="1" indent="-171450">
              <a:spcBef>
                <a:spcPts val="750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Be specific enough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lead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clear inclusion and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exclusion</a:t>
            </a:r>
            <a:r>
              <a:rPr sz="1650" spc="4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criteria</a:t>
            </a:r>
            <a:endParaRPr sz="1650" dirty="0">
              <a:latin typeface="Carlito"/>
              <a:cs typeface="Carlito"/>
            </a:endParaRPr>
          </a:p>
          <a:p>
            <a:pPr marL="523875" lvl="1" indent="-171450">
              <a:spcBef>
                <a:spcPts val="758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Include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your population,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intervention/exposure,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and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outcomes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of</a:t>
            </a:r>
            <a:r>
              <a:rPr sz="1650" spc="6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interest</a:t>
            </a:r>
            <a:endParaRPr sz="1650" dirty="0">
              <a:latin typeface="Carlito"/>
              <a:cs typeface="Carlito"/>
            </a:endParaRPr>
          </a:p>
          <a:p>
            <a:pPr marL="523875" lvl="1" indent="-171450">
              <a:spcBef>
                <a:spcPts val="74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Be based </a:t>
            </a:r>
            <a:r>
              <a:rPr sz="1650" dirty="0">
                <a:solidFill>
                  <a:srgbClr val="3A3838"/>
                </a:solidFill>
                <a:latin typeface="Carlito"/>
                <a:cs typeface="Carlito"/>
              </a:rPr>
              <a:t>on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gap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in the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research</a:t>
            </a:r>
            <a:r>
              <a:rPr sz="1650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literature</a:t>
            </a:r>
            <a:endParaRPr sz="165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1E3BE43D-E13C-48AE-B13D-C6FC98E4B8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Hypothesis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8BC60C27-DBF4-494D-87ED-7B7F2E5875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“A systematic review should be based on principles of hypothesis testing, and the hypotheses must be conceived a priori.”</a:t>
            </a:r>
            <a:endParaRPr lang="en-US" altLang="en-US" sz="1000"/>
          </a:p>
          <a:p>
            <a:endParaRPr lang="en-US" altLang="en-US" sz="1000"/>
          </a:p>
          <a:p>
            <a:pPr>
              <a:buFontTx/>
              <a:buNone/>
            </a:pPr>
            <a:r>
              <a:rPr lang="en-US" altLang="en-US" sz="1200"/>
              <a:t>        Margaliot, Zvi, Kevin C. Chung. Systematic Reviews: A Primer for Plastic Surgery Research. PRS Journal. 120/7 (2007) p. 1836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0A17E35F-40E6-47B2-BBA8-6691C2483E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Focus of the Question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599E40F8-E6FF-4CDE-867D-0CFA1432DA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The structured question will determine the inclusion and exclusion criteria:</a:t>
            </a:r>
          </a:p>
          <a:p>
            <a:pPr lvl="1"/>
            <a:r>
              <a:rPr lang="en-US" altLang="en-US"/>
              <a:t>What is the population of interest?</a:t>
            </a:r>
          </a:p>
          <a:p>
            <a:pPr lvl="1"/>
            <a:r>
              <a:rPr lang="en-US" altLang="en-US"/>
              <a:t>What are the interventions?</a:t>
            </a:r>
          </a:p>
          <a:p>
            <a:pPr lvl="1"/>
            <a:r>
              <a:rPr lang="en-US" altLang="en-US"/>
              <a:t>What are the outcomes of interest?</a:t>
            </a:r>
          </a:p>
          <a:p>
            <a:pPr lvl="1"/>
            <a:r>
              <a:rPr lang="en-US" altLang="en-US"/>
              <a:t>What study designs are appropriate?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5324" y="834765"/>
            <a:ext cx="487299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8" dirty="0"/>
              <a:t>PICO </a:t>
            </a:r>
            <a:r>
              <a:rPr spc="-11" dirty="0"/>
              <a:t>Research </a:t>
            </a:r>
            <a:r>
              <a:rPr spc="-4" dirty="0"/>
              <a:t>Question</a:t>
            </a:r>
            <a:r>
              <a:rPr spc="-45" dirty="0"/>
              <a:t> </a:t>
            </a:r>
            <a:r>
              <a:rPr spc="-8" dirty="0"/>
              <a:t>Example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2506694" y="4164044"/>
            <a:ext cx="148590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 algn="just">
              <a:spcBef>
                <a:spcPts val="75"/>
              </a:spcBef>
            </a:pPr>
            <a:r>
              <a:rPr sz="1500" b="1" dirty="0">
                <a:solidFill>
                  <a:srgbClr val="50A350"/>
                </a:solidFill>
                <a:latin typeface="Carlito"/>
                <a:cs typeface="Carlito"/>
              </a:rPr>
              <a:t>P  </a:t>
            </a:r>
            <a:r>
              <a:rPr sz="1500" b="1" dirty="0">
                <a:solidFill>
                  <a:srgbClr val="4471C4"/>
                </a:solidFill>
                <a:latin typeface="Carlito"/>
                <a:cs typeface="Carlito"/>
              </a:rPr>
              <a:t>I  </a:t>
            </a:r>
            <a:r>
              <a:rPr sz="1500" b="1" dirty="0">
                <a:solidFill>
                  <a:srgbClr val="6F2F9F"/>
                </a:solidFill>
                <a:latin typeface="Carlito"/>
                <a:cs typeface="Carlito"/>
              </a:rPr>
              <a:t>C  </a:t>
            </a:r>
            <a:r>
              <a:rPr sz="1500" b="1" dirty="0">
                <a:solidFill>
                  <a:srgbClr val="EC7C30"/>
                </a:solidFill>
                <a:latin typeface="Carlito"/>
                <a:cs typeface="Carlito"/>
              </a:rPr>
              <a:t>O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92685" y="4164044"/>
            <a:ext cx="2165033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lang="en-GB" sz="1500" b="1" spc="-4" dirty="0">
                <a:solidFill>
                  <a:srgbClr val="50A350"/>
                </a:solidFill>
                <a:latin typeface="Carlito"/>
                <a:cs typeface="Carlito"/>
              </a:rPr>
              <a:t>women</a:t>
            </a:r>
            <a:endParaRPr sz="1500" dirty="0">
              <a:latin typeface="Carlito"/>
              <a:cs typeface="Carlito"/>
            </a:endParaRPr>
          </a:p>
          <a:p>
            <a:pPr marL="9525" marR="340519"/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Gender discrimination </a:t>
            </a:r>
            <a:r>
              <a:rPr lang="en-GB" sz="1500" b="1" spc="-4" dirty="0">
                <a:solidFill>
                  <a:srgbClr val="6F2F9F"/>
                </a:solidFill>
                <a:latin typeface="Carlito"/>
                <a:cs typeface="Carlito"/>
              </a:rPr>
              <a:t>men </a:t>
            </a:r>
          </a:p>
          <a:p>
            <a:pPr marL="9525" marR="340519"/>
            <a:r>
              <a:rPr lang="en-GB" sz="1500" b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endParaRPr sz="1500" dirty="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4332" y="2013585"/>
            <a:ext cx="6683216" cy="2087590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22384">
              <a:spcBef>
                <a:spcPts val="79"/>
              </a:spcBef>
            </a:pPr>
            <a:r>
              <a:rPr sz="1500" b="1" spc="-19" dirty="0">
                <a:latin typeface="Carlito"/>
                <a:cs typeface="Carlito"/>
              </a:rPr>
              <a:t>Topic: </a:t>
            </a:r>
            <a:r>
              <a:rPr lang="en-GB" sz="1500" spc="-4" dirty="0">
                <a:latin typeface="Carlito"/>
                <a:cs typeface="Carlito"/>
              </a:rPr>
              <a:t>Gender discrimination and women progression in the workplace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9525">
              <a:spcBef>
                <a:spcPts val="926"/>
              </a:spcBef>
            </a:pPr>
            <a:r>
              <a:rPr sz="1500" b="1" spc="-4" dirty="0">
                <a:latin typeface="Carlito"/>
                <a:cs typeface="Carlito"/>
              </a:rPr>
              <a:t>Question: </a:t>
            </a:r>
            <a:r>
              <a:rPr lang="en-GB" sz="1500" spc="-8" dirty="0">
                <a:latin typeface="Carlito"/>
                <a:cs typeface="Carlito"/>
              </a:rPr>
              <a:t>Does gender discrimination affect women progression in the workplace more than men?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22384">
              <a:spcBef>
                <a:spcPts val="945"/>
              </a:spcBef>
            </a:pPr>
            <a:r>
              <a:rPr sz="1500" b="1" spc="-4" dirty="0">
                <a:latin typeface="Carlito"/>
                <a:cs typeface="Carlito"/>
              </a:rPr>
              <a:t>PICO: </a:t>
            </a:r>
            <a:r>
              <a:rPr sz="1500" spc="-8" dirty="0">
                <a:latin typeface="Carlito"/>
                <a:cs typeface="Carlito"/>
              </a:rPr>
              <a:t>For </a:t>
            </a:r>
            <a:r>
              <a:rPr lang="en-GB" sz="1500" i="1" spc="-4" dirty="0">
                <a:solidFill>
                  <a:srgbClr val="008000"/>
                </a:solidFill>
                <a:latin typeface="Carlito"/>
                <a:cs typeface="Carlito"/>
              </a:rPr>
              <a:t>women</a:t>
            </a:r>
            <a:r>
              <a:rPr sz="1500" b="1" i="1" spc="-8" dirty="0">
                <a:solidFill>
                  <a:srgbClr val="008000"/>
                </a:solidFill>
                <a:latin typeface="Carlito"/>
                <a:cs typeface="Carlito"/>
              </a:rPr>
              <a:t>(Population)</a:t>
            </a:r>
            <a:r>
              <a:rPr sz="1500" spc="-8" dirty="0">
                <a:latin typeface="Carlito"/>
                <a:cs typeface="Carlito"/>
              </a:rPr>
              <a:t>, </a:t>
            </a:r>
            <a:r>
              <a:rPr sz="1500" spc="-4" dirty="0">
                <a:latin typeface="Carlito"/>
                <a:cs typeface="Carlito"/>
              </a:rPr>
              <a:t>does </a:t>
            </a:r>
            <a:r>
              <a:rPr lang="en-GB" sz="1500" i="1" dirty="0">
                <a:solidFill>
                  <a:srgbClr val="4471C4"/>
                </a:solidFill>
                <a:latin typeface="Carlito"/>
                <a:cs typeface="Carlito"/>
              </a:rPr>
              <a:t>gender discrimination</a:t>
            </a:r>
            <a:r>
              <a:rPr sz="1500" b="1" i="1" spc="-4" dirty="0">
                <a:solidFill>
                  <a:srgbClr val="4471C4"/>
                </a:solidFill>
                <a:latin typeface="Carlito"/>
                <a:cs typeface="Carlito"/>
              </a:rPr>
              <a:t>(Intervention) </a:t>
            </a:r>
            <a:r>
              <a:rPr lang="en-GB" sz="1500" b="1" i="1" spc="-4" dirty="0">
                <a:solidFill>
                  <a:srgbClr val="4471C4"/>
                </a:solidFill>
                <a:latin typeface="Carlito"/>
                <a:cs typeface="Carlito"/>
              </a:rPr>
              <a:t>increases</a:t>
            </a:r>
            <a:r>
              <a:rPr sz="1500" spc="-4" dirty="0">
                <a:latin typeface="Carlito"/>
                <a:cs typeface="Carlito"/>
              </a:rPr>
              <a:t> </a:t>
            </a:r>
            <a:r>
              <a:rPr sz="1500" dirty="0">
                <a:latin typeface="Carlito"/>
                <a:cs typeface="Carlito"/>
              </a:rPr>
              <a:t>the </a:t>
            </a:r>
            <a:r>
              <a:rPr sz="1500" spc="-4" dirty="0">
                <a:latin typeface="Carlito"/>
                <a:cs typeface="Carlito"/>
              </a:rPr>
              <a:t>future risk of </a:t>
            </a:r>
            <a:r>
              <a:rPr lang="en-GB" sz="1500" i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r>
              <a:rPr sz="1500" i="1" spc="-4" dirty="0">
                <a:solidFill>
                  <a:srgbClr val="EC7C30"/>
                </a:solidFill>
                <a:latin typeface="Carlito"/>
                <a:cs typeface="Carlito"/>
              </a:rPr>
              <a:t> </a:t>
            </a:r>
            <a:r>
              <a:rPr sz="1500" b="1" i="1" spc="-8" dirty="0">
                <a:solidFill>
                  <a:srgbClr val="EC7C30"/>
                </a:solidFill>
                <a:latin typeface="Carlito"/>
                <a:cs typeface="Carlito"/>
              </a:rPr>
              <a:t>(Outcome) </a:t>
            </a:r>
            <a:r>
              <a:rPr sz="1500" spc="-8" dirty="0">
                <a:latin typeface="Carlito"/>
                <a:cs typeface="Carlito"/>
              </a:rPr>
              <a:t>compared  </a:t>
            </a:r>
            <a:r>
              <a:rPr sz="1500" spc="-4" dirty="0">
                <a:latin typeface="Carlito"/>
                <a:cs typeface="Carlito"/>
              </a:rPr>
              <a:t>with </a:t>
            </a:r>
            <a:r>
              <a:rPr lang="en-GB" sz="1500" i="1" spc="-4" dirty="0">
                <a:solidFill>
                  <a:srgbClr val="6F2F9F"/>
                </a:solidFill>
                <a:latin typeface="Carlito"/>
                <a:cs typeface="Carlito"/>
              </a:rPr>
              <a:t>men in the workplace</a:t>
            </a:r>
            <a:r>
              <a:rPr sz="1500" i="1" spc="-4" dirty="0">
                <a:solidFill>
                  <a:srgbClr val="6F2F9F"/>
                </a:solidFill>
                <a:latin typeface="Carlito"/>
                <a:cs typeface="Carlito"/>
              </a:rPr>
              <a:t>?</a:t>
            </a:r>
            <a:r>
              <a:rPr sz="1500" i="1" spc="-53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1500" b="1" i="1" spc="-4" dirty="0">
                <a:solidFill>
                  <a:srgbClr val="6F2F9F"/>
                </a:solidFill>
                <a:latin typeface="Carlito"/>
                <a:cs typeface="Carlito"/>
              </a:rPr>
              <a:t>(Comparison)</a:t>
            </a:r>
            <a:endParaRPr sz="1500" dirty="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5783" y="1114991"/>
            <a:ext cx="8368189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</a:t>
            </a:r>
            <a:r>
              <a:rPr spc="-15" dirty="0"/>
              <a:t>Review </a:t>
            </a:r>
            <a:r>
              <a:rPr spc="-4" dirty="0"/>
              <a:t>Scope </a:t>
            </a:r>
            <a:r>
              <a:rPr spc="-8" dirty="0"/>
              <a:t>and </a:t>
            </a:r>
            <a:r>
              <a:rPr spc="-11" dirty="0"/>
              <a:t>Protocol</a:t>
            </a:r>
            <a:r>
              <a:rPr spc="-4" dirty="0"/>
              <a:t> </a:t>
            </a:r>
            <a:r>
              <a:rPr spc="-11" dirty="0"/>
              <a:t>Development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415073"/>
            <a:ext cx="6320790" cy="425116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What’s and </a:t>
            </a:r>
            <a:r>
              <a:rPr spc="-8" dirty="0"/>
              <a:t>Why’s </a:t>
            </a:r>
            <a:r>
              <a:rPr spc="-4" dirty="0"/>
              <a:t>of </a:t>
            </a:r>
            <a:r>
              <a:rPr dirty="0"/>
              <a:t>a </a:t>
            </a:r>
            <a:r>
              <a:rPr spc="-19" dirty="0"/>
              <a:t>Review</a:t>
            </a:r>
            <a:r>
              <a:rPr spc="-15" dirty="0"/>
              <a:t> </a:t>
            </a:r>
            <a:r>
              <a:rPr spc="-11" dirty="0"/>
              <a:t>Protocol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0" y="857251"/>
            <a:ext cx="0" cy="26938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">
              <a:lnSpc>
                <a:spcPts val="1358"/>
              </a:lnSpc>
            </a:pPr>
            <a:r>
              <a:rPr spc="-4" dirty="0"/>
              <a:t>hsl.lib.unc.edu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12851" y="2395651"/>
            <a:ext cx="3532346" cy="1567737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1429" algn="ctr">
              <a:spcBef>
                <a:spcPts val="825"/>
              </a:spcBef>
            </a:pPr>
            <a:r>
              <a:rPr sz="1650" spc="-34" dirty="0">
                <a:solidFill>
                  <a:srgbClr val="3A3838"/>
                </a:solidFill>
                <a:latin typeface="Carlito"/>
                <a:cs typeface="Carlito"/>
              </a:rPr>
              <a:t>WHAT</a:t>
            </a:r>
            <a:endParaRPr sz="1650">
              <a:latin typeface="Carlito"/>
              <a:cs typeface="Carlito"/>
            </a:endParaRPr>
          </a:p>
          <a:p>
            <a:pPr marL="180975" marR="35243" indent="-171450">
              <a:spcBef>
                <a:spcPts val="750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protocol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is the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detailed work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plan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for 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your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z="1650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sz="16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It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documents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intent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and plan of</a:t>
            </a:r>
            <a:r>
              <a:rPr sz="1650" spc="3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the</a:t>
            </a:r>
            <a:endParaRPr sz="1650">
              <a:latin typeface="Carlito"/>
              <a:cs typeface="Carlito"/>
            </a:endParaRPr>
          </a:p>
          <a:p>
            <a:pPr marL="180975">
              <a:spcBef>
                <a:spcPts val="4"/>
              </a:spcBef>
            </a:pP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review </a:t>
            </a:r>
            <a:r>
              <a:rPr sz="1650" spc="-19" dirty="0">
                <a:solidFill>
                  <a:srgbClr val="3A3838"/>
                </a:solidFill>
                <a:latin typeface="Carlito"/>
                <a:cs typeface="Carlito"/>
              </a:rPr>
              <a:t>before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it</a:t>
            </a:r>
            <a:r>
              <a:rPr sz="1650" spc="3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starts</a:t>
            </a:r>
            <a:endParaRPr sz="165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913853" y="2395651"/>
            <a:ext cx="3698081" cy="1567737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R="158115" algn="ctr">
              <a:spcBef>
                <a:spcPts val="825"/>
              </a:spcBef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WHY</a:t>
            </a:r>
            <a:endParaRPr sz="1650">
              <a:latin typeface="Carlito"/>
              <a:cs typeface="Carlito"/>
            </a:endParaRPr>
          </a:p>
          <a:p>
            <a:pPr marL="180975" marR="444341" indent="-171450">
              <a:spcBef>
                <a:spcPts val="750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Prevents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ad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hoc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decisions, identifies 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potential problems</a:t>
            </a:r>
            <a:endParaRPr sz="16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Allows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others </a:t>
            </a:r>
            <a:r>
              <a:rPr sz="1650" spc="-15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compare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your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plan</a:t>
            </a:r>
            <a:r>
              <a:rPr sz="1650" spc="4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with</a:t>
            </a:r>
            <a:endParaRPr sz="1650">
              <a:latin typeface="Carlito"/>
              <a:cs typeface="Carlito"/>
            </a:endParaRPr>
          </a:p>
          <a:p>
            <a:pPr marL="180975">
              <a:spcBef>
                <a:spcPts val="4"/>
              </a:spcBef>
            </a:pPr>
            <a:r>
              <a:rPr sz="1650" spc="-4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650" spc="-11" dirty="0">
                <a:solidFill>
                  <a:srgbClr val="3A3838"/>
                </a:solidFill>
                <a:latin typeface="Carlito"/>
                <a:cs typeface="Carlito"/>
              </a:rPr>
              <a:t>completed </a:t>
            </a:r>
            <a:r>
              <a:rPr sz="1650" spc="-30" dirty="0">
                <a:solidFill>
                  <a:srgbClr val="3A3838"/>
                </a:solidFill>
                <a:latin typeface="Carlito"/>
                <a:cs typeface="Carlito"/>
              </a:rPr>
              <a:t>review,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allows</a:t>
            </a:r>
            <a:r>
              <a:rPr sz="1650" spc="9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650" spc="-8" dirty="0">
                <a:solidFill>
                  <a:srgbClr val="3A3838"/>
                </a:solidFill>
                <a:latin typeface="Carlito"/>
                <a:cs typeface="Carlito"/>
              </a:rPr>
              <a:t>replicability</a:t>
            </a:r>
            <a:endParaRPr sz="16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368907"/>
            <a:ext cx="6669098" cy="517449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Plan </a:t>
            </a:r>
            <a:r>
              <a:rPr spc="-19" dirty="0"/>
              <a:t>your Review</a:t>
            </a:r>
            <a:r>
              <a:rPr spc="-4" dirty="0"/>
              <a:t> Methodology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1659254" y="2723387"/>
            <a:ext cx="2087880" cy="1731724"/>
          </a:xfrm>
          <a:prstGeom prst="rect">
            <a:avLst/>
          </a:prstGeom>
        </p:spPr>
        <p:txBody>
          <a:bodyPr vert="horz" wrap="square" lIns="0" tIns="53816" rIns="0" bIns="0" rtlCol="0">
            <a:spAutoFit/>
          </a:bodyPr>
          <a:lstStyle/>
          <a:p>
            <a:pPr marL="266700" marR="11430" indent="-257175">
              <a:lnSpc>
                <a:spcPts val="1440"/>
              </a:lnSpc>
              <a:spcBef>
                <a:spcPts val="424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11" dirty="0">
                <a:latin typeface="Carlito"/>
                <a:cs typeface="Carlito"/>
              </a:rPr>
              <a:t>Review </a:t>
            </a:r>
            <a:r>
              <a:rPr sz="1500" spc="-4" dirty="0">
                <a:latin typeface="Carlito"/>
                <a:cs typeface="Carlito"/>
              </a:rPr>
              <a:t>question, </a:t>
            </a:r>
            <a:r>
              <a:rPr sz="1500" dirty="0">
                <a:latin typeface="Carlito"/>
                <a:cs typeface="Carlito"/>
              </a:rPr>
              <a:t>need,  </a:t>
            </a:r>
            <a:r>
              <a:rPr sz="1500" spc="-4" dirty="0">
                <a:latin typeface="Carlito"/>
                <a:cs typeface="Carlito"/>
              </a:rPr>
              <a:t>impact</a:t>
            </a:r>
            <a:endParaRPr sz="1500">
              <a:latin typeface="Carlito"/>
              <a:cs typeface="Carlito"/>
            </a:endParaRPr>
          </a:p>
          <a:p>
            <a:pPr marL="266700" marR="32385" indent="-257175">
              <a:lnSpc>
                <a:spcPct val="80000"/>
              </a:lnSpc>
              <a:spcBef>
                <a:spcPts val="761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dirty="0">
                <a:latin typeface="Carlito"/>
                <a:cs typeface="Carlito"/>
              </a:rPr>
              <a:t>Inclusion and</a:t>
            </a:r>
            <a:r>
              <a:rPr sz="1500" spc="-79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exclusion  </a:t>
            </a:r>
            <a:r>
              <a:rPr sz="1500" spc="-4" dirty="0">
                <a:latin typeface="Carlito"/>
                <a:cs typeface="Carlito"/>
              </a:rPr>
              <a:t>criteria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98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8" dirty="0">
                <a:latin typeface="Carlito"/>
                <a:cs typeface="Carlito"/>
              </a:rPr>
              <a:t>Information</a:t>
            </a:r>
            <a:r>
              <a:rPr sz="1500" spc="-15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sources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8" dirty="0">
                <a:latin typeface="Carlito"/>
                <a:cs typeface="Carlito"/>
              </a:rPr>
              <a:t>Search </a:t>
            </a:r>
            <a:r>
              <a:rPr sz="1500" spc="-11" dirty="0">
                <a:latin typeface="Carlito"/>
                <a:cs typeface="Carlito"/>
              </a:rPr>
              <a:t>strategy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4" dirty="0">
                <a:latin typeface="Carlito"/>
                <a:cs typeface="Carlito"/>
              </a:rPr>
              <a:t>Study selection</a:t>
            </a:r>
            <a:r>
              <a:rPr sz="1500" spc="-15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process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15268" y="2723387"/>
            <a:ext cx="2359343" cy="1921519"/>
          </a:xfrm>
          <a:prstGeom prst="rect">
            <a:avLst/>
          </a:prstGeom>
        </p:spPr>
        <p:txBody>
          <a:bodyPr vert="horz" wrap="square" lIns="0" tIns="53816" rIns="0" bIns="0" rtlCol="0">
            <a:spAutoFit/>
          </a:bodyPr>
          <a:lstStyle/>
          <a:p>
            <a:pPr marL="266224" marR="657225" indent="-257175">
              <a:lnSpc>
                <a:spcPts val="1440"/>
              </a:lnSpc>
              <a:spcBef>
                <a:spcPts val="424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11" dirty="0">
                <a:latin typeface="Carlito"/>
                <a:cs typeface="Carlito"/>
              </a:rPr>
              <a:t>Data </a:t>
            </a:r>
            <a:r>
              <a:rPr sz="1500" spc="-4" dirty="0">
                <a:latin typeface="Carlito"/>
                <a:cs typeface="Carlito"/>
              </a:rPr>
              <a:t>variables</a:t>
            </a:r>
            <a:r>
              <a:rPr sz="1500" spc="-30" dirty="0">
                <a:latin typeface="Carlito"/>
                <a:cs typeface="Carlito"/>
              </a:rPr>
              <a:t> </a:t>
            </a:r>
            <a:r>
              <a:rPr sz="1500" dirty="0">
                <a:latin typeface="Carlito"/>
                <a:cs typeface="Carlito"/>
              </a:rPr>
              <a:t>and  </a:t>
            </a:r>
            <a:r>
              <a:rPr sz="1500" spc="-8" dirty="0">
                <a:latin typeface="Carlito"/>
                <a:cs typeface="Carlito"/>
              </a:rPr>
              <a:t>extraction</a:t>
            </a:r>
            <a:endParaRPr sz="1500">
              <a:latin typeface="Carlito"/>
              <a:cs typeface="Carlito"/>
            </a:endParaRPr>
          </a:p>
          <a:p>
            <a:pPr marL="266224" marR="3810" indent="-257175">
              <a:lnSpc>
                <a:spcPct val="80000"/>
              </a:lnSpc>
              <a:spcBef>
                <a:spcPts val="761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dirty="0">
                <a:latin typeface="Carlito"/>
                <a:cs typeface="Carlito"/>
              </a:rPr>
              <a:t>Quality </a:t>
            </a:r>
            <a:r>
              <a:rPr sz="1500" spc="-4" dirty="0">
                <a:latin typeface="Carlito"/>
                <a:cs typeface="Carlito"/>
              </a:rPr>
              <a:t>assessment/Risk of  bias</a:t>
            </a:r>
            <a:endParaRPr sz="1500">
              <a:latin typeface="Carlito"/>
              <a:cs typeface="Carlito"/>
            </a:endParaRPr>
          </a:p>
          <a:p>
            <a:pPr marL="266224" marR="261938" indent="-257175">
              <a:lnSpc>
                <a:spcPct val="80000"/>
              </a:lnSpc>
              <a:spcBef>
                <a:spcPts val="758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4" dirty="0">
                <a:latin typeface="Carlito"/>
                <a:cs typeface="Carlito"/>
              </a:rPr>
              <a:t>Synthesis </a:t>
            </a:r>
            <a:r>
              <a:rPr sz="1500" dirty="0">
                <a:latin typeface="Carlito"/>
                <a:cs typeface="Carlito"/>
              </a:rPr>
              <a:t>and</a:t>
            </a:r>
            <a:r>
              <a:rPr sz="1500" spc="-45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summary  measures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11" dirty="0">
                <a:latin typeface="Carlito"/>
                <a:cs typeface="Carlito"/>
              </a:rPr>
              <a:t>Data </a:t>
            </a:r>
            <a:r>
              <a:rPr sz="1500" spc="-4" dirty="0">
                <a:latin typeface="Carlito"/>
                <a:cs typeface="Carlito"/>
              </a:rPr>
              <a:t>analysis</a:t>
            </a:r>
            <a:r>
              <a:rPr sz="1500" spc="11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plan</a:t>
            </a:r>
            <a:endParaRPr sz="1500">
              <a:latin typeface="Carlito"/>
              <a:cs typeface="Carlito"/>
            </a:endParaRPr>
          </a:p>
          <a:p>
            <a:pPr marL="266700" indent="-257175">
              <a:spcBef>
                <a:spcPts val="386"/>
              </a:spcBef>
              <a:buFont typeface="Arial"/>
              <a:buChar char="•"/>
              <a:tabLst>
                <a:tab pos="266224" algn="l"/>
                <a:tab pos="266700" algn="l"/>
              </a:tabLst>
            </a:pPr>
            <a:r>
              <a:rPr sz="1500" spc="-34" dirty="0">
                <a:latin typeface="Carlito"/>
                <a:cs typeface="Carlito"/>
              </a:rPr>
              <a:t>Team</a:t>
            </a:r>
            <a:r>
              <a:rPr sz="1500" spc="-4" dirty="0">
                <a:latin typeface="Carlito"/>
                <a:cs typeface="Carlito"/>
              </a:rPr>
              <a:t> members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77392" y="2151222"/>
            <a:ext cx="5815488" cy="28661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>
                <a:latin typeface="Carlito"/>
                <a:cs typeface="Carlito"/>
              </a:rPr>
              <a:t>The </a:t>
            </a:r>
            <a:r>
              <a:rPr spc="-8" dirty="0">
                <a:latin typeface="Carlito"/>
                <a:cs typeface="Carlito"/>
              </a:rPr>
              <a:t>following components </a:t>
            </a:r>
            <a:r>
              <a:rPr spc="-4" dirty="0">
                <a:latin typeface="Carlito"/>
                <a:cs typeface="Carlito"/>
              </a:rPr>
              <a:t>should be </a:t>
            </a:r>
            <a:r>
              <a:rPr spc="-11" dirty="0">
                <a:latin typeface="Carlito"/>
                <a:cs typeface="Carlito"/>
              </a:rPr>
              <a:t>covered </a:t>
            </a:r>
            <a:r>
              <a:rPr dirty="0">
                <a:latin typeface="Carlito"/>
                <a:cs typeface="Carlito"/>
              </a:rPr>
              <a:t>in </a:t>
            </a:r>
            <a:r>
              <a:rPr spc="-8" dirty="0">
                <a:latin typeface="Carlito"/>
                <a:cs typeface="Carlito"/>
              </a:rPr>
              <a:t>your</a:t>
            </a:r>
            <a:r>
              <a:rPr spc="8" dirty="0">
                <a:latin typeface="Carlito"/>
                <a:cs typeface="Carlito"/>
              </a:rPr>
              <a:t> </a:t>
            </a:r>
            <a:r>
              <a:rPr spc="-11" dirty="0">
                <a:latin typeface="Carlito"/>
                <a:cs typeface="Carlito"/>
              </a:rPr>
              <a:t>protocol:</a:t>
            </a:r>
            <a:endParaRPr>
              <a:latin typeface="Carlito"/>
              <a:cs typeface="Carlit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15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3361373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9" dirty="0"/>
              <a:t>Tools </a:t>
            </a:r>
            <a:r>
              <a:rPr spc="-15" dirty="0"/>
              <a:t>for </a:t>
            </a:r>
            <a:r>
              <a:rPr spc="-19" dirty="0"/>
              <a:t>your</a:t>
            </a:r>
            <a:r>
              <a:rPr spc="30" dirty="0"/>
              <a:t> </a:t>
            </a:r>
            <a:r>
              <a:rPr spc="-11" dirty="0"/>
              <a:t>Protocol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951" y="2146180"/>
            <a:ext cx="7959090" cy="1786708"/>
          </a:xfrm>
          <a:prstGeom prst="rect">
            <a:avLst/>
          </a:prstGeom>
        </p:spPr>
        <p:txBody>
          <a:bodyPr vert="horz" wrap="square" lIns="0" tIns="105728" rIns="0" bIns="0" rtlCol="0">
            <a:spAutoFit/>
          </a:bodyPr>
          <a:lstStyle/>
          <a:p>
            <a:pPr marL="180975" indent="-171450">
              <a:spcBef>
                <a:spcPts val="832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spc="-4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PRISMA-P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: Checklist of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recommended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items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address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in a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systematic</a:t>
            </a:r>
            <a:r>
              <a:rPr spc="-9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>
              <a:latin typeface="Carlito"/>
              <a:cs typeface="Carlito"/>
            </a:endParaRPr>
          </a:p>
          <a:p>
            <a:pPr marL="180975" indent="-171450">
              <a:spcBef>
                <a:spcPts val="758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PRISMA </a:t>
            </a:r>
            <a:r>
              <a:rPr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Statement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: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Checklist of items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report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in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completed</a:t>
            </a:r>
            <a:r>
              <a:rPr spc="-7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PROSPERO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: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SR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protocol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registry where you can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see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previous</a:t>
            </a:r>
            <a:r>
              <a:rPr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protocols</a:t>
            </a:r>
            <a:endParaRPr>
              <a:latin typeface="Carlito"/>
              <a:cs typeface="Carlito"/>
            </a:endParaRPr>
          </a:p>
          <a:p>
            <a:pPr marL="180975" marR="3810" indent="-171450">
              <a:spcBef>
                <a:spcPts val="750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Carolina Digital Repository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: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UNC institutional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repository where you can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deposit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your 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protocol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as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well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as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other scholarly</a:t>
            </a:r>
            <a:r>
              <a:rPr spc="-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works</a:t>
            </a:r>
            <a:endParaRPr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86521" y="1114991"/>
            <a:ext cx="538924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</a:t>
            </a:r>
            <a:r>
              <a:rPr spc="-15" dirty="0"/>
              <a:t>Literature</a:t>
            </a:r>
            <a:r>
              <a:rPr spc="-30" dirty="0"/>
              <a:t> </a:t>
            </a:r>
            <a:r>
              <a:rPr spc="-8" dirty="0"/>
              <a:t>Searching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B88892F6-034F-4EA0-9F9B-DADB8A2F9C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Inclusion/Exclusion Criteria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9004620-482A-45B1-AEA4-4973D4F041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en-US" altLang="en-US" sz="2400"/>
              <a:t>“Once the study question is formalized, the authors must compose a comprehensive list of inclusion and exclusion criteria.”</a:t>
            </a:r>
          </a:p>
          <a:p>
            <a:pPr>
              <a:lnSpc>
                <a:spcPct val="130000"/>
              </a:lnSpc>
            </a:pPr>
            <a:r>
              <a:rPr lang="en-US" altLang="en-US" sz="2400"/>
              <a:t>“To avoid selection bias, inclusion and exclusion criteria should be agreed upon and formalized before data extraction and analysis.” </a:t>
            </a:r>
            <a:endParaRPr lang="en-US" altLang="en-US" sz="1200"/>
          </a:p>
          <a:p>
            <a:pPr>
              <a:lnSpc>
                <a:spcPct val="130000"/>
              </a:lnSpc>
            </a:pPr>
            <a:endParaRPr lang="en-US" altLang="en-US" sz="1200"/>
          </a:p>
          <a:p>
            <a:pPr>
              <a:lnSpc>
                <a:spcPct val="130000"/>
              </a:lnSpc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p.1836</a:t>
            </a:r>
            <a:endParaRPr lang="en-US" altLang="en-US" sz="2400"/>
          </a:p>
          <a:p>
            <a:endParaRPr lang="en-US" altLang="en-US" sz="32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E51C2D34-DF5E-44DD-BFB8-C2D1D0AC8E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Search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00510EED-A8FB-4AE6-9B16-8736B4E244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“A comprehensive and reproducible literature search is the foundation of a systematic review.” </a:t>
            </a:r>
            <a:endParaRPr lang="en-US" altLang="en-US" sz="1200"/>
          </a:p>
          <a:p>
            <a:endParaRPr lang="en-US" altLang="en-US" sz="12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p.1837</a:t>
            </a:r>
          </a:p>
          <a:p>
            <a:pPr>
              <a:buFontTx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ADDDE3DD-4AB0-4D15-9D46-2F959C9276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Search Challenges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6580FA64-1409-411A-8CCE-88D53E0BA6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sz="1800" b="1"/>
              <a:t>Database Bias</a:t>
            </a:r>
            <a:r>
              <a:rPr lang="en-US" altLang="en-US" sz="1800"/>
              <a:t> - “No single database is likely to contain all published studies on a given subject.”</a:t>
            </a:r>
          </a:p>
          <a:p>
            <a:pPr>
              <a:lnSpc>
                <a:spcPct val="150000"/>
              </a:lnSpc>
            </a:pPr>
            <a:r>
              <a:rPr lang="en-US" altLang="en-US" sz="1800" b="1"/>
              <a:t>Publication Bias</a:t>
            </a:r>
            <a:r>
              <a:rPr lang="en-US" altLang="en-US" sz="1800"/>
              <a:t> - selective publication of articles that show positive treatment of effects and statistical significance.</a:t>
            </a:r>
          </a:p>
          <a:p>
            <a:pPr lvl="1">
              <a:lnSpc>
                <a:spcPct val="150000"/>
              </a:lnSpc>
            </a:pPr>
            <a:r>
              <a:rPr lang="en-US" altLang="en-US" sz="1800"/>
              <a:t>Hence, it is important to search for unpublished studies through a manual search of conference proceedings, correspondence with experts, and a search of clinical trials registries.</a:t>
            </a:r>
          </a:p>
          <a:p>
            <a:pPr lvl="1">
              <a:lnSpc>
                <a:spcPct val="150000"/>
              </a:lnSpc>
            </a:pPr>
            <a:endParaRPr lang="en-US" altLang="en-US" sz="1800"/>
          </a:p>
          <a:p>
            <a:pPr lvl="1">
              <a:lnSpc>
                <a:spcPct val="150000"/>
              </a:lnSpc>
              <a:buFontTx/>
              <a:buNone/>
            </a:pPr>
            <a:r>
              <a:rPr lang="en-US" altLang="en-US" sz="1000"/>
              <a:t>        Margaliot, Zvi, Kevin C. Chung. “Systematic Reviews: A Primer for Plastic Surgery Research.” PRS Journal. 120/7 (2007) p.1837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0699B8C3-71EF-4985-920B-DB2BADB072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Literature Review Challenges (cont.)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C1E96D85-41B5-4903-B79D-91E96A87E1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US" altLang="en-US" b="1"/>
              <a:t>English-language bias</a:t>
            </a:r>
            <a:r>
              <a:rPr lang="en-US" altLang="en-US"/>
              <a:t> - </a:t>
            </a:r>
            <a:r>
              <a:rPr lang="en-US" altLang="en-US" sz="2400"/>
              <a:t>occurs when reviewers exclude papers published in languages other than English</a:t>
            </a:r>
            <a:endParaRPr lang="en-US" altLang="en-US"/>
          </a:p>
          <a:p>
            <a:pPr>
              <a:lnSpc>
                <a:spcPct val="120000"/>
              </a:lnSpc>
            </a:pPr>
            <a:r>
              <a:rPr lang="en-US" altLang="en-US" b="1"/>
              <a:t>Citation bias</a:t>
            </a:r>
            <a:r>
              <a:rPr lang="en-US" altLang="en-US"/>
              <a:t> - </a:t>
            </a:r>
            <a:r>
              <a:rPr lang="en-US" altLang="en-US" sz="2400"/>
              <a:t>occurs when studies with significant or positive results are referenced in other publications, compared with studies with inconclusive or negative findings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2008" y="5593841"/>
            <a:ext cx="2263140" cy="28232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3" name="object 3"/>
          <p:cNvSpPr/>
          <p:nvPr/>
        </p:nvSpPr>
        <p:spPr>
          <a:xfrm>
            <a:off x="7706105" y="5590414"/>
            <a:ext cx="1428750" cy="276701"/>
          </a:xfrm>
          <a:custGeom>
            <a:avLst/>
            <a:gdLst/>
            <a:ahLst/>
            <a:cxnLst/>
            <a:rect l="l" t="t" r="r" b="b"/>
            <a:pathLst>
              <a:path w="1905000" h="368934">
                <a:moveTo>
                  <a:pt x="1905000" y="0"/>
                </a:moveTo>
                <a:lnTo>
                  <a:pt x="0" y="0"/>
                </a:lnTo>
                <a:lnTo>
                  <a:pt x="0" y="368807"/>
                </a:lnTo>
                <a:lnTo>
                  <a:pt x="1905000" y="368807"/>
                </a:lnTo>
                <a:lnTo>
                  <a:pt x="1905000" y="0"/>
                </a:lnTo>
                <a:close/>
              </a:path>
            </a:pathLst>
          </a:custGeom>
          <a:solidFill>
            <a:srgbClr val="28436B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4" name="object 4"/>
          <p:cNvSpPr txBox="1"/>
          <p:nvPr/>
        </p:nvSpPr>
        <p:spPr>
          <a:xfrm>
            <a:off x="7901368" y="5657279"/>
            <a:ext cx="1039178" cy="337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83"/>
              </a:lnSpc>
            </a:pPr>
            <a:r>
              <a:rPr sz="1350" b="1" dirty="0">
                <a:solidFill>
                  <a:srgbClr val="FFFFFF"/>
                </a:solidFill>
                <a:latin typeface="Carlito"/>
                <a:cs typeface="Carlito"/>
              </a:rPr>
              <a:t>hsl.lib</a:t>
            </a:r>
            <a:r>
              <a:rPr sz="1350" b="1" spc="-11" dirty="0">
                <a:solidFill>
                  <a:srgbClr val="FFFFFF"/>
                </a:solidFill>
                <a:latin typeface="Carlito"/>
                <a:cs typeface="Carlito"/>
              </a:rPr>
              <a:t>.</a:t>
            </a:r>
            <a:r>
              <a:rPr sz="1350" b="1" dirty="0">
                <a:solidFill>
                  <a:srgbClr val="FFFFFF"/>
                </a:solidFill>
                <a:latin typeface="Carlito"/>
                <a:cs typeface="Carlito"/>
              </a:rPr>
              <a:t>u</a:t>
            </a:r>
            <a:r>
              <a:rPr sz="1350" b="1" spc="-8" dirty="0">
                <a:solidFill>
                  <a:srgbClr val="FFFFFF"/>
                </a:solidFill>
                <a:latin typeface="Carlito"/>
                <a:cs typeface="Carlito"/>
              </a:rPr>
              <a:t>nc</a:t>
            </a:r>
            <a:r>
              <a:rPr sz="1350" b="1" spc="-4" dirty="0">
                <a:solidFill>
                  <a:srgbClr val="FFFFFF"/>
                </a:solidFill>
                <a:latin typeface="Carlito"/>
                <a:cs typeface="Carlito"/>
              </a:rPr>
              <a:t>.</a:t>
            </a:r>
            <a:r>
              <a:rPr sz="1350" b="1" spc="-8" dirty="0">
                <a:solidFill>
                  <a:srgbClr val="FFFFFF"/>
                </a:solidFill>
                <a:latin typeface="Carlito"/>
                <a:cs typeface="Carlito"/>
              </a:rPr>
              <a:t>ed</a:t>
            </a:r>
            <a:r>
              <a:rPr sz="1350" b="1" dirty="0">
                <a:solidFill>
                  <a:srgbClr val="FFFFFF"/>
                </a:solidFill>
                <a:latin typeface="Carlito"/>
                <a:cs typeface="Carlito"/>
              </a:rPr>
              <a:t>u</a:t>
            </a:r>
            <a:endParaRPr sz="1350">
              <a:latin typeface="Carlito"/>
              <a:cs typeface="Carlito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0" y="857250"/>
            <a:ext cx="9144000" cy="5143500"/>
            <a:chOff x="0" y="0"/>
            <a:chExt cx="12192000" cy="6858000"/>
          </a:xfrm>
        </p:grpSpPr>
        <p:sp>
          <p:nvSpPr>
            <p:cNvPr id="6" name="object 6"/>
            <p:cNvSpPr/>
            <p:nvPr/>
          </p:nvSpPr>
          <p:spPr>
            <a:xfrm>
              <a:off x="0" y="0"/>
              <a:ext cx="12192000" cy="685799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0" y="998219"/>
              <a:ext cx="6017260" cy="5859780"/>
            </a:xfrm>
            <a:custGeom>
              <a:avLst/>
              <a:gdLst/>
              <a:ahLst/>
              <a:cxnLst/>
              <a:rect l="l" t="t" r="r" b="b"/>
              <a:pathLst>
                <a:path w="6017260" h="5859780">
                  <a:moveTo>
                    <a:pt x="2830068" y="0"/>
                  </a:moveTo>
                  <a:lnTo>
                    <a:pt x="2778820" y="401"/>
                  </a:lnTo>
                  <a:lnTo>
                    <a:pt x="2727772" y="1601"/>
                  </a:lnTo>
                  <a:lnTo>
                    <a:pt x="2676930" y="3594"/>
                  </a:lnTo>
                  <a:lnTo>
                    <a:pt x="2626298" y="6373"/>
                  </a:lnTo>
                  <a:lnTo>
                    <a:pt x="2575883" y="9933"/>
                  </a:lnTo>
                  <a:lnTo>
                    <a:pt x="2525690" y="14269"/>
                  </a:lnTo>
                  <a:lnTo>
                    <a:pt x="2475727" y="19373"/>
                  </a:lnTo>
                  <a:lnTo>
                    <a:pt x="2425998" y="25240"/>
                  </a:lnTo>
                  <a:lnTo>
                    <a:pt x="2376509" y="31864"/>
                  </a:lnTo>
                  <a:lnTo>
                    <a:pt x="2327267" y="39239"/>
                  </a:lnTo>
                  <a:lnTo>
                    <a:pt x="2278277" y="47360"/>
                  </a:lnTo>
                  <a:lnTo>
                    <a:pt x="2229545" y="56219"/>
                  </a:lnTo>
                  <a:lnTo>
                    <a:pt x="2181077" y="65812"/>
                  </a:lnTo>
                  <a:lnTo>
                    <a:pt x="2132878" y="76132"/>
                  </a:lnTo>
                  <a:lnTo>
                    <a:pt x="2084955" y="87174"/>
                  </a:lnTo>
                  <a:lnTo>
                    <a:pt x="2037314" y="98931"/>
                  </a:lnTo>
                  <a:lnTo>
                    <a:pt x="1989960" y="111397"/>
                  </a:lnTo>
                  <a:lnTo>
                    <a:pt x="1942900" y="124567"/>
                  </a:lnTo>
                  <a:lnTo>
                    <a:pt x="1896138" y="138434"/>
                  </a:lnTo>
                  <a:lnTo>
                    <a:pt x="1849682" y="152993"/>
                  </a:lnTo>
                  <a:lnTo>
                    <a:pt x="1803537" y="168237"/>
                  </a:lnTo>
                  <a:lnTo>
                    <a:pt x="1757708" y="184162"/>
                  </a:lnTo>
                  <a:lnTo>
                    <a:pt x="1712202" y="200760"/>
                  </a:lnTo>
                  <a:lnTo>
                    <a:pt x="1667024" y="218026"/>
                  </a:lnTo>
                  <a:lnTo>
                    <a:pt x="1622181" y="235953"/>
                  </a:lnTo>
                  <a:lnTo>
                    <a:pt x="1577679" y="254537"/>
                  </a:lnTo>
                  <a:lnTo>
                    <a:pt x="1533522" y="273770"/>
                  </a:lnTo>
                  <a:lnTo>
                    <a:pt x="1489717" y="293648"/>
                  </a:lnTo>
                  <a:lnTo>
                    <a:pt x="1446270" y="314163"/>
                  </a:lnTo>
                  <a:lnTo>
                    <a:pt x="1403188" y="335311"/>
                  </a:lnTo>
                  <a:lnTo>
                    <a:pt x="1360474" y="357085"/>
                  </a:lnTo>
                  <a:lnTo>
                    <a:pt x="1318136" y="379479"/>
                  </a:lnTo>
                  <a:lnTo>
                    <a:pt x="1276180" y="402487"/>
                  </a:lnTo>
                  <a:lnTo>
                    <a:pt x="1234611" y="426104"/>
                  </a:lnTo>
                  <a:lnTo>
                    <a:pt x="1193435" y="450323"/>
                  </a:lnTo>
                  <a:lnTo>
                    <a:pt x="1152658" y="475138"/>
                  </a:lnTo>
                  <a:lnTo>
                    <a:pt x="1112286" y="500544"/>
                  </a:lnTo>
                  <a:lnTo>
                    <a:pt x="1072325" y="526534"/>
                  </a:lnTo>
                  <a:lnTo>
                    <a:pt x="1032780" y="553103"/>
                  </a:lnTo>
                  <a:lnTo>
                    <a:pt x="993658" y="580245"/>
                  </a:lnTo>
                  <a:lnTo>
                    <a:pt x="954965" y="607953"/>
                  </a:lnTo>
                  <a:lnTo>
                    <a:pt x="916705" y="636222"/>
                  </a:lnTo>
                  <a:lnTo>
                    <a:pt x="878886" y="665046"/>
                  </a:lnTo>
                  <a:lnTo>
                    <a:pt x="841513" y="694418"/>
                  </a:lnTo>
                  <a:lnTo>
                    <a:pt x="804591" y="724334"/>
                  </a:lnTo>
                  <a:lnTo>
                    <a:pt x="768128" y="754786"/>
                  </a:lnTo>
                  <a:lnTo>
                    <a:pt x="732128" y="785769"/>
                  </a:lnTo>
                  <a:lnTo>
                    <a:pt x="696598" y="817277"/>
                  </a:lnTo>
                  <a:lnTo>
                    <a:pt x="661543" y="849305"/>
                  </a:lnTo>
                  <a:lnTo>
                    <a:pt x="626969" y="881845"/>
                  </a:lnTo>
                  <a:lnTo>
                    <a:pt x="592882" y="914893"/>
                  </a:lnTo>
                  <a:lnTo>
                    <a:pt x="559289" y="948442"/>
                  </a:lnTo>
                  <a:lnTo>
                    <a:pt x="526194" y="982486"/>
                  </a:lnTo>
                  <a:lnTo>
                    <a:pt x="493604" y="1017019"/>
                  </a:lnTo>
                  <a:lnTo>
                    <a:pt x="461525" y="1052036"/>
                  </a:lnTo>
                  <a:lnTo>
                    <a:pt x="429962" y="1087531"/>
                  </a:lnTo>
                  <a:lnTo>
                    <a:pt x="398922" y="1123496"/>
                  </a:lnTo>
                  <a:lnTo>
                    <a:pt x="368410" y="1159928"/>
                  </a:lnTo>
                  <a:lnTo>
                    <a:pt x="338432" y="1196819"/>
                  </a:lnTo>
                  <a:lnTo>
                    <a:pt x="308994" y="1234163"/>
                  </a:lnTo>
                  <a:lnTo>
                    <a:pt x="280102" y="1271955"/>
                  </a:lnTo>
                  <a:lnTo>
                    <a:pt x="251762" y="1310189"/>
                  </a:lnTo>
                  <a:lnTo>
                    <a:pt x="223979" y="1348859"/>
                  </a:lnTo>
                  <a:lnTo>
                    <a:pt x="196760" y="1387959"/>
                  </a:lnTo>
                  <a:lnTo>
                    <a:pt x="170111" y="1427482"/>
                  </a:lnTo>
                  <a:lnTo>
                    <a:pt x="144036" y="1467423"/>
                  </a:lnTo>
                  <a:lnTo>
                    <a:pt x="118543" y="1507777"/>
                  </a:lnTo>
                  <a:lnTo>
                    <a:pt x="93637" y="1548536"/>
                  </a:lnTo>
                  <a:lnTo>
                    <a:pt x="69323" y="1589696"/>
                  </a:lnTo>
                  <a:lnTo>
                    <a:pt x="45609" y="1631250"/>
                  </a:lnTo>
                  <a:lnTo>
                    <a:pt x="22499" y="1673191"/>
                  </a:lnTo>
                  <a:lnTo>
                    <a:pt x="0" y="1715515"/>
                  </a:lnTo>
                  <a:lnTo>
                    <a:pt x="0" y="4654410"/>
                  </a:lnTo>
                  <a:lnTo>
                    <a:pt x="23711" y="4698932"/>
                  </a:lnTo>
                  <a:lnTo>
                    <a:pt x="48064" y="4743025"/>
                  </a:lnTo>
                  <a:lnTo>
                    <a:pt x="73055" y="4786682"/>
                  </a:lnTo>
                  <a:lnTo>
                    <a:pt x="98679" y="4829895"/>
                  </a:lnTo>
                  <a:lnTo>
                    <a:pt x="124932" y="4872658"/>
                  </a:lnTo>
                  <a:lnTo>
                    <a:pt x="151809" y="4914964"/>
                  </a:lnTo>
                  <a:lnTo>
                    <a:pt x="179305" y="4956807"/>
                  </a:lnTo>
                  <a:lnTo>
                    <a:pt x="207416" y="4998179"/>
                  </a:lnTo>
                  <a:lnTo>
                    <a:pt x="236137" y="5039074"/>
                  </a:lnTo>
                  <a:lnTo>
                    <a:pt x="265465" y="5079486"/>
                  </a:lnTo>
                  <a:lnTo>
                    <a:pt x="295393" y="5119406"/>
                  </a:lnTo>
                  <a:lnTo>
                    <a:pt x="325919" y="5158829"/>
                  </a:lnTo>
                  <a:lnTo>
                    <a:pt x="357037" y="5197748"/>
                  </a:lnTo>
                  <a:lnTo>
                    <a:pt x="388743" y="5236155"/>
                  </a:lnTo>
                  <a:lnTo>
                    <a:pt x="421032" y="5274045"/>
                  </a:lnTo>
                  <a:lnTo>
                    <a:pt x="453900" y="5311410"/>
                  </a:lnTo>
                  <a:lnTo>
                    <a:pt x="487342" y="5348244"/>
                  </a:lnTo>
                  <a:lnTo>
                    <a:pt x="521353" y="5384540"/>
                  </a:lnTo>
                  <a:lnTo>
                    <a:pt x="555930" y="5420290"/>
                  </a:lnTo>
                  <a:lnTo>
                    <a:pt x="591068" y="5455489"/>
                  </a:lnTo>
                  <a:lnTo>
                    <a:pt x="626762" y="5490129"/>
                  </a:lnTo>
                  <a:lnTo>
                    <a:pt x="663008" y="5524204"/>
                  </a:lnTo>
                  <a:lnTo>
                    <a:pt x="699800" y="5557707"/>
                  </a:lnTo>
                  <a:lnTo>
                    <a:pt x="737135" y="5590631"/>
                  </a:lnTo>
                  <a:lnTo>
                    <a:pt x="775009" y="5622970"/>
                  </a:lnTo>
                  <a:lnTo>
                    <a:pt x="813416" y="5654715"/>
                  </a:lnTo>
                  <a:lnTo>
                    <a:pt x="852351" y="5685862"/>
                  </a:lnTo>
                  <a:lnTo>
                    <a:pt x="891812" y="5716403"/>
                  </a:lnTo>
                  <a:lnTo>
                    <a:pt x="931792" y="5746331"/>
                  </a:lnTo>
                  <a:lnTo>
                    <a:pt x="972288" y="5775639"/>
                  </a:lnTo>
                  <a:lnTo>
                    <a:pt x="1013295" y="5804321"/>
                  </a:lnTo>
                  <a:lnTo>
                    <a:pt x="1054808" y="5832370"/>
                  </a:lnTo>
                  <a:lnTo>
                    <a:pt x="1096823" y="5859779"/>
                  </a:lnTo>
                  <a:lnTo>
                    <a:pt x="4558792" y="5859779"/>
                  </a:lnTo>
                  <a:lnTo>
                    <a:pt x="4598998" y="5833232"/>
                  </a:lnTo>
                  <a:lnTo>
                    <a:pt x="4638781" y="5806101"/>
                  </a:lnTo>
                  <a:lnTo>
                    <a:pt x="4678135" y="5778393"/>
                  </a:lnTo>
                  <a:lnTo>
                    <a:pt x="4717053" y="5750113"/>
                  </a:lnTo>
                  <a:lnTo>
                    <a:pt x="4755529" y="5721268"/>
                  </a:lnTo>
                  <a:lnTo>
                    <a:pt x="4793557" y="5691863"/>
                  </a:lnTo>
                  <a:lnTo>
                    <a:pt x="4831131" y="5661906"/>
                  </a:lnTo>
                  <a:lnTo>
                    <a:pt x="4868244" y="5631401"/>
                  </a:lnTo>
                  <a:lnTo>
                    <a:pt x="4904890" y="5600356"/>
                  </a:lnTo>
                  <a:lnTo>
                    <a:pt x="4941062" y="5568776"/>
                  </a:lnTo>
                  <a:lnTo>
                    <a:pt x="4976754" y="5536667"/>
                  </a:lnTo>
                  <a:lnTo>
                    <a:pt x="5011961" y="5504035"/>
                  </a:lnTo>
                  <a:lnTo>
                    <a:pt x="5046675" y="5470888"/>
                  </a:lnTo>
                  <a:lnTo>
                    <a:pt x="5080891" y="5437229"/>
                  </a:lnTo>
                  <a:lnTo>
                    <a:pt x="5114601" y="5403067"/>
                  </a:lnTo>
                  <a:lnTo>
                    <a:pt x="5147800" y="5368407"/>
                  </a:lnTo>
                  <a:lnTo>
                    <a:pt x="5180482" y="5333254"/>
                  </a:lnTo>
                  <a:lnTo>
                    <a:pt x="5212639" y="5297616"/>
                  </a:lnTo>
                  <a:lnTo>
                    <a:pt x="5244267" y="5261498"/>
                  </a:lnTo>
                  <a:lnTo>
                    <a:pt x="5275357" y="5224906"/>
                  </a:lnTo>
                  <a:lnTo>
                    <a:pt x="5305905" y="5187847"/>
                  </a:lnTo>
                  <a:lnTo>
                    <a:pt x="5335904" y="5150326"/>
                  </a:lnTo>
                  <a:lnTo>
                    <a:pt x="5365347" y="5112350"/>
                  </a:lnTo>
                  <a:lnTo>
                    <a:pt x="5394229" y="5073925"/>
                  </a:lnTo>
                  <a:lnTo>
                    <a:pt x="5422542" y="5035057"/>
                  </a:lnTo>
                  <a:lnTo>
                    <a:pt x="5450281" y="4995752"/>
                  </a:lnTo>
                  <a:lnTo>
                    <a:pt x="5477439" y="4956016"/>
                  </a:lnTo>
                  <a:lnTo>
                    <a:pt x="5504010" y="4915855"/>
                  </a:lnTo>
                  <a:lnTo>
                    <a:pt x="5529988" y="4875276"/>
                  </a:lnTo>
                  <a:lnTo>
                    <a:pt x="5555366" y="4834284"/>
                  </a:lnTo>
                  <a:lnTo>
                    <a:pt x="5580138" y="4792886"/>
                  </a:lnTo>
                  <a:lnTo>
                    <a:pt x="5604298" y="4751087"/>
                  </a:lnTo>
                  <a:lnTo>
                    <a:pt x="5627839" y="4708895"/>
                  </a:lnTo>
                  <a:lnTo>
                    <a:pt x="5650755" y="4666314"/>
                  </a:lnTo>
                  <a:lnTo>
                    <a:pt x="5673040" y="4623351"/>
                  </a:lnTo>
                  <a:lnTo>
                    <a:pt x="5694688" y="4580013"/>
                  </a:lnTo>
                  <a:lnTo>
                    <a:pt x="5715691" y="4536304"/>
                  </a:lnTo>
                  <a:lnTo>
                    <a:pt x="5736045" y="4492233"/>
                  </a:lnTo>
                  <a:lnTo>
                    <a:pt x="5755741" y="4447803"/>
                  </a:lnTo>
                  <a:lnTo>
                    <a:pt x="5774776" y="4403023"/>
                  </a:lnTo>
                  <a:lnTo>
                    <a:pt x="5793140" y="4357897"/>
                  </a:lnTo>
                  <a:lnTo>
                    <a:pt x="5810830" y="4312431"/>
                  </a:lnTo>
                  <a:lnTo>
                    <a:pt x="5827838" y="4266633"/>
                  </a:lnTo>
                  <a:lnTo>
                    <a:pt x="5844157" y="4220508"/>
                  </a:lnTo>
                  <a:lnTo>
                    <a:pt x="5859783" y="4174062"/>
                  </a:lnTo>
                  <a:lnTo>
                    <a:pt x="5874708" y="4127302"/>
                  </a:lnTo>
                  <a:lnTo>
                    <a:pt x="5888925" y="4080233"/>
                  </a:lnTo>
                  <a:lnTo>
                    <a:pt x="5902430" y="4032861"/>
                  </a:lnTo>
                  <a:lnTo>
                    <a:pt x="5915214" y="3985193"/>
                  </a:lnTo>
                  <a:lnTo>
                    <a:pt x="5927273" y="3937235"/>
                  </a:lnTo>
                  <a:lnTo>
                    <a:pt x="5938600" y="3888993"/>
                  </a:lnTo>
                  <a:lnTo>
                    <a:pt x="5949188" y="3840473"/>
                  </a:lnTo>
                  <a:lnTo>
                    <a:pt x="5959031" y="3791680"/>
                  </a:lnTo>
                  <a:lnTo>
                    <a:pt x="5968123" y="3742622"/>
                  </a:lnTo>
                  <a:lnTo>
                    <a:pt x="5976458" y="3693305"/>
                  </a:lnTo>
                  <a:lnTo>
                    <a:pt x="5984028" y="3643734"/>
                  </a:lnTo>
                  <a:lnTo>
                    <a:pt x="5990829" y="3593915"/>
                  </a:lnTo>
                  <a:lnTo>
                    <a:pt x="5996853" y="3543855"/>
                  </a:lnTo>
                  <a:lnTo>
                    <a:pt x="6002094" y="3493560"/>
                  </a:lnTo>
                  <a:lnTo>
                    <a:pt x="6006547" y="3443035"/>
                  </a:lnTo>
                  <a:lnTo>
                    <a:pt x="6010204" y="3392288"/>
                  </a:lnTo>
                  <a:lnTo>
                    <a:pt x="6013059" y="3341324"/>
                  </a:lnTo>
                  <a:lnTo>
                    <a:pt x="6015106" y="3290149"/>
                  </a:lnTo>
                  <a:lnTo>
                    <a:pt x="6016339" y="3238770"/>
                  </a:lnTo>
                  <a:lnTo>
                    <a:pt x="6016752" y="3187191"/>
                  </a:lnTo>
                  <a:lnTo>
                    <a:pt x="6016391" y="3138820"/>
                  </a:lnTo>
                  <a:lnTo>
                    <a:pt x="6015314" y="3090622"/>
                  </a:lnTo>
                  <a:lnTo>
                    <a:pt x="6013523" y="3042603"/>
                  </a:lnTo>
                  <a:lnTo>
                    <a:pt x="6011026" y="2994767"/>
                  </a:lnTo>
                  <a:lnTo>
                    <a:pt x="6007827" y="2947121"/>
                  </a:lnTo>
                  <a:lnTo>
                    <a:pt x="6003930" y="2899668"/>
                  </a:lnTo>
                  <a:lnTo>
                    <a:pt x="5999342" y="2852415"/>
                  </a:lnTo>
                  <a:lnTo>
                    <a:pt x="5994067" y="2805366"/>
                  </a:lnTo>
                  <a:lnTo>
                    <a:pt x="5988111" y="2758526"/>
                  </a:lnTo>
                  <a:lnTo>
                    <a:pt x="5981478" y="2711900"/>
                  </a:lnTo>
                  <a:lnTo>
                    <a:pt x="5974174" y="2665493"/>
                  </a:lnTo>
                  <a:lnTo>
                    <a:pt x="5966203" y="2619311"/>
                  </a:lnTo>
                  <a:lnTo>
                    <a:pt x="5957572" y="2573359"/>
                  </a:lnTo>
                  <a:lnTo>
                    <a:pt x="5948284" y="2527640"/>
                  </a:lnTo>
                  <a:lnTo>
                    <a:pt x="5938346" y="2482162"/>
                  </a:lnTo>
                  <a:lnTo>
                    <a:pt x="5927762" y="2436927"/>
                  </a:lnTo>
                  <a:lnTo>
                    <a:pt x="5916537" y="2391943"/>
                  </a:lnTo>
                  <a:lnTo>
                    <a:pt x="5904677" y="2347213"/>
                  </a:lnTo>
                  <a:lnTo>
                    <a:pt x="5892186" y="2302743"/>
                  </a:lnTo>
                  <a:lnTo>
                    <a:pt x="5879071" y="2258538"/>
                  </a:lnTo>
                  <a:lnTo>
                    <a:pt x="5865335" y="2214603"/>
                  </a:lnTo>
                  <a:lnTo>
                    <a:pt x="5850984" y="2170943"/>
                  </a:lnTo>
                  <a:lnTo>
                    <a:pt x="5836024" y="2127563"/>
                  </a:lnTo>
                  <a:lnTo>
                    <a:pt x="5820458" y="2084468"/>
                  </a:lnTo>
                  <a:lnTo>
                    <a:pt x="5804293" y="2041663"/>
                  </a:lnTo>
                  <a:lnTo>
                    <a:pt x="5787534" y="1999153"/>
                  </a:lnTo>
                  <a:lnTo>
                    <a:pt x="5770185" y="1956944"/>
                  </a:lnTo>
                  <a:lnTo>
                    <a:pt x="5752252" y="1915040"/>
                  </a:lnTo>
                  <a:lnTo>
                    <a:pt x="5733740" y="1873446"/>
                  </a:lnTo>
                  <a:lnTo>
                    <a:pt x="5714653" y="1832168"/>
                  </a:lnTo>
                  <a:lnTo>
                    <a:pt x="5694998" y="1791211"/>
                  </a:lnTo>
                  <a:lnTo>
                    <a:pt x="5674779" y="1750579"/>
                  </a:lnTo>
                  <a:lnTo>
                    <a:pt x="5654002" y="1710278"/>
                  </a:lnTo>
                  <a:lnTo>
                    <a:pt x="5632671" y="1670312"/>
                  </a:lnTo>
                  <a:lnTo>
                    <a:pt x="5610792" y="1630687"/>
                  </a:lnTo>
                  <a:lnTo>
                    <a:pt x="5588369" y="1591408"/>
                  </a:lnTo>
                  <a:lnTo>
                    <a:pt x="5565408" y="1552480"/>
                  </a:lnTo>
                  <a:lnTo>
                    <a:pt x="5541914" y="1513908"/>
                  </a:lnTo>
                  <a:lnTo>
                    <a:pt x="5517893" y="1475697"/>
                  </a:lnTo>
                  <a:lnTo>
                    <a:pt x="5493348" y="1437852"/>
                  </a:lnTo>
                  <a:lnTo>
                    <a:pt x="5468286" y="1400379"/>
                  </a:lnTo>
                  <a:lnTo>
                    <a:pt x="5442712" y="1363281"/>
                  </a:lnTo>
                  <a:lnTo>
                    <a:pt x="5416630" y="1326565"/>
                  </a:lnTo>
                  <a:lnTo>
                    <a:pt x="5390045" y="1290235"/>
                  </a:lnTo>
                  <a:lnTo>
                    <a:pt x="5362964" y="1254297"/>
                  </a:lnTo>
                  <a:lnTo>
                    <a:pt x="5335390" y="1218755"/>
                  </a:lnTo>
                  <a:lnTo>
                    <a:pt x="5307330" y="1183614"/>
                  </a:lnTo>
                  <a:lnTo>
                    <a:pt x="5278788" y="1148880"/>
                  </a:lnTo>
                  <a:lnTo>
                    <a:pt x="5249769" y="1114558"/>
                  </a:lnTo>
                  <a:lnTo>
                    <a:pt x="5220278" y="1080652"/>
                  </a:lnTo>
                  <a:lnTo>
                    <a:pt x="5190321" y="1047169"/>
                  </a:lnTo>
                  <a:lnTo>
                    <a:pt x="5159903" y="1014112"/>
                  </a:lnTo>
                  <a:lnTo>
                    <a:pt x="5129029" y="981487"/>
                  </a:lnTo>
                  <a:lnTo>
                    <a:pt x="5097703" y="949299"/>
                  </a:lnTo>
                  <a:lnTo>
                    <a:pt x="5065932" y="917553"/>
                  </a:lnTo>
                  <a:lnTo>
                    <a:pt x="5033720" y="886254"/>
                  </a:lnTo>
                  <a:lnTo>
                    <a:pt x="5001072" y="855407"/>
                  </a:lnTo>
                  <a:lnTo>
                    <a:pt x="4967994" y="825017"/>
                  </a:lnTo>
                  <a:lnTo>
                    <a:pt x="4934490" y="795090"/>
                  </a:lnTo>
                  <a:lnTo>
                    <a:pt x="4900566" y="765630"/>
                  </a:lnTo>
                  <a:lnTo>
                    <a:pt x="4866226" y="736643"/>
                  </a:lnTo>
                  <a:lnTo>
                    <a:pt x="4831477" y="708133"/>
                  </a:lnTo>
                  <a:lnTo>
                    <a:pt x="4796322" y="680105"/>
                  </a:lnTo>
                  <a:lnTo>
                    <a:pt x="4760768" y="652565"/>
                  </a:lnTo>
                  <a:lnTo>
                    <a:pt x="4724819" y="625518"/>
                  </a:lnTo>
                  <a:lnTo>
                    <a:pt x="4688481" y="598968"/>
                  </a:lnTo>
                  <a:lnTo>
                    <a:pt x="4651758" y="572921"/>
                  </a:lnTo>
                  <a:lnTo>
                    <a:pt x="4614655" y="547382"/>
                  </a:lnTo>
                  <a:lnTo>
                    <a:pt x="4577179" y="522356"/>
                  </a:lnTo>
                  <a:lnTo>
                    <a:pt x="4539333" y="497848"/>
                  </a:lnTo>
                  <a:lnTo>
                    <a:pt x="4501124" y="473863"/>
                  </a:lnTo>
                  <a:lnTo>
                    <a:pt x="4462555" y="450406"/>
                  </a:lnTo>
                  <a:lnTo>
                    <a:pt x="4423633" y="427482"/>
                  </a:lnTo>
                  <a:lnTo>
                    <a:pt x="4384362" y="405096"/>
                  </a:lnTo>
                  <a:lnTo>
                    <a:pt x="4344748" y="383254"/>
                  </a:lnTo>
                  <a:lnTo>
                    <a:pt x="4304795" y="361960"/>
                  </a:lnTo>
                  <a:lnTo>
                    <a:pt x="4264510" y="341219"/>
                  </a:lnTo>
                  <a:lnTo>
                    <a:pt x="4223896" y="321037"/>
                  </a:lnTo>
                  <a:lnTo>
                    <a:pt x="4182959" y="301418"/>
                  </a:lnTo>
                  <a:lnTo>
                    <a:pt x="4141704" y="282368"/>
                  </a:lnTo>
                  <a:lnTo>
                    <a:pt x="4100136" y="263892"/>
                  </a:lnTo>
                  <a:lnTo>
                    <a:pt x="4058261" y="245994"/>
                  </a:lnTo>
                  <a:lnTo>
                    <a:pt x="4016083" y="228680"/>
                  </a:lnTo>
                  <a:lnTo>
                    <a:pt x="3973608" y="211955"/>
                  </a:lnTo>
                  <a:lnTo>
                    <a:pt x="3930841" y="195823"/>
                  </a:lnTo>
                  <a:lnTo>
                    <a:pt x="3887786" y="180291"/>
                  </a:lnTo>
                  <a:lnTo>
                    <a:pt x="3844450" y="165363"/>
                  </a:lnTo>
                  <a:lnTo>
                    <a:pt x="3800837" y="151043"/>
                  </a:lnTo>
                  <a:lnTo>
                    <a:pt x="3756952" y="137338"/>
                  </a:lnTo>
                  <a:lnTo>
                    <a:pt x="3712800" y="124252"/>
                  </a:lnTo>
                  <a:lnTo>
                    <a:pt x="3668387" y="111790"/>
                  </a:lnTo>
                  <a:lnTo>
                    <a:pt x="3623717" y="99958"/>
                  </a:lnTo>
                  <a:lnTo>
                    <a:pt x="3578796" y="88760"/>
                  </a:lnTo>
                  <a:lnTo>
                    <a:pt x="3533629" y="78202"/>
                  </a:lnTo>
                  <a:lnTo>
                    <a:pt x="3488221" y="68288"/>
                  </a:lnTo>
                  <a:lnTo>
                    <a:pt x="3442577" y="59023"/>
                  </a:lnTo>
                  <a:lnTo>
                    <a:pt x="3396702" y="50413"/>
                  </a:lnTo>
                  <a:lnTo>
                    <a:pt x="3350601" y="42463"/>
                  </a:lnTo>
                  <a:lnTo>
                    <a:pt x="3304280" y="35178"/>
                  </a:lnTo>
                  <a:lnTo>
                    <a:pt x="3257744" y="28562"/>
                  </a:lnTo>
                  <a:lnTo>
                    <a:pt x="3210997" y="22622"/>
                  </a:lnTo>
                  <a:lnTo>
                    <a:pt x="3164045" y="17361"/>
                  </a:lnTo>
                  <a:lnTo>
                    <a:pt x="3116894" y="12785"/>
                  </a:lnTo>
                  <a:lnTo>
                    <a:pt x="3069547" y="8900"/>
                  </a:lnTo>
                  <a:lnTo>
                    <a:pt x="3022010" y="5709"/>
                  </a:lnTo>
                  <a:lnTo>
                    <a:pt x="2974289" y="3219"/>
                  </a:lnTo>
                  <a:lnTo>
                    <a:pt x="2926388" y="1434"/>
                  </a:lnTo>
                  <a:lnTo>
                    <a:pt x="2878312" y="359"/>
                  </a:lnTo>
                  <a:lnTo>
                    <a:pt x="2830068" y="0"/>
                  </a:lnTo>
                  <a:close/>
                </a:path>
              </a:pathLst>
            </a:custGeom>
            <a:solidFill>
              <a:srgbClr val="FFFFFF">
                <a:alpha val="74900"/>
              </a:srgbClr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0" y="1079497"/>
              <a:ext cx="5923915" cy="5778500"/>
            </a:xfrm>
            <a:custGeom>
              <a:avLst/>
              <a:gdLst/>
              <a:ahLst/>
              <a:cxnLst/>
              <a:rect l="l" t="t" r="r" b="b"/>
              <a:pathLst>
                <a:path w="5923915" h="5778500">
                  <a:moveTo>
                    <a:pt x="3573387" y="88900"/>
                  </a:moveTo>
                  <a:lnTo>
                    <a:pt x="2074547" y="88900"/>
                  </a:lnTo>
                  <a:lnTo>
                    <a:pt x="1896687" y="139700"/>
                  </a:lnTo>
                  <a:lnTo>
                    <a:pt x="1852910" y="165100"/>
                  </a:lnTo>
                  <a:lnTo>
                    <a:pt x="1723312" y="203200"/>
                  </a:lnTo>
                  <a:lnTo>
                    <a:pt x="1680709" y="228600"/>
                  </a:lnTo>
                  <a:lnTo>
                    <a:pt x="1596429" y="254000"/>
                  </a:lnTo>
                  <a:lnTo>
                    <a:pt x="1554763" y="279400"/>
                  </a:lnTo>
                  <a:lnTo>
                    <a:pt x="1513420" y="292100"/>
                  </a:lnTo>
                  <a:lnTo>
                    <a:pt x="1472406" y="317500"/>
                  </a:lnTo>
                  <a:lnTo>
                    <a:pt x="1431726" y="330200"/>
                  </a:lnTo>
                  <a:lnTo>
                    <a:pt x="1351388" y="381000"/>
                  </a:lnTo>
                  <a:lnTo>
                    <a:pt x="1311742" y="393700"/>
                  </a:lnTo>
                  <a:lnTo>
                    <a:pt x="1233520" y="444500"/>
                  </a:lnTo>
                  <a:lnTo>
                    <a:pt x="1118945" y="520700"/>
                  </a:lnTo>
                  <a:lnTo>
                    <a:pt x="1044463" y="571500"/>
                  </a:lnTo>
                  <a:lnTo>
                    <a:pt x="971553" y="622300"/>
                  </a:lnTo>
                  <a:lnTo>
                    <a:pt x="900257" y="673100"/>
                  </a:lnTo>
                  <a:lnTo>
                    <a:pt x="865227" y="711200"/>
                  </a:lnTo>
                  <a:lnTo>
                    <a:pt x="796432" y="762000"/>
                  </a:lnTo>
                  <a:lnTo>
                    <a:pt x="762677" y="800100"/>
                  </a:lnTo>
                  <a:lnTo>
                    <a:pt x="729358" y="825500"/>
                  </a:lnTo>
                  <a:lnTo>
                    <a:pt x="696480" y="850900"/>
                  </a:lnTo>
                  <a:lnTo>
                    <a:pt x="664049" y="889000"/>
                  </a:lnTo>
                  <a:lnTo>
                    <a:pt x="632069" y="914400"/>
                  </a:lnTo>
                  <a:lnTo>
                    <a:pt x="600546" y="952500"/>
                  </a:lnTo>
                  <a:lnTo>
                    <a:pt x="569486" y="977900"/>
                  </a:lnTo>
                  <a:lnTo>
                    <a:pt x="538893" y="1016000"/>
                  </a:lnTo>
                  <a:lnTo>
                    <a:pt x="508774" y="1054100"/>
                  </a:lnTo>
                  <a:lnTo>
                    <a:pt x="479133" y="1079500"/>
                  </a:lnTo>
                  <a:lnTo>
                    <a:pt x="449976" y="1117600"/>
                  </a:lnTo>
                  <a:lnTo>
                    <a:pt x="421309" y="1155700"/>
                  </a:lnTo>
                  <a:lnTo>
                    <a:pt x="393136" y="1193800"/>
                  </a:lnTo>
                  <a:lnTo>
                    <a:pt x="365463" y="1219200"/>
                  </a:lnTo>
                  <a:lnTo>
                    <a:pt x="338295" y="1257300"/>
                  </a:lnTo>
                  <a:lnTo>
                    <a:pt x="311638" y="1295400"/>
                  </a:lnTo>
                  <a:lnTo>
                    <a:pt x="285497" y="1333500"/>
                  </a:lnTo>
                  <a:lnTo>
                    <a:pt x="259877" y="1371600"/>
                  </a:lnTo>
                  <a:lnTo>
                    <a:pt x="234784" y="1409700"/>
                  </a:lnTo>
                  <a:lnTo>
                    <a:pt x="210223" y="1447800"/>
                  </a:lnTo>
                  <a:lnTo>
                    <a:pt x="186200" y="1485900"/>
                  </a:lnTo>
                  <a:lnTo>
                    <a:pt x="162720" y="1524000"/>
                  </a:lnTo>
                  <a:lnTo>
                    <a:pt x="139787" y="1562100"/>
                  </a:lnTo>
                  <a:lnTo>
                    <a:pt x="117409" y="1600200"/>
                  </a:lnTo>
                  <a:lnTo>
                    <a:pt x="95589" y="1638300"/>
                  </a:lnTo>
                  <a:lnTo>
                    <a:pt x="74333" y="1689100"/>
                  </a:lnTo>
                  <a:lnTo>
                    <a:pt x="53648" y="1727200"/>
                  </a:lnTo>
                  <a:lnTo>
                    <a:pt x="33537" y="1765300"/>
                  </a:lnTo>
                  <a:lnTo>
                    <a:pt x="14006" y="1803400"/>
                  </a:lnTo>
                  <a:lnTo>
                    <a:pt x="0" y="1841500"/>
                  </a:lnTo>
                  <a:lnTo>
                    <a:pt x="0" y="4419600"/>
                  </a:lnTo>
                  <a:lnTo>
                    <a:pt x="14006" y="4445000"/>
                  </a:lnTo>
                  <a:lnTo>
                    <a:pt x="33537" y="4495800"/>
                  </a:lnTo>
                  <a:lnTo>
                    <a:pt x="53648" y="4533900"/>
                  </a:lnTo>
                  <a:lnTo>
                    <a:pt x="74333" y="4572000"/>
                  </a:lnTo>
                  <a:lnTo>
                    <a:pt x="95589" y="4610100"/>
                  </a:lnTo>
                  <a:lnTo>
                    <a:pt x="117409" y="4648200"/>
                  </a:lnTo>
                  <a:lnTo>
                    <a:pt x="139787" y="4699000"/>
                  </a:lnTo>
                  <a:lnTo>
                    <a:pt x="162720" y="4737100"/>
                  </a:lnTo>
                  <a:lnTo>
                    <a:pt x="186200" y="4775200"/>
                  </a:lnTo>
                  <a:lnTo>
                    <a:pt x="210223" y="4813300"/>
                  </a:lnTo>
                  <a:lnTo>
                    <a:pt x="234784" y="4851400"/>
                  </a:lnTo>
                  <a:lnTo>
                    <a:pt x="259877" y="4889500"/>
                  </a:lnTo>
                  <a:lnTo>
                    <a:pt x="285497" y="4927600"/>
                  </a:lnTo>
                  <a:lnTo>
                    <a:pt x="311638" y="4965700"/>
                  </a:lnTo>
                  <a:lnTo>
                    <a:pt x="338295" y="4991100"/>
                  </a:lnTo>
                  <a:lnTo>
                    <a:pt x="365463" y="5029200"/>
                  </a:lnTo>
                  <a:lnTo>
                    <a:pt x="393136" y="5067300"/>
                  </a:lnTo>
                  <a:lnTo>
                    <a:pt x="421309" y="5105400"/>
                  </a:lnTo>
                  <a:lnTo>
                    <a:pt x="449976" y="5143500"/>
                  </a:lnTo>
                  <a:lnTo>
                    <a:pt x="479133" y="5168900"/>
                  </a:lnTo>
                  <a:lnTo>
                    <a:pt x="508774" y="5207000"/>
                  </a:lnTo>
                  <a:lnTo>
                    <a:pt x="538893" y="5245100"/>
                  </a:lnTo>
                  <a:lnTo>
                    <a:pt x="569486" y="5270500"/>
                  </a:lnTo>
                  <a:lnTo>
                    <a:pt x="600546" y="5308600"/>
                  </a:lnTo>
                  <a:lnTo>
                    <a:pt x="632069" y="5334000"/>
                  </a:lnTo>
                  <a:lnTo>
                    <a:pt x="664049" y="5372100"/>
                  </a:lnTo>
                  <a:lnTo>
                    <a:pt x="696480" y="5397500"/>
                  </a:lnTo>
                  <a:lnTo>
                    <a:pt x="729358" y="5435600"/>
                  </a:lnTo>
                  <a:lnTo>
                    <a:pt x="762677" y="5461000"/>
                  </a:lnTo>
                  <a:lnTo>
                    <a:pt x="796432" y="5499100"/>
                  </a:lnTo>
                  <a:lnTo>
                    <a:pt x="830617" y="5524500"/>
                  </a:lnTo>
                  <a:lnTo>
                    <a:pt x="900257" y="5575300"/>
                  </a:lnTo>
                  <a:lnTo>
                    <a:pt x="935700" y="5613400"/>
                  </a:lnTo>
                  <a:lnTo>
                    <a:pt x="1007809" y="5664200"/>
                  </a:lnTo>
                  <a:lnTo>
                    <a:pt x="1081510" y="5715000"/>
                  </a:lnTo>
                  <a:lnTo>
                    <a:pt x="1156762" y="5765800"/>
                  </a:lnTo>
                  <a:lnTo>
                    <a:pt x="1189459" y="5778500"/>
                  </a:lnTo>
                  <a:lnTo>
                    <a:pt x="4458473" y="5778500"/>
                  </a:lnTo>
                  <a:lnTo>
                    <a:pt x="4566421" y="5715000"/>
                  </a:lnTo>
                  <a:lnTo>
                    <a:pt x="4640123" y="5664200"/>
                  </a:lnTo>
                  <a:lnTo>
                    <a:pt x="4712232" y="5613400"/>
                  </a:lnTo>
                  <a:lnTo>
                    <a:pt x="4747676" y="5575300"/>
                  </a:lnTo>
                  <a:lnTo>
                    <a:pt x="4817315" y="5524500"/>
                  </a:lnTo>
                  <a:lnTo>
                    <a:pt x="4851501" y="5499100"/>
                  </a:lnTo>
                  <a:lnTo>
                    <a:pt x="4885255" y="5461000"/>
                  </a:lnTo>
                  <a:lnTo>
                    <a:pt x="4918575" y="5435600"/>
                  </a:lnTo>
                  <a:lnTo>
                    <a:pt x="4951453" y="5397500"/>
                  </a:lnTo>
                  <a:lnTo>
                    <a:pt x="4983884" y="5372100"/>
                  </a:lnTo>
                  <a:lnTo>
                    <a:pt x="5015865" y="5334000"/>
                  </a:lnTo>
                  <a:lnTo>
                    <a:pt x="5047387" y="5308600"/>
                  </a:lnTo>
                  <a:lnTo>
                    <a:pt x="5078448" y="5270500"/>
                  </a:lnTo>
                  <a:lnTo>
                    <a:pt x="5109041" y="5245100"/>
                  </a:lnTo>
                  <a:lnTo>
                    <a:pt x="5139160" y="5207000"/>
                  </a:lnTo>
                  <a:lnTo>
                    <a:pt x="5168801" y="5168900"/>
                  </a:lnTo>
                  <a:lnTo>
                    <a:pt x="5197958" y="5143500"/>
                  </a:lnTo>
                  <a:lnTo>
                    <a:pt x="5226626" y="5105400"/>
                  </a:lnTo>
                  <a:lnTo>
                    <a:pt x="5254799" y="5067300"/>
                  </a:lnTo>
                  <a:lnTo>
                    <a:pt x="5282473" y="5029200"/>
                  </a:lnTo>
                  <a:lnTo>
                    <a:pt x="5309641" y="4991100"/>
                  </a:lnTo>
                  <a:lnTo>
                    <a:pt x="5336298" y="4965700"/>
                  </a:lnTo>
                  <a:lnTo>
                    <a:pt x="5362439" y="4927600"/>
                  </a:lnTo>
                  <a:lnTo>
                    <a:pt x="5388059" y="4889500"/>
                  </a:lnTo>
                  <a:lnTo>
                    <a:pt x="5413152" y="4851400"/>
                  </a:lnTo>
                  <a:lnTo>
                    <a:pt x="5437713" y="4813300"/>
                  </a:lnTo>
                  <a:lnTo>
                    <a:pt x="5461737" y="4775200"/>
                  </a:lnTo>
                  <a:lnTo>
                    <a:pt x="5485217" y="4737100"/>
                  </a:lnTo>
                  <a:lnTo>
                    <a:pt x="5508150" y="4699000"/>
                  </a:lnTo>
                  <a:lnTo>
                    <a:pt x="5530529" y="4648200"/>
                  </a:lnTo>
                  <a:lnTo>
                    <a:pt x="5552349" y="4610100"/>
                  </a:lnTo>
                  <a:lnTo>
                    <a:pt x="5573605" y="4572000"/>
                  </a:lnTo>
                  <a:lnTo>
                    <a:pt x="5594291" y="4533900"/>
                  </a:lnTo>
                  <a:lnTo>
                    <a:pt x="5614402" y="4495800"/>
                  </a:lnTo>
                  <a:lnTo>
                    <a:pt x="5633933" y="4445000"/>
                  </a:lnTo>
                  <a:lnTo>
                    <a:pt x="5652878" y="4406900"/>
                  </a:lnTo>
                  <a:lnTo>
                    <a:pt x="5671232" y="4368800"/>
                  </a:lnTo>
                  <a:lnTo>
                    <a:pt x="5688990" y="4318000"/>
                  </a:lnTo>
                  <a:lnTo>
                    <a:pt x="5706145" y="4279900"/>
                  </a:lnTo>
                  <a:lnTo>
                    <a:pt x="5722694" y="4241800"/>
                  </a:lnTo>
                  <a:lnTo>
                    <a:pt x="5738630" y="4191000"/>
                  </a:lnTo>
                  <a:lnTo>
                    <a:pt x="5753949" y="4152900"/>
                  </a:lnTo>
                  <a:lnTo>
                    <a:pt x="5768644" y="4102100"/>
                  </a:lnTo>
                  <a:lnTo>
                    <a:pt x="5782710" y="4064000"/>
                  </a:lnTo>
                  <a:lnTo>
                    <a:pt x="5796143" y="4013200"/>
                  </a:lnTo>
                  <a:lnTo>
                    <a:pt x="5808936" y="3975100"/>
                  </a:lnTo>
                  <a:lnTo>
                    <a:pt x="5821085" y="3924300"/>
                  </a:lnTo>
                  <a:lnTo>
                    <a:pt x="5832583" y="3886200"/>
                  </a:lnTo>
                  <a:lnTo>
                    <a:pt x="5843427" y="3835400"/>
                  </a:lnTo>
                  <a:lnTo>
                    <a:pt x="5853609" y="3797300"/>
                  </a:lnTo>
                  <a:lnTo>
                    <a:pt x="5863126" y="3746500"/>
                  </a:lnTo>
                  <a:lnTo>
                    <a:pt x="5871971" y="3695700"/>
                  </a:lnTo>
                  <a:lnTo>
                    <a:pt x="5880139" y="3657600"/>
                  </a:lnTo>
                  <a:lnTo>
                    <a:pt x="5887625" y="3606800"/>
                  </a:lnTo>
                  <a:lnTo>
                    <a:pt x="5894424" y="3556000"/>
                  </a:lnTo>
                  <a:lnTo>
                    <a:pt x="5900529" y="3517900"/>
                  </a:lnTo>
                  <a:lnTo>
                    <a:pt x="5905937" y="3467100"/>
                  </a:lnTo>
                  <a:lnTo>
                    <a:pt x="5910640" y="3416300"/>
                  </a:lnTo>
                  <a:lnTo>
                    <a:pt x="5914635" y="3365500"/>
                  </a:lnTo>
                  <a:lnTo>
                    <a:pt x="5917916" y="3327400"/>
                  </a:lnTo>
                  <a:lnTo>
                    <a:pt x="5920477" y="3276600"/>
                  </a:lnTo>
                  <a:lnTo>
                    <a:pt x="5922312" y="3225800"/>
                  </a:lnTo>
                  <a:lnTo>
                    <a:pt x="5923418" y="3175000"/>
                  </a:lnTo>
                  <a:lnTo>
                    <a:pt x="5923788" y="3124200"/>
                  </a:lnTo>
                  <a:lnTo>
                    <a:pt x="5923418" y="3086100"/>
                  </a:lnTo>
                  <a:lnTo>
                    <a:pt x="5922312" y="3035300"/>
                  </a:lnTo>
                  <a:lnTo>
                    <a:pt x="5920477" y="2984500"/>
                  </a:lnTo>
                  <a:lnTo>
                    <a:pt x="5917916" y="2933700"/>
                  </a:lnTo>
                  <a:lnTo>
                    <a:pt x="5914635" y="2882900"/>
                  </a:lnTo>
                  <a:lnTo>
                    <a:pt x="5910640" y="2844800"/>
                  </a:lnTo>
                  <a:lnTo>
                    <a:pt x="5905937" y="2794000"/>
                  </a:lnTo>
                  <a:lnTo>
                    <a:pt x="5900529" y="2743200"/>
                  </a:lnTo>
                  <a:lnTo>
                    <a:pt x="5894424" y="2692400"/>
                  </a:lnTo>
                  <a:lnTo>
                    <a:pt x="5887625" y="2654300"/>
                  </a:lnTo>
                  <a:lnTo>
                    <a:pt x="5880139" y="2603500"/>
                  </a:lnTo>
                  <a:lnTo>
                    <a:pt x="5871971" y="2552700"/>
                  </a:lnTo>
                  <a:lnTo>
                    <a:pt x="5863126" y="2514600"/>
                  </a:lnTo>
                  <a:lnTo>
                    <a:pt x="5853609" y="2463800"/>
                  </a:lnTo>
                  <a:lnTo>
                    <a:pt x="5843427" y="2413000"/>
                  </a:lnTo>
                  <a:lnTo>
                    <a:pt x="5832583" y="2374900"/>
                  </a:lnTo>
                  <a:lnTo>
                    <a:pt x="5821085" y="2324100"/>
                  </a:lnTo>
                  <a:lnTo>
                    <a:pt x="5808936" y="2286000"/>
                  </a:lnTo>
                  <a:lnTo>
                    <a:pt x="5796143" y="2235200"/>
                  </a:lnTo>
                  <a:lnTo>
                    <a:pt x="5782710" y="2197100"/>
                  </a:lnTo>
                  <a:lnTo>
                    <a:pt x="5768644" y="2146300"/>
                  </a:lnTo>
                  <a:lnTo>
                    <a:pt x="5753949" y="2108200"/>
                  </a:lnTo>
                  <a:lnTo>
                    <a:pt x="5738630" y="2057400"/>
                  </a:lnTo>
                  <a:lnTo>
                    <a:pt x="5722694" y="2019300"/>
                  </a:lnTo>
                  <a:lnTo>
                    <a:pt x="5706145" y="1981200"/>
                  </a:lnTo>
                  <a:lnTo>
                    <a:pt x="5688990" y="1930400"/>
                  </a:lnTo>
                  <a:lnTo>
                    <a:pt x="5671232" y="1892300"/>
                  </a:lnTo>
                  <a:lnTo>
                    <a:pt x="5652878" y="1854200"/>
                  </a:lnTo>
                  <a:lnTo>
                    <a:pt x="5633933" y="1803400"/>
                  </a:lnTo>
                  <a:lnTo>
                    <a:pt x="5614402" y="1765300"/>
                  </a:lnTo>
                  <a:lnTo>
                    <a:pt x="5594291" y="1727200"/>
                  </a:lnTo>
                  <a:lnTo>
                    <a:pt x="5573605" y="1689100"/>
                  </a:lnTo>
                  <a:lnTo>
                    <a:pt x="5552349" y="1638300"/>
                  </a:lnTo>
                  <a:lnTo>
                    <a:pt x="5530529" y="1600200"/>
                  </a:lnTo>
                  <a:lnTo>
                    <a:pt x="5508150" y="1562100"/>
                  </a:lnTo>
                  <a:lnTo>
                    <a:pt x="5485217" y="1524000"/>
                  </a:lnTo>
                  <a:lnTo>
                    <a:pt x="5461737" y="1485900"/>
                  </a:lnTo>
                  <a:lnTo>
                    <a:pt x="5437713" y="1447800"/>
                  </a:lnTo>
                  <a:lnTo>
                    <a:pt x="5413152" y="1409700"/>
                  </a:lnTo>
                  <a:lnTo>
                    <a:pt x="5388059" y="1371600"/>
                  </a:lnTo>
                  <a:lnTo>
                    <a:pt x="5362439" y="1333500"/>
                  </a:lnTo>
                  <a:lnTo>
                    <a:pt x="5336298" y="1295400"/>
                  </a:lnTo>
                  <a:lnTo>
                    <a:pt x="5309641" y="1257300"/>
                  </a:lnTo>
                  <a:lnTo>
                    <a:pt x="5282473" y="1219200"/>
                  </a:lnTo>
                  <a:lnTo>
                    <a:pt x="5254799" y="1193800"/>
                  </a:lnTo>
                  <a:lnTo>
                    <a:pt x="5226626" y="1155700"/>
                  </a:lnTo>
                  <a:lnTo>
                    <a:pt x="5197958" y="1117600"/>
                  </a:lnTo>
                  <a:lnTo>
                    <a:pt x="5168801" y="1079500"/>
                  </a:lnTo>
                  <a:lnTo>
                    <a:pt x="5139160" y="1054100"/>
                  </a:lnTo>
                  <a:lnTo>
                    <a:pt x="5109041" y="1016000"/>
                  </a:lnTo>
                  <a:lnTo>
                    <a:pt x="5078448" y="977900"/>
                  </a:lnTo>
                  <a:lnTo>
                    <a:pt x="5047387" y="952500"/>
                  </a:lnTo>
                  <a:lnTo>
                    <a:pt x="5015864" y="914400"/>
                  </a:lnTo>
                  <a:lnTo>
                    <a:pt x="4983884" y="889000"/>
                  </a:lnTo>
                  <a:lnTo>
                    <a:pt x="4951453" y="850900"/>
                  </a:lnTo>
                  <a:lnTo>
                    <a:pt x="4918575" y="825500"/>
                  </a:lnTo>
                  <a:lnTo>
                    <a:pt x="4885255" y="800100"/>
                  </a:lnTo>
                  <a:lnTo>
                    <a:pt x="4851501" y="762000"/>
                  </a:lnTo>
                  <a:lnTo>
                    <a:pt x="4782705" y="711200"/>
                  </a:lnTo>
                  <a:lnTo>
                    <a:pt x="4747676" y="673100"/>
                  </a:lnTo>
                  <a:lnTo>
                    <a:pt x="4676379" y="622300"/>
                  </a:lnTo>
                  <a:lnTo>
                    <a:pt x="4603469" y="571500"/>
                  </a:lnTo>
                  <a:lnTo>
                    <a:pt x="4528987" y="520700"/>
                  </a:lnTo>
                  <a:lnTo>
                    <a:pt x="4414412" y="444500"/>
                  </a:lnTo>
                  <a:lnTo>
                    <a:pt x="4336190" y="393700"/>
                  </a:lnTo>
                  <a:lnTo>
                    <a:pt x="4296543" y="381000"/>
                  </a:lnTo>
                  <a:lnTo>
                    <a:pt x="4216206" y="330200"/>
                  </a:lnTo>
                  <a:lnTo>
                    <a:pt x="4175526" y="317500"/>
                  </a:lnTo>
                  <a:lnTo>
                    <a:pt x="4134512" y="292100"/>
                  </a:lnTo>
                  <a:lnTo>
                    <a:pt x="4093169" y="279400"/>
                  </a:lnTo>
                  <a:lnTo>
                    <a:pt x="4051503" y="254000"/>
                  </a:lnTo>
                  <a:lnTo>
                    <a:pt x="3967224" y="228600"/>
                  </a:lnTo>
                  <a:lnTo>
                    <a:pt x="3924621" y="203200"/>
                  </a:lnTo>
                  <a:lnTo>
                    <a:pt x="3795024" y="165100"/>
                  </a:lnTo>
                  <a:lnTo>
                    <a:pt x="3751246" y="139700"/>
                  </a:lnTo>
                  <a:lnTo>
                    <a:pt x="3573387" y="88900"/>
                  </a:lnTo>
                  <a:close/>
                </a:path>
                <a:path w="5923915" h="5778500">
                  <a:moveTo>
                    <a:pt x="3391387" y="50800"/>
                  </a:moveTo>
                  <a:lnTo>
                    <a:pt x="2256549" y="50800"/>
                  </a:lnTo>
                  <a:lnTo>
                    <a:pt x="2119673" y="88900"/>
                  </a:lnTo>
                  <a:lnTo>
                    <a:pt x="3528262" y="88900"/>
                  </a:lnTo>
                  <a:lnTo>
                    <a:pt x="3391387" y="50800"/>
                  </a:lnTo>
                  <a:close/>
                </a:path>
                <a:path w="5923915" h="5778500">
                  <a:moveTo>
                    <a:pt x="3298942" y="38100"/>
                  </a:moveTo>
                  <a:lnTo>
                    <a:pt x="2348995" y="38100"/>
                  </a:lnTo>
                  <a:lnTo>
                    <a:pt x="2302656" y="50800"/>
                  </a:lnTo>
                  <a:lnTo>
                    <a:pt x="3345281" y="50800"/>
                  </a:lnTo>
                  <a:lnTo>
                    <a:pt x="3298942" y="38100"/>
                  </a:lnTo>
                  <a:close/>
                </a:path>
                <a:path w="5923915" h="5778500">
                  <a:moveTo>
                    <a:pt x="3205590" y="25400"/>
                  </a:moveTo>
                  <a:lnTo>
                    <a:pt x="2442349" y="25400"/>
                  </a:lnTo>
                  <a:lnTo>
                    <a:pt x="2395561" y="38100"/>
                  </a:lnTo>
                  <a:lnTo>
                    <a:pt x="3252376" y="38100"/>
                  </a:lnTo>
                  <a:lnTo>
                    <a:pt x="3205590" y="25400"/>
                  </a:lnTo>
                  <a:close/>
                </a:path>
                <a:path w="5923915" h="5778500">
                  <a:moveTo>
                    <a:pt x="3111373" y="12700"/>
                  </a:moveTo>
                  <a:lnTo>
                    <a:pt x="2536566" y="12700"/>
                  </a:lnTo>
                  <a:lnTo>
                    <a:pt x="2489352" y="25400"/>
                  </a:lnTo>
                  <a:lnTo>
                    <a:pt x="3158587" y="25400"/>
                  </a:lnTo>
                  <a:lnTo>
                    <a:pt x="3111373" y="12700"/>
                  </a:lnTo>
                  <a:close/>
                </a:path>
                <a:path w="5923915" h="5778500">
                  <a:moveTo>
                    <a:pt x="2968524" y="0"/>
                  </a:moveTo>
                  <a:lnTo>
                    <a:pt x="2679417" y="0"/>
                  </a:lnTo>
                  <a:lnTo>
                    <a:pt x="2631604" y="12700"/>
                  </a:lnTo>
                  <a:lnTo>
                    <a:pt x="3016337" y="12700"/>
                  </a:lnTo>
                  <a:lnTo>
                    <a:pt x="2968524" y="0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29081" y="3043426"/>
            <a:ext cx="2641759" cy="2467983"/>
          </a:xfrm>
          <a:prstGeom prst="rect">
            <a:avLst/>
          </a:prstGeom>
        </p:spPr>
        <p:txBody>
          <a:bodyPr vert="horz" wrap="square" lIns="0" tIns="81915" rIns="0" bIns="0" rtlCol="0">
            <a:spAutoFit/>
          </a:bodyPr>
          <a:lstStyle/>
          <a:p>
            <a:pPr marL="180975" indent="-171926">
              <a:spcBef>
                <a:spcPts val="645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Identify </a:t>
            </a:r>
            <a:r>
              <a:rPr sz="1500" spc="-8" dirty="0">
                <a:latin typeface="Carlito"/>
                <a:cs typeface="Carlito"/>
              </a:rPr>
              <a:t>se</a:t>
            </a:r>
            <a:r>
              <a:rPr sz="1500" u="heavy" spc="-8" dirty="0">
                <a:uFill>
                  <a:solidFill>
                    <a:srgbClr val="252525"/>
                  </a:solidFill>
                </a:uFill>
                <a:latin typeface="Carlito"/>
                <a:cs typeface="Carlito"/>
              </a:rPr>
              <a:t>arch</a:t>
            </a:r>
            <a:r>
              <a:rPr sz="1500" u="heavy" dirty="0">
                <a:uFill>
                  <a:solidFill>
                    <a:srgbClr val="252525"/>
                  </a:solidFill>
                </a:uFill>
                <a:latin typeface="Carlito"/>
                <a:cs typeface="Carlito"/>
              </a:rPr>
              <a:t> </a:t>
            </a:r>
            <a:r>
              <a:rPr sz="1500" u="heavy" spc="-4" dirty="0">
                <a:uFill>
                  <a:solidFill>
                    <a:srgbClr val="252525"/>
                  </a:solidFill>
                </a:uFill>
                <a:latin typeface="Carlito"/>
                <a:cs typeface="Carlito"/>
              </a:rPr>
              <a:t>conc</a:t>
            </a:r>
            <a:r>
              <a:rPr sz="1500" spc="-4" dirty="0">
                <a:latin typeface="Carlito"/>
                <a:cs typeface="Carlito"/>
              </a:rPr>
              <a:t>epts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Identify search</a:t>
            </a:r>
            <a:r>
              <a:rPr sz="1500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terms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78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Choose databases </a:t>
            </a:r>
            <a:r>
              <a:rPr sz="1500" dirty="0">
                <a:latin typeface="Carlito"/>
                <a:cs typeface="Carlito"/>
              </a:rPr>
              <a:t>and</a:t>
            </a:r>
            <a:r>
              <a:rPr sz="1500" spc="-34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websites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Construct </a:t>
            </a:r>
            <a:r>
              <a:rPr sz="1500" dirty="0">
                <a:latin typeface="Carlito"/>
                <a:cs typeface="Carlito"/>
              </a:rPr>
              <a:t>the </a:t>
            </a:r>
            <a:r>
              <a:rPr sz="1500" spc="-8" dirty="0">
                <a:latin typeface="Carlito"/>
                <a:cs typeface="Carlito"/>
              </a:rPr>
              <a:t>search</a:t>
            </a:r>
            <a:r>
              <a:rPr sz="1500" spc="-11" dirty="0">
                <a:latin typeface="Carlito"/>
                <a:cs typeface="Carlito"/>
              </a:rPr>
              <a:t> strategy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70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8" dirty="0">
                <a:latin typeface="Carlito"/>
                <a:cs typeface="Carlito"/>
              </a:rPr>
              <a:t>Search validation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78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8" dirty="0">
                <a:latin typeface="Carlito"/>
                <a:cs typeface="Carlito"/>
              </a:rPr>
              <a:t>Search </a:t>
            </a:r>
            <a:r>
              <a:rPr sz="1500" spc="-4" dirty="0">
                <a:latin typeface="Carlito"/>
                <a:cs typeface="Carlito"/>
              </a:rPr>
              <a:t>peer </a:t>
            </a:r>
            <a:r>
              <a:rPr sz="1500" spc="-8" dirty="0">
                <a:latin typeface="Carlito"/>
                <a:cs typeface="Carlito"/>
              </a:rPr>
              <a:t>review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Document </a:t>
            </a:r>
            <a:r>
              <a:rPr sz="1500" dirty="0">
                <a:latin typeface="Carlito"/>
                <a:cs typeface="Carlito"/>
              </a:rPr>
              <a:t>the</a:t>
            </a:r>
            <a:r>
              <a:rPr sz="1500" spc="-19" dirty="0">
                <a:latin typeface="Carlito"/>
                <a:cs typeface="Carlito"/>
              </a:rPr>
              <a:t> </a:t>
            </a:r>
            <a:r>
              <a:rPr sz="1500" spc="-8" dirty="0">
                <a:latin typeface="Carlito"/>
                <a:cs typeface="Carlito"/>
              </a:rPr>
              <a:t>search</a:t>
            </a:r>
            <a:endParaRPr sz="1500">
              <a:latin typeface="Carlito"/>
              <a:cs typeface="Carlito"/>
            </a:endParaRPr>
          </a:p>
          <a:p>
            <a:pPr marL="180975" indent="-171926">
              <a:spcBef>
                <a:spcPts val="566"/>
              </a:spcBef>
              <a:buFont typeface="Arial"/>
              <a:buChar char="•"/>
              <a:tabLst>
                <a:tab pos="180975" algn="l"/>
                <a:tab pos="181451" algn="l"/>
              </a:tabLst>
            </a:pPr>
            <a:r>
              <a:rPr sz="1500" spc="-4" dirty="0">
                <a:latin typeface="Carlito"/>
                <a:cs typeface="Carlito"/>
              </a:rPr>
              <a:t>Export </a:t>
            </a:r>
            <a:r>
              <a:rPr sz="1500" spc="-8" dirty="0">
                <a:latin typeface="Carlito"/>
                <a:cs typeface="Carlito"/>
              </a:rPr>
              <a:t>search</a:t>
            </a:r>
            <a:r>
              <a:rPr sz="1500" spc="-15" dirty="0">
                <a:latin typeface="Carlito"/>
                <a:cs typeface="Carlito"/>
              </a:rPr>
              <a:t> </a:t>
            </a:r>
            <a:r>
              <a:rPr sz="1500" spc="-4" dirty="0">
                <a:latin typeface="Carlito"/>
                <a:cs typeface="Carlito"/>
              </a:rPr>
              <a:t>results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584149" y="1943211"/>
            <a:ext cx="3150394" cy="932467"/>
          </a:xfrm>
          <a:prstGeom prst="rect">
            <a:avLst/>
          </a:prstGeom>
        </p:spPr>
        <p:txBody>
          <a:bodyPr vert="horz" wrap="square" lIns="0" tIns="9049" rIns="0" bIns="0" rtlCol="0" anchor="ctr">
            <a:spAutoFit/>
          </a:bodyPr>
          <a:lstStyle/>
          <a:p>
            <a:pPr marL="9525">
              <a:spcBef>
                <a:spcPts val="71"/>
              </a:spcBef>
            </a:pPr>
            <a:r>
              <a:rPr sz="3000" spc="-4" dirty="0"/>
              <a:t>The </a:t>
            </a:r>
            <a:r>
              <a:rPr sz="3000" spc="-11" dirty="0"/>
              <a:t>Search</a:t>
            </a:r>
            <a:r>
              <a:rPr sz="3000" spc="-41" dirty="0"/>
              <a:t> </a:t>
            </a:r>
            <a:r>
              <a:rPr sz="3000" spc="-11" dirty="0"/>
              <a:t>Process</a:t>
            </a:r>
            <a:endParaRPr sz="3000"/>
          </a:p>
        </p:txBody>
      </p:sp>
      <p:sp>
        <p:nvSpPr>
          <p:cNvPr id="11" name="object 11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20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5324" y="834765"/>
            <a:ext cx="487299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8" dirty="0"/>
              <a:t>PICO </a:t>
            </a:r>
            <a:r>
              <a:rPr spc="-11" dirty="0"/>
              <a:t>Research </a:t>
            </a:r>
            <a:r>
              <a:rPr spc="-4" dirty="0"/>
              <a:t>Question</a:t>
            </a:r>
            <a:r>
              <a:rPr spc="-45" dirty="0"/>
              <a:t> </a:t>
            </a:r>
            <a:r>
              <a:rPr spc="-8" dirty="0"/>
              <a:t>Example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2506694" y="4164044"/>
            <a:ext cx="148590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 algn="just">
              <a:spcBef>
                <a:spcPts val="75"/>
              </a:spcBef>
            </a:pPr>
            <a:r>
              <a:rPr sz="1500" b="1" dirty="0">
                <a:solidFill>
                  <a:srgbClr val="50A350"/>
                </a:solidFill>
                <a:latin typeface="Carlito"/>
                <a:cs typeface="Carlito"/>
              </a:rPr>
              <a:t>P  </a:t>
            </a:r>
            <a:r>
              <a:rPr sz="1500" b="1" dirty="0">
                <a:solidFill>
                  <a:srgbClr val="4471C4"/>
                </a:solidFill>
                <a:latin typeface="Carlito"/>
                <a:cs typeface="Carlito"/>
              </a:rPr>
              <a:t>I  </a:t>
            </a:r>
            <a:r>
              <a:rPr sz="1500" b="1" dirty="0">
                <a:solidFill>
                  <a:srgbClr val="6F2F9F"/>
                </a:solidFill>
                <a:latin typeface="Carlito"/>
                <a:cs typeface="Carlito"/>
              </a:rPr>
              <a:t>C  </a:t>
            </a:r>
            <a:r>
              <a:rPr sz="1500" b="1" dirty="0">
                <a:solidFill>
                  <a:srgbClr val="EC7C30"/>
                </a:solidFill>
                <a:latin typeface="Carlito"/>
                <a:cs typeface="Carlito"/>
              </a:rPr>
              <a:t>O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92685" y="4164044"/>
            <a:ext cx="2165033" cy="932948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lang="en-GB" sz="1500" b="1" spc="-4" dirty="0">
                <a:solidFill>
                  <a:srgbClr val="50A350"/>
                </a:solidFill>
                <a:latin typeface="Carlito"/>
                <a:cs typeface="Carlito"/>
              </a:rPr>
              <a:t>women</a:t>
            </a:r>
            <a:endParaRPr sz="1500" dirty="0">
              <a:latin typeface="Carlito"/>
              <a:cs typeface="Carlito"/>
            </a:endParaRPr>
          </a:p>
          <a:p>
            <a:pPr marL="9525" marR="340519"/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Gender discrimination </a:t>
            </a:r>
            <a:r>
              <a:rPr lang="en-GB" sz="1500" b="1" spc="-4" dirty="0">
                <a:solidFill>
                  <a:srgbClr val="6F2F9F"/>
                </a:solidFill>
                <a:latin typeface="Carlito"/>
                <a:cs typeface="Carlito"/>
              </a:rPr>
              <a:t>men </a:t>
            </a:r>
          </a:p>
          <a:p>
            <a:pPr marL="9525" marR="340519"/>
            <a:r>
              <a:rPr lang="en-GB" sz="1500" b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endParaRPr sz="1500" dirty="0">
              <a:latin typeface="Carlito"/>
              <a:cs typeface="Carlito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4332" y="2013585"/>
            <a:ext cx="6683216" cy="2087590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22384">
              <a:spcBef>
                <a:spcPts val="79"/>
              </a:spcBef>
            </a:pPr>
            <a:r>
              <a:rPr sz="1500" b="1" spc="-19" dirty="0">
                <a:latin typeface="Carlito"/>
                <a:cs typeface="Carlito"/>
              </a:rPr>
              <a:t>Topic: </a:t>
            </a:r>
            <a:r>
              <a:rPr lang="en-GB" sz="1500" spc="-4" dirty="0">
                <a:latin typeface="Carlito"/>
                <a:cs typeface="Carlito"/>
              </a:rPr>
              <a:t>Gender discrimination and women progression in the workplace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9525">
              <a:spcBef>
                <a:spcPts val="926"/>
              </a:spcBef>
            </a:pPr>
            <a:r>
              <a:rPr sz="1500" b="1" spc="-4" dirty="0">
                <a:latin typeface="Carlito"/>
                <a:cs typeface="Carlito"/>
              </a:rPr>
              <a:t>Question: </a:t>
            </a:r>
            <a:r>
              <a:rPr lang="en-GB" sz="1500" spc="-8" dirty="0">
                <a:latin typeface="Carlito"/>
                <a:cs typeface="Carlito"/>
              </a:rPr>
              <a:t>Does gender discrimination affect women progression in the workplace more than men?</a:t>
            </a:r>
            <a:endParaRPr sz="1500" dirty="0">
              <a:latin typeface="Carlito"/>
              <a:cs typeface="Carlito"/>
            </a:endParaRPr>
          </a:p>
          <a:p>
            <a:pPr>
              <a:lnSpc>
                <a:spcPct val="100000"/>
              </a:lnSpc>
            </a:pPr>
            <a:endParaRPr sz="1500" dirty="0">
              <a:latin typeface="Carlito"/>
              <a:cs typeface="Carlito"/>
            </a:endParaRPr>
          </a:p>
          <a:p>
            <a:pPr marL="22384">
              <a:spcBef>
                <a:spcPts val="945"/>
              </a:spcBef>
            </a:pPr>
            <a:r>
              <a:rPr sz="1500" b="1" spc="-4" dirty="0">
                <a:latin typeface="Carlito"/>
                <a:cs typeface="Carlito"/>
              </a:rPr>
              <a:t>PICO: </a:t>
            </a:r>
            <a:r>
              <a:rPr sz="1500" spc="-8" dirty="0">
                <a:latin typeface="Carlito"/>
                <a:cs typeface="Carlito"/>
              </a:rPr>
              <a:t>For </a:t>
            </a:r>
            <a:r>
              <a:rPr lang="en-GB" sz="1500" i="1" spc="-4" dirty="0">
                <a:solidFill>
                  <a:srgbClr val="008000"/>
                </a:solidFill>
                <a:latin typeface="Carlito"/>
                <a:cs typeface="Carlito"/>
              </a:rPr>
              <a:t>women</a:t>
            </a:r>
            <a:r>
              <a:rPr sz="1500" b="1" i="1" spc="-8" dirty="0">
                <a:solidFill>
                  <a:srgbClr val="008000"/>
                </a:solidFill>
                <a:latin typeface="Carlito"/>
                <a:cs typeface="Carlito"/>
              </a:rPr>
              <a:t>(Population)</a:t>
            </a:r>
            <a:r>
              <a:rPr sz="1500" spc="-8" dirty="0">
                <a:latin typeface="Carlito"/>
                <a:cs typeface="Carlito"/>
              </a:rPr>
              <a:t>, </a:t>
            </a:r>
            <a:r>
              <a:rPr sz="1500" spc="-4" dirty="0">
                <a:latin typeface="Carlito"/>
                <a:cs typeface="Carlito"/>
              </a:rPr>
              <a:t>does </a:t>
            </a:r>
            <a:r>
              <a:rPr lang="en-GB" sz="1500" i="1" dirty="0">
                <a:solidFill>
                  <a:srgbClr val="4471C4"/>
                </a:solidFill>
                <a:latin typeface="Carlito"/>
                <a:cs typeface="Carlito"/>
              </a:rPr>
              <a:t>gender discrimination</a:t>
            </a:r>
            <a:r>
              <a:rPr sz="1500" b="1" i="1" spc="-4" dirty="0">
                <a:solidFill>
                  <a:srgbClr val="4471C4"/>
                </a:solidFill>
                <a:latin typeface="Carlito"/>
                <a:cs typeface="Carlito"/>
              </a:rPr>
              <a:t>(Intervention) </a:t>
            </a:r>
            <a:r>
              <a:rPr sz="1500" spc="-4" dirty="0">
                <a:latin typeface="Carlito"/>
                <a:cs typeface="Carlito"/>
              </a:rPr>
              <a:t>reduce </a:t>
            </a:r>
            <a:r>
              <a:rPr sz="1500" dirty="0">
                <a:latin typeface="Carlito"/>
                <a:cs typeface="Carlito"/>
              </a:rPr>
              <a:t>the </a:t>
            </a:r>
            <a:r>
              <a:rPr sz="1500" spc="-4" dirty="0">
                <a:latin typeface="Carlito"/>
                <a:cs typeface="Carlito"/>
              </a:rPr>
              <a:t>future risk of </a:t>
            </a:r>
            <a:r>
              <a:rPr lang="en-GB" sz="1500" i="1" spc="-4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r>
              <a:rPr sz="1500" i="1" spc="-4" dirty="0">
                <a:solidFill>
                  <a:srgbClr val="EC7C30"/>
                </a:solidFill>
                <a:latin typeface="Carlito"/>
                <a:cs typeface="Carlito"/>
              </a:rPr>
              <a:t> </a:t>
            </a:r>
            <a:r>
              <a:rPr sz="1500" b="1" i="1" spc="-8" dirty="0">
                <a:solidFill>
                  <a:srgbClr val="EC7C30"/>
                </a:solidFill>
                <a:latin typeface="Carlito"/>
                <a:cs typeface="Carlito"/>
              </a:rPr>
              <a:t>(Outcome) </a:t>
            </a:r>
            <a:r>
              <a:rPr sz="1500" spc="-8" dirty="0">
                <a:latin typeface="Carlito"/>
                <a:cs typeface="Carlito"/>
              </a:rPr>
              <a:t>compared  </a:t>
            </a:r>
            <a:r>
              <a:rPr sz="1500" spc="-4" dirty="0">
                <a:latin typeface="Carlito"/>
                <a:cs typeface="Carlito"/>
              </a:rPr>
              <a:t>with </a:t>
            </a:r>
            <a:r>
              <a:rPr lang="en-GB" sz="1500" i="1" spc="-4" dirty="0">
                <a:solidFill>
                  <a:srgbClr val="6F2F9F"/>
                </a:solidFill>
                <a:latin typeface="Carlito"/>
                <a:cs typeface="Carlito"/>
              </a:rPr>
              <a:t>men in the workplace</a:t>
            </a:r>
            <a:r>
              <a:rPr sz="1500" i="1" spc="-4" dirty="0">
                <a:solidFill>
                  <a:srgbClr val="6F2F9F"/>
                </a:solidFill>
                <a:latin typeface="Carlito"/>
                <a:cs typeface="Carlito"/>
              </a:rPr>
              <a:t>?</a:t>
            </a:r>
            <a:r>
              <a:rPr sz="1500" i="1" spc="-53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1500" b="1" i="1" spc="-4" dirty="0">
                <a:solidFill>
                  <a:srgbClr val="6F2F9F"/>
                </a:solidFill>
                <a:latin typeface="Carlito"/>
                <a:cs typeface="Carlito"/>
              </a:rPr>
              <a:t>(Comparison)</a:t>
            </a:r>
            <a:endParaRPr sz="1500" dirty="0">
              <a:latin typeface="Carlito"/>
              <a:cs typeface="Carlito"/>
            </a:endParaRPr>
          </a:p>
        </p:txBody>
      </p:sp>
    </p:spTree>
    <p:extLst>
      <p:ext uri="{BB962C8B-B14F-4D97-AF65-F5344CB8AC3E}">
        <p14:creationId xmlns:p14="http://schemas.microsoft.com/office/powerpoint/2010/main" val="6640531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0949" y="834765"/>
            <a:ext cx="7259955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Turning your Research </a:t>
            </a:r>
            <a:r>
              <a:rPr spc="-4" dirty="0"/>
              <a:t>Question </a:t>
            </a:r>
            <a:r>
              <a:rPr spc="-11" dirty="0"/>
              <a:t>into </a:t>
            </a:r>
            <a:r>
              <a:rPr dirty="0"/>
              <a:t>a </a:t>
            </a:r>
            <a:r>
              <a:rPr spc="-4" dirty="0"/>
              <a:t>Lit</a:t>
            </a:r>
            <a:r>
              <a:rPr spc="64" dirty="0"/>
              <a:t> </a:t>
            </a:r>
            <a:r>
              <a:rPr spc="-11" dirty="0"/>
              <a:t>Search: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60380"/>
              </p:ext>
            </p:extLst>
          </p:nvPr>
        </p:nvGraphicFramePr>
        <p:xfrm>
          <a:off x="2278857" y="1886140"/>
          <a:ext cx="5564849" cy="98221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14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31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101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9740">
                <a:tc>
                  <a:txBody>
                    <a:bodyPr/>
                    <a:lstStyle/>
                    <a:p>
                      <a:pPr marL="31750">
                        <a:lnSpc>
                          <a:spcPts val="1905"/>
                        </a:lnSpc>
                      </a:pPr>
                      <a:r>
                        <a:rPr sz="1500" b="1" dirty="0">
                          <a:solidFill>
                            <a:srgbClr val="50A350"/>
                          </a:solidFill>
                          <a:latin typeface="Carlito"/>
                          <a:cs typeface="Carlito"/>
                        </a:rPr>
                        <a:t>P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1905"/>
                        </a:lnSpc>
                      </a:pPr>
                      <a:r>
                        <a:rPr lang="en-GB" sz="1500" b="1" spc="-5" dirty="0">
                          <a:solidFill>
                            <a:srgbClr val="50A350"/>
                          </a:solidFill>
                          <a:latin typeface="Carlito"/>
                          <a:cs typeface="Carlito"/>
                        </a:rPr>
                        <a:t>Women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1905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</a:t>
                      </a:r>
                      <a:r>
                        <a:rPr sz="1500" spc="-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lang="en-GB" sz="1500" spc="-5" dirty="0">
                          <a:latin typeface="Carlito"/>
                          <a:cs typeface="Carlito"/>
                        </a:rPr>
                        <a:t>female employees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514">
                <a:tc>
                  <a:txBody>
                    <a:bodyPr/>
                    <a:lstStyle/>
                    <a:p>
                      <a:pPr marL="31750">
                        <a:lnSpc>
                          <a:spcPts val="2100"/>
                        </a:lnSpc>
                      </a:pPr>
                      <a:r>
                        <a:rPr sz="1500" b="1" dirty="0">
                          <a:solidFill>
                            <a:srgbClr val="4471C4"/>
                          </a:solidFill>
                          <a:latin typeface="Carlito"/>
                          <a:cs typeface="Carlito"/>
                        </a:rPr>
                        <a:t>I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2100"/>
                        </a:lnSpc>
                      </a:pPr>
                      <a:r>
                        <a:rPr lang="en-GB" sz="1500" b="1" spc="-5" dirty="0">
                          <a:solidFill>
                            <a:srgbClr val="4471C4"/>
                          </a:solidFill>
                          <a:latin typeface="Carlito"/>
                          <a:cs typeface="Carlito"/>
                        </a:rPr>
                        <a:t>Gender discrimination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2100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 </a:t>
                      </a:r>
                      <a:r>
                        <a:rPr lang="en-GB" sz="1500" spc="-10" dirty="0">
                          <a:latin typeface="Carlito"/>
                          <a:cs typeface="Carlito"/>
                        </a:rPr>
                        <a:t>experience 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809">
                <a:tc>
                  <a:txBody>
                    <a:bodyPr/>
                    <a:lstStyle/>
                    <a:p>
                      <a:pPr marL="31750">
                        <a:lnSpc>
                          <a:spcPts val="2100"/>
                        </a:lnSpc>
                      </a:pPr>
                      <a:r>
                        <a:rPr sz="1500" b="1" dirty="0">
                          <a:solidFill>
                            <a:srgbClr val="6F2F9F"/>
                          </a:solidFill>
                          <a:latin typeface="Carlito"/>
                          <a:cs typeface="Carlito"/>
                        </a:rPr>
                        <a:t>C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2100"/>
                        </a:lnSpc>
                      </a:pPr>
                      <a:r>
                        <a:rPr lang="en-GB" sz="1500" b="1" spc="-5" dirty="0">
                          <a:solidFill>
                            <a:srgbClr val="6F2F9F"/>
                          </a:solidFill>
                          <a:latin typeface="Carlito"/>
                          <a:cs typeface="Carlito"/>
                        </a:rPr>
                        <a:t>Men 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2100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9807">
                <a:tc>
                  <a:txBody>
                    <a:bodyPr/>
                    <a:lstStyle/>
                    <a:p>
                      <a:pPr marL="31750">
                        <a:lnSpc>
                          <a:spcPts val="2100"/>
                        </a:lnSpc>
                      </a:pPr>
                      <a:r>
                        <a:rPr sz="1500" b="1" dirty="0">
                          <a:solidFill>
                            <a:srgbClr val="EC7C30"/>
                          </a:solidFill>
                          <a:latin typeface="Carlito"/>
                          <a:cs typeface="Carlito"/>
                        </a:rPr>
                        <a:t>O</a:t>
                      </a:r>
                      <a:endParaRPr sz="150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0840">
                        <a:lnSpc>
                          <a:spcPts val="2100"/>
                        </a:lnSpc>
                      </a:pPr>
                      <a:r>
                        <a:rPr lang="en-GB" sz="1500" b="1" spc="-5" dirty="0">
                          <a:solidFill>
                            <a:srgbClr val="EC7C30"/>
                          </a:solidFill>
                          <a:latin typeface="Carlito"/>
                          <a:cs typeface="Carlito"/>
                        </a:rPr>
                        <a:t>Career progression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8145">
                        <a:lnSpc>
                          <a:spcPts val="2100"/>
                        </a:lnSpc>
                      </a:pPr>
                      <a:r>
                        <a:rPr sz="1500" dirty="0">
                          <a:latin typeface="Carlito"/>
                          <a:cs typeface="Carlito"/>
                        </a:rPr>
                        <a:t>=</a:t>
                      </a:r>
                      <a:r>
                        <a:rPr sz="1500" spc="-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lang="en-GB" sz="1500" dirty="0">
                          <a:latin typeface="Carlito"/>
                          <a:cs typeface="Carlito"/>
                        </a:rPr>
                        <a:t>career challenges</a:t>
                      </a:r>
                      <a:endParaRPr sz="1500" dirty="0">
                        <a:latin typeface="Carlito"/>
                        <a:cs typeface="Carlito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1834515" y="3438791"/>
            <a:ext cx="6210300" cy="922015"/>
          </a:xfrm>
          <a:prstGeom prst="rect">
            <a:avLst/>
          </a:prstGeom>
        </p:spPr>
        <p:txBody>
          <a:bodyPr vert="horz" wrap="square" lIns="0" tIns="10001" rIns="0" bIns="0" rtlCol="0">
            <a:spAutoFit/>
          </a:bodyPr>
          <a:lstStyle/>
          <a:p>
            <a:pPr marL="9525">
              <a:spcBef>
                <a:spcPts val="79"/>
              </a:spcBef>
            </a:pPr>
            <a:r>
              <a:rPr lang="en-GB" sz="1500" b="1" spc="-4" dirty="0">
                <a:solidFill>
                  <a:srgbClr val="50A350"/>
                </a:solidFill>
                <a:latin typeface="Carlito"/>
                <a:cs typeface="Carlito"/>
              </a:rPr>
              <a:t>female</a:t>
            </a:r>
            <a:r>
              <a:rPr sz="1500" b="1" spc="-4" dirty="0">
                <a:solidFill>
                  <a:srgbClr val="50A350"/>
                </a:solidFill>
                <a:latin typeface="Carlito"/>
                <a:cs typeface="Carlito"/>
              </a:rPr>
              <a:t> </a:t>
            </a:r>
            <a:r>
              <a:rPr sz="1500" b="1" dirty="0">
                <a:latin typeface="Carlito"/>
                <a:cs typeface="Carlito"/>
              </a:rPr>
              <a:t>+ </a:t>
            </a:r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experience discrimination</a:t>
            </a:r>
            <a:r>
              <a:rPr sz="1500" b="1" dirty="0">
                <a:latin typeface="Carlito"/>
                <a:cs typeface="Carlito"/>
              </a:rPr>
              <a:t>+</a:t>
            </a:r>
            <a:r>
              <a:rPr sz="1500" b="1" spc="-19" dirty="0">
                <a:latin typeface="Carlito"/>
                <a:cs typeface="Carlito"/>
              </a:rPr>
              <a:t> </a:t>
            </a:r>
            <a:r>
              <a:rPr lang="en-GB" sz="1500" b="1" dirty="0">
                <a:solidFill>
                  <a:srgbClr val="EC7C30"/>
                </a:solidFill>
                <a:latin typeface="Carlito"/>
                <a:cs typeface="Carlito"/>
              </a:rPr>
              <a:t>career challenges</a:t>
            </a:r>
            <a:endParaRPr sz="1500" dirty="0">
              <a:latin typeface="Carlito"/>
              <a:cs typeface="Carlito"/>
            </a:endParaRPr>
          </a:p>
          <a:p>
            <a:pPr>
              <a:spcBef>
                <a:spcPts val="15"/>
              </a:spcBef>
            </a:pPr>
            <a:endParaRPr sz="1463" dirty="0">
              <a:latin typeface="Carlito"/>
              <a:cs typeface="Carlito"/>
            </a:endParaRPr>
          </a:p>
          <a:p>
            <a:pPr marL="9525"/>
            <a:r>
              <a:rPr sz="1500" b="1" spc="-8" dirty="0">
                <a:solidFill>
                  <a:srgbClr val="50A350"/>
                </a:solidFill>
                <a:latin typeface="Carlito"/>
                <a:cs typeface="Carlito"/>
              </a:rPr>
              <a:t>(</a:t>
            </a:r>
            <a:r>
              <a:rPr lang="en-GB" sz="1500" b="1" spc="-8" dirty="0">
                <a:solidFill>
                  <a:srgbClr val="50A350"/>
                </a:solidFill>
                <a:latin typeface="Carlito"/>
                <a:cs typeface="Carlito"/>
              </a:rPr>
              <a:t>women </a:t>
            </a:r>
            <a:r>
              <a:rPr sz="1500" b="1" spc="-4" dirty="0">
                <a:latin typeface="Carlito"/>
                <a:cs typeface="Carlito"/>
              </a:rPr>
              <a:t>) </a:t>
            </a:r>
            <a:r>
              <a:rPr sz="1500" b="1" dirty="0">
                <a:latin typeface="Carlito"/>
                <a:cs typeface="Carlito"/>
              </a:rPr>
              <a:t>AND </a:t>
            </a:r>
            <a:r>
              <a:rPr sz="1500" b="1" spc="-4" dirty="0">
                <a:solidFill>
                  <a:srgbClr val="4471C4"/>
                </a:solidFill>
                <a:latin typeface="Carlito"/>
                <a:cs typeface="Carlito"/>
              </a:rPr>
              <a:t>“</a:t>
            </a:r>
            <a:r>
              <a:rPr lang="en-GB" sz="1500" b="1" spc="-4" dirty="0">
                <a:solidFill>
                  <a:srgbClr val="4471C4"/>
                </a:solidFill>
                <a:latin typeface="Carlito"/>
                <a:cs typeface="Carlito"/>
              </a:rPr>
              <a:t>gender discrimination</a:t>
            </a:r>
            <a:r>
              <a:rPr sz="1500" b="1" spc="-4" dirty="0">
                <a:solidFill>
                  <a:srgbClr val="4471C4"/>
                </a:solidFill>
                <a:latin typeface="Carlito"/>
                <a:cs typeface="Carlito"/>
              </a:rPr>
              <a:t>” </a:t>
            </a:r>
            <a:r>
              <a:rPr sz="1500" b="1" dirty="0">
                <a:latin typeface="Carlito"/>
                <a:cs typeface="Carlito"/>
              </a:rPr>
              <a:t>AND</a:t>
            </a:r>
            <a:r>
              <a:rPr sz="1500" b="1" spc="-41" dirty="0">
                <a:latin typeface="Carlito"/>
                <a:cs typeface="Carlito"/>
              </a:rPr>
              <a:t> </a:t>
            </a:r>
            <a:r>
              <a:rPr lang="en-GB" sz="1500" b="1" dirty="0">
                <a:solidFill>
                  <a:srgbClr val="EC7C30"/>
                </a:solidFill>
                <a:latin typeface="Carlito"/>
                <a:cs typeface="Carlito"/>
              </a:rPr>
              <a:t>career progression</a:t>
            </a:r>
            <a:endParaRPr sz="1500" dirty="0">
              <a:latin typeface="Carlito"/>
              <a:cs typeface="Carlito"/>
            </a:endParaRPr>
          </a:p>
          <a:p>
            <a:pPr>
              <a:spcBef>
                <a:spcPts val="15"/>
              </a:spcBef>
            </a:pPr>
            <a:endParaRPr sz="1463" dirty="0">
              <a:latin typeface="Carlito"/>
              <a:cs typeface="Carlito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834515" y="3118198"/>
            <a:ext cx="215265" cy="343376"/>
          </a:xfrm>
          <a:custGeom>
            <a:avLst/>
            <a:gdLst/>
            <a:ahLst/>
            <a:cxnLst/>
            <a:rect l="l" t="t" r="r" b="b"/>
            <a:pathLst>
              <a:path w="287019" h="457835">
                <a:moveTo>
                  <a:pt x="210299" y="348088"/>
                </a:moveTo>
                <a:lnTo>
                  <a:pt x="173609" y="353949"/>
                </a:lnTo>
                <a:lnTo>
                  <a:pt x="248157" y="457835"/>
                </a:lnTo>
                <a:lnTo>
                  <a:pt x="276484" y="367791"/>
                </a:lnTo>
                <a:lnTo>
                  <a:pt x="214503" y="367791"/>
                </a:lnTo>
                <a:lnTo>
                  <a:pt x="210299" y="348088"/>
                </a:lnTo>
                <a:close/>
              </a:path>
              <a:path w="287019" h="457835">
                <a:moveTo>
                  <a:pt x="247887" y="342084"/>
                </a:moveTo>
                <a:lnTo>
                  <a:pt x="210299" y="348088"/>
                </a:lnTo>
                <a:lnTo>
                  <a:pt x="214503" y="367791"/>
                </a:lnTo>
                <a:lnTo>
                  <a:pt x="251713" y="359790"/>
                </a:lnTo>
                <a:lnTo>
                  <a:pt x="247887" y="342084"/>
                </a:lnTo>
                <a:close/>
              </a:path>
              <a:path w="287019" h="457835">
                <a:moveTo>
                  <a:pt x="286512" y="335914"/>
                </a:moveTo>
                <a:lnTo>
                  <a:pt x="247887" y="342084"/>
                </a:lnTo>
                <a:lnTo>
                  <a:pt x="251713" y="359790"/>
                </a:lnTo>
                <a:lnTo>
                  <a:pt x="214503" y="367791"/>
                </a:lnTo>
                <a:lnTo>
                  <a:pt x="276484" y="367791"/>
                </a:lnTo>
                <a:lnTo>
                  <a:pt x="286512" y="335914"/>
                </a:lnTo>
                <a:close/>
              </a:path>
              <a:path w="287019" h="457835">
                <a:moveTo>
                  <a:pt x="208855" y="341319"/>
                </a:moveTo>
                <a:lnTo>
                  <a:pt x="210299" y="348088"/>
                </a:lnTo>
                <a:lnTo>
                  <a:pt x="247552" y="342138"/>
                </a:lnTo>
                <a:lnTo>
                  <a:pt x="209169" y="342138"/>
                </a:lnTo>
                <a:lnTo>
                  <a:pt x="208855" y="341319"/>
                </a:lnTo>
                <a:close/>
              </a:path>
              <a:path w="287019" h="457835">
                <a:moveTo>
                  <a:pt x="208406" y="339216"/>
                </a:moveTo>
                <a:lnTo>
                  <a:pt x="208855" y="341319"/>
                </a:lnTo>
                <a:lnTo>
                  <a:pt x="209169" y="342138"/>
                </a:lnTo>
                <a:lnTo>
                  <a:pt x="208406" y="339216"/>
                </a:lnTo>
                <a:close/>
              </a:path>
              <a:path w="287019" h="457835">
                <a:moveTo>
                  <a:pt x="247267" y="339216"/>
                </a:moveTo>
                <a:lnTo>
                  <a:pt x="208406" y="339216"/>
                </a:lnTo>
                <a:lnTo>
                  <a:pt x="209169" y="342138"/>
                </a:lnTo>
                <a:lnTo>
                  <a:pt x="247552" y="342138"/>
                </a:lnTo>
                <a:lnTo>
                  <a:pt x="247887" y="342084"/>
                </a:lnTo>
                <a:lnTo>
                  <a:pt x="247267" y="339216"/>
                </a:lnTo>
                <a:close/>
              </a:path>
              <a:path w="287019" h="457835">
                <a:moveTo>
                  <a:pt x="243101" y="324230"/>
                </a:moveTo>
                <a:lnTo>
                  <a:pt x="202311" y="324230"/>
                </a:lnTo>
                <a:lnTo>
                  <a:pt x="208855" y="341319"/>
                </a:lnTo>
                <a:lnTo>
                  <a:pt x="208406" y="339216"/>
                </a:lnTo>
                <a:lnTo>
                  <a:pt x="247267" y="339216"/>
                </a:lnTo>
                <a:lnTo>
                  <a:pt x="245237" y="329818"/>
                </a:lnTo>
                <a:lnTo>
                  <a:pt x="243101" y="324230"/>
                </a:lnTo>
                <a:close/>
              </a:path>
              <a:path w="287019" h="457835">
                <a:moveTo>
                  <a:pt x="237086" y="308737"/>
                </a:moveTo>
                <a:lnTo>
                  <a:pt x="195072" y="308737"/>
                </a:lnTo>
                <a:lnTo>
                  <a:pt x="195580" y="309752"/>
                </a:lnTo>
                <a:lnTo>
                  <a:pt x="202692" y="325374"/>
                </a:lnTo>
                <a:lnTo>
                  <a:pt x="202311" y="324230"/>
                </a:lnTo>
                <a:lnTo>
                  <a:pt x="243101" y="324230"/>
                </a:lnTo>
                <a:lnTo>
                  <a:pt x="237558" y="309752"/>
                </a:lnTo>
                <a:lnTo>
                  <a:pt x="237086" y="308737"/>
                </a:lnTo>
                <a:close/>
              </a:path>
              <a:path w="287019" h="457835">
                <a:moveTo>
                  <a:pt x="195324" y="309289"/>
                </a:moveTo>
                <a:lnTo>
                  <a:pt x="195537" y="309752"/>
                </a:lnTo>
                <a:lnTo>
                  <a:pt x="195324" y="309289"/>
                </a:lnTo>
                <a:close/>
              </a:path>
              <a:path w="287019" h="457835">
                <a:moveTo>
                  <a:pt x="195072" y="308737"/>
                </a:moveTo>
                <a:lnTo>
                  <a:pt x="195324" y="309289"/>
                </a:lnTo>
                <a:lnTo>
                  <a:pt x="195580" y="309752"/>
                </a:lnTo>
                <a:lnTo>
                  <a:pt x="195072" y="308737"/>
                </a:lnTo>
                <a:close/>
              </a:path>
              <a:path w="287019" h="457835">
                <a:moveTo>
                  <a:pt x="187198" y="294513"/>
                </a:moveTo>
                <a:lnTo>
                  <a:pt x="195324" y="309289"/>
                </a:lnTo>
                <a:lnTo>
                  <a:pt x="195072" y="308737"/>
                </a:lnTo>
                <a:lnTo>
                  <a:pt x="237086" y="308737"/>
                </a:lnTo>
                <a:lnTo>
                  <a:pt x="231012" y="295655"/>
                </a:lnTo>
                <a:lnTo>
                  <a:pt x="187960" y="295655"/>
                </a:lnTo>
                <a:lnTo>
                  <a:pt x="187198" y="294513"/>
                </a:lnTo>
                <a:close/>
              </a:path>
              <a:path w="287019" h="457835">
                <a:moveTo>
                  <a:pt x="223674" y="281686"/>
                </a:moveTo>
                <a:lnTo>
                  <a:pt x="178943" y="281686"/>
                </a:lnTo>
                <a:lnTo>
                  <a:pt x="179959" y="283083"/>
                </a:lnTo>
                <a:lnTo>
                  <a:pt x="187960" y="295655"/>
                </a:lnTo>
                <a:lnTo>
                  <a:pt x="231012" y="295655"/>
                </a:lnTo>
                <a:lnTo>
                  <a:pt x="229362" y="292100"/>
                </a:lnTo>
                <a:lnTo>
                  <a:pt x="223674" y="281686"/>
                </a:lnTo>
                <a:close/>
              </a:path>
              <a:path w="287019" h="457835">
                <a:moveTo>
                  <a:pt x="179301" y="282241"/>
                </a:moveTo>
                <a:lnTo>
                  <a:pt x="179844" y="283083"/>
                </a:lnTo>
                <a:lnTo>
                  <a:pt x="179301" y="282241"/>
                </a:lnTo>
                <a:close/>
              </a:path>
              <a:path w="287019" h="457835">
                <a:moveTo>
                  <a:pt x="178943" y="281686"/>
                </a:moveTo>
                <a:lnTo>
                  <a:pt x="179301" y="282241"/>
                </a:lnTo>
                <a:lnTo>
                  <a:pt x="179959" y="283083"/>
                </a:lnTo>
                <a:lnTo>
                  <a:pt x="178943" y="281686"/>
                </a:lnTo>
                <a:close/>
              </a:path>
              <a:path w="287019" h="457835">
                <a:moveTo>
                  <a:pt x="217304" y="270890"/>
                </a:moveTo>
                <a:lnTo>
                  <a:pt x="170434" y="270890"/>
                </a:lnTo>
                <a:lnTo>
                  <a:pt x="171704" y="272414"/>
                </a:lnTo>
                <a:lnTo>
                  <a:pt x="179301" y="282241"/>
                </a:lnTo>
                <a:lnTo>
                  <a:pt x="178943" y="281686"/>
                </a:lnTo>
                <a:lnTo>
                  <a:pt x="223674" y="281686"/>
                </a:lnTo>
                <a:lnTo>
                  <a:pt x="220344" y="275589"/>
                </a:lnTo>
                <a:lnTo>
                  <a:pt x="217304" y="270890"/>
                </a:lnTo>
                <a:close/>
              </a:path>
              <a:path w="287019" h="457835">
                <a:moveTo>
                  <a:pt x="171259" y="271948"/>
                </a:moveTo>
                <a:lnTo>
                  <a:pt x="171624" y="272414"/>
                </a:lnTo>
                <a:lnTo>
                  <a:pt x="171259" y="271948"/>
                </a:lnTo>
                <a:close/>
              </a:path>
              <a:path w="287019" h="457835">
                <a:moveTo>
                  <a:pt x="170434" y="270890"/>
                </a:moveTo>
                <a:lnTo>
                  <a:pt x="171259" y="271948"/>
                </a:lnTo>
                <a:lnTo>
                  <a:pt x="171704" y="272414"/>
                </a:lnTo>
                <a:lnTo>
                  <a:pt x="170434" y="270890"/>
                </a:lnTo>
                <a:close/>
              </a:path>
              <a:path w="287019" h="457835">
                <a:moveTo>
                  <a:pt x="162662" y="262909"/>
                </a:moveTo>
                <a:lnTo>
                  <a:pt x="171259" y="271948"/>
                </a:lnTo>
                <a:lnTo>
                  <a:pt x="170434" y="270890"/>
                </a:lnTo>
                <a:lnTo>
                  <a:pt x="217304" y="270890"/>
                </a:lnTo>
                <a:lnTo>
                  <a:pt x="212620" y="263651"/>
                </a:lnTo>
                <a:lnTo>
                  <a:pt x="163575" y="263651"/>
                </a:lnTo>
                <a:lnTo>
                  <a:pt x="162662" y="262909"/>
                </a:lnTo>
                <a:close/>
              </a:path>
              <a:path w="287019" h="457835">
                <a:moveTo>
                  <a:pt x="161798" y="262000"/>
                </a:moveTo>
                <a:lnTo>
                  <a:pt x="162662" y="262909"/>
                </a:lnTo>
                <a:lnTo>
                  <a:pt x="163575" y="263651"/>
                </a:lnTo>
                <a:lnTo>
                  <a:pt x="161798" y="262000"/>
                </a:lnTo>
                <a:close/>
              </a:path>
              <a:path w="287019" h="457835">
                <a:moveTo>
                  <a:pt x="211552" y="262000"/>
                </a:moveTo>
                <a:lnTo>
                  <a:pt x="161798" y="262000"/>
                </a:lnTo>
                <a:lnTo>
                  <a:pt x="163575" y="263651"/>
                </a:lnTo>
                <a:lnTo>
                  <a:pt x="212620" y="263651"/>
                </a:lnTo>
                <a:lnTo>
                  <a:pt x="211552" y="262000"/>
                </a:lnTo>
                <a:close/>
              </a:path>
              <a:path w="287019" h="457835">
                <a:moveTo>
                  <a:pt x="153897" y="255788"/>
                </a:moveTo>
                <a:lnTo>
                  <a:pt x="162662" y="262909"/>
                </a:lnTo>
                <a:lnTo>
                  <a:pt x="161798" y="262000"/>
                </a:lnTo>
                <a:lnTo>
                  <a:pt x="211552" y="262000"/>
                </a:lnTo>
                <a:lnTo>
                  <a:pt x="210566" y="260476"/>
                </a:lnTo>
                <a:lnTo>
                  <a:pt x="207540" y="256539"/>
                </a:lnTo>
                <a:lnTo>
                  <a:pt x="155067" y="256539"/>
                </a:lnTo>
                <a:lnTo>
                  <a:pt x="153897" y="255788"/>
                </a:lnTo>
                <a:close/>
              </a:path>
              <a:path w="287019" h="457835">
                <a:moveTo>
                  <a:pt x="153416" y="255397"/>
                </a:moveTo>
                <a:lnTo>
                  <a:pt x="153897" y="255788"/>
                </a:lnTo>
                <a:lnTo>
                  <a:pt x="155067" y="256539"/>
                </a:lnTo>
                <a:lnTo>
                  <a:pt x="153416" y="255397"/>
                </a:lnTo>
                <a:close/>
              </a:path>
              <a:path w="287019" h="457835">
                <a:moveTo>
                  <a:pt x="206661" y="255397"/>
                </a:moveTo>
                <a:lnTo>
                  <a:pt x="153416" y="255397"/>
                </a:lnTo>
                <a:lnTo>
                  <a:pt x="155067" y="256539"/>
                </a:lnTo>
                <a:lnTo>
                  <a:pt x="207540" y="256539"/>
                </a:lnTo>
                <a:lnTo>
                  <a:pt x="206661" y="255397"/>
                </a:lnTo>
                <a:close/>
              </a:path>
              <a:path w="287019" h="457835">
                <a:moveTo>
                  <a:pt x="149936" y="253241"/>
                </a:moveTo>
                <a:lnTo>
                  <a:pt x="153897" y="255788"/>
                </a:lnTo>
                <a:lnTo>
                  <a:pt x="153416" y="255397"/>
                </a:lnTo>
                <a:lnTo>
                  <a:pt x="206661" y="255397"/>
                </a:lnTo>
                <a:lnTo>
                  <a:pt x="205588" y="254000"/>
                </a:lnTo>
                <a:lnTo>
                  <a:pt x="151384" y="254000"/>
                </a:lnTo>
                <a:lnTo>
                  <a:pt x="149936" y="253241"/>
                </a:lnTo>
                <a:close/>
              </a:path>
              <a:path w="287019" h="457835">
                <a:moveTo>
                  <a:pt x="149732" y="253111"/>
                </a:moveTo>
                <a:lnTo>
                  <a:pt x="149936" y="253241"/>
                </a:lnTo>
                <a:lnTo>
                  <a:pt x="151384" y="254000"/>
                </a:lnTo>
                <a:lnTo>
                  <a:pt x="149732" y="253111"/>
                </a:lnTo>
                <a:close/>
              </a:path>
              <a:path w="287019" h="457835">
                <a:moveTo>
                  <a:pt x="204905" y="253111"/>
                </a:moveTo>
                <a:lnTo>
                  <a:pt x="149732" y="253111"/>
                </a:lnTo>
                <a:lnTo>
                  <a:pt x="151384" y="254000"/>
                </a:lnTo>
                <a:lnTo>
                  <a:pt x="205588" y="254000"/>
                </a:lnTo>
                <a:lnTo>
                  <a:pt x="204905" y="253111"/>
                </a:lnTo>
                <a:close/>
              </a:path>
              <a:path w="287019" h="457835">
                <a:moveTo>
                  <a:pt x="203441" y="251205"/>
                </a:moveTo>
                <a:lnTo>
                  <a:pt x="146050" y="251205"/>
                </a:lnTo>
                <a:lnTo>
                  <a:pt x="147574" y="251967"/>
                </a:lnTo>
                <a:lnTo>
                  <a:pt x="149936" y="253241"/>
                </a:lnTo>
                <a:lnTo>
                  <a:pt x="149732" y="253111"/>
                </a:lnTo>
                <a:lnTo>
                  <a:pt x="204905" y="253111"/>
                </a:lnTo>
                <a:lnTo>
                  <a:pt x="203441" y="251205"/>
                </a:lnTo>
                <a:close/>
              </a:path>
              <a:path w="287019" h="457835">
                <a:moveTo>
                  <a:pt x="147241" y="251830"/>
                </a:moveTo>
                <a:lnTo>
                  <a:pt x="147504" y="251967"/>
                </a:lnTo>
                <a:lnTo>
                  <a:pt x="147241" y="251830"/>
                </a:lnTo>
                <a:close/>
              </a:path>
              <a:path w="287019" h="457835">
                <a:moveTo>
                  <a:pt x="146050" y="251205"/>
                </a:moveTo>
                <a:lnTo>
                  <a:pt x="147241" y="251830"/>
                </a:lnTo>
                <a:lnTo>
                  <a:pt x="147574" y="251967"/>
                </a:lnTo>
                <a:lnTo>
                  <a:pt x="146050" y="251205"/>
                </a:lnTo>
                <a:close/>
              </a:path>
              <a:path w="287019" h="457835">
                <a:moveTo>
                  <a:pt x="143172" y="250142"/>
                </a:moveTo>
                <a:lnTo>
                  <a:pt x="147241" y="251830"/>
                </a:lnTo>
                <a:lnTo>
                  <a:pt x="146050" y="251205"/>
                </a:lnTo>
                <a:lnTo>
                  <a:pt x="203441" y="251205"/>
                </a:lnTo>
                <a:lnTo>
                  <a:pt x="202855" y="250443"/>
                </a:lnTo>
                <a:lnTo>
                  <a:pt x="144144" y="250443"/>
                </a:lnTo>
                <a:lnTo>
                  <a:pt x="143172" y="250142"/>
                </a:lnTo>
                <a:close/>
              </a:path>
              <a:path w="287019" h="457835">
                <a:moveTo>
                  <a:pt x="142367" y="249809"/>
                </a:moveTo>
                <a:lnTo>
                  <a:pt x="143172" y="250142"/>
                </a:lnTo>
                <a:lnTo>
                  <a:pt x="144144" y="250443"/>
                </a:lnTo>
                <a:lnTo>
                  <a:pt x="142367" y="249809"/>
                </a:lnTo>
                <a:close/>
              </a:path>
              <a:path w="287019" h="457835">
                <a:moveTo>
                  <a:pt x="202367" y="249809"/>
                </a:moveTo>
                <a:lnTo>
                  <a:pt x="142367" y="249809"/>
                </a:lnTo>
                <a:lnTo>
                  <a:pt x="144144" y="250443"/>
                </a:lnTo>
                <a:lnTo>
                  <a:pt x="202855" y="250443"/>
                </a:lnTo>
                <a:lnTo>
                  <a:pt x="202367" y="249809"/>
                </a:lnTo>
                <a:close/>
              </a:path>
              <a:path w="287019" h="457835">
                <a:moveTo>
                  <a:pt x="139863" y="249118"/>
                </a:moveTo>
                <a:lnTo>
                  <a:pt x="143172" y="250142"/>
                </a:lnTo>
                <a:lnTo>
                  <a:pt x="142367" y="249809"/>
                </a:lnTo>
                <a:lnTo>
                  <a:pt x="202367" y="249809"/>
                </a:lnTo>
                <a:lnTo>
                  <a:pt x="201977" y="249300"/>
                </a:lnTo>
                <a:lnTo>
                  <a:pt x="140843" y="249300"/>
                </a:lnTo>
                <a:lnTo>
                  <a:pt x="139863" y="249118"/>
                </a:lnTo>
                <a:close/>
              </a:path>
              <a:path w="287019" h="457835">
                <a:moveTo>
                  <a:pt x="138811" y="248792"/>
                </a:moveTo>
                <a:lnTo>
                  <a:pt x="139863" y="249118"/>
                </a:lnTo>
                <a:lnTo>
                  <a:pt x="140843" y="249300"/>
                </a:lnTo>
                <a:lnTo>
                  <a:pt x="138811" y="248792"/>
                </a:lnTo>
                <a:close/>
              </a:path>
              <a:path w="287019" h="457835">
                <a:moveTo>
                  <a:pt x="201586" y="248792"/>
                </a:moveTo>
                <a:lnTo>
                  <a:pt x="138811" y="248792"/>
                </a:lnTo>
                <a:lnTo>
                  <a:pt x="140843" y="249300"/>
                </a:lnTo>
                <a:lnTo>
                  <a:pt x="201977" y="249300"/>
                </a:lnTo>
                <a:lnTo>
                  <a:pt x="201586" y="248792"/>
                </a:lnTo>
                <a:close/>
              </a:path>
              <a:path w="287019" h="457835">
                <a:moveTo>
                  <a:pt x="136343" y="248463"/>
                </a:moveTo>
                <a:lnTo>
                  <a:pt x="139863" y="249118"/>
                </a:lnTo>
                <a:lnTo>
                  <a:pt x="138811" y="248792"/>
                </a:lnTo>
                <a:lnTo>
                  <a:pt x="201586" y="248792"/>
                </a:lnTo>
                <a:lnTo>
                  <a:pt x="201391" y="248538"/>
                </a:lnTo>
                <a:lnTo>
                  <a:pt x="137922" y="248538"/>
                </a:lnTo>
                <a:lnTo>
                  <a:pt x="136343" y="248463"/>
                </a:lnTo>
                <a:close/>
              </a:path>
              <a:path w="287019" h="457835">
                <a:moveTo>
                  <a:pt x="135381" y="248285"/>
                </a:moveTo>
                <a:lnTo>
                  <a:pt x="136343" y="248463"/>
                </a:lnTo>
                <a:lnTo>
                  <a:pt x="137922" y="248538"/>
                </a:lnTo>
                <a:lnTo>
                  <a:pt x="135381" y="248285"/>
                </a:lnTo>
                <a:close/>
              </a:path>
              <a:path w="287019" h="457835">
                <a:moveTo>
                  <a:pt x="201196" y="248285"/>
                </a:moveTo>
                <a:lnTo>
                  <a:pt x="135381" y="248285"/>
                </a:lnTo>
                <a:lnTo>
                  <a:pt x="137922" y="248538"/>
                </a:lnTo>
                <a:lnTo>
                  <a:pt x="201391" y="248538"/>
                </a:lnTo>
                <a:lnTo>
                  <a:pt x="201196" y="248285"/>
                </a:lnTo>
                <a:close/>
              </a:path>
              <a:path w="287019" h="457835">
                <a:moveTo>
                  <a:pt x="38100" y="0"/>
                </a:moveTo>
                <a:lnTo>
                  <a:pt x="0" y="1270"/>
                </a:lnTo>
                <a:lnTo>
                  <a:pt x="635" y="23240"/>
                </a:lnTo>
                <a:lnTo>
                  <a:pt x="2667" y="45592"/>
                </a:lnTo>
                <a:lnTo>
                  <a:pt x="10287" y="88900"/>
                </a:lnTo>
                <a:lnTo>
                  <a:pt x="22225" y="129539"/>
                </a:lnTo>
                <a:lnTo>
                  <a:pt x="37846" y="166370"/>
                </a:lnTo>
                <a:lnTo>
                  <a:pt x="67310" y="211709"/>
                </a:lnTo>
                <a:lnTo>
                  <a:pt x="97409" y="237743"/>
                </a:lnTo>
                <a:lnTo>
                  <a:pt x="136343" y="248463"/>
                </a:lnTo>
                <a:lnTo>
                  <a:pt x="135381" y="248285"/>
                </a:lnTo>
                <a:lnTo>
                  <a:pt x="201196" y="248285"/>
                </a:lnTo>
                <a:lnTo>
                  <a:pt x="169925" y="220725"/>
                </a:lnTo>
                <a:lnTo>
                  <a:pt x="134619" y="210185"/>
                </a:lnTo>
                <a:lnTo>
                  <a:pt x="131953" y="210185"/>
                </a:lnTo>
                <a:lnTo>
                  <a:pt x="129286" y="209930"/>
                </a:lnTo>
                <a:lnTo>
                  <a:pt x="130587" y="209930"/>
                </a:lnTo>
                <a:lnTo>
                  <a:pt x="129222" y="209676"/>
                </a:lnTo>
                <a:lnTo>
                  <a:pt x="128397" y="209676"/>
                </a:lnTo>
                <a:lnTo>
                  <a:pt x="126492" y="209168"/>
                </a:lnTo>
                <a:lnTo>
                  <a:pt x="126755" y="209168"/>
                </a:lnTo>
                <a:lnTo>
                  <a:pt x="125114" y="208661"/>
                </a:lnTo>
                <a:lnTo>
                  <a:pt x="124841" y="208661"/>
                </a:lnTo>
                <a:lnTo>
                  <a:pt x="123062" y="208025"/>
                </a:lnTo>
                <a:lnTo>
                  <a:pt x="123309" y="208025"/>
                </a:lnTo>
                <a:lnTo>
                  <a:pt x="121471" y="207263"/>
                </a:lnTo>
                <a:lnTo>
                  <a:pt x="121157" y="207263"/>
                </a:lnTo>
                <a:lnTo>
                  <a:pt x="119634" y="206501"/>
                </a:lnTo>
                <a:lnTo>
                  <a:pt x="117607" y="205359"/>
                </a:lnTo>
                <a:lnTo>
                  <a:pt x="117475" y="205359"/>
                </a:lnTo>
                <a:lnTo>
                  <a:pt x="115950" y="204470"/>
                </a:lnTo>
                <a:lnTo>
                  <a:pt x="116125" y="204470"/>
                </a:lnTo>
                <a:lnTo>
                  <a:pt x="114003" y="203073"/>
                </a:lnTo>
                <a:lnTo>
                  <a:pt x="113792" y="203073"/>
                </a:lnTo>
                <a:lnTo>
                  <a:pt x="112268" y="201929"/>
                </a:lnTo>
                <a:lnTo>
                  <a:pt x="105562" y="196468"/>
                </a:lnTo>
                <a:lnTo>
                  <a:pt x="105410" y="196468"/>
                </a:lnTo>
                <a:lnTo>
                  <a:pt x="103505" y="194817"/>
                </a:lnTo>
                <a:lnTo>
                  <a:pt x="103840" y="194817"/>
                </a:lnTo>
                <a:lnTo>
                  <a:pt x="96838" y="187451"/>
                </a:lnTo>
                <a:lnTo>
                  <a:pt x="95631" y="186181"/>
                </a:lnTo>
                <a:lnTo>
                  <a:pt x="95781" y="186181"/>
                </a:lnTo>
                <a:lnTo>
                  <a:pt x="88439" y="176784"/>
                </a:lnTo>
                <a:lnTo>
                  <a:pt x="88265" y="176784"/>
                </a:lnTo>
                <a:lnTo>
                  <a:pt x="87249" y="175260"/>
                </a:lnTo>
                <a:lnTo>
                  <a:pt x="79248" y="162813"/>
                </a:lnTo>
                <a:lnTo>
                  <a:pt x="79381" y="162813"/>
                </a:lnTo>
                <a:lnTo>
                  <a:pt x="72186" y="149733"/>
                </a:lnTo>
                <a:lnTo>
                  <a:pt x="71628" y="148716"/>
                </a:lnTo>
                <a:lnTo>
                  <a:pt x="64921" y="134238"/>
                </a:lnTo>
                <a:lnTo>
                  <a:pt x="64388" y="133096"/>
                </a:lnTo>
                <a:lnTo>
                  <a:pt x="58308" y="117348"/>
                </a:lnTo>
                <a:lnTo>
                  <a:pt x="57912" y="116331"/>
                </a:lnTo>
                <a:lnTo>
                  <a:pt x="52483" y="99313"/>
                </a:lnTo>
                <a:lnTo>
                  <a:pt x="47546" y="80772"/>
                </a:lnTo>
                <a:lnTo>
                  <a:pt x="47331" y="80022"/>
                </a:lnTo>
                <a:lnTo>
                  <a:pt x="47269" y="79628"/>
                </a:lnTo>
                <a:lnTo>
                  <a:pt x="43611" y="61340"/>
                </a:lnTo>
                <a:lnTo>
                  <a:pt x="40680" y="41655"/>
                </a:lnTo>
                <a:lnTo>
                  <a:pt x="40561" y="40950"/>
                </a:lnTo>
                <a:lnTo>
                  <a:pt x="40537" y="40512"/>
                </a:lnTo>
                <a:lnTo>
                  <a:pt x="38837" y="21462"/>
                </a:lnTo>
                <a:lnTo>
                  <a:pt x="38100" y="0"/>
                </a:lnTo>
                <a:close/>
              </a:path>
              <a:path w="287019" h="457835">
                <a:moveTo>
                  <a:pt x="129286" y="209930"/>
                </a:moveTo>
                <a:lnTo>
                  <a:pt x="131953" y="210185"/>
                </a:lnTo>
                <a:lnTo>
                  <a:pt x="131035" y="210014"/>
                </a:lnTo>
                <a:lnTo>
                  <a:pt x="129286" y="209930"/>
                </a:lnTo>
                <a:close/>
              </a:path>
              <a:path w="287019" h="457835">
                <a:moveTo>
                  <a:pt x="131035" y="210014"/>
                </a:moveTo>
                <a:lnTo>
                  <a:pt x="131953" y="210185"/>
                </a:lnTo>
                <a:lnTo>
                  <a:pt x="134619" y="210185"/>
                </a:lnTo>
                <a:lnTo>
                  <a:pt x="131035" y="210014"/>
                </a:lnTo>
                <a:close/>
              </a:path>
              <a:path w="287019" h="457835">
                <a:moveTo>
                  <a:pt x="130587" y="209930"/>
                </a:moveTo>
                <a:lnTo>
                  <a:pt x="129286" y="209930"/>
                </a:lnTo>
                <a:lnTo>
                  <a:pt x="131035" y="210014"/>
                </a:lnTo>
                <a:lnTo>
                  <a:pt x="130587" y="209930"/>
                </a:lnTo>
                <a:close/>
              </a:path>
              <a:path w="287019" h="457835">
                <a:moveTo>
                  <a:pt x="126492" y="209168"/>
                </a:moveTo>
                <a:lnTo>
                  <a:pt x="128397" y="209676"/>
                </a:lnTo>
                <a:lnTo>
                  <a:pt x="127153" y="209292"/>
                </a:lnTo>
                <a:lnTo>
                  <a:pt x="126492" y="209168"/>
                </a:lnTo>
                <a:close/>
              </a:path>
              <a:path w="287019" h="457835">
                <a:moveTo>
                  <a:pt x="127153" y="209292"/>
                </a:moveTo>
                <a:lnTo>
                  <a:pt x="128397" y="209676"/>
                </a:lnTo>
                <a:lnTo>
                  <a:pt x="129222" y="209676"/>
                </a:lnTo>
                <a:lnTo>
                  <a:pt x="127153" y="209292"/>
                </a:lnTo>
                <a:close/>
              </a:path>
              <a:path w="287019" h="457835">
                <a:moveTo>
                  <a:pt x="126755" y="209168"/>
                </a:moveTo>
                <a:lnTo>
                  <a:pt x="126492" y="209168"/>
                </a:lnTo>
                <a:lnTo>
                  <a:pt x="127153" y="209292"/>
                </a:lnTo>
                <a:lnTo>
                  <a:pt x="126755" y="209168"/>
                </a:lnTo>
                <a:close/>
              </a:path>
              <a:path w="287019" h="457835">
                <a:moveTo>
                  <a:pt x="123062" y="208025"/>
                </a:moveTo>
                <a:lnTo>
                  <a:pt x="124841" y="208661"/>
                </a:lnTo>
                <a:lnTo>
                  <a:pt x="124035" y="208327"/>
                </a:lnTo>
                <a:lnTo>
                  <a:pt x="123062" y="208025"/>
                </a:lnTo>
                <a:close/>
              </a:path>
              <a:path w="287019" h="457835">
                <a:moveTo>
                  <a:pt x="124035" y="208327"/>
                </a:moveTo>
                <a:lnTo>
                  <a:pt x="124841" y="208661"/>
                </a:lnTo>
                <a:lnTo>
                  <a:pt x="125114" y="208661"/>
                </a:lnTo>
                <a:lnTo>
                  <a:pt x="124035" y="208327"/>
                </a:lnTo>
                <a:close/>
              </a:path>
              <a:path w="287019" h="457835">
                <a:moveTo>
                  <a:pt x="123309" y="208025"/>
                </a:moveTo>
                <a:lnTo>
                  <a:pt x="123062" y="208025"/>
                </a:lnTo>
                <a:lnTo>
                  <a:pt x="124035" y="208327"/>
                </a:lnTo>
                <a:lnTo>
                  <a:pt x="123309" y="208025"/>
                </a:lnTo>
                <a:close/>
              </a:path>
              <a:path w="287019" h="457835">
                <a:moveTo>
                  <a:pt x="119634" y="206501"/>
                </a:moveTo>
                <a:lnTo>
                  <a:pt x="121157" y="207263"/>
                </a:lnTo>
                <a:lnTo>
                  <a:pt x="120091" y="206691"/>
                </a:lnTo>
                <a:lnTo>
                  <a:pt x="119634" y="206501"/>
                </a:lnTo>
                <a:close/>
              </a:path>
              <a:path w="287019" h="457835">
                <a:moveTo>
                  <a:pt x="120091" y="206691"/>
                </a:moveTo>
                <a:lnTo>
                  <a:pt x="121157" y="207263"/>
                </a:lnTo>
                <a:lnTo>
                  <a:pt x="121471" y="207263"/>
                </a:lnTo>
                <a:lnTo>
                  <a:pt x="120091" y="206691"/>
                </a:lnTo>
                <a:close/>
              </a:path>
              <a:path w="287019" h="457835">
                <a:moveTo>
                  <a:pt x="119737" y="206501"/>
                </a:moveTo>
                <a:lnTo>
                  <a:pt x="120091" y="206691"/>
                </a:lnTo>
                <a:lnTo>
                  <a:pt x="119737" y="206501"/>
                </a:lnTo>
                <a:close/>
              </a:path>
              <a:path w="287019" h="457835">
                <a:moveTo>
                  <a:pt x="115950" y="204470"/>
                </a:moveTo>
                <a:lnTo>
                  <a:pt x="117475" y="205359"/>
                </a:lnTo>
                <a:lnTo>
                  <a:pt x="116890" y="204974"/>
                </a:lnTo>
                <a:lnTo>
                  <a:pt x="115950" y="204470"/>
                </a:lnTo>
                <a:close/>
              </a:path>
              <a:path w="287019" h="457835">
                <a:moveTo>
                  <a:pt x="116890" y="204974"/>
                </a:moveTo>
                <a:lnTo>
                  <a:pt x="117475" y="205359"/>
                </a:lnTo>
                <a:lnTo>
                  <a:pt x="117607" y="205359"/>
                </a:lnTo>
                <a:lnTo>
                  <a:pt x="116890" y="204974"/>
                </a:lnTo>
                <a:close/>
              </a:path>
              <a:path w="287019" h="457835">
                <a:moveTo>
                  <a:pt x="116125" y="204470"/>
                </a:moveTo>
                <a:lnTo>
                  <a:pt x="115950" y="204470"/>
                </a:lnTo>
                <a:lnTo>
                  <a:pt x="116890" y="204974"/>
                </a:lnTo>
                <a:lnTo>
                  <a:pt x="116125" y="204470"/>
                </a:lnTo>
                <a:close/>
              </a:path>
              <a:path w="287019" h="457835">
                <a:moveTo>
                  <a:pt x="112268" y="201929"/>
                </a:moveTo>
                <a:lnTo>
                  <a:pt x="113792" y="203073"/>
                </a:lnTo>
                <a:lnTo>
                  <a:pt x="112823" y="202295"/>
                </a:lnTo>
                <a:lnTo>
                  <a:pt x="112268" y="201929"/>
                </a:lnTo>
                <a:close/>
              </a:path>
              <a:path w="287019" h="457835">
                <a:moveTo>
                  <a:pt x="112823" y="202295"/>
                </a:moveTo>
                <a:lnTo>
                  <a:pt x="113792" y="203073"/>
                </a:lnTo>
                <a:lnTo>
                  <a:pt x="114003" y="203073"/>
                </a:lnTo>
                <a:lnTo>
                  <a:pt x="112823" y="202295"/>
                </a:lnTo>
                <a:close/>
              </a:path>
              <a:path w="287019" h="457835">
                <a:moveTo>
                  <a:pt x="112367" y="201929"/>
                </a:moveTo>
                <a:lnTo>
                  <a:pt x="112823" y="202295"/>
                </a:lnTo>
                <a:lnTo>
                  <a:pt x="112367" y="201929"/>
                </a:lnTo>
                <a:close/>
              </a:path>
              <a:path w="287019" h="457835">
                <a:moveTo>
                  <a:pt x="103505" y="194817"/>
                </a:moveTo>
                <a:lnTo>
                  <a:pt x="105410" y="196468"/>
                </a:lnTo>
                <a:lnTo>
                  <a:pt x="104919" y="195953"/>
                </a:lnTo>
                <a:lnTo>
                  <a:pt x="103505" y="194817"/>
                </a:lnTo>
                <a:close/>
              </a:path>
              <a:path w="287019" h="457835">
                <a:moveTo>
                  <a:pt x="104919" y="195953"/>
                </a:moveTo>
                <a:lnTo>
                  <a:pt x="105410" y="196468"/>
                </a:lnTo>
                <a:lnTo>
                  <a:pt x="105562" y="196468"/>
                </a:lnTo>
                <a:lnTo>
                  <a:pt x="104919" y="195953"/>
                </a:lnTo>
                <a:close/>
              </a:path>
              <a:path w="287019" h="457835">
                <a:moveTo>
                  <a:pt x="103840" y="194817"/>
                </a:moveTo>
                <a:lnTo>
                  <a:pt x="103505" y="194817"/>
                </a:lnTo>
                <a:lnTo>
                  <a:pt x="104919" y="195953"/>
                </a:lnTo>
                <a:lnTo>
                  <a:pt x="103840" y="194817"/>
                </a:lnTo>
                <a:close/>
              </a:path>
              <a:path w="287019" h="457835">
                <a:moveTo>
                  <a:pt x="95631" y="186181"/>
                </a:moveTo>
                <a:lnTo>
                  <a:pt x="96774" y="187451"/>
                </a:lnTo>
                <a:lnTo>
                  <a:pt x="96477" y="187072"/>
                </a:lnTo>
                <a:lnTo>
                  <a:pt x="95631" y="186181"/>
                </a:lnTo>
                <a:close/>
              </a:path>
              <a:path w="287019" h="457835">
                <a:moveTo>
                  <a:pt x="96477" y="187072"/>
                </a:moveTo>
                <a:lnTo>
                  <a:pt x="96774" y="187451"/>
                </a:lnTo>
                <a:lnTo>
                  <a:pt x="96477" y="187072"/>
                </a:lnTo>
                <a:close/>
              </a:path>
              <a:path w="287019" h="457835">
                <a:moveTo>
                  <a:pt x="95781" y="186181"/>
                </a:moveTo>
                <a:lnTo>
                  <a:pt x="95631" y="186181"/>
                </a:lnTo>
                <a:lnTo>
                  <a:pt x="96477" y="187072"/>
                </a:lnTo>
                <a:lnTo>
                  <a:pt x="95781" y="186181"/>
                </a:lnTo>
                <a:close/>
              </a:path>
              <a:path w="287019" h="457835">
                <a:moveTo>
                  <a:pt x="87249" y="175260"/>
                </a:moveTo>
                <a:lnTo>
                  <a:pt x="88265" y="176784"/>
                </a:lnTo>
                <a:lnTo>
                  <a:pt x="87434" y="175498"/>
                </a:lnTo>
                <a:lnTo>
                  <a:pt x="87249" y="175260"/>
                </a:lnTo>
                <a:close/>
              </a:path>
              <a:path w="287019" h="457835">
                <a:moveTo>
                  <a:pt x="87434" y="175498"/>
                </a:moveTo>
                <a:lnTo>
                  <a:pt x="88265" y="176784"/>
                </a:lnTo>
                <a:lnTo>
                  <a:pt x="88439" y="176784"/>
                </a:lnTo>
                <a:lnTo>
                  <a:pt x="87434" y="175498"/>
                </a:lnTo>
                <a:close/>
              </a:path>
              <a:path w="287019" h="457835">
                <a:moveTo>
                  <a:pt x="87281" y="175260"/>
                </a:moveTo>
                <a:lnTo>
                  <a:pt x="87434" y="175498"/>
                </a:lnTo>
                <a:lnTo>
                  <a:pt x="87281" y="175260"/>
                </a:lnTo>
                <a:close/>
              </a:path>
              <a:path w="287019" h="457835">
                <a:moveTo>
                  <a:pt x="79381" y="162813"/>
                </a:moveTo>
                <a:lnTo>
                  <a:pt x="79248" y="162813"/>
                </a:lnTo>
                <a:lnTo>
                  <a:pt x="80010" y="163956"/>
                </a:lnTo>
                <a:lnTo>
                  <a:pt x="79381" y="162813"/>
                </a:lnTo>
                <a:close/>
              </a:path>
              <a:path w="287019" h="457835">
                <a:moveTo>
                  <a:pt x="71628" y="148716"/>
                </a:moveTo>
                <a:lnTo>
                  <a:pt x="72136" y="149733"/>
                </a:lnTo>
                <a:lnTo>
                  <a:pt x="71855" y="149130"/>
                </a:lnTo>
                <a:lnTo>
                  <a:pt x="71628" y="148716"/>
                </a:lnTo>
                <a:close/>
              </a:path>
              <a:path w="287019" h="457835">
                <a:moveTo>
                  <a:pt x="71855" y="149130"/>
                </a:moveTo>
                <a:lnTo>
                  <a:pt x="72136" y="149733"/>
                </a:lnTo>
                <a:lnTo>
                  <a:pt x="71855" y="149130"/>
                </a:lnTo>
                <a:close/>
              </a:path>
              <a:path w="287019" h="457835">
                <a:moveTo>
                  <a:pt x="71662" y="148716"/>
                </a:moveTo>
                <a:lnTo>
                  <a:pt x="71855" y="149130"/>
                </a:lnTo>
                <a:lnTo>
                  <a:pt x="71662" y="148716"/>
                </a:lnTo>
                <a:close/>
              </a:path>
              <a:path w="287019" h="457835">
                <a:moveTo>
                  <a:pt x="64388" y="133096"/>
                </a:moveTo>
                <a:lnTo>
                  <a:pt x="64897" y="134238"/>
                </a:lnTo>
                <a:lnTo>
                  <a:pt x="64771" y="133918"/>
                </a:lnTo>
                <a:lnTo>
                  <a:pt x="64388" y="133096"/>
                </a:lnTo>
                <a:close/>
              </a:path>
              <a:path w="287019" h="457835">
                <a:moveTo>
                  <a:pt x="64771" y="133918"/>
                </a:moveTo>
                <a:lnTo>
                  <a:pt x="64897" y="134238"/>
                </a:lnTo>
                <a:lnTo>
                  <a:pt x="64771" y="133918"/>
                </a:lnTo>
                <a:close/>
              </a:path>
              <a:path w="287019" h="457835">
                <a:moveTo>
                  <a:pt x="64451" y="133096"/>
                </a:moveTo>
                <a:lnTo>
                  <a:pt x="64771" y="133918"/>
                </a:lnTo>
                <a:lnTo>
                  <a:pt x="64451" y="133096"/>
                </a:lnTo>
                <a:close/>
              </a:path>
              <a:path w="287019" h="457835">
                <a:moveTo>
                  <a:pt x="58220" y="117122"/>
                </a:moveTo>
                <a:lnTo>
                  <a:pt x="58293" y="117348"/>
                </a:lnTo>
                <a:lnTo>
                  <a:pt x="58220" y="117122"/>
                </a:lnTo>
                <a:close/>
              </a:path>
              <a:path w="287019" h="457835">
                <a:moveTo>
                  <a:pt x="57965" y="116331"/>
                </a:moveTo>
                <a:lnTo>
                  <a:pt x="58220" y="117122"/>
                </a:lnTo>
                <a:lnTo>
                  <a:pt x="57965" y="116331"/>
                </a:lnTo>
                <a:close/>
              </a:path>
              <a:path w="287019" h="457835">
                <a:moveTo>
                  <a:pt x="52302" y="98751"/>
                </a:moveTo>
                <a:lnTo>
                  <a:pt x="52450" y="99313"/>
                </a:lnTo>
                <a:lnTo>
                  <a:pt x="52302" y="98751"/>
                </a:lnTo>
                <a:close/>
              </a:path>
              <a:path w="287019" h="457835">
                <a:moveTo>
                  <a:pt x="52215" y="98425"/>
                </a:moveTo>
                <a:lnTo>
                  <a:pt x="52302" y="98751"/>
                </a:lnTo>
                <a:lnTo>
                  <a:pt x="52215" y="98425"/>
                </a:lnTo>
                <a:close/>
              </a:path>
              <a:path w="287019" h="457835">
                <a:moveTo>
                  <a:pt x="47243" y="79628"/>
                </a:moveTo>
                <a:lnTo>
                  <a:pt x="47498" y="80772"/>
                </a:lnTo>
                <a:lnTo>
                  <a:pt x="47348" y="80022"/>
                </a:lnTo>
                <a:lnTo>
                  <a:pt x="47243" y="79628"/>
                </a:lnTo>
                <a:close/>
              </a:path>
              <a:path w="287019" h="457835">
                <a:moveTo>
                  <a:pt x="47348" y="80022"/>
                </a:moveTo>
                <a:lnTo>
                  <a:pt x="47498" y="80772"/>
                </a:lnTo>
                <a:lnTo>
                  <a:pt x="47348" y="80022"/>
                </a:lnTo>
                <a:close/>
              </a:path>
              <a:path w="287019" h="457835">
                <a:moveTo>
                  <a:pt x="47269" y="79628"/>
                </a:moveTo>
                <a:lnTo>
                  <a:pt x="47348" y="80022"/>
                </a:lnTo>
                <a:lnTo>
                  <a:pt x="47269" y="79628"/>
                </a:lnTo>
                <a:close/>
              </a:path>
              <a:path w="287019" h="457835">
                <a:moveTo>
                  <a:pt x="43434" y="60451"/>
                </a:moveTo>
                <a:lnTo>
                  <a:pt x="43561" y="61340"/>
                </a:lnTo>
                <a:lnTo>
                  <a:pt x="43434" y="60451"/>
                </a:lnTo>
                <a:close/>
              </a:path>
              <a:path w="287019" h="457835">
                <a:moveTo>
                  <a:pt x="40512" y="40512"/>
                </a:moveTo>
                <a:lnTo>
                  <a:pt x="40640" y="41655"/>
                </a:lnTo>
                <a:lnTo>
                  <a:pt x="40576" y="40950"/>
                </a:lnTo>
                <a:lnTo>
                  <a:pt x="40512" y="40512"/>
                </a:lnTo>
                <a:close/>
              </a:path>
              <a:path w="287019" h="457835">
                <a:moveTo>
                  <a:pt x="40576" y="40950"/>
                </a:moveTo>
                <a:lnTo>
                  <a:pt x="40640" y="41655"/>
                </a:lnTo>
                <a:lnTo>
                  <a:pt x="40576" y="40950"/>
                </a:lnTo>
                <a:close/>
              </a:path>
              <a:path w="287019" h="457835">
                <a:moveTo>
                  <a:pt x="40537" y="40512"/>
                </a:moveTo>
                <a:lnTo>
                  <a:pt x="40576" y="40950"/>
                </a:lnTo>
                <a:lnTo>
                  <a:pt x="40537" y="40512"/>
                </a:lnTo>
                <a:close/>
              </a:path>
              <a:path w="287019" h="457835">
                <a:moveTo>
                  <a:pt x="38735" y="20320"/>
                </a:moveTo>
                <a:lnTo>
                  <a:pt x="38735" y="21462"/>
                </a:lnTo>
                <a:lnTo>
                  <a:pt x="38735" y="20320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6" name="object 6"/>
          <p:cNvSpPr/>
          <p:nvPr/>
        </p:nvSpPr>
        <p:spPr>
          <a:xfrm>
            <a:off x="1850516" y="3619975"/>
            <a:ext cx="215265" cy="343376"/>
          </a:xfrm>
          <a:custGeom>
            <a:avLst/>
            <a:gdLst/>
            <a:ahLst/>
            <a:cxnLst/>
            <a:rect l="l" t="t" r="r" b="b"/>
            <a:pathLst>
              <a:path w="287019" h="457835">
                <a:moveTo>
                  <a:pt x="210299" y="348088"/>
                </a:moveTo>
                <a:lnTo>
                  <a:pt x="173608" y="353948"/>
                </a:lnTo>
                <a:lnTo>
                  <a:pt x="248157" y="457834"/>
                </a:lnTo>
                <a:lnTo>
                  <a:pt x="276484" y="367791"/>
                </a:lnTo>
                <a:lnTo>
                  <a:pt x="214502" y="367791"/>
                </a:lnTo>
                <a:lnTo>
                  <a:pt x="210299" y="348088"/>
                </a:lnTo>
                <a:close/>
              </a:path>
              <a:path w="287019" h="457835">
                <a:moveTo>
                  <a:pt x="247887" y="342084"/>
                </a:moveTo>
                <a:lnTo>
                  <a:pt x="210299" y="348088"/>
                </a:lnTo>
                <a:lnTo>
                  <a:pt x="214502" y="367791"/>
                </a:lnTo>
                <a:lnTo>
                  <a:pt x="251713" y="359790"/>
                </a:lnTo>
                <a:lnTo>
                  <a:pt x="247887" y="342084"/>
                </a:lnTo>
                <a:close/>
              </a:path>
              <a:path w="287019" h="457835">
                <a:moveTo>
                  <a:pt x="286512" y="335914"/>
                </a:moveTo>
                <a:lnTo>
                  <a:pt x="247887" y="342084"/>
                </a:lnTo>
                <a:lnTo>
                  <a:pt x="251713" y="359790"/>
                </a:lnTo>
                <a:lnTo>
                  <a:pt x="214502" y="367791"/>
                </a:lnTo>
                <a:lnTo>
                  <a:pt x="276484" y="367791"/>
                </a:lnTo>
                <a:lnTo>
                  <a:pt x="286512" y="335914"/>
                </a:lnTo>
                <a:close/>
              </a:path>
              <a:path w="287019" h="457835">
                <a:moveTo>
                  <a:pt x="208855" y="341319"/>
                </a:moveTo>
                <a:lnTo>
                  <a:pt x="210299" y="348088"/>
                </a:lnTo>
                <a:lnTo>
                  <a:pt x="247552" y="342138"/>
                </a:lnTo>
                <a:lnTo>
                  <a:pt x="209169" y="342138"/>
                </a:lnTo>
                <a:lnTo>
                  <a:pt x="208855" y="341319"/>
                </a:lnTo>
                <a:close/>
              </a:path>
              <a:path w="287019" h="457835">
                <a:moveTo>
                  <a:pt x="208406" y="339216"/>
                </a:moveTo>
                <a:lnTo>
                  <a:pt x="208855" y="341319"/>
                </a:lnTo>
                <a:lnTo>
                  <a:pt x="209169" y="342138"/>
                </a:lnTo>
                <a:lnTo>
                  <a:pt x="208406" y="339216"/>
                </a:lnTo>
                <a:close/>
              </a:path>
              <a:path w="287019" h="457835">
                <a:moveTo>
                  <a:pt x="247267" y="339216"/>
                </a:moveTo>
                <a:lnTo>
                  <a:pt x="208406" y="339216"/>
                </a:lnTo>
                <a:lnTo>
                  <a:pt x="209169" y="342138"/>
                </a:lnTo>
                <a:lnTo>
                  <a:pt x="247552" y="342138"/>
                </a:lnTo>
                <a:lnTo>
                  <a:pt x="247887" y="342084"/>
                </a:lnTo>
                <a:lnTo>
                  <a:pt x="247267" y="339216"/>
                </a:lnTo>
                <a:close/>
              </a:path>
              <a:path w="287019" h="457835">
                <a:moveTo>
                  <a:pt x="243101" y="324231"/>
                </a:moveTo>
                <a:lnTo>
                  <a:pt x="202311" y="324231"/>
                </a:lnTo>
                <a:lnTo>
                  <a:pt x="208855" y="341319"/>
                </a:lnTo>
                <a:lnTo>
                  <a:pt x="208406" y="339216"/>
                </a:lnTo>
                <a:lnTo>
                  <a:pt x="247267" y="339216"/>
                </a:lnTo>
                <a:lnTo>
                  <a:pt x="245237" y="329819"/>
                </a:lnTo>
                <a:lnTo>
                  <a:pt x="243101" y="324231"/>
                </a:lnTo>
                <a:close/>
              </a:path>
              <a:path w="287019" h="457835">
                <a:moveTo>
                  <a:pt x="237086" y="308737"/>
                </a:moveTo>
                <a:lnTo>
                  <a:pt x="195071" y="308737"/>
                </a:lnTo>
                <a:lnTo>
                  <a:pt x="195580" y="309752"/>
                </a:lnTo>
                <a:lnTo>
                  <a:pt x="202692" y="325373"/>
                </a:lnTo>
                <a:lnTo>
                  <a:pt x="202311" y="324231"/>
                </a:lnTo>
                <a:lnTo>
                  <a:pt x="243101" y="324231"/>
                </a:lnTo>
                <a:lnTo>
                  <a:pt x="237558" y="309752"/>
                </a:lnTo>
                <a:lnTo>
                  <a:pt x="237086" y="308737"/>
                </a:lnTo>
                <a:close/>
              </a:path>
              <a:path w="287019" h="457835">
                <a:moveTo>
                  <a:pt x="195324" y="309289"/>
                </a:moveTo>
                <a:lnTo>
                  <a:pt x="195537" y="309752"/>
                </a:lnTo>
                <a:lnTo>
                  <a:pt x="195324" y="309289"/>
                </a:lnTo>
                <a:close/>
              </a:path>
              <a:path w="287019" h="457835">
                <a:moveTo>
                  <a:pt x="195071" y="308737"/>
                </a:moveTo>
                <a:lnTo>
                  <a:pt x="195324" y="309289"/>
                </a:lnTo>
                <a:lnTo>
                  <a:pt x="195580" y="309752"/>
                </a:lnTo>
                <a:lnTo>
                  <a:pt x="195071" y="308737"/>
                </a:lnTo>
                <a:close/>
              </a:path>
              <a:path w="287019" h="457835">
                <a:moveTo>
                  <a:pt x="187198" y="294513"/>
                </a:moveTo>
                <a:lnTo>
                  <a:pt x="195324" y="309289"/>
                </a:lnTo>
                <a:lnTo>
                  <a:pt x="195071" y="308737"/>
                </a:lnTo>
                <a:lnTo>
                  <a:pt x="237086" y="308737"/>
                </a:lnTo>
                <a:lnTo>
                  <a:pt x="231012" y="295656"/>
                </a:lnTo>
                <a:lnTo>
                  <a:pt x="187960" y="295656"/>
                </a:lnTo>
                <a:lnTo>
                  <a:pt x="187198" y="294513"/>
                </a:lnTo>
                <a:close/>
              </a:path>
              <a:path w="287019" h="457835">
                <a:moveTo>
                  <a:pt x="223674" y="281685"/>
                </a:moveTo>
                <a:lnTo>
                  <a:pt x="178943" y="281685"/>
                </a:lnTo>
                <a:lnTo>
                  <a:pt x="179958" y="283082"/>
                </a:lnTo>
                <a:lnTo>
                  <a:pt x="187960" y="295656"/>
                </a:lnTo>
                <a:lnTo>
                  <a:pt x="231012" y="295656"/>
                </a:lnTo>
                <a:lnTo>
                  <a:pt x="229362" y="292100"/>
                </a:lnTo>
                <a:lnTo>
                  <a:pt x="223674" y="281685"/>
                </a:lnTo>
                <a:close/>
              </a:path>
              <a:path w="287019" h="457835">
                <a:moveTo>
                  <a:pt x="179301" y="282241"/>
                </a:moveTo>
                <a:lnTo>
                  <a:pt x="179844" y="283082"/>
                </a:lnTo>
                <a:lnTo>
                  <a:pt x="179301" y="282241"/>
                </a:lnTo>
                <a:close/>
              </a:path>
              <a:path w="287019" h="457835">
                <a:moveTo>
                  <a:pt x="178943" y="281685"/>
                </a:moveTo>
                <a:lnTo>
                  <a:pt x="179301" y="282241"/>
                </a:lnTo>
                <a:lnTo>
                  <a:pt x="179958" y="283082"/>
                </a:lnTo>
                <a:lnTo>
                  <a:pt x="178943" y="281685"/>
                </a:lnTo>
                <a:close/>
              </a:path>
              <a:path w="287019" h="457835">
                <a:moveTo>
                  <a:pt x="217304" y="270890"/>
                </a:moveTo>
                <a:lnTo>
                  <a:pt x="170433" y="270890"/>
                </a:lnTo>
                <a:lnTo>
                  <a:pt x="171704" y="272414"/>
                </a:lnTo>
                <a:lnTo>
                  <a:pt x="179301" y="282241"/>
                </a:lnTo>
                <a:lnTo>
                  <a:pt x="178943" y="281685"/>
                </a:lnTo>
                <a:lnTo>
                  <a:pt x="223674" y="281685"/>
                </a:lnTo>
                <a:lnTo>
                  <a:pt x="220344" y="275589"/>
                </a:lnTo>
                <a:lnTo>
                  <a:pt x="217304" y="270890"/>
                </a:lnTo>
                <a:close/>
              </a:path>
              <a:path w="287019" h="457835">
                <a:moveTo>
                  <a:pt x="171259" y="271948"/>
                </a:moveTo>
                <a:lnTo>
                  <a:pt x="171624" y="272414"/>
                </a:lnTo>
                <a:lnTo>
                  <a:pt x="171259" y="271948"/>
                </a:lnTo>
                <a:close/>
              </a:path>
              <a:path w="287019" h="457835">
                <a:moveTo>
                  <a:pt x="170433" y="270890"/>
                </a:moveTo>
                <a:lnTo>
                  <a:pt x="171259" y="271948"/>
                </a:lnTo>
                <a:lnTo>
                  <a:pt x="171704" y="272414"/>
                </a:lnTo>
                <a:lnTo>
                  <a:pt x="170433" y="270890"/>
                </a:lnTo>
                <a:close/>
              </a:path>
              <a:path w="287019" h="457835">
                <a:moveTo>
                  <a:pt x="162662" y="262909"/>
                </a:moveTo>
                <a:lnTo>
                  <a:pt x="171259" y="271948"/>
                </a:lnTo>
                <a:lnTo>
                  <a:pt x="170433" y="270890"/>
                </a:lnTo>
                <a:lnTo>
                  <a:pt x="217304" y="270890"/>
                </a:lnTo>
                <a:lnTo>
                  <a:pt x="212620" y="263651"/>
                </a:lnTo>
                <a:lnTo>
                  <a:pt x="163575" y="263651"/>
                </a:lnTo>
                <a:lnTo>
                  <a:pt x="162662" y="262909"/>
                </a:lnTo>
                <a:close/>
              </a:path>
              <a:path w="287019" h="457835">
                <a:moveTo>
                  <a:pt x="161798" y="262000"/>
                </a:moveTo>
                <a:lnTo>
                  <a:pt x="162662" y="262909"/>
                </a:lnTo>
                <a:lnTo>
                  <a:pt x="163575" y="263651"/>
                </a:lnTo>
                <a:lnTo>
                  <a:pt x="161798" y="262000"/>
                </a:lnTo>
                <a:close/>
              </a:path>
              <a:path w="287019" h="457835">
                <a:moveTo>
                  <a:pt x="211552" y="262000"/>
                </a:moveTo>
                <a:lnTo>
                  <a:pt x="161798" y="262000"/>
                </a:lnTo>
                <a:lnTo>
                  <a:pt x="163575" y="263651"/>
                </a:lnTo>
                <a:lnTo>
                  <a:pt x="212620" y="263651"/>
                </a:lnTo>
                <a:lnTo>
                  <a:pt x="211552" y="262000"/>
                </a:lnTo>
                <a:close/>
              </a:path>
              <a:path w="287019" h="457835">
                <a:moveTo>
                  <a:pt x="153897" y="255788"/>
                </a:moveTo>
                <a:lnTo>
                  <a:pt x="162662" y="262909"/>
                </a:lnTo>
                <a:lnTo>
                  <a:pt x="161798" y="262000"/>
                </a:lnTo>
                <a:lnTo>
                  <a:pt x="211552" y="262000"/>
                </a:lnTo>
                <a:lnTo>
                  <a:pt x="210566" y="260476"/>
                </a:lnTo>
                <a:lnTo>
                  <a:pt x="207540" y="256539"/>
                </a:lnTo>
                <a:lnTo>
                  <a:pt x="155067" y="256539"/>
                </a:lnTo>
                <a:lnTo>
                  <a:pt x="153897" y="255788"/>
                </a:lnTo>
                <a:close/>
              </a:path>
              <a:path w="287019" h="457835">
                <a:moveTo>
                  <a:pt x="153416" y="255396"/>
                </a:moveTo>
                <a:lnTo>
                  <a:pt x="153897" y="255788"/>
                </a:lnTo>
                <a:lnTo>
                  <a:pt x="155067" y="256539"/>
                </a:lnTo>
                <a:lnTo>
                  <a:pt x="153416" y="255396"/>
                </a:lnTo>
                <a:close/>
              </a:path>
              <a:path w="287019" h="457835">
                <a:moveTo>
                  <a:pt x="206661" y="255396"/>
                </a:moveTo>
                <a:lnTo>
                  <a:pt x="153416" y="255396"/>
                </a:lnTo>
                <a:lnTo>
                  <a:pt x="155067" y="256539"/>
                </a:lnTo>
                <a:lnTo>
                  <a:pt x="207540" y="256539"/>
                </a:lnTo>
                <a:lnTo>
                  <a:pt x="206661" y="255396"/>
                </a:lnTo>
                <a:close/>
              </a:path>
              <a:path w="287019" h="457835">
                <a:moveTo>
                  <a:pt x="149936" y="253241"/>
                </a:moveTo>
                <a:lnTo>
                  <a:pt x="153897" y="255788"/>
                </a:lnTo>
                <a:lnTo>
                  <a:pt x="153416" y="255396"/>
                </a:lnTo>
                <a:lnTo>
                  <a:pt x="206661" y="255396"/>
                </a:lnTo>
                <a:lnTo>
                  <a:pt x="205588" y="254000"/>
                </a:lnTo>
                <a:lnTo>
                  <a:pt x="151383" y="254000"/>
                </a:lnTo>
                <a:lnTo>
                  <a:pt x="149936" y="253241"/>
                </a:lnTo>
                <a:close/>
              </a:path>
              <a:path w="287019" h="457835">
                <a:moveTo>
                  <a:pt x="149732" y="253110"/>
                </a:moveTo>
                <a:lnTo>
                  <a:pt x="149936" y="253241"/>
                </a:lnTo>
                <a:lnTo>
                  <a:pt x="151383" y="254000"/>
                </a:lnTo>
                <a:lnTo>
                  <a:pt x="149732" y="253110"/>
                </a:lnTo>
                <a:close/>
              </a:path>
              <a:path w="287019" h="457835">
                <a:moveTo>
                  <a:pt x="204905" y="253110"/>
                </a:moveTo>
                <a:lnTo>
                  <a:pt x="149732" y="253110"/>
                </a:lnTo>
                <a:lnTo>
                  <a:pt x="151383" y="254000"/>
                </a:lnTo>
                <a:lnTo>
                  <a:pt x="205588" y="254000"/>
                </a:lnTo>
                <a:lnTo>
                  <a:pt x="204905" y="253110"/>
                </a:lnTo>
                <a:close/>
              </a:path>
              <a:path w="287019" h="457835">
                <a:moveTo>
                  <a:pt x="203441" y="251206"/>
                </a:moveTo>
                <a:lnTo>
                  <a:pt x="146050" y="251206"/>
                </a:lnTo>
                <a:lnTo>
                  <a:pt x="147574" y="251967"/>
                </a:lnTo>
                <a:lnTo>
                  <a:pt x="149936" y="253241"/>
                </a:lnTo>
                <a:lnTo>
                  <a:pt x="149732" y="253110"/>
                </a:lnTo>
                <a:lnTo>
                  <a:pt x="204905" y="253110"/>
                </a:lnTo>
                <a:lnTo>
                  <a:pt x="203441" y="251206"/>
                </a:lnTo>
                <a:close/>
              </a:path>
              <a:path w="287019" h="457835">
                <a:moveTo>
                  <a:pt x="147241" y="251830"/>
                </a:moveTo>
                <a:lnTo>
                  <a:pt x="147504" y="251967"/>
                </a:lnTo>
                <a:lnTo>
                  <a:pt x="147241" y="251830"/>
                </a:lnTo>
                <a:close/>
              </a:path>
              <a:path w="287019" h="457835">
                <a:moveTo>
                  <a:pt x="146050" y="251206"/>
                </a:moveTo>
                <a:lnTo>
                  <a:pt x="147241" y="251830"/>
                </a:lnTo>
                <a:lnTo>
                  <a:pt x="147574" y="251967"/>
                </a:lnTo>
                <a:lnTo>
                  <a:pt x="146050" y="251206"/>
                </a:lnTo>
                <a:close/>
              </a:path>
              <a:path w="287019" h="457835">
                <a:moveTo>
                  <a:pt x="143172" y="250142"/>
                </a:moveTo>
                <a:lnTo>
                  <a:pt x="147241" y="251830"/>
                </a:lnTo>
                <a:lnTo>
                  <a:pt x="146050" y="251206"/>
                </a:lnTo>
                <a:lnTo>
                  <a:pt x="203441" y="251206"/>
                </a:lnTo>
                <a:lnTo>
                  <a:pt x="202855" y="250444"/>
                </a:lnTo>
                <a:lnTo>
                  <a:pt x="144144" y="250444"/>
                </a:lnTo>
                <a:lnTo>
                  <a:pt x="143172" y="250142"/>
                </a:lnTo>
                <a:close/>
              </a:path>
              <a:path w="287019" h="457835">
                <a:moveTo>
                  <a:pt x="142367" y="249808"/>
                </a:moveTo>
                <a:lnTo>
                  <a:pt x="143172" y="250142"/>
                </a:lnTo>
                <a:lnTo>
                  <a:pt x="144144" y="250444"/>
                </a:lnTo>
                <a:lnTo>
                  <a:pt x="142367" y="249808"/>
                </a:lnTo>
                <a:close/>
              </a:path>
              <a:path w="287019" h="457835">
                <a:moveTo>
                  <a:pt x="202367" y="249808"/>
                </a:moveTo>
                <a:lnTo>
                  <a:pt x="142367" y="249808"/>
                </a:lnTo>
                <a:lnTo>
                  <a:pt x="144144" y="250444"/>
                </a:lnTo>
                <a:lnTo>
                  <a:pt x="202855" y="250444"/>
                </a:lnTo>
                <a:lnTo>
                  <a:pt x="202367" y="249808"/>
                </a:lnTo>
                <a:close/>
              </a:path>
              <a:path w="287019" h="457835">
                <a:moveTo>
                  <a:pt x="139863" y="249118"/>
                </a:moveTo>
                <a:lnTo>
                  <a:pt x="143172" y="250142"/>
                </a:lnTo>
                <a:lnTo>
                  <a:pt x="142367" y="249808"/>
                </a:lnTo>
                <a:lnTo>
                  <a:pt x="202367" y="249808"/>
                </a:lnTo>
                <a:lnTo>
                  <a:pt x="201977" y="249300"/>
                </a:lnTo>
                <a:lnTo>
                  <a:pt x="140843" y="249300"/>
                </a:lnTo>
                <a:lnTo>
                  <a:pt x="139863" y="249118"/>
                </a:lnTo>
                <a:close/>
              </a:path>
              <a:path w="287019" h="457835">
                <a:moveTo>
                  <a:pt x="138811" y="248792"/>
                </a:moveTo>
                <a:lnTo>
                  <a:pt x="139863" y="249118"/>
                </a:lnTo>
                <a:lnTo>
                  <a:pt x="140843" y="249300"/>
                </a:lnTo>
                <a:lnTo>
                  <a:pt x="138811" y="248792"/>
                </a:lnTo>
                <a:close/>
              </a:path>
              <a:path w="287019" h="457835">
                <a:moveTo>
                  <a:pt x="201586" y="248792"/>
                </a:moveTo>
                <a:lnTo>
                  <a:pt x="138811" y="248792"/>
                </a:lnTo>
                <a:lnTo>
                  <a:pt x="140843" y="249300"/>
                </a:lnTo>
                <a:lnTo>
                  <a:pt x="201977" y="249300"/>
                </a:lnTo>
                <a:lnTo>
                  <a:pt x="201586" y="248792"/>
                </a:lnTo>
                <a:close/>
              </a:path>
              <a:path w="287019" h="457835">
                <a:moveTo>
                  <a:pt x="136343" y="248463"/>
                </a:moveTo>
                <a:lnTo>
                  <a:pt x="139863" y="249118"/>
                </a:lnTo>
                <a:lnTo>
                  <a:pt x="138811" y="248792"/>
                </a:lnTo>
                <a:lnTo>
                  <a:pt x="201586" y="248792"/>
                </a:lnTo>
                <a:lnTo>
                  <a:pt x="201391" y="248538"/>
                </a:lnTo>
                <a:lnTo>
                  <a:pt x="137921" y="248538"/>
                </a:lnTo>
                <a:lnTo>
                  <a:pt x="136343" y="248463"/>
                </a:lnTo>
                <a:close/>
              </a:path>
              <a:path w="287019" h="457835">
                <a:moveTo>
                  <a:pt x="135381" y="248284"/>
                </a:moveTo>
                <a:lnTo>
                  <a:pt x="136343" y="248463"/>
                </a:lnTo>
                <a:lnTo>
                  <a:pt x="137921" y="248538"/>
                </a:lnTo>
                <a:lnTo>
                  <a:pt x="135381" y="248284"/>
                </a:lnTo>
                <a:close/>
              </a:path>
              <a:path w="287019" h="457835">
                <a:moveTo>
                  <a:pt x="201196" y="248284"/>
                </a:moveTo>
                <a:lnTo>
                  <a:pt x="135381" y="248284"/>
                </a:lnTo>
                <a:lnTo>
                  <a:pt x="137921" y="248538"/>
                </a:lnTo>
                <a:lnTo>
                  <a:pt x="201391" y="248538"/>
                </a:lnTo>
                <a:lnTo>
                  <a:pt x="201196" y="248284"/>
                </a:lnTo>
                <a:close/>
              </a:path>
              <a:path w="287019" h="457835">
                <a:moveTo>
                  <a:pt x="38100" y="0"/>
                </a:moveTo>
                <a:lnTo>
                  <a:pt x="0" y="1269"/>
                </a:lnTo>
                <a:lnTo>
                  <a:pt x="635" y="23240"/>
                </a:lnTo>
                <a:lnTo>
                  <a:pt x="2667" y="45592"/>
                </a:lnTo>
                <a:lnTo>
                  <a:pt x="10287" y="88900"/>
                </a:lnTo>
                <a:lnTo>
                  <a:pt x="22225" y="129539"/>
                </a:lnTo>
                <a:lnTo>
                  <a:pt x="37845" y="166369"/>
                </a:lnTo>
                <a:lnTo>
                  <a:pt x="67310" y="211708"/>
                </a:lnTo>
                <a:lnTo>
                  <a:pt x="97408" y="237744"/>
                </a:lnTo>
                <a:lnTo>
                  <a:pt x="136343" y="248463"/>
                </a:lnTo>
                <a:lnTo>
                  <a:pt x="135381" y="248284"/>
                </a:lnTo>
                <a:lnTo>
                  <a:pt x="201196" y="248284"/>
                </a:lnTo>
                <a:lnTo>
                  <a:pt x="169925" y="220725"/>
                </a:lnTo>
                <a:lnTo>
                  <a:pt x="134619" y="210184"/>
                </a:lnTo>
                <a:lnTo>
                  <a:pt x="131952" y="210184"/>
                </a:lnTo>
                <a:lnTo>
                  <a:pt x="129286" y="209931"/>
                </a:lnTo>
                <a:lnTo>
                  <a:pt x="130587" y="209931"/>
                </a:lnTo>
                <a:lnTo>
                  <a:pt x="129222" y="209676"/>
                </a:lnTo>
                <a:lnTo>
                  <a:pt x="128396" y="209676"/>
                </a:lnTo>
                <a:lnTo>
                  <a:pt x="126492" y="209169"/>
                </a:lnTo>
                <a:lnTo>
                  <a:pt x="126755" y="209169"/>
                </a:lnTo>
                <a:lnTo>
                  <a:pt x="125114" y="208660"/>
                </a:lnTo>
                <a:lnTo>
                  <a:pt x="124841" y="208660"/>
                </a:lnTo>
                <a:lnTo>
                  <a:pt x="123062" y="208025"/>
                </a:lnTo>
                <a:lnTo>
                  <a:pt x="123309" y="208025"/>
                </a:lnTo>
                <a:lnTo>
                  <a:pt x="121471" y="207263"/>
                </a:lnTo>
                <a:lnTo>
                  <a:pt x="121157" y="207263"/>
                </a:lnTo>
                <a:lnTo>
                  <a:pt x="119633" y="206501"/>
                </a:lnTo>
                <a:lnTo>
                  <a:pt x="117607" y="205358"/>
                </a:lnTo>
                <a:lnTo>
                  <a:pt x="117475" y="205358"/>
                </a:lnTo>
                <a:lnTo>
                  <a:pt x="115950" y="204469"/>
                </a:lnTo>
                <a:lnTo>
                  <a:pt x="116125" y="204469"/>
                </a:lnTo>
                <a:lnTo>
                  <a:pt x="114003" y="203072"/>
                </a:lnTo>
                <a:lnTo>
                  <a:pt x="113792" y="203072"/>
                </a:lnTo>
                <a:lnTo>
                  <a:pt x="112268" y="201929"/>
                </a:lnTo>
                <a:lnTo>
                  <a:pt x="105562" y="196469"/>
                </a:lnTo>
                <a:lnTo>
                  <a:pt x="105410" y="196469"/>
                </a:lnTo>
                <a:lnTo>
                  <a:pt x="103505" y="194817"/>
                </a:lnTo>
                <a:lnTo>
                  <a:pt x="103840" y="194817"/>
                </a:lnTo>
                <a:lnTo>
                  <a:pt x="96838" y="187451"/>
                </a:lnTo>
                <a:lnTo>
                  <a:pt x="95631" y="186181"/>
                </a:lnTo>
                <a:lnTo>
                  <a:pt x="95781" y="186181"/>
                </a:lnTo>
                <a:lnTo>
                  <a:pt x="88439" y="176783"/>
                </a:lnTo>
                <a:lnTo>
                  <a:pt x="88264" y="176783"/>
                </a:lnTo>
                <a:lnTo>
                  <a:pt x="87249" y="175259"/>
                </a:lnTo>
                <a:lnTo>
                  <a:pt x="79248" y="162813"/>
                </a:lnTo>
                <a:lnTo>
                  <a:pt x="79381" y="162813"/>
                </a:lnTo>
                <a:lnTo>
                  <a:pt x="72186" y="149732"/>
                </a:lnTo>
                <a:lnTo>
                  <a:pt x="71627" y="148716"/>
                </a:lnTo>
                <a:lnTo>
                  <a:pt x="64921" y="134238"/>
                </a:lnTo>
                <a:lnTo>
                  <a:pt x="64388" y="133095"/>
                </a:lnTo>
                <a:lnTo>
                  <a:pt x="58308" y="117347"/>
                </a:lnTo>
                <a:lnTo>
                  <a:pt x="57912" y="116331"/>
                </a:lnTo>
                <a:lnTo>
                  <a:pt x="52483" y="99313"/>
                </a:lnTo>
                <a:lnTo>
                  <a:pt x="47546" y="80771"/>
                </a:lnTo>
                <a:lnTo>
                  <a:pt x="47331" y="80022"/>
                </a:lnTo>
                <a:lnTo>
                  <a:pt x="47269" y="79628"/>
                </a:lnTo>
                <a:lnTo>
                  <a:pt x="43611" y="61340"/>
                </a:lnTo>
                <a:lnTo>
                  <a:pt x="40680" y="41656"/>
                </a:lnTo>
                <a:lnTo>
                  <a:pt x="38837" y="21462"/>
                </a:lnTo>
                <a:lnTo>
                  <a:pt x="38100" y="0"/>
                </a:lnTo>
                <a:close/>
              </a:path>
              <a:path w="287019" h="457835">
                <a:moveTo>
                  <a:pt x="129286" y="209931"/>
                </a:moveTo>
                <a:lnTo>
                  <a:pt x="131952" y="210184"/>
                </a:lnTo>
                <a:lnTo>
                  <a:pt x="131035" y="210014"/>
                </a:lnTo>
                <a:lnTo>
                  <a:pt x="129286" y="209931"/>
                </a:lnTo>
                <a:close/>
              </a:path>
              <a:path w="287019" h="457835">
                <a:moveTo>
                  <a:pt x="131035" y="210014"/>
                </a:moveTo>
                <a:lnTo>
                  <a:pt x="131952" y="210184"/>
                </a:lnTo>
                <a:lnTo>
                  <a:pt x="134619" y="210184"/>
                </a:lnTo>
                <a:lnTo>
                  <a:pt x="131035" y="210014"/>
                </a:lnTo>
                <a:close/>
              </a:path>
              <a:path w="287019" h="457835">
                <a:moveTo>
                  <a:pt x="130587" y="209931"/>
                </a:moveTo>
                <a:lnTo>
                  <a:pt x="129286" y="209931"/>
                </a:lnTo>
                <a:lnTo>
                  <a:pt x="131035" y="210014"/>
                </a:lnTo>
                <a:lnTo>
                  <a:pt x="130587" y="209931"/>
                </a:lnTo>
                <a:close/>
              </a:path>
              <a:path w="287019" h="457835">
                <a:moveTo>
                  <a:pt x="126492" y="209169"/>
                </a:moveTo>
                <a:lnTo>
                  <a:pt x="128396" y="209676"/>
                </a:lnTo>
                <a:lnTo>
                  <a:pt x="127153" y="209292"/>
                </a:lnTo>
                <a:lnTo>
                  <a:pt x="126492" y="209169"/>
                </a:lnTo>
                <a:close/>
              </a:path>
              <a:path w="287019" h="457835">
                <a:moveTo>
                  <a:pt x="127153" y="209292"/>
                </a:moveTo>
                <a:lnTo>
                  <a:pt x="128396" y="209676"/>
                </a:lnTo>
                <a:lnTo>
                  <a:pt x="129222" y="209676"/>
                </a:lnTo>
                <a:lnTo>
                  <a:pt x="127153" y="209292"/>
                </a:lnTo>
                <a:close/>
              </a:path>
              <a:path w="287019" h="457835">
                <a:moveTo>
                  <a:pt x="126755" y="209169"/>
                </a:moveTo>
                <a:lnTo>
                  <a:pt x="126492" y="209169"/>
                </a:lnTo>
                <a:lnTo>
                  <a:pt x="127153" y="209292"/>
                </a:lnTo>
                <a:lnTo>
                  <a:pt x="126755" y="209169"/>
                </a:lnTo>
                <a:close/>
              </a:path>
              <a:path w="287019" h="457835">
                <a:moveTo>
                  <a:pt x="123062" y="208025"/>
                </a:moveTo>
                <a:lnTo>
                  <a:pt x="124841" y="208660"/>
                </a:lnTo>
                <a:lnTo>
                  <a:pt x="124035" y="208327"/>
                </a:lnTo>
                <a:lnTo>
                  <a:pt x="123062" y="208025"/>
                </a:lnTo>
                <a:close/>
              </a:path>
              <a:path w="287019" h="457835">
                <a:moveTo>
                  <a:pt x="124035" y="208327"/>
                </a:moveTo>
                <a:lnTo>
                  <a:pt x="124841" y="208660"/>
                </a:lnTo>
                <a:lnTo>
                  <a:pt x="125114" y="208660"/>
                </a:lnTo>
                <a:lnTo>
                  <a:pt x="124035" y="208327"/>
                </a:lnTo>
                <a:close/>
              </a:path>
              <a:path w="287019" h="457835">
                <a:moveTo>
                  <a:pt x="123309" y="208025"/>
                </a:moveTo>
                <a:lnTo>
                  <a:pt x="123062" y="208025"/>
                </a:lnTo>
                <a:lnTo>
                  <a:pt x="124035" y="208327"/>
                </a:lnTo>
                <a:lnTo>
                  <a:pt x="123309" y="208025"/>
                </a:lnTo>
                <a:close/>
              </a:path>
              <a:path w="287019" h="457835">
                <a:moveTo>
                  <a:pt x="119633" y="206501"/>
                </a:moveTo>
                <a:lnTo>
                  <a:pt x="121157" y="207263"/>
                </a:lnTo>
                <a:lnTo>
                  <a:pt x="120091" y="206691"/>
                </a:lnTo>
                <a:lnTo>
                  <a:pt x="119633" y="206501"/>
                </a:lnTo>
                <a:close/>
              </a:path>
              <a:path w="287019" h="457835">
                <a:moveTo>
                  <a:pt x="120091" y="206691"/>
                </a:moveTo>
                <a:lnTo>
                  <a:pt x="121157" y="207263"/>
                </a:lnTo>
                <a:lnTo>
                  <a:pt x="121471" y="207263"/>
                </a:lnTo>
                <a:lnTo>
                  <a:pt x="120091" y="206691"/>
                </a:lnTo>
                <a:close/>
              </a:path>
              <a:path w="287019" h="457835">
                <a:moveTo>
                  <a:pt x="119737" y="206501"/>
                </a:moveTo>
                <a:lnTo>
                  <a:pt x="120091" y="206691"/>
                </a:lnTo>
                <a:lnTo>
                  <a:pt x="119737" y="206501"/>
                </a:lnTo>
                <a:close/>
              </a:path>
              <a:path w="287019" h="457835">
                <a:moveTo>
                  <a:pt x="115950" y="204469"/>
                </a:moveTo>
                <a:lnTo>
                  <a:pt x="117475" y="205358"/>
                </a:lnTo>
                <a:lnTo>
                  <a:pt x="116890" y="204974"/>
                </a:lnTo>
                <a:lnTo>
                  <a:pt x="115950" y="204469"/>
                </a:lnTo>
                <a:close/>
              </a:path>
              <a:path w="287019" h="457835">
                <a:moveTo>
                  <a:pt x="116890" y="204974"/>
                </a:moveTo>
                <a:lnTo>
                  <a:pt x="117475" y="205358"/>
                </a:lnTo>
                <a:lnTo>
                  <a:pt x="117607" y="205358"/>
                </a:lnTo>
                <a:lnTo>
                  <a:pt x="116890" y="204974"/>
                </a:lnTo>
                <a:close/>
              </a:path>
              <a:path w="287019" h="457835">
                <a:moveTo>
                  <a:pt x="116125" y="204469"/>
                </a:moveTo>
                <a:lnTo>
                  <a:pt x="115950" y="204469"/>
                </a:lnTo>
                <a:lnTo>
                  <a:pt x="116890" y="204974"/>
                </a:lnTo>
                <a:lnTo>
                  <a:pt x="116125" y="204469"/>
                </a:lnTo>
                <a:close/>
              </a:path>
              <a:path w="287019" h="457835">
                <a:moveTo>
                  <a:pt x="112268" y="201929"/>
                </a:moveTo>
                <a:lnTo>
                  <a:pt x="113792" y="203072"/>
                </a:lnTo>
                <a:lnTo>
                  <a:pt x="112823" y="202295"/>
                </a:lnTo>
                <a:lnTo>
                  <a:pt x="112268" y="201929"/>
                </a:lnTo>
                <a:close/>
              </a:path>
              <a:path w="287019" h="457835">
                <a:moveTo>
                  <a:pt x="112823" y="202295"/>
                </a:moveTo>
                <a:lnTo>
                  <a:pt x="113792" y="203072"/>
                </a:lnTo>
                <a:lnTo>
                  <a:pt x="114003" y="203072"/>
                </a:lnTo>
                <a:lnTo>
                  <a:pt x="112823" y="202295"/>
                </a:lnTo>
                <a:close/>
              </a:path>
              <a:path w="287019" h="457835">
                <a:moveTo>
                  <a:pt x="112367" y="201929"/>
                </a:moveTo>
                <a:lnTo>
                  <a:pt x="112823" y="202295"/>
                </a:lnTo>
                <a:lnTo>
                  <a:pt x="112367" y="201929"/>
                </a:lnTo>
                <a:close/>
              </a:path>
              <a:path w="287019" h="457835">
                <a:moveTo>
                  <a:pt x="103505" y="194817"/>
                </a:moveTo>
                <a:lnTo>
                  <a:pt x="105410" y="196469"/>
                </a:lnTo>
                <a:lnTo>
                  <a:pt x="104919" y="195953"/>
                </a:lnTo>
                <a:lnTo>
                  <a:pt x="103505" y="194817"/>
                </a:lnTo>
                <a:close/>
              </a:path>
              <a:path w="287019" h="457835">
                <a:moveTo>
                  <a:pt x="104919" y="195953"/>
                </a:moveTo>
                <a:lnTo>
                  <a:pt x="105410" y="196469"/>
                </a:lnTo>
                <a:lnTo>
                  <a:pt x="105562" y="196469"/>
                </a:lnTo>
                <a:lnTo>
                  <a:pt x="104919" y="195953"/>
                </a:lnTo>
                <a:close/>
              </a:path>
              <a:path w="287019" h="457835">
                <a:moveTo>
                  <a:pt x="103840" y="194817"/>
                </a:moveTo>
                <a:lnTo>
                  <a:pt x="103505" y="194817"/>
                </a:lnTo>
                <a:lnTo>
                  <a:pt x="104919" y="195953"/>
                </a:lnTo>
                <a:lnTo>
                  <a:pt x="103840" y="194817"/>
                </a:lnTo>
                <a:close/>
              </a:path>
              <a:path w="287019" h="457835">
                <a:moveTo>
                  <a:pt x="95631" y="186181"/>
                </a:moveTo>
                <a:lnTo>
                  <a:pt x="96774" y="187451"/>
                </a:lnTo>
                <a:lnTo>
                  <a:pt x="96477" y="187072"/>
                </a:lnTo>
                <a:lnTo>
                  <a:pt x="95631" y="186181"/>
                </a:lnTo>
                <a:close/>
              </a:path>
              <a:path w="287019" h="457835">
                <a:moveTo>
                  <a:pt x="96477" y="187072"/>
                </a:moveTo>
                <a:lnTo>
                  <a:pt x="96774" y="187451"/>
                </a:lnTo>
                <a:lnTo>
                  <a:pt x="96477" y="187072"/>
                </a:lnTo>
                <a:close/>
              </a:path>
              <a:path w="287019" h="457835">
                <a:moveTo>
                  <a:pt x="95781" y="186181"/>
                </a:moveTo>
                <a:lnTo>
                  <a:pt x="95631" y="186181"/>
                </a:lnTo>
                <a:lnTo>
                  <a:pt x="96477" y="187072"/>
                </a:lnTo>
                <a:lnTo>
                  <a:pt x="95781" y="186181"/>
                </a:lnTo>
                <a:close/>
              </a:path>
              <a:path w="287019" h="457835">
                <a:moveTo>
                  <a:pt x="87249" y="175259"/>
                </a:moveTo>
                <a:lnTo>
                  <a:pt x="88264" y="176783"/>
                </a:lnTo>
                <a:lnTo>
                  <a:pt x="87434" y="175498"/>
                </a:lnTo>
                <a:lnTo>
                  <a:pt x="87249" y="175259"/>
                </a:lnTo>
                <a:close/>
              </a:path>
              <a:path w="287019" h="457835">
                <a:moveTo>
                  <a:pt x="87434" y="175498"/>
                </a:moveTo>
                <a:lnTo>
                  <a:pt x="88264" y="176783"/>
                </a:lnTo>
                <a:lnTo>
                  <a:pt x="88439" y="176783"/>
                </a:lnTo>
                <a:lnTo>
                  <a:pt x="87434" y="175498"/>
                </a:lnTo>
                <a:close/>
              </a:path>
              <a:path w="287019" h="457835">
                <a:moveTo>
                  <a:pt x="87281" y="175259"/>
                </a:moveTo>
                <a:lnTo>
                  <a:pt x="87434" y="175498"/>
                </a:lnTo>
                <a:lnTo>
                  <a:pt x="87281" y="175259"/>
                </a:lnTo>
                <a:close/>
              </a:path>
              <a:path w="287019" h="457835">
                <a:moveTo>
                  <a:pt x="79381" y="162813"/>
                </a:moveTo>
                <a:lnTo>
                  <a:pt x="79248" y="162813"/>
                </a:lnTo>
                <a:lnTo>
                  <a:pt x="80010" y="163956"/>
                </a:lnTo>
                <a:lnTo>
                  <a:pt x="79381" y="162813"/>
                </a:lnTo>
                <a:close/>
              </a:path>
              <a:path w="287019" h="457835">
                <a:moveTo>
                  <a:pt x="71627" y="148716"/>
                </a:moveTo>
                <a:lnTo>
                  <a:pt x="72136" y="149732"/>
                </a:lnTo>
                <a:lnTo>
                  <a:pt x="71855" y="149130"/>
                </a:lnTo>
                <a:lnTo>
                  <a:pt x="71627" y="148716"/>
                </a:lnTo>
                <a:close/>
              </a:path>
              <a:path w="287019" h="457835">
                <a:moveTo>
                  <a:pt x="71855" y="149130"/>
                </a:moveTo>
                <a:lnTo>
                  <a:pt x="72136" y="149732"/>
                </a:lnTo>
                <a:lnTo>
                  <a:pt x="71855" y="149130"/>
                </a:lnTo>
                <a:close/>
              </a:path>
              <a:path w="287019" h="457835">
                <a:moveTo>
                  <a:pt x="71662" y="148716"/>
                </a:moveTo>
                <a:lnTo>
                  <a:pt x="71855" y="149130"/>
                </a:lnTo>
                <a:lnTo>
                  <a:pt x="71662" y="148716"/>
                </a:lnTo>
                <a:close/>
              </a:path>
              <a:path w="287019" h="457835">
                <a:moveTo>
                  <a:pt x="64388" y="133095"/>
                </a:moveTo>
                <a:lnTo>
                  <a:pt x="64896" y="134238"/>
                </a:lnTo>
                <a:lnTo>
                  <a:pt x="64771" y="133918"/>
                </a:lnTo>
                <a:lnTo>
                  <a:pt x="64388" y="133095"/>
                </a:lnTo>
                <a:close/>
              </a:path>
              <a:path w="287019" h="457835">
                <a:moveTo>
                  <a:pt x="64771" y="133918"/>
                </a:moveTo>
                <a:lnTo>
                  <a:pt x="64896" y="134238"/>
                </a:lnTo>
                <a:lnTo>
                  <a:pt x="64771" y="133918"/>
                </a:lnTo>
                <a:close/>
              </a:path>
              <a:path w="287019" h="457835">
                <a:moveTo>
                  <a:pt x="64451" y="133095"/>
                </a:moveTo>
                <a:lnTo>
                  <a:pt x="64771" y="133918"/>
                </a:lnTo>
                <a:lnTo>
                  <a:pt x="64451" y="133095"/>
                </a:lnTo>
                <a:close/>
              </a:path>
              <a:path w="287019" h="457835">
                <a:moveTo>
                  <a:pt x="58220" y="117122"/>
                </a:moveTo>
                <a:lnTo>
                  <a:pt x="58293" y="117347"/>
                </a:lnTo>
                <a:lnTo>
                  <a:pt x="58220" y="117122"/>
                </a:lnTo>
                <a:close/>
              </a:path>
              <a:path w="287019" h="457835">
                <a:moveTo>
                  <a:pt x="57965" y="116331"/>
                </a:moveTo>
                <a:lnTo>
                  <a:pt x="58220" y="117122"/>
                </a:lnTo>
                <a:lnTo>
                  <a:pt x="57965" y="116331"/>
                </a:lnTo>
                <a:close/>
              </a:path>
              <a:path w="287019" h="457835">
                <a:moveTo>
                  <a:pt x="52302" y="98751"/>
                </a:moveTo>
                <a:lnTo>
                  <a:pt x="52450" y="99313"/>
                </a:lnTo>
                <a:lnTo>
                  <a:pt x="52302" y="98751"/>
                </a:lnTo>
                <a:close/>
              </a:path>
              <a:path w="287019" h="457835">
                <a:moveTo>
                  <a:pt x="52215" y="98425"/>
                </a:moveTo>
                <a:lnTo>
                  <a:pt x="52302" y="98751"/>
                </a:lnTo>
                <a:lnTo>
                  <a:pt x="52215" y="98425"/>
                </a:lnTo>
                <a:close/>
              </a:path>
              <a:path w="287019" h="457835">
                <a:moveTo>
                  <a:pt x="47243" y="79628"/>
                </a:moveTo>
                <a:lnTo>
                  <a:pt x="47498" y="80771"/>
                </a:lnTo>
                <a:lnTo>
                  <a:pt x="47348" y="80022"/>
                </a:lnTo>
                <a:lnTo>
                  <a:pt x="47243" y="79628"/>
                </a:lnTo>
                <a:close/>
              </a:path>
              <a:path w="287019" h="457835">
                <a:moveTo>
                  <a:pt x="47348" y="80022"/>
                </a:moveTo>
                <a:lnTo>
                  <a:pt x="47498" y="80771"/>
                </a:lnTo>
                <a:lnTo>
                  <a:pt x="47348" y="80022"/>
                </a:lnTo>
                <a:close/>
              </a:path>
              <a:path w="287019" h="457835">
                <a:moveTo>
                  <a:pt x="47269" y="79628"/>
                </a:moveTo>
                <a:lnTo>
                  <a:pt x="47348" y="80022"/>
                </a:lnTo>
                <a:lnTo>
                  <a:pt x="47269" y="79628"/>
                </a:lnTo>
                <a:close/>
              </a:path>
              <a:path w="287019" h="457835">
                <a:moveTo>
                  <a:pt x="43433" y="60451"/>
                </a:moveTo>
                <a:lnTo>
                  <a:pt x="43561" y="61340"/>
                </a:lnTo>
                <a:lnTo>
                  <a:pt x="43433" y="60451"/>
                </a:lnTo>
                <a:close/>
              </a:path>
              <a:path w="287019" h="457835">
                <a:moveTo>
                  <a:pt x="40576" y="40950"/>
                </a:moveTo>
                <a:lnTo>
                  <a:pt x="40639" y="41656"/>
                </a:lnTo>
                <a:lnTo>
                  <a:pt x="40576" y="40950"/>
                </a:lnTo>
                <a:close/>
              </a:path>
              <a:path w="287019" h="457835">
                <a:moveTo>
                  <a:pt x="40537" y="40512"/>
                </a:moveTo>
                <a:lnTo>
                  <a:pt x="40576" y="40950"/>
                </a:lnTo>
                <a:lnTo>
                  <a:pt x="40537" y="40512"/>
                </a:lnTo>
                <a:close/>
              </a:path>
              <a:path w="287019" h="457835">
                <a:moveTo>
                  <a:pt x="38735" y="20319"/>
                </a:moveTo>
                <a:lnTo>
                  <a:pt x="38735" y="21462"/>
                </a:lnTo>
                <a:lnTo>
                  <a:pt x="38735" y="20319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6862045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Where to </a:t>
            </a:r>
            <a:r>
              <a:rPr spc="-11" dirty="0"/>
              <a:t>Search: </a:t>
            </a:r>
            <a:r>
              <a:rPr spc="-4" dirty="0"/>
              <a:t>databases </a:t>
            </a:r>
            <a:r>
              <a:rPr dirty="0"/>
              <a:t>&amp;</a:t>
            </a:r>
            <a:r>
              <a:rPr spc="26" dirty="0"/>
              <a:t> </a:t>
            </a:r>
            <a:r>
              <a:rPr spc="-11" dirty="0"/>
              <a:t>websites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517036" y="1975114"/>
            <a:ext cx="8257699" cy="1040349"/>
          </a:xfrm>
          <a:prstGeom prst="rect">
            <a:avLst/>
          </a:prstGeom>
        </p:spPr>
        <p:txBody>
          <a:bodyPr vert="horz" wrap="square" lIns="0" tIns="105728" rIns="0" bIns="0" rtlCol="0">
            <a:spAutoFit/>
          </a:bodyPr>
          <a:lstStyle/>
          <a:p>
            <a:pPr marL="180975" indent="-171450">
              <a:spcBef>
                <a:spcPts val="832"/>
              </a:spcBef>
              <a:buFont typeface="Arial"/>
              <a:buChar char="•"/>
              <a:tabLst>
                <a:tab pos="180975" algn="l"/>
              </a:tabLst>
            </a:pP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Where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search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depends on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your review topic,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inclusion criteria,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and</a:t>
            </a:r>
            <a:r>
              <a:rPr spc="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limits</a:t>
            </a:r>
            <a:endParaRPr dirty="0">
              <a:latin typeface="Carlito"/>
              <a:cs typeface="Carlito"/>
            </a:endParaRPr>
          </a:p>
          <a:p>
            <a:pPr marL="180975" indent="-171450">
              <a:spcBef>
                <a:spcPts val="758"/>
              </a:spcBef>
              <a:buFont typeface="Arial"/>
              <a:buChar char="•"/>
              <a:tabLst>
                <a:tab pos="180975" algn="l"/>
              </a:tabLst>
            </a:pP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Think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about: </a:t>
            </a:r>
            <a:r>
              <a:rPr b="1" spc="-4" dirty="0">
                <a:solidFill>
                  <a:srgbClr val="3A3838"/>
                </a:solidFill>
                <a:latin typeface="Carlito"/>
                <a:cs typeface="Carlito"/>
              </a:rPr>
              <a:t>who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publishes on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this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topic, </a:t>
            </a:r>
            <a:r>
              <a:rPr b="1" spc="-8" dirty="0">
                <a:solidFill>
                  <a:srgbClr val="3A3838"/>
                </a:solidFill>
                <a:latin typeface="Carlito"/>
                <a:cs typeface="Carlito"/>
              </a:rPr>
              <a:t>where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that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literature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can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be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found,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and</a:t>
            </a:r>
            <a:r>
              <a:rPr spc="3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b="1" spc="-8" dirty="0">
                <a:solidFill>
                  <a:srgbClr val="3A3838"/>
                </a:solidFill>
                <a:latin typeface="Carlito"/>
                <a:cs typeface="Carlito"/>
              </a:rPr>
              <a:t>what</a:t>
            </a:r>
            <a:endParaRPr dirty="0">
              <a:latin typeface="Carlito"/>
              <a:cs typeface="Carlito"/>
            </a:endParaRPr>
          </a:p>
          <a:p>
            <a:pPr marL="180975"/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types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of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literature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you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will include in the</a:t>
            </a:r>
            <a:r>
              <a:rPr spc="-4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review</a:t>
            </a:r>
            <a:endParaRPr dirty="0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88340" y="3257360"/>
            <a:ext cx="3849622" cy="1325363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b="1" spc="-4" dirty="0">
                <a:solidFill>
                  <a:srgbClr val="44536A"/>
                </a:solidFill>
                <a:latin typeface="Carlito"/>
                <a:cs typeface="Carlito"/>
              </a:rPr>
              <a:t>Commonly </a:t>
            </a:r>
            <a:r>
              <a:rPr b="1" dirty="0">
                <a:solidFill>
                  <a:srgbClr val="44536A"/>
                </a:solidFill>
                <a:latin typeface="Carlito"/>
                <a:cs typeface="Carlito"/>
              </a:rPr>
              <a:t>Used</a:t>
            </a:r>
            <a:r>
              <a:rPr b="1" spc="-45" dirty="0">
                <a:solidFill>
                  <a:srgbClr val="44536A"/>
                </a:solidFill>
                <a:latin typeface="Carlito"/>
                <a:cs typeface="Carlito"/>
              </a:rPr>
              <a:t> </a:t>
            </a:r>
            <a:r>
              <a:rPr b="1" spc="-8" dirty="0">
                <a:solidFill>
                  <a:srgbClr val="44536A"/>
                </a:solidFill>
                <a:latin typeface="Carlito"/>
                <a:cs typeface="Carlito"/>
              </a:rPr>
              <a:t>Databases:</a:t>
            </a:r>
            <a:endParaRPr dirty="0">
              <a:latin typeface="Carlito"/>
              <a:cs typeface="Carlito"/>
            </a:endParaRPr>
          </a:p>
          <a:p>
            <a:pPr marL="351949" marR="1716881" algn="just">
              <a:spcBef>
                <a:spcPts val="26"/>
              </a:spcBef>
            </a:pPr>
            <a:r>
              <a:rPr lang="en-GB" sz="1350" spc="-8" dirty="0">
                <a:latin typeface="Carlito"/>
                <a:cs typeface="Carlito"/>
              </a:rPr>
              <a:t>University of Wales trinity online library </a:t>
            </a:r>
            <a:endParaRPr sz="1350" dirty="0">
              <a:latin typeface="Carlito"/>
              <a:cs typeface="Carlito"/>
            </a:endParaRPr>
          </a:p>
          <a:p>
            <a:pPr marL="351949" marR="1240631"/>
            <a:r>
              <a:rPr sz="1350" spc="-19" dirty="0">
                <a:latin typeface="Carlito"/>
                <a:cs typeface="Carlito"/>
              </a:rPr>
              <a:t>Web </a:t>
            </a:r>
            <a:r>
              <a:rPr sz="1350" spc="-4" dirty="0">
                <a:latin typeface="Carlito"/>
                <a:cs typeface="Carlito"/>
              </a:rPr>
              <a:t>of Science  </a:t>
            </a:r>
            <a:r>
              <a:rPr sz="1350" spc="-8" dirty="0">
                <a:latin typeface="Carlito"/>
                <a:cs typeface="Carlito"/>
              </a:rPr>
              <a:t>Scopus </a:t>
            </a:r>
            <a:r>
              <a:rPr lang="en-GB" sz="1350" dirty="0">
                <a:latin typeface="Carlito"/>
                <a:cs typeface="Carlito"/>
              </a:rPr>
              <a:t>Google </a:t>
            </a:r>
            <a:r>
              <a:rPr lang="en-GB" sz="1350" spc="-4" dirty="0">
                <a:latin typeface="Carlito"/>
                <a:cs typeface="Carlito"/>
              </a:rPr>
              <a:t>Scholar  </a:t>
            </a:r>
            <a:r>
              <a:rPr lang="en-GB" sz="1350" spc="-8" dirty="0">
                <a:latin typeface="Carlito"/>
                <a:cs typeface="Carlito"/>
              </a:rPr>
              <a:t>Journal/Organization</a:t>
            </a:r>
            <a:r>
              <a:rPr lang="en-GB" sz="1350" spc="11" dirty="0">
                <a:latin typeface="Carlito"/>
                <a:cs typeface="Carlito"/>
              </a:rPr>
              <a:t> </a:t>
            </a:r>
            <a:r>
              <a:rPr lang="en-GB" sz="1350" spc="-8" dirty="0">
                <a:latin typeface="Carlito"/>
                <a:cs typeface="Carlito"/>
              </a:rPr>
              <a:t>websites</a:t>
            </a:r>
            <a:endParaRPr sz="1350" dirty="0">
              <a:latin typeface="Carlito"/>
              <a:cs typeface="Carlit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22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481584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5" dirty="0"/>
              <a:t>Where to </a:t>
            </a:r>
            <a:r>
              <a:rPr spc="-11" dirty="0"/>
              <a:t>Search: </a:t>
            </a:r>
            <a:r>
              <a:rPr dirty="0"/>
              <a:t>hand </a:t>
            </a:r>
            <a:r>
              <a:rPr spc="-8" dirty="0"/>
              <a:t>searching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537744" y="2134267"/>
            <a:ext cx="8209121" cy="1551066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 marR="3810">
              <a:spcBef>
                <a:spcPts val="75"/>
              </a:spcBef>
            </a:pP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In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additional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searching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bibliographic databases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and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websites,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reviews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can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also include 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information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found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from </a:t>
            </a: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additional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levels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of hand</a:t>
            </a:r>
            <a:r>
              <a:rPr spc="-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searching:</a:t>
            </a:r>
            <a:endParaRPr>
              <a:latin typeface="Carlito"/>
              <a:cs typeface="Carlito"/>
            </a:endParaRPr>
          </a:p>
          <a:p>
            <a:pPr marL="523875" indent="-171926">
              <a:spcBef>
                <a:spcPts val="769"/>
              </a:spcBef>
              <a:buFont typeface="Arial"/>
              <a:buChar char="•"/>
              <a:tabLst>
                <a:tab pos="523399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Contacting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experts/stakeholders for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grey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literature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or unpublished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research</a:t>
            </a:r>
            <a:r>
              <a:rPr sz="1500" spc="4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data</a:t>
            </a:r>
            <a:endParaRPr sz="1500">
              <a:latin typeface="Carlito"/>
              <a:cs typeface="Carlito"/>
            </a:endParaRPr>
          </a:p>
          <a:p>
            <a:pPr marL="523875" indent="-171926">
              <a:spcBef>
                <a:spcPts val="758"/>
              </a:spcBef>
              <a:buFont typeface="Arial"/>
              <a:buChar char="•"/>
              <a:tabLst>
                <a:tab pos="523399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Searching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works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cited/bibliographies of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included</a:t>
            </a:r>
            <a:r>
              <a:rPr sz="1500" spc="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studies</a:t>
            </a:r>
            <a:endParaRPr sz="1500">
              <a:latin typeface="Carlito"/>
              <a:cs typeface="Carlito"/>
            </a:endParaRPr>
          </a:p>
          <a:p>
            <a:pPr marL="523875" indent="-171926">
              <a:spcBef>
                <a:spcPts val="746"/>
              </a:spcBef>
              <a:buFont typeface="Arial"/>
              <a:buChar char="•"/>
              <a:tabLst>
                <a:tab pos="523399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Searching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for works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citing the </a:t>
            </a:r>
            <a:r>
              <a:rPr sz="1500" spc="-101" dirty="0">
                <a:solidFill>
                  <a:srgbClr val="3A3838"/>
                </a:solidFill>
                <a:latin typeface="Trebuchet MS"/>
                <a:cs typeface="Trebuchet MS"/>
              </a:rPr>
              <a:t>included</a:t>
            </a:r>
            <a:r>
              <a:rPr sz="1500" spc="-49" dirty="0">
                <a:solidFill>
                  <a:srgbClr val="3A3838"/>
                </a:solidFill>
                <a:latin typeface="Trebuchet MS"/>
                <a:cs typeface="Trebuchet MS"/>
              </a:rPr>
              <a:t> </a:t>
            </a:r>
            <a:r>
              <a:rPr sz="1500" spc="-105" dirty="0">
                <a:solidFill>
                  <a:srgbClr val="3A3838"/>
                </a:solidFill>
                <a:latin typeface="Trebuchet MS"/>
                <a:cs typeface="Trebuchet MS"/>
              </a:rPr>
              <a:t>studies</a:t>
            </a:r>
            <a:endParaRPr sz="15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23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83117" y="1114991"/>
            <a:ext cx="499443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Screening</a:t>
            </a:r>
            <a:r>
              <a:rPr spc="-30" dirty="0"/>
              <a:t> </a:t>
            </a:r>
            <a:r>
              <a:rPr spc="-4" dirty="0"/>
              <a:t>Studies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2D75B6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538235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20FD596F-6A05-44BD-916A-12ECD9CD6E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6F5198E1-6B44-4CD0-8B9C-FDF928BE2B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“The list of data to be extracted should be agreed upon a priori consensus during the design stage of the study.”</a:t>
            </a:r>
            <a:endParaRPr lang="en-US" altLang="en-US" sz="1000"/>
          </a:p>
          <a:p>
            <a:endParaRPr lang="en-US" altLang="en-US" sz="10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  <a:endParaRPr lang="en-US" altLang="en-US"/>
          </a:p>
          <a:p>
            <a:pPr>
              <a:buFontTx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005212BC-F54E-491E-8B86-BBEAD00669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 (cont.)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BF506176-D5B5-458C-91A9-3C907363C8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Collected data includes:</a:t>
            </a:r>
          </a:p>
          <a:p>
            <a:pPr lvl="1"/>
            <a:r>
              <a:rPr lang="en-US" altLang="en-US"/>
              <a:t>Study characteristics</a:t>
            </a:r>
          </a:p>
          <a:p>
            <a:pPr lvl="1"/>
            <a:r>
              <a:rPr lang="en-US" altLang="en-US"/>
              <a:t>Sample demographics</a:t>
            </a:r>
          </a:p>
          <a:p>
            <a:pPr lvl="1"/>
            <a:r>
              <a:rPr lang="en-US" altLang="en-US"/>
              <a:t>Outcome data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B3ABB48D-5D95-4CB3-9A06-4DEE6E77EE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 (cont.)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0B0B3B58-F2FD-444E-B03B-5CF7B29E74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“It is necessary to design a review-specific data extraction form, so that the same data are extracted from each study and missing data are clearly apparent.”</a:t>
            </a:r>
            <a:endParaRPr lang="en-US" altLang="en-US" sz="1000"/>
          </a:p>
          <a:p>
            <a:endParaRPr lang="en-US" altLang="en-US" sz="10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F02C1C83-B2A5-488B-8649-28E9CC6D0B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Data Collection (cont.)	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0C069334-548F-4AA9-B412-29ECC2CC07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“To ensure that data extraction is accurate and reproducible, it should be performed by at least two independent readers.”</a:t>
            </a:r>
            <a:endParaRPr lang="en-US" altLang="en-US" sz="1200"/>
          </a:p>
          <a:p>
            <a:endParaRPr lang="en-US" altLang="en-US" sz="12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75C4B382-A4DD-46F2-BCC2-3ACBBCEDB3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Quality Assessment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A5352544-E0BF-40A5-8971-2C61C88E51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“The </a:t>
            </a:r>
            <a:r>
              <a:rPr lang="en-US" altLang="en-US" u="sng"/>
              <a:t>validity</a:t>
            </a:r>
            <a:r>
              <a:rPr lang="en-US" altLang="en-US"/>
              <a:t> of a systematic review ultimately depends on the scientific method of the retrieved studies and the reporting of data.”</a:t>
            </a:r>
            <a:endParaRPr lang="en-US" altLang="en-US" sz="1200"/>
          </a:p>
          <a:p>
            <a:endParaRPr lang="en-US" altLang="en-US" sz="1200"/>
          </a:p>
          <a:p>
            <a:pPr>
              <a:buFontTx/>
              <a:buNone/>
            </a:pPr>
            <a:r>
              <a:rPr lang="en-US" altLang="en-US" sz="1200"/>
              <a:t>        Margaliot, Zvi, Kevin C. Chung. “Systematic Reviews: A Primer for Plastic Surgery Research.” PRS Journal. 120/7 (2007) p.1839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603075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8" dirty="0"/>
              <a:t>Screening </a:t>
            </a:r>
            <a:r>
              <a:rPr spc="-4" dirty="0"/>
              <a:t>studies </a:t>
            </a:r>
            <a:r>
              <a:rPr spc="-15" dirty="0"/>
              <a:t>for</a:t>
            </a:r>
            <a:r>
              <a:rPr spc="-4" dirty="0"/>
              <a:t> </a:t>
            </a:r>
            <a:r>
              <a:rPr spc="-11" dirty="0"/>
              <a:t>inclusion/exclusion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36396" y="2094780"/>
            <a:ext cx="5845493" cy="2780248"/>
          </a:xfrm>
          <a:prstGeom prst="rect">
            <a:avLst/>
          </a:prstGeom>
        </p:spPr>
        <p:txBody>
          <a:bodyPr vert="horz" wrap="square" lIns="0" tIns="125730" rIns="0" bIns="0" rtlCol="0">
            <a:spAutoFit/>
          </a:bodyPr>
          <a:lstStyle/>
          <a:p>
            <a:pPr marL="180975" indent="-171450">
              <a:spcBef>
                <a:spcPts val="990"/>
              </a:spcBef>
              <a:buFont typeface="Arial"/>
              <a:buChar char="•"/>
              <a:tabLst>
                <a:tab pos="180975" algn="l"/>
              </a:tabLst>
            </a:pPr>
            <a:r>
              <a:rPr spc="-34" dirty="0">
                <a:solidFill>
                  <a:srgbClr val="3A3838"/>
                </a:solidFill>
                <a:latin typeface="Carlito"/>
                <a:cs typeface="Carlito"/>
              </a:rPr>
              <a:t>Two </a:t>
            </a:r>
            <a:r>
              <a:rPr spc="-11" dirty="0">
                <a:solidFill>
                  <a:srgbClr val="3A3838"/>
                </a:solidFill>
                <a:latin typeface="Carlito"/>
                <a:cs typeface="Carlito"/>
              </a:rPr>
              <a:t>Stage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r>
              <a:rPr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Process</a:t>
            </a:r>
            <a:endParaRPr>
              <a:latin typeface="Carlito"/>
              <a:cs typeface="Carlito"/>
            </a:endParaRPr>
          </a:p>
          <a:p>
            <a:pPr marL="523875" lvl="1" indent="-171926">
              <a:spcBef>
                <a:spcPts val="769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Title/Abstract</a:t>
            </a:r>
            <a:r>
              <a:rPr sz="1500" spc="1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endParaRPr sz="1500">
              <a:latin typeface="Carlito"/>
              <a:cs typeface="Carlito"/>
            </a:endParaRPr>
          </a:p>
          <a:p>
            <a:pPr marL="523875" lvl="1" indent="-171926">
              <a:spcBef>
                <a:spcPts val="754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Full </a:t>
            </a:r>
            <a:r>
              <a:rPr sz="1500" spc="-45" dirty="0">
                <a:solidFill>
                  <a:srgbClr val="3A3838"/>
                </a:solidFill>
                <a:latin typeface="Carlito"/>
                <a:cs typeface="Carlito"/>
              </a:rPr>
              <a:t>Text</a:t>
            </a:r>
            <a:r>
              <a:rPr sz="1500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endParaRPr sz="1500">
              <a:latin typeface="Carlito"/>
              <a:cs typeface="Carlito"/>
            </a:endParaRPr>
          </a:p>
          <a:p>
            <a:pPr lvl="1">
              <a:lnSpc>
                <a:spcPct val="100000"/>
              </a:lnSpc>
              <a:buClr>
                <a:srgbClr val="3A3838"/>
              </a:buClr>
              <a:buFont typeface="Arial"/>
              <a:buChar char="•"/>
            </a:pPr>
            <a:endParaRPr sz="1725">
              <a:latin typeface="Carlito"/>
              <a:cs typeface="Carlito"/>
            </a:endParaRPr>
          </a:p>
          <a:p>
            <a:pPr marL="180975" indent="-171450">
              <a:spcBef>
                <a:spcPts val="1538"/>
              </a:spcBef>
              <a:buFont typeface="Arial"/>
              <a:buChar char="•"/>
              <a:tabLst>
                <a:tab pos="180975" algn="l"/>
              </a:tabLst>
            </a:pPr>
            <a:r>
              <a:rPr spc="-34" dirty="0">
                <a:solidFill>
                  <a:srgbClr val="3A3838"/>
                </a:solidFill>
                <a:latin typeface="Carlito"/>
                <a:cs typeface="Carlito"/>
              </a:rPr>
              <a:t>Two </a:t>
            </a:r>
            <a:r>
              <a:rPr spc="-15" dirty="0">
                <a:solidFill>
                  <a:srgbClr val="3A3838"/>
                </a:solidFill>
                <a:latin typeface="Carlito"/>
                <a:cs typeface="Carlito"/>
              </a:rPr>
              <a:t>Person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Independent</a:t>
            </a:r>
            <a:r>
              <a:rPr spc="4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8" dirty="0">
                <a:solidFill>
                  <a:srgbClr val="3A3838"/>
                </a:solidFill>
                <a:latin typeface="Carlito"/>
                <a:cs typeface="Carlito"/>
              </a:rPr>
              <a:t>Screening</a:t>
            </a:r>
            <a:endParaRPr>
              <a:latin typeface="Carlito"/>
              <a:cs typeface="Carlito"/>
            </a:endParaRPr>
          </a:p>
          <a:p>
            <a:pPr marL="523875" lvl="1" indent="-171926">
              <a:spcBef>
                <a:spcPts val="773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Independent,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blinded screening based on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inclusion/exclusion</a:t>
            </a:r>
            <a:r>
              <a:rPr sz="1500" spc="1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criteria</a:t>
            </a:r>
            <a:endParaRPr sz="1500">
              <a:latin typeface="Carlito"/>
              <a:cs typeface="Carlito"/>
            </a:endParaRPr>
          </a:p>
          <a:p>
            <a:pPr marL="523875" lvl="1" indent="-171926">
              <a:spcBef>
                <a:spcPts val="746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Conflicts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resolved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by third</a:t>
            </a:r>
            <a:r>
              <a:rPr sz="1500" spc="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person/consensus</a:t>
            </a:r>
            <a:endParaRPr sz="1500">
              <a:latin typeface="Carlito"/>
              <a:cs typeface="Carlito"/>
            </a:endParaRPr>
          </a:p>
          <a:p>
            <a:pPr marL="523875" lvl="1" indent="-171926">
              <a:spcBef>
                <a:spcPts val="746"/>
              </a:spcBef>
              <a:buFont typeface="Arial"/>
              <a:buChar char="•"/>
              <a:tabLst>
                <a:tab pos="523875" algn="l"/>
                <a:tab pos="524351" algn="l"/>
              </a:tabLst>
            </a:pP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Screen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a </a:t>
            </a:r>
            <a:r>
              <a:rPr sz="1500" spc="-8" dirty="0">
                <a:solidFill>
                  <a:srgbClr val="3A3838"/>
                </a:solidFill>
                <a:latin typeface="Carlito"/>
                <a:cs typeface="Carlito"/>
              </a:rPr>
              <a:t>test-set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of citations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500" dirty="0">
                <a:solidFill>
                  <a:srgbClr val="3A3838"/>
                </a:solidFill>
                <a:latin typeface="Carlito"/>
                <a:cs typeface="Carlito"/>
              </a:rPr>
              <a:t>check </a:t>
            </a:r>
            <a:r>
              <a:rPr sz="1500" spc="-11" dirty="0">
                <a:solidFill>
                  <a:srgbClr val="3A3838"/>
                </a:solidFill>
                <a:latin typeface="Carlito"/>
                <a:cs typeface="Carlito"/>
              </a:rPr>
              <a:t>inter-rater</a:t>
            </a:r>
            <a:r>
              <a:rPr sz="1500" spc="7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500" spc="-4" dirty="0">
                <a:solidFill>
                  <a:srgbClr val="3A3838"/>
                </a:solidFill>
                <a:latin typeface="Carlito"/>
                <a:cs typeface="Carlito"/>
              </a:rPr>
              <a:t>reliability</a:t>
            </a:r>
            <a:endParaRPr sz="15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375653" y="2715767"/>
            <a:ext cx="1832229" cy="301066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1350"/>
          </a:p>
        </p:txBody>
      </p:sp>
      <p:sp>
        <p:nvSpPr>
          <p:cNvPr id="5" name="object 5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26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73339" y="1114991"/>
            <a:ext cx="6012656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The SR </a:t>
            </a:r>
            <a:r>
              <a:rPr spc="-8" dirty="0"/>
              <a:t>Process: Extraction </a:t>
            </a:r>
            <a:r>
              <a:rPr spc="-4" dirty="0"/>
              <a:t>and</a:t>
            </a:r>
            <a:r>
              <a:rPr spc="-30" dirty="0"/>
              <a:t> </a:t>
            </a:r>
            <a:r>
              <a:rPr spc="-8" dirty="0"/>
              <a:t>Synthesis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13217" y="2193226"/>
            <a:ext cx="1350645" cy="1206341"/>
            <a:chOff x="2817622" y="1781301"/>
            <a:chExt cx="1800860" cy="1608455"/>
          </a:xfrm>
        </p:grpSpPr>
        <p:sp>
          <p:nvSpPr>
            <p:cNvPr id="4" name="object 4"/>
            <p:cNvSpPr/>
            <p:nvPr/>
          </p:nvSpPr>
          <p:spPr>
            <a:xfrm>
              <a:off x="3105912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5" name="object 5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2823972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500693" y="2406739"/>
            <a:ext cx="576263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Ne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13217" y="3199067"/>
            <a:ext cx="1350645" cy="1206341"/>
            <a:chOff x="2817622" y="3122422"/>
            <a:chExt cx="1800860" cy="1608455"/>
          </a:xfrm>
        </p:grpSpPr>
        <p:sp>
          <p:nvSpPr>
            <p:cNvPr id="9" name="object 9"/>
            <p:cNvSpPr/>
            <p:nvPr/>
          </p:nvSpPr>
          <p:spPr>
            <a:xfrm>
              <a:off x="3105912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2823972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404681" y="3271838"/>
            <a:ext cx="76866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view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304097" y="3553930"/>
            <a:ext cx="968216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Question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113216" y="4204906"/>
            <a:ext cx="2056448" cy="814388"/>
            <a:chOff x="2817622" y="4463541"/>
            <a:chExt cx="2741930" cy="1085850"/>
          </a:xfrm>
        </p:grpSpPr>
        <p:sp>
          <p:nvSpPr>
            <p:cNvPr id="15" name="object 15"/>
            <p:cNvSpPr/>
            <p:nvPr/>
          </p:nvSpPr>
          <p:spPr>
            <a:xfrm>
              <a:off x="3191256" y="4654295"/>
              <a:ext cx="2368550" cy="161925"/>
            </a:xfrm>
            <a:custGeom>
              <a:avLst/>
              <a:gdLst/>
              <a:ahLst/>
              <a:cxnLst/>
              <a:rect l="l" t="t" r="r" b="b"/>
              <a:pathLst>
                <a:path w="2368550" h="161925">
                  <a:moveTo>
                    <a:pt x="2368296" y="0"/>
                  </a:moveTo>
                  <a:lnTo>
                    <a:pt x="0" y="0"/>
                  </a:lnTo>
                  <a:lnTo>
                    <a:pt x="0" y="161543"/>
                  </a:lnTo>
                  <a:lnTo>
                    <a:pt x="2368296" y="161543"/>
                  </a:lnTo>
                  <a:lnTo>
                    <a:pt x="2368296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6" name="object 16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1680337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7" name="object 17"/>
            <p:cNvSpPr/>
            <p:nvPr/>
          </p:nvSpPr>
          <p:spPr>
            <a:xfrm>
              <a:off x="2823972" y="446989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60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2467546" y="4418895"/>
            <a:ext cx="641985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spc="-26" dirty="0">
                <a:solidFill>
                  <a:srgbClr val="FFFFFF"/>
                </a:solidFill>
                <a:latin typeface="Carlito"/>
                <a:cs typeface="Carlito"/>
              </a:rPr>
              <a:t>c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ope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896296" y="3406140"/>
            <a:ext cx="1351598" cy="1613059"/>
            <a:chOff x="5195061" y="3398520"/>
            <a:chExt cx="1802130" cy="2150745"/>
          </a:xfrm>
        </p:grpSpPr>
        <p:sp>
          <p:nvSpPr>
            <p:cNvPr id="20" name="object 20"/>
            <p:cNvSpPr/>
            <p:nvPr/>
          </p:nvSpPr>
          <p:spPr>
            <a:xfrm>
              <a:off x="5483351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1" name="object 21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2" name="object 22"/>
            <p:cNvSpPr/>
            <p:nvPr/>
          </p:nvSpPr>
          <p:spPr>
            <a:xfrm>
              <a:off x="5201411" y="446989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213859" y="4418895"/>
            <a:ext cx="71770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Sea</a:t>
            </a:r>
            <a:r>
              <a:rPr sz="2025" spc="-38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ch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896296" y="2400300"/>
            <a:ext cx="1351598" cy="1613059"/>
            <a:chOff x="5195061" y="2057400"/>
            <a:chExt cx="1802130" cy="2150745"/>
          </a:xfrm>
        </p:grpSpPr>
        <p:sp>
          <p:nvSpPr>
            <p:cNvPr id="25" name="object 25"/>
            <p:cNvSpPr/>
            <p:nvPr/>
          </p:nvSpPr>
          <p:spPr>
            <a:xfrm>
              <a:off x="5483351" y="205740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6" name="object 26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5"/>
                  </a:lnTo>
                  <a:lnTo>
                    <a:pt x="1681861" y="1072895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0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767070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27" name="object 27"/>
            <p:cNvSpPr/>
            <p:nvPr/>
          </p:nvSpPr>
          <p:spPr>
            <a:xfrm>
              <a:off x="5201411" y="3128772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0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5"/>
                  </a:lnTo>
                  <a:lnTo>
                    <a:pt x="107314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4211574" y="3412865"/>
            <a:ext cx="722471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Sc</a:t>
            </a: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een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96296" y="2193226"/>
            <a:ext cx="2057876" cy="814388"/>
            <a:chOff x="5195061" y="1781301"/>
            <a:chExt cx="2743835" cy="1085850"/>
          </a:xfrm>
        </p:grpSpPr>
        <p:sp>
          <p:nvSpPr>
            <p:cNvPr id="30" name="object 30"/>
            <p:cNvSpPr/>
            <p:nvPr/>
          </p:nvSpPr>
          <p:spPr>
            <a:xfrm>
              <a:off x="5568695" y="1972055"/>
              <a:ext cx="2369820" cy="161925"/>
            </a:xfrm>
            <a:custGeom>
              <a:avLst/>
              <a:gdLst/>
              <a:ahLst/>
              <a:cxnLst/>
              <a:rect l="l" t="t" r="r" b="b"/>
              <a:pathLst>
                <a:path w="2369820" h="161925">
                  <a:moveTo>
                    <a:pt x="2369820" y="0"/>
                  </a:moveTo>
                  <a:lnTo>
                    <a:pt x="0" y="0"/>
                  </a:lnTo>
                  <a:lnTo>
                    <a:pt x="0" y="161544"/>
                  </a:lnTo>
                  <a:lnTo>
                    <a:pt x="2369820" y="161544"/>
                  </a:lnTo>
                  <a:lnTo>
                    <a:pt x="2369820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1" name="object 31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1681861" y="0"/>
                  </a:moveTo>
                  <a:lnTo>
                    <a:pt x="107314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4" y="1072896"/>
                  </a:lnTo>
                  <a:lnTo>
                    <a:pt x="1681861" y="1072896"/>
                  </a:lnTo>
                  <a:lnTo>
                    <a:pt x="1723649" y="1064468"/>
                  </a:lnTo>
                  <a:lnTo>
                    <a:pt x="1757759" y="1041479"/>
                  </a:lnTo>
                  <a:lnTo>
                    <a:pt x="1780748" y="1007369"/>
                  </a:lnTo>
                  <a:lnTo>
                    <a:pt x="1789176" y="965581"/>
                  </a:lnTo>
                  <a:lnTo>
                    <a:pt x="1789176" y="107314"/>
                  </a:lnTo>
                  <a:lnTo>
                    <a:pt x="1780748" y="65526"/>
                  </a:lnTo>
                  <a:lnTo>
                    <a:pt x="1757759" y="31416"/>
                  </a:lnTo>
                  <a:lnTo>
                    <a:pt x="1723649" y="8427"/>
                  </a:lnTo>
                  <a:lnTo>
                    <a:pt x="168186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2" name="object 32"/>
            <p:cNvSpPr/>
            <p:nvPr/>
          </p:nvSpPr>
          <p:spPr>
            <a:xfrm>
              <a:off x="5201411" y="1787651"/>
              <a:ext cx="1789430" cy="1073150"/>
            </a:xfrm>
            <a:custGeom>
              <a:avLst/>
              <a:gdLst/>
              <a:ahLst/>
              <a:cxnLst/>
              <a:rect l="l" t="t" r="r" b="b"/>
              <a:pathLst>
                <a:path w="178942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4" y="0"/>
                  </a:lnTo>
                  <a:lnTo>
                    <a:pt x="1681861" y="0"/>
                  </a:lnTo>
                  <a:lnTo>
                    <a:pt x="1723649" y="8427"/>
                  </a:lnTo>
                  <a:lnTo>
                    <a:pt x="1757759" y="31416"/>
                  </a:lnTo>
                  <a:lnTo>
                    <a:pt x="1780748" y="65526"/>
                  </a:lnTo>
                  <a:lnTo>
                    <a:pt x="1789176" y="107314"/>
                  </a:lnTo>
                  <a:lnTo>
                    <a:pt x="1789176" y="965581"/>
                  </a:lnTo>
                  <a:lnTo>
                    <a:pt x="1780748" y="1007369"/>
                  </a:lnTo>
                  <a:lnTo>
                    <a:pt x="1757759" y="1041479"/>
                  </a:lnTo>
                  <a:lnTo>
                    <a:pt x="1723649" y="1064468"/>
                  </a:lnTo>
                  <a:lnTo>
                    <a:pt x="1681861" y="1072896"/>
                  </a:lnTo>
                  <a:lnTo>
                    <a:pt x="107314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4199954" y="2406739"/>
            <a:ext cx="744379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4" dirty="0">
                <a:solidFill>
                  <a:srgbClr val="FFFFFF"/>
                </a:solidFill>
                <a:latin typeface="Carlito"/>
                <a:cs typeface="Carlito"/>
              </a:rPr>
              <a:t>x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</a:t>
            </a:r>
            <a:r>
              <a:rPr sz="2025" spc="-56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act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5680520" y="2193226"/>
            <a:ext cx="1350645" cy="1206341"/>
            <a:chOff x="7574026" y="1781301"/>
            <a:chExt cx="1800860" cy="1608455"/>
          </a:xfrm>
        </p:grpSpPr>
        <p:sp>
          <p:nvSpPr>
            <p:cNvPr id="35" name="object 35"/>
            <p:cNvSpPr/>
            <p:nvPr/>
          </p:nvSpPr>
          <p:spPr>
            <a:xfrm>
              <a:off x="7862316" y="2057399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6"/>
                  </a:lnTo>
                  <a:lnTo>
                    <a:pt x="161544" y="1331976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6" name="object 36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1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6"/>
                  </a:lnTo>
                  <a:lnTo>
                    <a:pt x="1680337" y="1072896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1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37" name="object 37"/>
            <p:cNvSpPr/>
            <p:nvPr/>
          </p:nvSpPr>
          <p:spPr>
            <a:xfrm>
              <a:off x="7580376" y="1787651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1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6"/>
                  </a:lnTo>
                  <a:lnTo>
                    <a:pt x="107315" y="1072896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1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5890165" y="2406739"/>
            <a:ext cx="93249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Ap</a:t>
            </a:r>
            <a:r>
              <a:rPr sz="2025" spc="-8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25" spc="-53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aise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5680520" y="3199067"/>
            <a:ext cx="1350645" cy="1206341"/>
            <a:chOff x="7574026" y="3122422"/>
            <a:chExt cx="1800860" cy="1608455"/>
          </a:xfrm>
        </p:grpSpPr>
        <p:sp>
          <p:nvSpPr>
            <p:cNvPr id="40" name="object 40"/>
            <p:cNvSpPr/>
            <p:nvPr/>
          </p:nvSpPr>
          <p:spPr>
            <a:xfrm>
              <a:off x="7862316" y="3398520"/>
              <a:ext cx="161925" cy="1332230"/>
            </a:xfrm>
            <a:custGeom>
              <a:avLst/>
              <a:gdLst/>
              <a:ahLst/>
              <a:cxnLst/>
              <a:rect l="l" t="t" r="r" b="b"/>
              <a:pathLst>
                <a:path w="161925" h="1332229">
                  <a:moveTo>
                    <a:pt x="161544" y="0"/>
                  </a:moveTo>
                  <a:lnTo>
                    <a:pt x="0" y="0"/>
                  </a:lnTo>
                  <a:lnTo>
                    <a:pt x="0" y="1331975"/>
                  </a:lnTo>
                  <a:lnTo>
                    <a:pt x="161544" y="1331975"/>
                  </a:lnTo>
                  <a:lnTo>
                    <a:pt x="161544" y="0"/>
                  </a:lnTo>
                  <a:close/>
                </a:path>
              </a:pathLst>
            </a:custGeom>
            <a:solidFill>
              <a:srgbClr val="AFBBDE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1" name="object 41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2" name="object 42"/>
            <p:cNvSpPr/>
            <p:nvPr/>
          </p:nvSpPr>
          <p:spPr>
            <a:xfrm>
              <a:off x="7580376" y="312877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5798724" y="3412865"/>
            <a:ext cx="1115378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34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y</a:t>
            </a:r>
            <a:r>
              <a:rPr sz="2025" spc="-23" dirty="0">
                <a:solidFill>
                  <a:srgbClr val="FFFFFF"/>
                </a:solidFill>
                <a:latin typeface="Carlito"/>
                <a:cs typeface="Carlito"/>
              </a:rPr>
              <a:t>n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th</a:t>
            </a:r>
            <a:r>
              <a:rPr sz="2025" spc="-11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r>
              <a:rPr sz="2025" spc="-4" dirty="0">
                <a:solidFill>
                  <a:srgbClr val="FFFFFF"/>
                </a:solidFill>
                <a:latin typeface="Carlito"/>
                <a:cs typeface="Carlito"/>
              </a:rPr>
              <a:t>si</a:t>
            </a:r>
            <a:r>
              <a:rPr sz="2025" spc="-45" dirty="0">
                <a:solidFill>
                  <a:srgbClr val="FFFFFF"/>
                </a:solidFill>
                <a:latin typeface="Carlito"/>
                <a:cs typeface="Carlito"/>
              </a:rPr>
              <a:t>z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</a:t>
            </a:r>
            <a:endParaRPr sz="2025">
              <a:latin typeface="Carlito"/>
              <a:cs typeface="Carlito"/>
            </a:endParaRPr>
          </a:p>
        </p:txBody>
      </p:sp>
      <p:grpSp>
        <p:nvGrpSpPr>
          <p:cNvPr id="44" name="object 44"/>
          <p:cNvGrpSpPr/>
          <p:nvPr/>
        </p:nvGrpSpPr>
        <p:grpSpPr>
          <a:xfrm>
            <a:off x="5680710" y="4205098"/>
            <a:ext cx="1350169" cy="813911"/>
            <a:chOff x="7574280" y="4463796"/>
            <a:chExt cx="1800225" cy="1085215"/>
          </a:xfrm>
        </p:grpSpPr>
        <p:sp>
          <p:nvSpPr>
            <p:cNvPr id="45" name="object 45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1680337" y="0"/>
                  </a:moveTo>
                  <a:lnTo>
                    <a:pt x="107315" y="0"/>
                  </a:lnTo>
                  <a:lnTo>
                    <a:pt x="65526" y="8427"/>
                  </a:lnTo>
                  <a:lnTo>
                    <a:pt x="31416" y="31416"/>
                  </a:lnTo>
                  <a:lnTo>
                    <a:pt x="8427" y="65526"/>
                  </a:lnTo>
                  <a:lnTo>
                    <a:pt x="0" y="107314"/>
                  </a:lnTo>
                  <a:lnTo>
                    <a:pt x="0" y="965580"/>
                  </a:lnTo>
                  <a:lnTo>
                    <a:pt x="8427" y="1007369"/>
                  </a:lnTo>
                  <a:lnTo>
                    <a:pt x="31416" y="1041479"/>
                  </a:lnTo>
                  <a:lnTo>
                    <a:pt x="65526" y="1064468"/>
                  </a:lnTo>
                  <a:lnTo>
                    <a:pt x="107315" y="1072895"/>
                  </a:lnTo>
                  <a:lnTo>
                    <a:pt x="1680337" y="1072895"/>
                  </a:lnTo>
                  <a:lnTo>
                    <a:pt x="1722125" y="1064468"/>
                  </a:lnTo>
                  <a:lnTo>
                    <a:pt x="1756235" y="1041479"/>
                  </a:lnTo>
                  <a:lnTo>
                    <a:pt x="1779224" y="1007369"/>
                  </a:lnTo>
                  <a:lnTo>
                    <a:pt x="1787652" y="965580"/>
                  </a:lnTo>
                  <a:lnTo>
                    <a:pt x="1787652" y="107314"/>
                  </a:lnTo>
                  <a:lnTo>
                    <a:pt x="1779224" y="65526"/>
                  </a:lnTo>
                  <a:lnTo>
                    <a:pt x="1756235" y="31416"/>
                  </a:lnTo>
                  <a:lnTo>
                    <a:pt x="1722125" y="8427"/>
                  </a:lnTo>
                  <a:lnTo>
                    <a:pt x="1680337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46" name="object 46"/>
            <p:cNvSpPr/>
            <p:nvPr/>
          </p:nvSpPr>
          <p:spPr>
            <a:xfrm>
              <a:off x="7580376" y="4469892"/>
              <a:ext cx="1788160" cy="1073150"/>
            </a:xfrm>
            <a:custGeom>
              <a:avLst/>
              <a:gdLst/>
              <a:ahLst/>
              <a:cxnLst/>
              <a:rect l="l" t="t" r="r" b="b"/>
              <a:pathLst>
                <a:path w="1788159" h="1073150">
                  <a:moveTo>
                    <a:pt x="0" y="107314"/>
                  </a:moveTo>
                  <a:lnTo>
                    <a:pt x="8427" y="65526"/>
                  </a:lnTo>
                  <a:lnTo>
                    <a:pt x="31416" y="31416"/>
                  </a:lnTo>
                  <a:lnTo>
                    <a:pt x="65526" y="8427"/>
                  </a:lnTo>
                  <a:lnTo>
                    <a:pt x="107315" y="0"/>
                  </a:lnTo>
                  <a:lnTo>
                    <a:pt x="1680337" y="0"/>
                  </a:lnTo>
                  <a:lnTo>
                    <a:pt x="1722125" y="8427"/>
                  </a:lnTo>
                  <a:lnTo>
                    <a:pt x="1756235" y="31416"/>
                  </a:lnTo>
                  <a:lnTo>
                    <a:pt x="1779224" y="65526"/>
                  </a:lnTo>
                  <a:lnTo>
                    <a:pt x="1787652" y="107314"/>
                  </a:lnTo>
                  <a:lnTo>
                    <a:pt x="1787652" y="965580"/>
                  </a:lnTo>
                  <a:lnTo>
                    <a:pt x="1779224" y="1007369"/>
                  </a:lnTo>
                  <a:lnTo>
                    <a:pt x="1756235" y="1041479"/>
                  </a:lnTo>
                  <a:lnTo>
                    <a:pt x="1722125" y="1064468"/>
                  </a:lnTo>
                  <a:lnTo>
                    <a:pt x="1680337" y="1072895"/>
                  </a:lnTo>
                  <a:lnTo>
                    <a:pt x="107315" y="1072895"/>
                  </a:lnTo>
                  <a:lnTo>
                    <a:pt x="65526" y="1064468"/>
                  </a:lnTo>
                  <a:lnTo>
                    <a:pt x="31416" y="1041479"/>
                  </a:lnTo>
                  <a:lnTo>
                    <a:pt x="8427" y="1007369"/>
                  </a:lnTo>
                  <a:lnTo>
                    <a:pt x="0" y="965580"/>
                  </a:lnTo>
                  <a:lnTo>
                    <a:pt x="0" y="107314"/>
                  </a:lnTo>
                  <a:close/>
                </a:path>
              </a:pathLst>
            </a:custGeom>
            <a:ln w="121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5991892" y="4418895"/>
            <a:ext cx="729614" cy="32124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2025" spc="-41" dirty="0">
                <a:solidFill>
                  <a:srgbClr val="FFFFFF"/>
                </a:solidFill>
                <a:latin typeface="Carlito"/>
                <a:cs typeface="Carlito"/>
              </a:rPr>
              <a:t>R</a:t>
            </a:r>
            <a:r>
              <a:rPr sz="2025" dirty="0">
                <a:solidFill>
                  <a:srgbClr val="FFFFFF"/>
                </a:solidFill>
                <a:latin typeface="Carlito"/>
                <a:cs typeface="Carlito"/>
              </a:rPr>
              <a:t>eport</a:t>
            </a:r>
            <a:endParaRPr sz="2025">
              <a:latin typeface="Carlito"/>
              <a:cs typeface="Carlito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114991"/>
            <a:ext cx="5851684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" dirty="0"/>
              <a:t>Data </a:t>
            </a:r>
            <a:r>
              <a:rPr spc="-8" dirty="0"/>
              <a:t>Extraction </a:t>
            </a:r>
            <a:r>
              <a:rPr spc="-4" dirty="0"/>
              <a:t>and Quality</a:t>
            </a:r>
            <a:r>
              <a:rPr spc="-8" dirty="0"/>
              <a:t> Assessment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369951" y="2109520"/>
            <a:ext cx="4813459" cy="2016097"/>
          </a:xfrm>
          <a:prstGeom prst="rect">
            <a:avLst/>
          </a:prstGeom>
        </p:spPr>
        <p:txBody>
          <a:bodyPr vert="horz" wrap="square" lIns="0" tIns="142399" rIns="0" bIns="0" rtlCol="0">
            <a:spAutoFit/>
          </a:bodyPr>
          <a:lstStyle/>
          <a:p>
            <a:pPr marL="180975" indent="-171450">
              <a:spcBef>
                <a:spcPts val="1121"/>
              </a:spcBef>
              <a:buFont typeface="Arial"/>
              <a:buChar char="•"/>
              <a:tabLst>
                <a:tab pos="180975" algn="l"/>
              </a:tabLst>
            </a:pP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Extraction</a:t>
            </a:r>
            <a:endParaRPr>
              <a:latin typeface="Carlito"/>
              <a:cs typeface="Carlito"/>
            </a:endParaRPr>
          </a:p>
          <a:p>
            <a:pPr marL="523875" lvl="1" indent="-171450">
              <a:spcBef>
                <a:spcPts val="78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What </a:t>
            </a:r>
            <a:r>
              <a:rPr sz="1350" spc="-11" dirty="0">
                <a:solidFill>
                  <a:srgbClr val="3A3838"/>
                </a:solidFill>
                <a:latin typeface="Carlito"/>
                <a:cs typeface="Carlito"/>
              </a:rPr>
              <a:t>data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do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 want to report from your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included</a:t>
            </a:r>
            <a:r>
              <a:rPr sz="1350" spc="90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studies?</a:t>
            </a:r>
            <a:endParaRPr sz="1350">
              <a:latin typeface="Carlito"/>
              <a:cs typeface="Carlito"/>
            </a:endParaRPr>
          </a:p>
          <a:p>
            <a:pPr marL="523875" lvl="1" indent="-171450">
              <a:spcBef>
                <a:spcPts val="750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How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will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ensure that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 get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this </a:t>
            </a:r>
            <a:r>
              <a:rPr sz="1350" spc="-11" dirty="0">
                <a:solidFill>
                  <a:srgbClr val="3A3838"/>
                </a:solidFill>
                <a:latin typeface="Carlito"/>
                <a:cs typeface="Carlito"/>
              </a:rPr>
              <a:t>data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from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each</a:t>
            </a:r>
            <a:r>
              <a:rPr sz="1350" spc="98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study?</a:t>
            </a:r>
            <a:endParaRPr sz="1350">
              <a:latin typeface="Carlito"/>
              <a:cs typeface="Carlito"/>
            </a:endParaRPr>
          </a:p>
          <a:p>
            <a:pPr marL="180975" indent="-171450">
              <a:spcBef>
                <a:spcPts val="720"/>
              </a:spcBef>
              <a:buFont typeface="Arial"/>
              <a:buChar char="•"/>
              <a:tabLst>
                <a:tab pos="180975" algn="l"/>
              </a:tabLst>
            </a:pPr>
            <a:r>
              <a:rPr dirty="0">
                <a:solidFill>
                  <a:srgbClr val="3A3838"/>
                </a:solidFill>
                <a:latin typeface="Carlito"/>
                <a:cs typeface="Carlito"/>
              </a:rPr>
              <a:t>Quality</a:t>
            </a:r>
            <a:r>
              <a:rPr spc="-23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pc="-4" dirty="0">
                <a:solidFill>
                  <a:srgbClr val="3A3838"/>
                </a:solidFill>
                <a:latin typeface="Carlito"/>
                <a:cs typeface="Carlito"/>
              </a:rPr>
              <a:t>Assessment</a:t>
            </a:r>
            <a:endParaRPr>
              <a:latin typeface="Carlito"/>
              <a:cs typeface="Carlito"/>
            </a:endParaRPr>
          </a:p>
          <a:p>
            <a:pPr marL="523875" lvl="1" indent="-171450">
              <a:spcBef>
                <a:spcPts val="784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How </a:t>
            </a:r>
            <a:r>
              <a:rPr sz="1350" spc="-11" dirty="0">
                <a:solidFill>
                  <a:srgbClr val="3A3838"/>
                </a:solidFill>
                <a:latin typeface="Carlito"/>
                <a:cs typeface="Carlito"/>
              </a:rPr>
              <a:t>strong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is the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evidence included in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your</a:t>
            </a:r>
            <a:r>
              <a:rPr sz="1350" spc="94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8" dirty="0">
                <a:solidFill>
                  <a:srgbClr val="3A3838"/>
                </a:solidFill>
                <a:latin typeface="Carlito"/>
                <a:cs typeface="Carlito"/>
              </a:rPr>
              <a:t>review?</a:t>
            </a:r>
            <a:endParaRPr sz="1350">
              <a:latin typeface="Carlito"/>
              <a:cs typeface="Carlito"/>
            </a:endParaRPr>
          </a:p>
          <a:p>
            <a:pPr marL="523875" lvl="1" indent="-171450">
              <a:spcBef>
                <a:spcPts val="74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What is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the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risk of bias in </a:t>
            </a:r>
            <a:r>
              <a:rPr sz="1350" dirty="0">
                <a:solidFill>
                  <a:srgbClr val="3A3838"/>
                </a:solidFill>
                <a:latin typeface="Carlito"/>
                <a:cs typeface="Carlito"/>
              </a:rPr>
              <a:t>each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included</a:t>
            </a:r>
            <a:r>
              <a:rPr sz="1350" spc="75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350" spc="-4" dirty="0">
                <a:solidFill>
                  <a:srgbClr val="3A3838"/>
                </a:solidFill>
                <a:latin typeface="Carlito"/>
                <a:cs typeface="Carlito"/>
              </a:rPr>
              <a:t>study?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265" y="1040040"/>
            <a:ext cx="6679406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49" dirty="0"/>
              <a:t>Tools </a:t>
            </a:r>
            <a:r>
              <a:rPr spc="-11" dirty="0"/>
              <a:t>for </a:t>
            </a:r>
            <a:r>
              <a:rPr spc="-8" dirty="0"/>
              <a:t>Managing </a:t>
            </a:r>
            <a:r>
              <a:rPr spc="-4" dirty="0"/>
              <a:t>Data </a:t>
            </a:r>
            <a:r>
              <a:rPr spc="-8" dirty="0"/>
              <a:t>throughout </a:t>
            </a:r>
            <a:r>
              <a:rPr dirty="0"/>
              <a:t>a</a:t>
            </a:r>
            <a:r>
              <a:rPr spc="64" dirty="0"/>
              <a:t> </a:t>
            </a:r>
            <a:r>
              <a:rPr spc="-15" dirty="0"/>
              <a:t>Review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  <p:sp>
        <p:nvSpPr>
          <p:cNvPr id="3" name="object 3"/>
          <p:cNvSpPr txBox="1"/>
          <p:nvPr/>
        </p:nvSpPr>
        <p:spPr>
          <a:xfrm>
            <a:off x="892988" y="1938918"/>
            <a:ext cx="5411629" cy="3087384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180499" indent="-171450">
              <a:spcBef>
                <a:spcPts val="555"/>
              </a:spcBef>
              <a:buClr>
                <a:srgbClr val="3A3838"/>
              </a:buClr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Covidence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413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Screening,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quality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assessment,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data</a:t>
            </a:r>
            <a:r>
              <a:rPr sz="1425" spc="1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extraction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1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Export citations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to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citation</a:t>
            </a:r>
            <a:r>
              <a:rPr sz="1425" spc="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managers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05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Export quality assessment and/or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data extraction to</a:t>
            </a:r>
            <a:r>
              <a:rPr sz="1425" spc="14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RevMan/Excel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05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Generate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PRISMA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diagram</a:t>
            </a:r>
            <a:r>
              <a:rPr sz="1425" spc="26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numbers</a:t>
            </a:r>
            <a:endParaRPr sz="1425">
              <a:latin typeface="Carlito"/>
              <a:cs typeface="Carlito"/>
            </a:endParaRPr>
          </a:p>
          <a:p>
            <a:pPr marL="180499" indent="-171450">
              <a:spcBef>
                <a:spcPts val="353"/>
              </a:spcBef>
              <a:buClr>
                <a:srgbClr val="3A3838"/>
              </a:buClr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RevMan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413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Free Cochrane software </a:t>
            </a:r>
            <a:r>
              <a:rPr sz="1425" spc="-15" dirty="0">
                <a:solidFill>
                  <a:srgbClr val="3A3838"/>
                </a:solidFill>
                <a:latin typeface="Carlito"/>
                <a:cs typeface="Carlito"/>
              </a:rPr>
              <a:t>for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review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manuscript</a:t>
            </a:r>
            <a:r>
              <a:rPr sz="1425" spc="7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preparation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09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Generate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tables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and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figures </a:t>
            </a:r>
            <a:r>
              <a:rPr sz="1425" spc="-15" dirty="0">
                <a:solidFill>
                  <a:srgbClr val="3A3838"/>
                </a:solidFill>
                <a:latin typeface="Carlito"/>
                <a:cs typeface="Carlito"/>
              </a:rPr>
              <a:t>from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imported</a:t>
            </a:r>
            <a:r>
              <a:rPr sz="1425" spc="71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data</a:t>
            </a:r>
            <a:endParaRPr sz="1425">
              <a:latin typeface="Carlito"/>
              <a:cs typeface="Carlito"/>
            </a:endParaRPr>
          </a:p>
          <a:p>
            <a:pPr marL="523399" lvl="1" indent="-171926">
              <a:spcBef>
                <a:spcPts val="413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Manuscript </a:t>
            </a: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template </a:t>
            </a:r>
            <a:r>
              <a:rPr sz="1425" spc="-15" dirty="0">
                <a:solidFill>
                  <a:srgbClr val="3A3838"/>
                </a:solidFill>
                <a:latin typeface="Carlito"/>
                <a:cs typeface="Carlito"/>
              </a:rPr>
              <a:t>for</a:t>
            </a:r>
            <a:r>
              <a:rPr sz="1425" spc="23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writing</a:t>
            </a:r>
            <a:endParaRPr sz="1425">
              <a:latin typeface="Carlito"/>
              <a:cs typeface="Carlito"/>
            </a:endParaRPr>
          </a:p>
          <a:p>
            <a:pPr marL="180499" indent="-171450">
              <a:spcBef>
                <a:spcPts val="341"/>
              </a:spcBef>
              <a:buClr>
                <a:srgbClr val="3A3838"/>
              </a:buClr>
              <a:buFont typeface="Arial"/>
              <a:buChar char="•"/>
              <a:tabLst>
                <a:tab pos="180499" algn="l"/>
                <a:tab pos="180975" algn="l"/>
              </a:tabLst>
            </a:pPr>
            <a:r>
              <a:rPr sz="16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Citation</a:t>
            </a:r>
            <a:r>
              <a:rPr sz="16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 Managers</a:t>
            </a:r>
            <a:endParaRPr sz="1650">
              <a:latin typeface="Carlito"/>
              <a:cs typeface="Carlito"/>
            </a:endParaRPr>
          </a:p>
          <a:p>
            <a:pPr marL="523399" lvl="1" indent="-171926">
              <a:spcBef>
                <a:spcPts val="416"/>
              </a:spcBef>
              <a:buFont typeface="Arial"/>
              <a:buChar char="•"/>
              <a:tabLst>
                <a:tab pos="523399" algn="l"/>
                <a:tab pos="523875" algn="l"/>
              </a:tabLst>
            </a:pPr>
            <a:r>
              <a:rPr sz="1425" spc="-8" dirty="0">
                <a:solidFill>
                  <a:srgbClr val="3A3838"/>
                </a:solidFill>
                <a:latin typeface="Carlito"/>
                <a:cs typeface="Carlito"/>
              </a:rPr>
              <a:t>Bibliographic </a:t>
            </a:r>
            <a:r>
              <a:rPr sz="1425" spc="-4" dirty="0">
                <a:solidFill>
                  <a:srgbClr val="3A3838"/>
                </a:solidFill>
                <a:latin typeface="Carlito"/>
                <a:cs typeface="Carlito"/>
              </a:rPr>
              <a:t>management</a:t>
            </a:r>
            <a:r>
              <a:rPr sz="1425" spc="49" dirty="0">
                <a:solidFill>
                  <a:srgbClr val="3A3838"/>
                </a:solidFill>
                <a:latin typeface="Carlito"/>
                <a:cs typeface="Carlito"/>
              </a:rPr>
              <a:t> </a:t>
            </a:r>
            <a:r>
              <a:rPr sz="1425" spc="-11" dirty="0">
                <a:solidFill>
                  <a:srgbClr val="3A3838"/>
                </a:solidFill>
                <a:latin typeface="Carlito"/>
                <a:cs typeface="Carlito"/>
              </a:rPr>
              <a:t>software</a:t>
            </a:r>
            <a:endParaRPr sz="1425">
              <a:latin typeface="Carlito"/>
              <a:cs typeface="Carlito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31</a:t>
            </a:r>
            <a:endParaRPr sz="135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11692" y="1114991"/>
            <a:ext cx="4937760" cy="1025281"/>
          </a:xfrm>
          <a:prstGeom prst="rect">
            <a:avLst/>
          </a:prstGeom>
        </p:spPr>
        <p:txBody>
          <a:bodyPr vert="horz" wrap="square" lIns="0" tIns="9525" rIns="0" bIns="0" rtlCol="0" anchor="ctr">
            <a:spAutoFit/>
          </a:bodyPr>
          <a:lstStyle/>
          <a:p>
            <a:pPr marL="9525">
              <a:spcBef>
                <a:spcPts val="75"/>
              </a:spcBef>
            </a:pPr>
            <a:r>
              <a:rPr spc="-11" dirty="0"/>
              <a:t>Standards </a:t>
            </a:r>
            <a:r>
              <a:rPr spc="-15" dirty="0"/>
              <a:t>for </a:t>
            </a:r>
            <a:r>
              <a:rPr spc="-11" dirty="0"/>
              <a:t>Systematic</a:t>
            </a:r>
            <a:r>
              <a:rPr spc="15" dirty="0"/>
              <a:t> </a:t>
            </a:r>
            <a:r>
              <a:rPr spc="-19" dirty="0"/>
              <a:t>Reviews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787330" y="2659009"/>
            <a:ext cx="3654743" cy="1587294"/>
          </a:xfrm>
          <a:prstGeom prst="rect">
            <a:avLst/>
          </a:prstGeom>
        </p:spPr>
        <p:txBody>
          <a:bodyPr vert="horz" wrap="square" lIns="0" tIns="103823" rIns="0" bIns="0" rtlCol="0">
            <a:spAutoFit/>
          </a:bodyPr>
          <a:lstStyle/>
          <a:p>
            <a:pPr marL="180975" indent="-171450">
              <a:spcBef>
                <a:spcPts val="818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Cochrane Collaboration</a:t>
            </a:r>
            <a:r>
              <a:rPr sz="1950" u="heavy" spc="-19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 </a:t>
            </a:r>
            <a:r>
              <a:rPr sz="1950" u="heavy" spc="-4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2"/>
              </a:rPr>
              <a:t>Handbook</a:t>
            </a:r>
            <a:endParaRPr sz="19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PRISMA </a:t>
            </a:r>
            <a:r>
              <a:rPr sz="19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Statement </a:t>
            </a: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and</a:t>
            </a:r>
            <a:r>
              <a:rPr sz="1950" u="heavy" spc="-6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 </a:t>
            </a: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3"/>
              </a:rPr>
              <a:t>Extensions</a:t>
            </a:r>
            <a:endParaRPr sz="1950">
              <a:latin typeface="Carlito"/>
              <a:cs typeface="Carlito"/>
            </a:endParaRPr>
          </a:p>
          <a:p>
            <a:pPr marL="180975" indent="-171450">
              <a:spcBef>
                <a:spcPts val="758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IOM/National</a:t>
            </a:r>
            <a:r>
              <a:rPr sz="1950" u="heavy" spc="-19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 </a:t>
            </a:r>
            <a:r>
              <a:rPr sz="1950" u="heavy" spc="-4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4"/>
              </a:rPr>
              <a:t>Academies</a:t>
            </a:r>
            <a:endParaRPr sz="1950">
              <a:latin typeface="Carlito"/>
              <a:cs typeface="Carlito"/>
            </a:endParaRPr>
          </a:p>
          <a:p>
            <a:pPr marL="180975" indent="-171450">
              <a:spcBef>
                <a:spcPts val="746"/>
              </a:spcBef>
              <a:buClr>
                <a:srgbClr val="3A3838"/>
              </a:buClr>
              <a:buFont typeface="Arial"/>
              <a:buChar char="•"/>
              <a:tabLst>
                <a:tab pos="180975" algn="l"/>
              </a:tabLst>
            </a:pPr>
            <a:r>
              <a:rPr sz="1950" u="heavy" spc="-11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Equator</a:t>
            </a:r>
            <a:r>
              <a:rPr sz="1950" u="heavy" spc="-8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rlito"/>
                <a:cs typeface="Carlito"/>
                <a:hlinkClick r:id="rId5"/>
              </a:rPr>
              <a:t> Network</a:t>
            </a:r>
            <a:endParaRPr sz="1950">
              <a:latin typeface="Carlito"/>
              <a:cs typeface="Carlito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70941" y="2173986"/>
            <a:ext cx="2396014" cy="2815590"/>
            <a:chOff x="894588" y="1755648"/>
            <a:chExt cx="3194685" cy="3754120"/>
          </a:xfrm>
        </p:grpSpPr>
        <p:sp>
          <p:nvSpPr>
            <p:cNvPr id="5" name="object 5"/>
            <p:cNvSpPr/>
            <p:nvPr/>
          </p:nvSpPr>
          <p:spPr>
            <a:xfrm>
              <a:off x="906780" y="3212592"/>
              <a:ext cx="3169920" cy="420623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6" name="object 6"/>
            <p:cNvSpPr/>
            <p:nvPr/>
          </p:nvSpPr>
          <p:spPr>
            <a:xfrm>
              <a:off x="900684" y="3206496"/>
              <a:ext cx="3182620" cy="433070"/>
            </a:xfrm>
            <a:custGeom>
              <a:avLst/>
              <a:gdLst/>
              <a:ahLst/>
              <a:cxnLst/>
              <a:rect l="l" t="t" r="r" b="b"/>
              <a:pathLst>
                <a:path w="3182620" h="433070">
                  <a:moveTo>
                    <a:pt x="0" y="432815"/>
                  </a:moveTo>
                  <a:lnTo>
                    <a:pt x="3182112" y="432815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432815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7" name="object 7"/>
            <p:cNvSpPr/>
            <p:nvPr/>
          </p:nvSpPr>
          <p:spPr>
            <a:xfrm>
              <a:off x="906780" y="1767840"/>
              <a:ext cx="3169920" cy="1239012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8" name="object 8"/>
            <p:cNvSpPr/>
            <p:nvPr/>
          </p:nvSpPr>
          <p:spPr>
            <a:xfrm>
              <a:off x="900684" y="1761744"/>
              <a:ext cx="3182620" cy="1251585"/>
            </a:xfrm>
            <a:custGeom>
              <a:avLst/>
              <a:gdLst/>
              <a:ahLst/>
              <a:cxnLst/>
              <a:rect l="l" t="t" r="r" b="b"/>
              <a:pathLst>
                <a:path w="3182620" h="1251585">
                  <a:moveTo>
                    <a:pt x="0" y="1251203"/>
                  </a:moveTo>
                  <a:lnTo>
                    <a:pt x="3182112" y="1251203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1251203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9" name="object 9"/>
            <p:cNvSpPr/>
            <p:nvPr/>
          </p:nvSpPr>
          <p:spPr>
            <a:xfrm>
              <a:off x="906780" y="3838955"/>
              <a:ext cx="3169920" cy="644651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0" name="object 10"/>
            <p:cNvSpPr/>
            <p:nvPr/>
          </p:nvSpPr>
          <p:spPr>
            <a:xfrm>
              <a:off x="900684" y="3832860"/>
              <a:ext cx="3182620" cy="657225"/>
            </a:xfrm>
            <a:custGeom>
              <a:avLst/>
              <a:gdLst/>
              <a:ahLst/>
              <a:cxnLst/>
              <a:rect l="l" t="t" r="r" b="b"/>
              <a:pathLst>
                <a:path w="3182620" h="657225">
                  <a:moveTo>
                    <a:pt x="0" y="656844"/>
                  </a:moveTo>
                  <a:lnTo>
                    <a:pt x="3182112" y="656844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656844"/>
                  </a:lnTo>
                  <a:close/>
                </a:path>
              </a:pathLst>
            </a:custGeom>
            <a:ln w="1219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1" name="object 11"/>
            <p:cNvSpPr/>
            <p:nvPr/>
          </p:nvSpPr>
          <p:spPr>
            <a:xfrm>
              <a:off x="906780" y="4689348"/>
              <a:ext cx="3169920" cy="807719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 sz="1350"/>
            </a:p>
          </p:txBody>
        </p:sp>
        <p:sp>
          <p:nvSpPr>
            <p:cNvPr id="12" name="object 12"/>
            <p:cNvSpPr/>
            <p:nvPr/>
          </p:nvSpPr>
          <p:spPr>
            <a:xfrm>
              <a:off x="900684" y="4683252"/>
              <a:ext cx="3182620" cy="820419"/>
            </a:xfrm>
            <a:custGeom>
              <a:avLst/>
              <a:gdLst/>
              <a:ahLst/>
              <a:cxnLst/>
              <a:rect l="l" t="t" r="r" b="b"/>
              <a:pathLst>
                <a:path w="3182620" h="820420">
                  <a:moveTo>
                    <a:pt x="0" y="819912"/>
                  </a:moveTo>
                  <a:lnTo>
                    <a:pt x="3182112" y="819912"/>
                  </a:lnTo>
                  <a:lnTo>
                    <a:pt x="3182112" y="0"/>
                  </a:lnTo>
                  <a:lnTo>
                    <a:pt x="0" y="0"/>
                  </a:lnTo>
                  <a:lnTo>
                    <a:pt x="0" y="819912"/>
                  </a:lnTo>
                  <a:close/>
                </a:path>
              </a:pathLst>
            </a:custGeom>
            <a:ln w="1219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 sz="1350"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73915" y="888207"/>
            <a:ext cx="192881" cy="21736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9525">
              <a:spcBef>
                <a:spcPts val="75"/>
              </a:spcBef>
            </a:pPr>
            <a:r>
              <a:rPr sz="1350" spc="-4" dirty="0">
                <a:latin typeface="Carlito"/>
                <a:cs typeface="Carlito"/>
              </a:rPr>
              <a:t>32</a:t>
            </a:r>
            <a:endParaRPr sz="1350">
              <a:latin typeface="Carlito"/>
              <a:cs typeface="Carlito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b="1" i="0" kern="1200">
                <a:solidFill>
                  <a:schemeClr val="bg1"/>
                </a:solidFill>
                <a:latin typeface="Carlito"/>
                <a:ea typeface="+mn-ea"/>
                <a:cs typeface="Carlito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525">
              <a:lnSpc>
                <a:spcPts val="1358"/>
              </a:lnSpc>
            </a:pPr>
            <a:r>
              <a:rPr lang="en-GB" spc="-5"/>
              <a:t>hsl.lib.unc.edu</a:t>
            </a:r>
            <a:endParaRPr spc="-4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>
            <a:extLst>
              <a:ext uri="{FF2B5EF4-FFF2-40B4-BE49-F238E27FC236}">
                <a16:creationId xmlns:a16="http://schemas.microsoft.com/office/drawing/2014/main" id="{60B75395-A6BD-4AE5-A0CC-EC2FB6976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A19C5A6-125D-455F-A007-C3071AB5CD68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42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81F60F5E-FF70-4480-956B-A367FF01FE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</a:t>
            </a:r>
          </a:p>
        </p:txBody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0468564E-5C3F-430F-B16E-52111A3BD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4581" name="Picture 5">
            <a:extLst>
              <a:ext uri="{FF2B5EF4-FFF2-40B4-BE49-F238E27FC236}">
                <a16:creationId xmlns:a16="http://schemas.microsoft.com/office/drawing/2014/main" id="{99174E07-FE9F-43C5-A2B8-BD8F3A5CE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268413"/>
            <a:ext cx="8564562" cy="23574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82" name="Picture 6">
            <a:extLst>
              <a:ext uri="{FF2B5EF4-FFF2-40B4-BE49-F238E27FC236}">
                <a16:creationId xmlns:a16="http://schemas.microsoft.com/office/drawing/2014/main" id="{BCABAA4B-4ED8-4862-9DD8-67448F9163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076700"/>
            <a:ext cx="8569325" cy="11207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>
            <a:extLst>
              <a:ext uri="{FF2B5EF4-FFF2-40B4-BE49-F238E27FC236}">
                <a16:creationId xmlns:a16="http://schemas.microsoft.com/office/drawing/2014/main" id="{D9DFFA38-F9DD-40D4-8939-77611A00F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D92238A-FC2A-4BD9-A7ED-BA148A798DD9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43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BDFA8451-0638-4CD0-A57D-3D25592AD0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 (2)</a:t>
            </a:r>
          </a:p>
        </p:txBody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BBA8A721-6FC6-4795-AE72-59326BA98E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5605" name="Picture 4">
            <a:extLst>
              <a:ext uri="{FF2B5EF4-FFF2-40B4-BE49-F238E27FC236}">
                <a16:creationId xmlns:a16="http://schemas.microsoft.com/office/drawing/2014/main" id="{D3A74C4F-3D6D-4CBE-B709-96758E97B3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780"/>
          <a:stretch>
            <a:fillRect/>
          </a:stretch>
        </p:blipFill>
        <p:spPr bwMode="auto">
          <a:xfrm>
            <a:off x="250825" y="1268413"/>
            <a:ext cx="8675688" cy="41671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>
            <a:extLst>
              <a:ext uri="{FF2B5EF4-FFF2-40B4-BE49-F238E27FC236}">
                <a16:creationId xmlns:a16="http://schemas.microsoft.com/office/drawing/2014/main" id="{0C8BC885-33F2-4967-B94D-23E050DCA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44BD5B24-92D0-456F-9B98-E8DEF4774349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44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69816A4B-7C32-4577-AD0B-08A63C0C10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PRISMA 2009 Checklist (3)</a:t>
            </a:r>
          </a:p>
        </p:txBody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0FB4B928-6E92-4CC5-87C5-B8A4FE86BC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Methods - continued</a:t>
            </a:r>
          </a:p>
        </p:txBody>
      </p:sp>
      <p:pic>
        <p:nvPicPr>
          <p:cNvPr id="26629" name="Picture 4">
            <a:extLst>
              <a:ext uri="{FF2B5EF4-FFF2-40B4-BE49-F238E27FC236}">
                <a16:creationId xmlns:a16="http://schemas.microsoft.com/office/drawing/2014/main" id="{623872CA-7D91-4926-95FB-7070ED023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474"/>
          <a:stretch>
            <a:fillRect/>
          </a:stretch>
        </p:blipFill>
        <p:spPr bwMode="auto">
          <a:xfrm>
            <a:off x="395288" y="1989138"/>
            <a:ext cx="8569325" cy="26558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>
            <a:extLst>
              <a:ext uri="{FF2B5EF4-FFF2-40B4-BE49-F238E27FC236}">
                <a16:creationId xmlns:a16="http://schemas.microsoft.com/office/drawing/2014/main" id="{D4286218-4BA1-4BDF-A29B-27E0DBDE6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C9CF39B-F2CE-48C8-906E-1537A602C9EB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45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C0217179-F5D8-4EF6-81B5-5BB0E8FF61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 (4)</a:t>
            </a:r>
          </a:p>
        </p:txBody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BFDCB356-C653-414F-AEF8-C61599F5F2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7653" name="Picture 4">
            <a:extLst>
              <a:ext uri="{FF2B5EF4-FFF2-40B4-BE49-F238E27FC236}">
                <a16:creationId xmlns:a16="http://schemas.microsoft.com/office/drawing/2014/main" id="{7468E85B-B9D5-45C8-A3CD-6586371D30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268413"/>
            <a:ext cx="8742363" cy="3860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654" name="Text Box 5">
            <a:extLst>
              <a:ext uri="{FF2B5EF4-FFF2-40B4-BE49-F238E27FC236}">
                <a16:creationId xmlns:a16="http://schemas.microsoft.com/office/drawing/2014/main" id="{C0CA595F-EEF9-4E80-B122-27E4B2F74F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8538" y="5589588"/>
            <a:ext cx="6696075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t>Present the main results of the review. If meta-analyses are done, include for each, confidence intervals and measures of consistency </a:t>
            </a:r>
          </a:p>
        </p:txBody>
      </p:sp>
      <p:sp>
        <p:nvSpPr>
          <p:cNvPr id="27655" name="Text Box 6">
            <a:extLst>
              <a:ext uri="{FF2B5EF4-FFF2-40B4-BE49-F238E27FC236}">
                <a16:creationId xmlns:a16="http://schemas.microsoft.com/office/drawing/2014/main" id="{BD5FC0F5-3AD2-478D-8D8B-F057D67425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300663"/>
            <a:ext cx="21605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b="0">
                <a:solidFill>
                  <a:srgbClr val="FF0000"/>
                </a:solidFill>
                <a:latin typeface="Arial" panose="020B0604020202020204" pitchFamily="34" charset="0"/>
              </a:rPr>
              <a:t>Mistake in the published PRISMA papers: Item 21 should read </a:t>
            </a:r>
          </a:p>
        </p:txBody>
      </p:sp>
      <p:sp>
        <p:nvSpPr>
          <p:cNvPr id="27656" name="Line 7">
            <a:extLst>
              <a:ext uri="{FF2B5EF4-FFF2-40B4-BE49-F238E27FC236}">
                <a16:creationId xmlns:a16="http://schemas.microsoft.com/office/drawing/2014/main" id="{A31528F3-0FBD-4101-9987-41A30DD1D589}"/>
              </a:ext>
            </a:extLst>
          </p:cNvPr>
          <p:cNvSpPr>
            <a:spLocks noChangeShapeType="1"/>
          </p:cNvSpPr>
          <p:nvPr/>
        </p:nvSpPr>
        <p:spPr bwMode="auto">
          <a:xfrm>
            <a:off x="1258888" y="5949950"/>
            <a:ext cx="863600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5">
            <a:extLst>
              <a:ext uri="{FF2B5EF4-FFF2-40B4-BE49-F238E27FC236}">
                <a16:creationId xmlns:a16="http://schemas.microsoft.com/office/drawing/2014/main" id="{89942F27-0658-4708-8461-D25F09F62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7A0812A2-490B-4D1B-935C-567D79A9BC43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46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4F50BA46-A0F8-4D32-BB88-767802ABE6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Checklist (5)</a:t>
            </a:r>
          </a:p>
        </p:txBody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2D4B69EC-4285-4F43-A61E-8961B5778F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8677" name="Picture 4">
            <a:extLst>
              <a:ext uri="{FF2B5EF4-FFF2-40B4-BE49-F238E27FC236}">
                <a16:creationId xmlns:a16="http://schemas.microsoft.com/office/drawing/2014/main" id="{2034A62B-506C-4AC8-AA7C-EDE13E8A10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060575"/>
            <a:ext cx="8599488" cy="27098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5">
            <a:extLst>
              <a:ext uri="{FF2B5EF4-FFF2-40B4-BE49-F238E27FC236}">
                <a16:creationId xmlns:a16="http://schemas.microsoft.com/office/drawing/2014/main" id="{2B3B7472-9DE7-45EF-B36F-4B0F30752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28D2AF95-2F14-47E0-8D9C-1D0672CEE371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47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E4A6DB0-08A4-467F-99CD-95955D119F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2009 Flow diagram</a:t>
            </a:r>
          </a:p>
        </p:txBody>
      </p:sp>
      <p:pic>
        <p:nvPicPr>
          <p:cNvPr id="29701" name="Picture 4">
            <a:extLst>
              <a:ext uri="{FF2B5EF4-FFF2-40B4-BE49-F238E27FC236}">
                <a16:creationId xmlns:a16="http://schemas.microsoft.com/office/drawing/2014/main" id="{E0F890FD-43CE-4494-AF3B-B2363C389A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340767"/>
            <a:ext cx="5940425" cy="516322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702" name="Picture 5">
            <a:extLst>
              <a:ext uri="{FF2B5EF4-FFF2-40B4-BE49-F238E27FC236}">
                <a16:creationId xmlns:a16="http://schemas.microsoft.com/office/drawing/2014/main" id="{C56CF1D4-606C-4C09-8EBE-2109F1CC47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6505575"/>
            <a:ext cx="3527425" cy="24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703" name="Picture 6">
            <a:extLst>
              <a:ext uri="{FF2B5EF4-FFF2-40B4-BE49-F238E27FC236}">
                <a16:creationId xmlns:a16="http://schemas.microsoft.com/office/drawing/2014/main" id="{6C400DAA-237F-45C8-AD66-0493964432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5516563"/>
            <a:ext cx="2181225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>
            <a:extLst>
              <a:ext uri="{FF2B5EF4-FFF2-40B4-BE49-F238E27FC236}">
                <a16:creationId xmlns:a16="http://schemas.microsoft.com/office/drawing/2014/main" id="{DE293872-1704-428F-88C4-BAB5A7624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A5FBC5E-3C01-4723-B6A4-847FAF6F121C}" type="slidenum">
              <a:rPr lang="en-GB" altLang="en-US" sz="1400" b="0">
                <a:solidFill>
                  <a:schemeClr val="tx1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48</a:t>
            </a:fld>
            <a:endParaRPr lang="en-GB" altLang="en-US" sz="1400" b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DF2BE68D-71EF-4FC3-B53C-27BFF9B4BC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PRISMA explanation &amp; elaboration paper</a:t>
            </a:r>
          </a:p>
        </p:txBody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9CA84790-A099-424B-AA64-FB424990CC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/>
            <a:r>
              <a:rPr lang="en-US" altLang="en-US" sz="2400" dirty="0"/>
              <a:t>Explanation and rationale for reporting of suggested information (items)</a:t>
            </a:r>
          </a:p>
          <a:p>
            <a:pPr lvl="1" eaLnBrk="1" hangingPunct="1"/>
            <a:r>
              <a:rPr lang="en-US" altLang="en-US" sz="2400" dirty="0"/>
              <a:t>Examples of good reporting</a:t>
            </a:r>
          </a:p>
          <a:p>
            <a:pPr lvl="1" eaLnBrk="1" hangingPunct="1"/>
            <a:r>
              <a:rPr lang="en-US" altLang="en-US" sz="2400" dirty="0"/>
              <a:t>Relevant data about how this information is reported presently</a:t>
            </a:r>
          </a:p>
          <a:p>
            <a:pPr lvl="1" eaLnBrk="1" hangingPunct="1">
              <a:buFontTx/>
              <a:buNone/>
            </a:pPr>
            <a:r>
              <a:rPr lang="en-US" altLang="en-US" sz="2400" dirty="0"/>
              <a:t>		</a:t>
            </a:r>
            <a:r>
              <a:rPr lang="en-US" altLang="en-US" sz="2400" b="1" dirty="0">
                <a:solidFill>
                  <a:srgbClr val="FF0000"/>
                </a:solidFill>
              </a:rPr>
              <a:t>Long but recommend to read to avoid 		basic mistakes in SR reports!</a:t>
            </a:r>
            <a:endParaRPr lang="en-GB" altLang="en-US" sz="2400" b="1" dirty="0">
              <a:solidFill>
                <a:srgbClr val="FF0000"/>
              </a:solidFill>
            </a:endParaRPr>
          </a:p>
        </p:txBody>
      </p:sp>
      <p:sp>
        <p:nvSpPr>
          <p:cNvPr id="30725" name="TextBox 5">
            <a:extLst>
              <a:ext uri="{FF2B5EF4-FFF2-40B4-BE49-F238E27FC236}">
                <a16:creationId xmlns:a16="http://schemas.microsoft.com/office/drawing/2014/main" id="{15B885F0-2EE3-41D4-BE66-1D7FC3FEEC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1557" y="4329784"/>
            <a:ext cx="7716838" cy="1370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 b="1">
                <a:solidFill>
                  <a:srgbClr val="003366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Liberati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A, Altman DG,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Tetzlaff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J, Mulrow C,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Gøtzsche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P, Ioannidis JPA, Clarke M, Devereaux PJ,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Kleijnen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J, Moher D, the PRISMA Group. The PRISMA statement for reporting systematic reviews and meta-analyses of studies that evaluate health care interventions: explanation and elaboration. </a:t>
            </a: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CA" altLang="en-US" sz="1200" b="0" dirty="0" err="1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PLoS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Med 2009 6(7): e1000100 </a:t>
            </a: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Annals of Internal Medicine 2009;151:w65-w94</a:t>
            </a: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BMJ 2009;</a:t>
            </a:r>
            <a:r>
              <a:rPr lang="en-CA" altLang="en-US" sz="1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339:b2700.</a:t>
            </a:r>
            <a:r>
              <a:rPr lang="en-CA" altLang="en-US" sz="1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CA" altLang="en-US" sz="1200" b="0" dirty="0">
              <a:solidFill>
                <a:schemeClr val="tx1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 Journal of Clinical Epidemiology 2009;</a:t>
            </a:r>
            <a:r>
              <a:rPr lang="en-CA" altLang="en-US" sz="1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CA" altLang="en-US" sz="1200" b="0" dirty="0"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PMID: 19631507  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4E2B3F2-55E4-4033-B917-A1135C3A3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5420" y="2204683"/>
            <a:ext cx="4812811" cy="304560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3C803D9-3C76-48C2-9634-C94372F42594}"/>
              </a:ext>
            </a:extLst>
          </p:cNvPr>
          <p:cNvSpPr txBox="1"/>
          <p:nvPr/>
        </p:nvSpPr>
        <p:spPr>
          <a:xfrm>
            <a:off x="1927474" y="1372147"/>
            <a:ext cx="4750352" cy="280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24" dirty="0">
                <a:solidFill>
                  <a:schemeClr val="bg1"/>
                </a:solidFill>
              </a:rPr>
              <a:t>See unit information document for reading list </a:t>
            </a:r>
          </a:p>
        </p:txBody>
      </p:sp>
    </p:spTree>
    <p:extLst>
      <p:ext uri="{BB962C8B-B14F-4D97-AF65-F5344CB8AC3E}">
        <p14:creationId xmlns:p14="http://schemas.microsoft.com/office/powerpoint/2010/main" val="34229788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3343</TotalTime>
  <Words>2436</Words>
  <Application>Microsoft Office PowerPoint</Application>
  <PresentationFormat>On-screen Show (4:3)</PresentationFormat>
  <Paragraphs>406</Paragraphs>
  <Slides>49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Caladea</vt:lpstr>
      <vt:lpstr>Carlito</vt:lpstr>
      <vt:lpstr>Myriad Pro</vt:lpstr>
      <vt:lpstr>Arial</vt:lpstr>
      <vt:lpstr>Calibri</vt:lpstr>
      <vt:lpstr>Trebuchet MS</vt:lpstr>
      <vt:lpstr>20140311PresentationUWTSDTemplate</vt:lpstr>
      <vt:lpstr>Master of Business Administration   Systematic Literature Review Research Method   </vt:lpstr>
      <vt:lpstr>Learning Outcomes</vt:lpstr>
      <vt:lpstr>What is a systematic review?</vt:lpstr>
      <vt:lpstr>Why are Systematic Reviews Necessary?</vt:lpstr>
      <vt:lpstr>Key Characteristics of Systematic Reviews</vt:lpstr>
      <vt:lpstr>Characteristics of Systematic Reviews (cont.)</vt:lpstr>
      <vt:lpstr>An author of a good Systematic Review…</vt:lpstr>
      <vt:lpstr>Types of literature reviews</vt:lpstr>
      <vt:lpstr>Review Methods</vt:lpstr>
      <vt:lpstr>The SR Process</vt:lpstr>
      <vt:lpstr>Focus for This Workshop</vt:lpstr>
      <vt:lpstr>The SR Process: Review Questions</vt:lpstr>
      <vt:lpstr>Crafting your Research Question</vt:lpstr>
      <vt:lpstr>Hypothesis</vt:lpstr>
      <vt:lpstr>Focus of the Question</vt:lpstr>
      <vt:lpstr>PICO Research Question Example</vt:lpstr>
      <vt:lpstr>The SR Process: Review Scope and Protocol Development</vt:lpstr>
      <vt:lpstr>The What’s and Why’s of a Review Protocol</vt:lpstr>
      <vt:lpstr>Plan your Review Methodology</vt:lpstr>
      <vt:lpstr>Tools for your Protocol</vt:lpstr>
      <vt:lpstr>The SR Process: Literature Searching</vt:lpstr>
      <vt:lpstr>Inclusion/Exclusion Criteria</vt:lpstr>
      <vt:lpstr>Literature Search</vt:lpstr>
      <vt:lpstr>Literature Search Challenges</vt:lpstr>
      <vt:lpstr>Literature Review Challenges (cont.)</vt:lpstr>
      <vt:lpstr>The Search Process</vt:lpstr>
      <vt:lpstr>PICO Research Question Example</vt:lpstr>
      <vt:lpstr>Turning your Research Question into a Lit Search:</vt:lpstr>
      <vt:lpstr>Where to Search: databases &amp; websites</vt:lpstr>
      <vt:lpstr>Where to Search: hand searching</vt:lpstr>
      <vt:lpstr>The SR Process: Screening Studies</vt:lpstr>
      <vt:lpstr>Data Collection</vt:lpstr>
      <vt:lpstr>Data Collection (cont.)</vt:lpstr>
      <vt:lpstr>Data Collection (cont.)</vt:lpstr>
      <vt:lpstr>Data Collection (cont.) </vt:lpstr>
      <vt:lpstr>Quality Assessment</vt:lpstr>
      <vt:lpstr>Screening studies for inclusion/exclusion</vt:lpstr>
      <vt:lpstr>The SR Process: Extraction and Synthesis</vt:lpstr>
      <vt:lpstr>Data Extraction and Quality Assessment</vt:lpstr>
      <vt:lpstr>Tools for Managing Data throughout a Review</vt:lpstr>
      <vt:lpstr>Standards for Systematic Reviews</vt:lpstr>
      <vt:lpstr>PRISMA 2009 Checklist</vt:lpstr>
      <vt:lpstr>PRISMA 2009 Checklist (2)</vt:lpstr>
      <vt:lpstr>PRISMA 2009 Checklist (3)</vt:lpstr>
      <vt:lpstr>PRISMA 2009 Checklist (4)</vt:lpstr>
      <vt:lpstr>PRISMA 2009 Checklist (5)</vt:lpstr>
      <vt:lpstr>PRISMA 2009 Flow diagram</vt:lpstr>
      <vt:lpstr>PRISMA explanation &amp; elaboration paper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Masud Ibrahim</cp:lastModifiedBy>
  <cp:revision>49</cp:revision>
  <dcterms:created xsi:type="dcterms:W3CDTF">2020-04-06T13:34:42Z</dcterms:created>
  <dcterms:modified xsi:type="dcterms:W3CDTF">2026-02-24T09:04:15Z</dcterms:modified>
</cp:coreProperties>
</file>