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5FF"/>
    <a:srgbClr val="FFCDF8"/>
    <a:srgbClr val="FFB7FF"/>
    <a:srgbClr val="FF0066"/>
    <a:srgbClr val="FF66FF"/>
    <a:srgbClr val="FF11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00E899-445E-4AD9-BD88-D5532CAD9F19}" v="39" dt="2026-03-21T21:53:01.273"/>
    <p1510:client id="{138952B0-AD6F-8D77-33A8-A0DBF8F8C055}" v="330" dt="2026-03-21T15:49:46.281"/>
    <p1510:client id="{55F7E26C-BC23-DF6A-4376-673E16D41C7C}" v="3" dt="2026-03-22T11:13:35.407"/>
    <p1510:client id="{EACF681C-0B0F-BED7-1AD4-210D7AF2F1D7}" v="13" dt="2026-03-21T16:45:44.3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1180" y="-3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ohail Akram (2328491)" userId="S::2328491@student.uwtsd.ac.uk::48f4541f-9fab-49cb-b1ba-452965376343" providerId="AD" clId="Web-{EACF681C-0B0F-BED7-1AD4-210D7AF2F1D7}"/>
    <pc:docChg chg="modSld">
      <pc:chgData name="Sohail Akram (2328491)" userId="S::2328491@student.uwtsd.ac.uk::48f4541f-9fab-49cb-b1ba-452965376343" providerId="AD" clId="Web-{EACF681C-0B0F-BED7-1AD4-210D7AF2F1D7}" dt="2026-03-21T16:45:44.289" v="5" actId="20577"/>
      <pc:docMkLst>
        <pc:docMk/>
      </pc:docMkLst>
      <pc:sldChg chg="modSp">
        <pc:chgData name="Sohail Akram (2328491)" userId="S::2328491@student.uwtsd.ac.uk::48f4541f-9fab-49cb-b1ba-452965376343" providerId="AD" clId="Web-{EACF681C-0B0F-BED7-1AD4-210D7AF2F1D7}" dt="2026-03-21T16:45:44.289" v="5" actId="20577"/>
        <pc:sldMkLst>
          <pc:docMk/>
          <pc:sldMk cId="0" sldId="256"/>
        </pc:sldMkLst>
        <pc:spChg chg="mod">
          <ac:chgData name="Sohail Akram (2328491)" userId="S::2328491@student.uwtsd.ac.uk::48f4541f-9fab-49cb-b1ba-452965376343" providerId="AD" clId="Web-{EACF681C-0B0F-BED7-1AD4-210D7AF2F1D7}" dt="2026-03-21T16:45:44.289" v="5" actId="20577"/>
          <ac:spMkLst>
            <pc:docMk/>
            <pc:sldMk cId="0" sldId="256"/>
            <ac:spMk id="2050" creationId="{56FFCF9D-189A-0B24-CA52-9E691C538274}"/>
          </ac:spMkLst>
        </pc:spChg>
      </pc:sldChg>
    </pc:docChg>
  </pc:docChgLst>
  <pc:docChgLst>
    <pc:chgData name="Sohail Akram (2328491)" userId="S::2328491@student.uwtsd.ac.uk::48f4541f-9fab-49cb-b1ba-452965376343" providerId="AD" clId="Web-{55F7E26C-BC23-DF6A-4376-673E16D41C7C}"/>
    <pc:docChg chg="modSld">
      <pc:chgData name="Sohail Akram (2328491)" userId="S::2328491@student.uwtsd.ac.uk::48f4541f-9fab-49cb-b1ba-452965376343" providerId="AD" clId="Web-{55F7E26C-BC23-DF6A-4376-673E16D41C7C}" dt="2026-03-22T11:13:17.031" v="0" actId="20577"/>
      <pc:docMkLst>
        <pc:docMk/>
      </pc:docMkLst>
      <pc:sldChg chg="modSp">
        <pc:chgData name="Sohail Akram (2328491)" userId="S::2328491@student.uwtsd.ac.uk::48f4541f-9fab-49cb-b1ba-452965376343" providerId="AD" clId="Web-{55F7E26C-BC23-DF6A-4376-673E16D41C7C}" dt="2026-03-22T11:13:17.031" v="0" actId="20577"/>
        <pc:sldMkLst>
          <pc:docMk/>
          <pc:sldMk cId="0" sldId="262"/>
        </pc:sldMkLst>
        <pc:spChg chg="mod">
          <ac:chgData name="Sohail Akram (2328491)" userId="S::2328491@student.uwtsd.ac.uk::48f4541f-9fab-49cb-b1ba-452965376343" providerId="AD" clId="Web-{55F7E26C-BC23-DF6A-4376-673E16D41C7C}" dt="2026-03-22T11:13:17.031" v="0" actId="20577"/>
          <ac:spMkLst>
            <pc:docMk/>
            <pc:sldMk cId="0" sldId="262"/>
            <ac:spMk id="8195" creationId="{22C12F09-9A26-0960-05B8-065221199C8A}"/>
          </ac:spMkLst>
        </pc:spChg>
      </pc:sldChg>
    </pc:docChg>
  </pc:docChgLst>
  <pc:docChgLst>
    <pc:chgData name="Sohail Akram (2328491)" userId="48f4541f-9fab-49cb-b1ba-452965376343" providerId="ADAL" clId="{61B28D0A-E871-4EE9-A381-DD0078357B92}"/>
    <pc:docChg chg="custSel modSld">
      <pc:chgData name="Sohail Akram (2328491)" userId="48f4541f-9fab-49cb-b1ba-452965376343" providerId="ADAL" clId="{61B28D0A-E871-4EE9-A381-DD0078357B92}" dt="2026-03-21T21:54:00.143" v="30" actId="1076"/>
      <pc:docMkLst>
        <pc:docMk/>
      </pc:docMkLst>
      <pc:sldChg chg="delSp modSp mod delAnim">
        <pc:chgData name="Sohail Akram (2328491)" userId="48f4541f-9fab-49cb-b1ba-452965376343" providerId="ADAL" clId="{61B28D0A-E871-4EE9-A381-DD0078357B92}" dt="2026-03-21T21:54:00.143" v="30" actId="1076"/>
        <pc:sldMkLst>
          <pc:docMk/>
          <pc:sldMk cId="0" sldId="256"/>
        </pc:sldMkLst>
        <pc:picChg chg="del mod">
          <ac:chgData name="Sohail Akram (2328491)" userId="48f4541f-9fab-49cb-b1ba-452965376343" providerId="ADAL" clId="{61B28D0A-E871-4EE9-A381-DD0078357B92}" dt="2026-03-21T18:29:40.545" v="8" actId="478"/>
          <ac:picMkLst>
            <pc:docMk/>
            <pc:sldMk cId="0" sldId="256"/>
            <ac:picMk id="4" creationId="{4D28AC9D-968A-733F-2433-7D5E8A2D30C8}"/>
          </ac:picMkLst>
        </pc:picChg>
        <pc:picChg chg="del">
          <ac:chgData name="Sohail Akram (2328491)" userId="48f4541f-9fab-49cb-b1ba-452965376343" providerId="ADAL" clId="{61B28D0A-E871-4EE9-A381-DD0078357B92}" dt="2026-03-21T18:29:03.324" v="5" actId="478"/>
          <ac:picMkLst>
            <pc:docMk/>
            <pc:sldMk cId="0" sldId="256"/>
            <ac:picMk id="5" creationId="{F7E9A9D7-3652-24FD-DB6D-B06197DB92DB}"/>
          </ac:picMkLst>
        </pc:picChg>
        <pc:picChg chg="del">
          <ac:chgData name="Sohail Akram (2328491)" userId="48f4541f-9fab-49cb-b1ba-452965376343" providerId="ADAL" clId="{61B28D0A-E871-4EE9-A381-DD0078357B92}" dt="2026-03-21T18:28:37.870" v="4" actId="478"/>
          <ac:picMkLst>
            <pc:docMk/>
            <pc:sldMk cId="0" sldId="256"/>
            <ac:picMk id="6" creationId="{5D147F59-B0E6-2148-434C-6C8DC3FFA77A}"/>
          </ac:picMkLst>
        </pc:picChg>
        <pc:picChg chg="del">
          <ac:chgData name="Sohail Akram (2328491)" userId="48f4541f-9fab-49cb-b1ba-452965376343" providerId="ADAL" clId="{61B28D0A-E871-4EE9-A381-DD0078357B92}" dt="2026-03-21T18:28:05.783" v="3" actId="478"/>
          <ac:picMkLst>
            <pc:docMk/>
            <pc:sldMk cId="0" sldId="256"/>
            <ac:picMk id="7" creationId="{8F1D79A7-7D6B-29AA-FCA3-71EFBD89C1EA}"/>
          </ac:picMkLst>
        </pc:picChg>
        <pc:picChg chg="del mod">
          <ac:chgData name="Sohail Akram (2328491)" userId="48f4541f-9fab-49cb-b1ba-452965376343" providerId="ADAL" clId="{61B28D0A-E871-4EE9-A381-DD0078357B92}" dt="2026-03-21T18:29:16.489" v="6" actId="478"/>
          <ac:picMkLst>
            <pc:docMk/>
            <pc:sldMk cId="0" sldId="256"/>
            <ac:picMk id="8" creationId="{115F1499-F952-FF3B-F38E-803E8BA053AA}"/>
          </ac:picMkLst>
        </pc:picChg>
        <pc:picChg chg="del">
          <ac:chgData name="Sohail Akram (2328491)" userId="48f4541f-9fab-49cb-b1ba-452965376343" providerId="ADAL" clId="{61B28D0A-E871-4EE9-A381-DD0078357B92}" dt="2026-03-21T18:32:43.197" v="9" actId="478"/>
          <ac:picMkLst>
            <pc:docMk/>
            <pc:sldMk cId="0" sldId="256"/>
            <ac:picMk id="9" creationId="{9F2BAF28-E033-E63A-985F-F2BF41ADB324}"/>
          </ac:picMkLst>
        </pc:picChg>
        <pc:picChg chg="mod">
          <ac:chgData name="Sohail Akram (2328491)" userId="48f4541f-9fab-49cb-b1ba-452965376343" providerId="ADAL" clId="{61B28D0A-E871-4EE9-A381-DD0078357B92}" dt="2026-03-21T19:30:59.520" v="10" actId="1076"/>
          <ac:picMkLst>
            <pc:docMk/>
            <pc:sldMk cId="0" sldId="256"/>
            <ac:picMk id="10" creationId="{5946DA79-F407-E448-14AC-70AA7638356A}"/>
          </ac:picMkLst>
        </pc:picChg>
        <pc:picChg chg="mod">
          <ac:chgData name="Sohail Akram (2328491)" userId="48f4541f-9fab-49cb-b1ba-452965376343" providerId="ADAL" clId="{61B28D0A-E871-4EE9-A381-DD0078357B92}" dt="2026-03-21T19:38:03.632" v="12" actId="1076"/>
          <ac:picMkLst>
            <pc:docMk/>
            <pc:sldMk cId="0" sldId="256"/>
            <ac:picMk id="11" creationId="{F8342AC4-E2D2-27A3-CA5B-F65F5021712A}"/>
          </ac:picMkLst>
        </pc:picChg>
        <pc:picChg chg="mod">
          <ac:chgData name="Sohail Akram (2328491)" userId="48f4541f-9fab-49cb-b1ba-452965376343" providerId="ADAL" clId="{61B28D0A-E871-4EE9-A381-DD0078357B92}" dt="2026-03-21T19:45:19.446" v="13" actId="1076"/>
          <ac:picMkLst>
            <pc:docMk/>
            <pc:sldMk cId="0" sldId="256"/>
            <ac:picMk id="12" creationId="{2D8158B6-F26C-129C-0F35-84AE6EDD973B}"/>
          </ac:picMkLst>
        </pc:picChg>
        <pc:picChg chg="del">
          <ac:chgData name="Sohail Akram (2328491)" userId="48f4541f-9fab-49cb-b1ba-452965376343" providerId="ADAL" clId="{61B28D0A-E871-4EE9-A381-DD0078357B92}" dt="2026-03-21T19:49:28.146" v="14" actId="478"/>
          <ac:picMkLst>
            <pc:docMk/>
            <pc:sldMk cId="0" sldId="256"/>
            <ac:picMk id="13" creationId="{004171EC-ADD3-F965-FBF1-06612BE47EB2}"/>
          </ac:picMkLst>
        </pc:picChg>
        <pc:picChg chg="mod">
          <ac:chgData name="Sohail Akram (2328491)" userId="48f4541f-9fab-49cb-b1ba-452965376343" providerId="ADAL" clId="{61B28D0A-E871-4EE9-A381-DD0078357B92}" dt="2026-03-21T19:51:54.941" v="15" actId="1076"/>
          <ac:picMkLst>
            <pc:docMk/>
            <pc:sldMk cId="0" sldId="256"/>
            <ac:picMk id="14" creationId="{2CE1A998-28C2-1B42-AD2C-910A498ACF46}"/>
          </ac:picMkLst>
        </pc:picChg>
        <pc:picChg chg="mod">
          <ac:chgData name="Sohail Akram (2328491)" userId="48f4541f-9fab-49cb-b1ba-452965376343" providerId="ADAL" clId="{61B28D0A-E871-4EE9-A381-DD0078357B92}" dt="2026-03-21T19:57:14.318" v="16" actId="1076"/>
          <ac:picMkLst>
            <pc:docMk/>
            <pc:sldMk cId="0" sldId="256"/>
            <ac:picMk id="15" creationId="{037DDA99-4257-668A-7B1F-223E9B440CDE}"/>
          </ac:picMkLst>
        </pc:picChg>
        <pc:picChg chg="mod">
          <ac:chgData name="Sohail Akram (2328491)" userId="48f4541f-9fab-49cb-b1ba-452965376343" providerId="ADAL" clId="{61B28D0A-E871-4EE9-A381-DD0078357B92}" dt="2026-03-21T21:11:23.435" v="18" actId="1076"/>
          <ac:picMkLst>
            <pc:docMk/>
            <pc:sldMk cId="0" sldId="256"/>
            <ac:picMk id="16" creationId="{62E475FA-3209-685E-AF21-2EE321D644AA}"/>
          </ac:picMkLst>
        </pc:picChg>
        <pc:picChg chg="mod">
          <ac:chgData name="Sohail Akram (2328491)" userId="48f4541f-9fab-49cb-b1ba-452965376343" providerId="ADAL" clId="{61B28D0A-E871-4EE9-A381-DD0078357B92}" dt="2026-03-21T21:14:43.598" v="19" actId="1076"/>
          <ac:picMkLst>
            <pc:docMk/>
            <pc:sldMk cId="0" sldId="256"/>
            <ac:picMk id="17" creationId="{64D0A7C4-C43A-DA82-5562-C4E7770EA2A6}"/>
          </ac:picMkLst>
        </pc:picChg>
        <pc:picChg chg="mod">
          <ac:chgData name="Sohail Akram (2328491)" userId="48f4541f-9fab-49cb-b1ba-452965376343" providerId="ADAL" clId="{61B28D0A-E871-4EE9-A381-DD0078357B92}" dt="2026-03-21T21:18:34.953" v="20" actId="1076"/>
          <ac:picMkLst>
            <pc:docMk/>
            <pc:sldMk cId="0" sldId="256"/>
            <ac:picMk id="18" creationId="{F414C069-AFEC-1A45-E892-84C8E3162B4F}"/>
          </ac:picMkLst>
        </pc:picChg>
        <pc:picChg chg="mod">
          <ac:chgData name="Sohail Akram (2328491)" userId="48f4541f-9fab-49cb-b1ba-452965376343" providerId="ADAL" clId="{61B28D0A-E871-4EE9-A381-DD0078357B92}" dt="2026-03-21T21:21:11.231" v="21" actId="1076"/>
          <ac:picMkLst>
            <pc:docMk/>
            <pc:sldMk cId="0" sldId="256"/>
            <ac:picMk id="19" creationId="{41001F6E-060F-3CF0-C036-D0DCEB96B15A}"/>
          </ac:picMkLst>
        </pc:picChg>
        <pc:picChg chg="mod">
          <ac:chgData name="Sohail Akram (2328491)" userId="48f4541f-9fab-49cb-b1ba-452965376343" providerId="ADAL" clId="{61B28D0A-E871-4EE9-A381-DD0078357B92}" dt="2026-03-21T21:23:43.126" v="23" actId="1076"/>
          <ac:picMkLst>
            <pc:docMk/>
            <pc:sldMk cId="0" sldId="256"/>
            <ac:picMk id="20" creationId="{16A6C4D5-225B-4E4D-3CF5-B9DB8A983318}"/>
          </ac:picMkLst>
        </pc:picChg>
        <pc:picChg chg="mod">
          <ac:chgData name="Sohail Akram (2328491)" userId="48f4541f-9fab-49cb-b1ba-452965376343" providerId="ADAL" clId="{61B28D0A-E871-4EE9-A381-DD0078357B92}" dt="2026-03-21T21:28:08.108" v="24" actId="1076"/>
          <ac:picMkLst>
            <pc:docMk/>
            <pc:sldMk cId="0" sldId="256"/>
            <ac:picMk id="21" creationId="{C0083F2B-7473-B1D0-0C15-28D74C91583F}"/>
          </ac:picMkLst>
        </pc:picChg>
        <pc:picChg chg="del">
          <ac:chgData name="Sohail Akram (2328491)" userId="48f4541f-9fab-49cb-b1ba-452965376343" providerId="ADAL" clId="{61B28D0A-E871-4EE9-A381-DD0078357B92}" dt="2026-03-21T21:33:00.031" v="25" actId="478"/>
          <ac:picMkLst>
            <pc:docMk/>
            <pc:sldMk cId="0" sldId="256"/>
            <ac:picMk id="22" creationId="{148FE9C4-0B58-05F2-73C9-3150AE7963AD}"/>
          </ac:picMkLst>
        </pc:picChg>
        <pc:picChg chg="mod">
          <ac:chgData name="Sohail Akram (2328491)" userId="48f4541f-9fab-49cb-b1ba-452965376343" providerId="ADAL" clId="{61B28D0A-E871-4EE9-A381-DD0078357B92}" dt="2026-03-21T21:36:28.494" v="26" actId="1076"/>
          <ac:picMkLst>
            <pc:docMk/>
            <pc:sldMk cId="0" sldId="256"/>
            <ac:picMk id="23" creationId="{AFBA0B5D-C28B-77FB-0F67-710F07A60BE2}"/>
          </ac:picMkLst>
        </pc:picChg>
        <pc:picChg chg="mod">
          <ac:chgData name="Sohail Akram (2328491)" userId="48f4541f-9fab-49cb-b1ba-452965376343" providerId="ADAL" clId="{61B28D0A-E871-4EE9-A381-DD0078357B92}" dt="2026-03-21T21:40:51.140" v="27" actId="1076"/>
          <ac:picMkLst>
            <pc:docMk/>
            <pc:sldMk cId="0" sldId="256"/>
            <ac:picMk id="24" creationId="{95D05DD0-4865-6023-04DD-EB4CC2B3556C}"/>
          </ac:picMkLst>
        </pc:picChg>
        <pc:picChg chg="mod">
          <ac:chgData name="Sohail Akram (2328491)" userId="48f4541f-9fab-49cb-b1ba-452965376343" providerId="ADAL" clId="{61B28D0A-E871-4EE9-A381-DD0078357B92}" dt="2026-03-21T21:47:26.597" v="28" actId="1076"/>
          <ac:picMkLst>
            <pc:docMk/>
            <pc:sldMk cId="0" sldId="256"/>
            <ac:picMk id="25" creationId="{9F9CC0B2-58C5-D121-7B6A-D098E3F17311}"/>
          </ac:picMkLst>
        </pc:picChg>
        <pc:picChg chg="mod">
          <ac:chgData name="Sohail Akram (2328491)" userId="48f4541f-9fab-49cb-b1ba-452965376343" providerId="ADAL" clId="{61B28D0A-E871-4EE9-A381-DD0078357B92}" dt="2026-03-21T21:50:36.710" v="29" actId="1076"/>
          <ac:picMkLst>
            <pc:docMk/>
            <pc:sldMk cId="0" sldId="256"/>
            <ac:picMk id="26" creationId="{5BBF7356-EFF3-F93D-0F0F-7E1A25403B28}"/>
          </ac:picMkLst>
        </pc:picChg>
        <pc:picChg chg="mod">
          <ac:chgData name="Sohail Akram (2328491)" userId="48f4541f-9fab-49cb-b1ba-452965376343" providerId="ADAL" clId="{61B28D0A-E871-4EE9-A381-DD0078357B92}" dt="2026-03-21T21:54:00.143" v="30" actId="1076"/>
          <ac:picMkLst>
            <pc:docMk/>
            <pc:sldMk cId="0" sldId="256"/>
            <ac:picMk id="27" creationId="{5A2BD345-1293-8E29-D11E-E53636AD736F}"/>
          </ac:picMkLst>
        </pc:picChg>
        <pc:picChg chg="mod">
          <ac:chgData name="Sohail Akram (2328491)" userId="48f4541f-9fab-49cb-b1ba-452965376343" providerId="ADAL" clId="{61B28D0A-E871-4EE9-A381-DD0078357B92}" dt="2026-03-21T19:35:04.422" v="11" actId="1076"/>
          <ac:picMkLst>
            <pc:docMk/>
            <pc:sldMk cId="0" sldId="256"/>
            <ac:picMk id="2055" creationId="{BB593DFF-81ED-7BCE-960A-47CE08B0C018}"/>
          </ac:picMkLst>
        </pc:picChg>
      </pc:sldChg>
    </pc:docChg>
  </pc:docChgLst>
  <pc:docChgLst>
    <pc:chgData name="Sohail Akram (2328491)" userId="S::2328491@student.uwtsd.ac.uk::48f4541f-9fab-49cb-b1ba-452965376343" providerId="AD" clId="Web-{138952B0-AD6F-8D77-33A8-A0DBF8F8C055}"/>
    <pc:docChg chg="modSld">
      <pc:chgData name="Sohail Akram (2328491)" userId="S::2328491@student.uwtsd.ac.uk::48f4541f-9fab-49cb-b1ba-452965376343" providerId="AD" clId="Web-{138952B0-AD6F-8D77-33A8-A0DBF8F8C055}" dt="2026-03-21T15:48:54.093" v="173" actId="20577"/>
      <pc:docMkLst>
        <pc:docMk/>
      </pc:docMkLst>
      <pc:sldChg chg="modSp">
        <pc:chgData name="Sohail Akram (2328491)" userId="S::2328491@student.uwtsd.ac.uk::48f4541f-9fab-49cb-b1ba-452965376343" providerId="AD" clId="Web-{138952B0-AD6F-8D77-33A8-A0DBF8F8C055}" dt="2026-03-21T15:48:54.093" v="173" actId="20577"/>
        <pc:sldMkLst>
          <pc:docMk/>
          <pc:sldMk cId="0" sldId="256"/>
        </pc:sldMkLst>
        <pc:spChg chg="mod">
          <ac:chgData name="Sohail Akram (2328491)" userId="S::2328491@student.uwtsd.ac.uk::48f4541f-9fab-49cb-b1ba-452965376343" providerId="AD" clId="Web-{138952B0-AD6F-8D77-33A8-A0DBF8F8C055}" dt="2026-03-21T15:48:54.093" v="173" actId="20577"/>
          <ac:spMkLst>
            <pc:docMk/>
            <pc:sldMk cId="0" sldId="256"/>
            <ac:spMk id="2050" creationId="{56FFCF9D-189A-0B24-CA52-9E691C53827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02C3D7E-6109-0CDD-A3EF-822FED9924C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E80F94A-5EB4-CAD7-21E6-05260C6767D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0615B9E-03CC-A4D9-5B12-9617949878A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B80EFD-AC36-4281-A242-A97B5D53AB12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413244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E6B664A-16C1-572F-A9BB-38DE7F9749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75493BAE-5FAA-3CDB-66D0-0D0E0FDBDDB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0AD8B7B-A6C5-1B40-8FEA-A68B27C302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076044-152D-4E54-BD43-BF194B168F1E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0958179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B9EF158-9EA8-5642-7E8C-610D9E0F719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B999F9F-78EE-B6CB-A256-39802AA6FB0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FB240D-57E4-9B4E-6D5A-699FC1E87A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A03C1A-EDF2-4DA0-A5E7-3357B14E132F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803689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E571D64-4675-B4DD-E160-60CE8B2C728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AD48C9-D371-3D85-9494-B1A2AF19593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00DF47C-5686-F553-9B3C-75B9B96783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9172D95-C30F-48AF-BA72-AA06F94F69F3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8854383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C17FE62F-939A-F6C8-FB1F-9643C85BB42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FCB75DF4-ED82-5D37-1057-15DA9ECA65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1DDEE771-3F0B-83FE-3996-11F681D4A00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F7B373-510E-49BD-B326-51FC5747502B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544367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05603EB2-E7FB-83D9-01F1-EA1271A1BF6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E17C380-DAF9-6A78-4F48-2196EDE4CD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F1CF086-418C-7008-A5D8-97B09224485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CC44D9B-EDB7-4F40-8A43-7F7053875006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418137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900D155-2287-7647-08E3-29A380FF8AE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2DD0CC5-C25C-C19F-8DC9-0B7706AE79C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E944853-E8F7-D2B7-EE0E-02D2D2E1CE0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A63F739-FFBC-4345-8D83-C542AD045982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788350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3187E2C-5E86-108C-4998-971957C919A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BBC8BC2-8B68-9D12-708D-A5EEF77DD0A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68FB7A-CB4F-12DA-0DEA-BE1CA3D8867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98E6E70-15B9-493B-BB17-73DBB36767A4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690940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259C66-9737-B831-4A4E-B3B2871554E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7BF4866-9614-43C2-B649-69CDA1B7704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3AB60D3-F8BA-E897-610E-17076DD0540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F8A1F1-DEC3-41EA-BE6D-774357F5EC70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6099247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9ED2776-8094-6E29-8EA4-E1231C10F06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E22B70D-9707-1838-7F7E-DDCF1ACCA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1EB09DC-256A-9A02-E551-048ED0CC97D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1F22ED7-04F8-44E0-A93E-75B5CDAD8A02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4121804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F609055-E369-29A1-8CB7-EE1D2F589EC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1354969-1573-DDAE-6C77-B58CA357E73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0BB49D3-28F5-7CAA-8579-29B4CD624C0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18D3FC-677A-4E4E-A8D1-E05AC8CE4816}" type="slidenum">
              <a:rPr lang="es-ES" altLang="en-US"/>
              <a:pPr/>
              <a:t>‹#›</a:t>
            </a:fld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636585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CDF8"/>
            </a:gs>
            <a:gs pos="11000">
              <a:srgbClr val="FFE5FF"/>
            </a:gs>
            <a:gs pos="82001">
              <a:srgbClr val="FFFFFF"/>
            </a:gs>
            <a:gs pos="100000">
              <a:schemeClr val="bg1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195F885-ED76-DF33-0F73-5FE96DB19EF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cambiar el estilo de título	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33B961C-0BB1-C976-DF4D-393FA1F76B4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/>
              <a:t>Haga clic para modificar el estilo de texto del patrón</a:t>
            </a:r>
          </a:p>
          <a:p>
            <a:pPr lvl="1"/>
            <a:r>
              <a:rPr lang="es-ES" altLang="en-US"/>
              <a:t>Segundo nivel</a:t>
            </a:r>
          </a:p>
          <a:p>
            <a:pPr lvl="2"/>
            <a:r>
              <a:rPr lang="es-ES" altLang="en-US"/>
              <a:t>Tercer nivel</a:t>
            </a:r>
          </a:p>
          <a:p>
            <a:pPr lvl="3"/>
            <a:r>
              <a:rPr lang="es-ES" altLang="en-US"/>
              <a:t>Cuarto nivel</a:t>
            </a:r>
          </a:p>
          <a:p>
            <a:pPr lvl="4"/>
            <a:r>
              <a:rPr lang="es-ES" altLang="en-US"/>
              <a:t>Quinto nivel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66E3585C-4172-AF94-DD5B-5BC8BC5EC0F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3AA05805-4EF8-494E-F3B8-908EC8E3E78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59C6B09E-2F06-75E9-B1A8-AEA964F37171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fld id="{71A98456-FF6B-4064-BB81-C3D1C0C70F29}" type="slidenum">
              <a:rPr lang="es-ES" altLang="en-US"/>
              <a:pPr/>
              <a:t>‹#›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microsoft.com/office/2007/relationships/media" Target="../media/media7.m4a"/><Relationship Id="rId18" Type="http://schemas.openxmlformats.org/officeDocument/2006/relationships/audio" Target="../media/media9.m4a"/><Relationship Id="rId26" Type="http://schemas.openxmlformats.org/officeDocument/2006/relationships/audio" Target="../media/media13.m4a"/><Relationship Id="rId3" Type="http://schemas.microsoft.com/office/2007/relationships/media" Target="../media/media2.m4a"/><Relationship Id="rId21" Type="http://schemas.microsoft.com/office/2007/relationships/media" Target="../media/media11.m4a"/><Relationship Id="rId34" Type="http://schemas.openxmlformats.org/officeDocument/2006/relationships/image" Target="../media/image1.png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microsoft.com/office/2007/relationships/media" Target="../media/media9.m4a"/><Relationship Id="rId25" Type="http://schemas.microsoft.com/office/2007/relationships/media" Target="../media/media13.m4a"/><Relationship Id="rId3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6" Type="http://schemas.openxmlformats.org/officeDocument/2006/relationships/audio" Target="../media/media8.m4a"/><Relationship Id="rId20" Type="http://schemas.openxmlformats.org/officeDocument/2006/relationships/audio" Target="../media/media10.m4a"/><Relationship Id="rId29" Type="http://schemas.microsoft.com/office/2007/relationships/media" Target="../media/media15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24" Type="http://schemas.openxmlformats.org/officeDocument/2006/relationships/audio" Target="../media/media12.m4a"/><Relationship Id="rId32" Type="http://schemas.openxmlformats.org/officeDocument/2006/relationships/audio" Target="../media/media16.m4a"/><Relationship Id="rId5" Type="http://schemas.microsoft.com/office/2007/relationships/media" Target="../media/media3.m4a"/><Relationship Id="rId15" Type="http://schemas.microsoft.com/office/2007/relationships/media" Target="../media/media8.m4a"/><Relationship Id="rId23" Type="http://schemas.microsoft.com/office/2007/relationships/media" Target="../media/media12.m4a"/><Relationship Id="rId28" Type="http://schemas.openxmlformats.org/officeDocument/2006/relationships/audio" Target="../media/media14.m4a"/><Relationship Id="rId10" Type="http://schemas.openxmlformats.org/officeDocument/2006/relationships/audio" Target="../media/media5.m4a"/><Relationship Id="rId19" Type="http://schemas.microsoft.com/office/2007/relationships/media" Target="../media/media10.m4a"/><Relationship Id="rId31" Type="http://schemas.microsoft.com/office/2007/relationships/media" Target="../media/media16.m4a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audio" Target="../media/media7.m4a"/><Relationship Id="rId22" Type="http://schemas.openxmlformats.org/officeDocument/2006/relationships/audio" Target="../media/media11.m4a"/><Relationship Id="rId27" Type="http://schemas.microsoft.com/office/2007/relationships/media" Target="../media/media14.m4a"/><Relationship Id="rId30" Type="http://schemas.openxmlformats.org/officeDocument/2006/relationships/audio" Target="../media/media15.m4a"/><Relationship Id="rId35" Type="http://schemas.openxmlformats.org/officeDocument/2006/relationships/image" Target="../media/image2.png"/><Relationship Id="rId8" Type="http://schemas.openxmlformats.org/officeDocument/2006/relationships/audio" Target="../media/media4.m4a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erywellhealth.com/julie-scott-anp-bc-5105294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dvancedsciencenews.com/author/utscheffle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nbt.nhs.uk/bristol-breast-care-centre/bbcc-clinics/breast-care-patient-information-leaflets/sentinel-node-biopsy" TargetMode="External"/><Relationship Id="rId13" Type="http://schemas.openxmlformats.org/officeDocument/2006/relationships/hyperlink" Target="https://www.medanta.org/patient-education-blog/lifestyle-adjustments-for-breast-cancer-care-small-changes-big-impact" TargetMode="External"/><Relationship Id="rId18" Type="http://schemas.openxmlformats.org/officeDocument/2006/relationships/hyperlink" Target="https://my.clevelandclinic.org/health/diagnostics/9192-sentinel-node-biopsy" TargetMode="External"/><Relationship Id="rId3" Type="http://schemas.openxmlformats.org/officeDocument/2006/relationships/hyperlink" Target="https://www.emedicinehealth.com/breast_cancer/article_em.htm" TargetMode="External"/><Relationship Id="rId7" Type="http://schemas.openxmlformats.org/officeDocument/2006/relationships/hyperlink" Target="https://www.england.nhs.uk/mids-east/wp-content/uploads/sites/7/2018/02/guidelines-for-the-management-of-breast-cancer-v1.pdf" TargetMode="External"/><Relationship Id="rId12" Type="http://schemas.openxmlformats.org/officeDocument/2006/relationships/hyperlink" Target="https://www.nice.org.uk/guidance/ng101" TargetMode="External"/><Relationship Id="rId17" Type="http://schemas.openxmlformats.org/officeDocument/2006/relationships/hyperlink" Target="https://www.who.int/news-room/fact-sheets/detail/breast-cancer" TargetMode="External"/><Relationship Id="rId2" Type="http://schemas.openxmlformats.org/officeDocument/2006/relationships/hyperlink" Target="https://www.breastdoctorpune.com/risk-factors-for-breast-cancer/" TargetMode="External"/><Relationship Id="rId16" Type="http://schemas.openxmlformats.org/officeDocument/2006/relationships/hyperlink" Target="https://www.advancedsciencenews.com/effect-low-dose-exposure-bisphenol-breast-cancer/" TargetMode="External"/><Relationship Id="rId20" Type="http://schemas.openxmlformats.org/officeDocument/2006/relationships/hyperlink" Target="https://www.cancer.gov/about-cancer/treatment/side-effects/lymphedem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ourses.lumenlearning.com/suny-ap2/chapter/anatomy-of-the-lymphatic-and-immune-systems/" TargetMode="External"/><Relationship Id="rId11" Type="http://schemas.openxmlformats.org/officeDocument/2006/relationships/hyperlink" Target="https://www.nice.org.uk/guidance/ng101/chapter/recommendations#:~:text=1.1.1,1.1.3" TargetMode="External"/><Relationship Id="rId5" Type="http://schemas.openxmlformats.org/officeDocument/2006/relationships/hyperlink" Target="https://www.healthline.com/health/breast-cancer/breast-cancer-lymph-nodes" TargetMode="External"/><Relationship Id="rId15" Type="http://schemas.openxmlformats.org/officeDocument/2006/relationships/hyperlink" Target="https://www.statista.com/statistics/313119/breast-present-past-cancer-cases-rate-england/?srsltid=AfmBOoq4weWoPUoeR-nTeA80jgn83XxWRJPcajeQvfL65WnYaQN7gwhQ" TargetMode="External"/><Relationship Id="rId10" Type="http://schemas.openxmlformats.org/officeDocument/2006/relationships/hyperlink" Target="https://www.nice.org.uk/guidance/ng197/chapter/Recommendations#communicating-risks-benefits-and-consequences" TargetMode="External"/><Relationship Id="rId19" Type="http://schemas.openxmlformats.org/officeDocument/2006/relationships/hyperlink" Target="https://www.radiology.ca/article/whats-the-difference-between-mammography-and-breast-ultrasound/" TargetMode="External"/><Relationship Id="rId4" Type="http://schemas.openxmlformats.org/officeDocument/2006/relationships/hyperlink" Target="https://www.froedtert.com/breast-cancer/high-risk" TargetMode="External"/><Relationship Id="rId9" Type="http://schemas.openxmlformats.org/officeDocument/2006/relationships/hyperlink" Target="https://www.leedsth.nhs.uk/patients/resources/breast-cancer-genes/" TargetMode="External"/><Relationship Id="rId14" Type="http://schemas.openxmlformats.org/officeDocument/2006/relationships/hyperlink" Target="https://www.independent.co.uk/news/health/cancer-uk-rise-symptoms-diets-smoking-b2488676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2">
            <a:extLst>
              <a:ext uri="{FF2B5EF4-FFF2-40B4-BE49-F238E27FC236}">
                <a16:creationId xmlns:a16="http://schemas.microsoft.com/office/drawing/2014/main" id="{56FFCF9D-189A-0B24-CA52-9E691C53827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3520" y="2734310"/>
            <a:ext cx="3059113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</a:pPr>
            <a:r>
              <a:rPr lang="en-GB" altLang="en-US" sz="1800">
                <a:latin typeface="Times New Roman"/>
                <a:cs typeface="Times New Roman"/>
              </a:rPr>
              <a:t>Module: Introduction to Physiology </a:t>
            </a:r>
            <a:r>
              <a:rPr lang="en-US" altLang="en-US" sz="1800">
                <a:latin typeface="Times New Roman"/>
                <a:cs typeface="Times New Roman"/>
              </a:rPr>
              <a:t>umm Cortana</a:t>
            </a:r>
            <a:endParaRPr lang="en-GB" altLang="en-US" sz="1800">
              <a:latin typeface="Times New Roman"/>
              <a:cs typeface="Times New Roman"/>
            </a:endParaRPr>
          </a:p>
          <a:p>
            <a:pPr>
              <a:spcBef>
                <a:spcPct val="0"/>
              </a:spcBef>
              <a:buNone/>
            </a:pPr>
            <a:r>
              <a:rPr lang="en-GB" altLang="en-US" sz="1800">
                <a:latin typeface="Times New Roman"/>
                <a:cs typeface="Times New Roman"/>
              </a:rPr>
              <a:t>Module code : (BMH5023)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sz="1800">
                <a:latin typeface="Times New Roman"/>
                <a:cs typeface="Times New Roman"/>
              </a:rPr>
              <a:t>Student name: Sohail Akram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sz="1800">
                <a:latin typeface="Times New Roman"/>
                <a:cs typeface="Times New Roman"/>
              </a:rPr>
              <a:t>Student Number 2328491</a:t>
            </a:r>
          </a:p>
          <a:p>
            <a:pPr>
              <a:spcBef>
                <a:spcPct val="0"/>
              </a:spcBef>
              <a:buNone/>
            </a:pPr>
            <a:r>
              <a:rPr lang="en-GB" altLang="en-US" sz="1800">
                <a:latin typeface="Times New Roman"/>
                <a:cs typeface="Times New Roman"/>
              </a:rPr>
              <a:t>Lecturer Name: Robert </a:t>
            </a:r>
            <a:r>
              <a:rPr lang="en-GB" altLang="en-US" sz="1800" err="1">
                <a:latin typeface="Times New Roman"/>
                <a:cs typeface="Times New Roman"/>
              </a:rPr>
              <a:t>Nartowski</a:t>
            </a:r>
            <a:r>
              <a:rPr lang="en-GB" altLang="en-US" sz="1800">
                <a:latin typeface="Times New Roman"/>
                <a:cs typeface="Times New Roman"/>
              </a:rPr>
              <a:t> </a:t>
            </a:r>
            <a:endParaRPr lang="en-GB" altLang="en-US" sz="1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51" name="TextBox 2">
            <a:extLst>
              <a:ext uri="{FF2B5EF4-FFF2-40B4-BE49-F238E27FC236}">
                <a16:creationId xmlns:a16="http://schemas.microsoft.com/office/drawing/2014/main" id="{892F301F-F928-1ED1-80C2-3C2B1A102FD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6375" y="549275"/>
            <a:ext cx="6624638" cy="110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6600" b="1">
                <a:latin typeface="Times New Roman" panose="02020603050405020304" pitchFamily="18" charset="0"/>
                <a:cs typeface="Times New Roman" panose="02020603050405020304" pitchFamily="18" charset="0"/>
              </a:rPr>
              <a:t>Breast Cancer</a:t>
            </a:r>
            <a:endParaRPr lang="en-GB" altLang="en-US" sz="66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5" name="Picture 7">
            <a:extLst>
              <a:ext uri="{FF2B5EF4-FFF2-40B4-BE49-F238E27FC236}">
                <a16:creationId xmlns:a16="http://schemas.microsoft.com/office/drawing/2014/main" id="{BB593DFF-81ED-7BCE-960A-47CE08B0C0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8792" y="2012739"/>
            <a:ext cx="5722007" cy="38154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946DA79-F407-E448-14AC-70AA763835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37599" y="6451600"/>
            <a:ext cx="406400" cy="406400"/>
          </a:xfrm>
          <a:prstGeom prst="rect">
            <a:avLst/>
          </a:prstGeom>
        </p:spPr>
      </p:pic>
      <p:pic>
        <p:nvPicPr>
          <p:cNvPr id="1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342AC4-E2D2-27A3-CA5B-F65F5021712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37599" y="6451600"/>
            <a:ext cx="406400" cy="406400"/>
          </a:xfrm>
          <a:prstGeom prst="rect">
            <a:avLst/>
          </a:prstGeom>
        </p:spPr>
      </p:pic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D8158B6-F26C-129C-0F35-84AE6EDD973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37599" y="6451600"/>
            <a:ext cx="406400" cy="406400"/>
          </a:xfrm>
          <a:prstGeom prst="rect">
            <a:avLst/>
          </a:prstGeom>
        </p:spPr>
      </p:pic>
      <p:pic>
        <p:nvPicPr>
          <p:cNvPr id="1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CE1A998-28C2-1B42-AD2C-910A498ACF46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37600" y="6451600"/>
            <a:ext cx="406400" cy="406400"/>
          </a:xfrm>
          <a:prstGeom prst="rect">
            <a:avLst/>
          </a:prstGeom>
        </p:spPr>
      </p:pic>
      <p:pic>
        <p:nvPicPr>
          <p:cNvPr id="1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37DDA99-4257-668A-7B1F-223E9B440CDE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37598" y="6451600"/>
            <a:ext cx="406400" cy="406400"/>
          </a:xfrm>
          <a:prstGeom prst="rect">
            <a:avLst/>
          </a:prstGeom>
        </p:spPr>
      </p:pic>
      <p:pic>
        <p:nvPicPr>
          <p:cNvPr id="1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2E475FA-3209-685E-AF21-2EE321D644AA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37600" y="6451600"/>
            <a:ext cx="406400" cy="4064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4D0A7C4-C43A-DA82-5562-C4E7770EA2A6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46744" y="6451600"/>
            <a:ext cx="406400" cy="4064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414C069-AFEC-1A45-E892-84C8E3162B4F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55888" y="6451600"/>
            <a:ext cx="406400" cy="4064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1001F6E-060F-3CF0-C036-D0DCEB96B15A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10166" y="6451600"/>
            <a:ext cx="406400" cy="406400"/>
          </a:xfrm>
          <a:prstGeom prst="rect">
            <a:avLst/>
          </a:prstGeom>
        </p:spPr>
      </p:pic>
      <p:pic>
        <p:nvPicPr>
          <p:cNvPr id="2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6A6C4D5-225B-4E4D-3CF5-B9DB8A983318}"/>
              </a:ext>
            </a:extLst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37600" y="6451600"/>
            <a:ext cx="406400" cy="406400"/>
          </a:xfrm>
          <a:prstGeom prst="rect">
            <a:avLst/>
          </a:prstGeom>
        </p:spPr>
      </p:pic>
      <p:pic>
        <p:nvPicPr>
          <p:cNvPr id="21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0083F2B-7473-B1D0-0C15-28D74C91583F}"/>
              </a:ext>
            </a:extLst>
          </p:cNvPr>
          <p:cNvPicPr>
            <a:picLocks noChangeAspect="1"/>
          </p:cNvPicPr>
          <p:nvPr>
            <a:audioFile r:link="rId22"/>
            <p:extLst>
              <p:ext uri="{DAA4B4D4-6D71-4841-9C94-3DE7FCFB9230}">
                <p14:media xmlns:p14="http://schemas.microsoft.com/office/powerpoint/2010/main" r:embed="rId21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83320" y="6451600"/>
            <a:ext cx="406400" cy="406400"/>
          </a:xfrm>
          <a:prstGeom prst="rect">
            <a:avLst/>
          </a:prstGeom>
        </p:spPr>
      </p:pic>
      <p:pic>
        <p:nvPicPr>
          <p:cNvPr id="2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FBA0B5D-C28B-77FB-0F67-710F07A60BE2}"/>
              </a:ext>
            </a:extLst>
          </p:cNvPr>
          <p:cNvPicPr>
            <a:picLocks noChangeAspect="1"/>
          </p:cNvPicPr>
          <p:nvPr>
            <a:audioFile r:link="rId24"/>
            <p:extLst>
              <p:ext uri="{DAA4B4D4-6D71-4841-9C94-3DE7FCFB9230}">
                <p14:media xmlns:p14="http://schemas.microsoft.com/office/powerpoint/2010/main" r:embed="rId23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801608" y="6451600"/>
            <a:ext cx="406400" cy="406400"/>
          </a:xfrm>
          <a:prstGeom prst="rect">
            <a:avLst/>
          </a:prstGeom>
        </p:spPr>
      </p:pic>
      <p:pic>
        <p:nvPicPr>
          <p:cNvPr id="2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5D05DD0-4865-6023-04DD-EB4CC2B3556C}"/>
              </a:ext>
            </a:extLst>
          </p:cNvPr>
          <p:cNvPicPr>
            <a:picLocks noChangeAspect="1"/>
          </p:cNvPicPr>
          <p:nvPr>
            <a:audioFile r:link="rId26"/>
            <p:extLst>
              <p:ext uri="{DAA4B4D4-6D71-4841-9C94-3DE7FCFB9230}">
                <p14:media xmlns:p14="http://schemas.microsoft.com/office/powerpoint/2010/main" r:embed="rId25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83320" y="6451600"/>
            <a:ext cx="406400" cy="406400"/>
          </a:xfrm>
          <a:prstGeom prst="rect">
            <a:avLst/>
          </a:prstGeom>
        </p:spPr>
      </p:pic>
      <p:pic>
        <p:nvPicPr>
          <p:cNvPr id="2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F9CC0B2-58C5-D121-7B6A-D098E3F17311}"/>
              </a:ext>
            </a:extLst>
          </p:cNvPr>
          <p:cNvPicPr>
            <a:picLocks noChangeAspect="1"/>
          </p:cNvPicPr>
          <p:nvPr>
            <a:audioFile r:link="rId28"/>
            <p:extLst>
              <p:ext uri="{DAA4B4D4-6D71-4841-9C94-3DE7FCFB9230}">
                <p14:media xmlns:p14="http://schemas.microsoft.com/office/powerpoint/2010/main" r:embed="rId27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46744" y="6451600"/>
            <a:ext cx="406400" cy="406400"/>
          </a:xfrm>
          <a:prstGeom prst="rect">
            <a:avLst/>
          </a:prstGeom>
        </p:spPr>
      </p:pic>
      <p:pic>
        <p:nvPicPr>
          <p:cNvPr id="2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BBF7356-EFF3-F93D-0F0F-7E1A25403B28}"/>
              </a:ext>
            </a:extLst>
          </p:cNvPr>
          <p:cNvPicPr>
            <a:picLocks noChangeAspect="1"/>
          </p:cNvPicPr>
          <p:nvPr>
            <a:audioFile r:link="rId30"/>
            <p:extLst>
              <p:ext uri="{DAA4B4D4-6D71-4841-9C94-3DE7FCFB9230}">
                <p14:media xmlns:p14="http://schemas.microsoft.com/office/powerpoint/2010/main" r:embed="rId29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01022" y="6451600"/>
            <a:ext cx="406400" cy="406400"/>
          </a:xfrm>
          <a:prstGeom prst="rect">
            <a:avLst/>
          </a:prstGeom>
        </p:spPr>
      </p:pic>
      <p:pic>
        <p:nvPicPr>
          <p:cNvPr id="2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A2BD345-1293-8E29-D11E-E53636AD736F}"/>
              </a:ext>
            </a:extLst>
          </p:cNvPr>
          <p:cNvPicPr>
            <a:picLocks noChangeAspect="1"/>
          </p:cNvPicPr>
          <p:nvPr>
            <a:audioFile r:link="rId32"/>
            <p:extLst>
              <p:ext uri="{DAA4B4D4-6D71-4841-9C94-3DE7FCFB9230}">
                <p14:media xmlns:p14="http://schemas.microsoft.com/office/powerpoint/2010/main" r:embed="rId31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8719312" y="6451600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5"/>
    </mc:Choice>
    <mc:Fallback xmlns="">
      <p:transition spd="slow" advTm="8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68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568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63866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99434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5895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8388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54969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13357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59816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3173"/>
                            </p:stCondLst>
                            <p:childTnLst>
                              <p:par>
                                <p:cTn id="2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56782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29955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52528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82483"/>
                            </p:stCondLst>
                            <p:childTnLst>
                              <p:par>
                                <p:cTn id="2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9933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2416"/>
                            </p:stCondLst>
                            <p:childTnLst>
                              <p:par>
                                <p:cTn id="2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4604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78462"/>
                            </p:stCondLst>
                            <p:childTnLst>
                              <p:par>
                                <p:cTn id="3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3" dur="4381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2278"/>
                            </p:stCondLst>
                            <p:childTnLst>
                              <p:par>
                                <p:cTn id="3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42014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64292"/>
                            </p:stCondLst>
                            <p:childTnLst>
                              <p:par>
                                <p:cTn id="3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9" dur="3877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3063"/>
                            </p:stCondLst>
                            <p:childTnLst>
                              <p:par>
                                <p:cTn id="4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56495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659558"/>
                            </p:stCondLst>
                            <p:childTnLst>
                              <p:par>
                                <p:cTn id="4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4135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908"/>
                            </p:stCondLst>
                            <p:childTnLst>
                              <p:par>
                                <p:cTn id="4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4634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47255"/>
                            </p:stCondLst>
                            <p:childTnLst>
                              <p:par>
                                <p:cTn id="5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39692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5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5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6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  <p:audio>
              <p:cMediaNode vol="80000">
                <p:cTn id="6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6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9799986C-CBDB-4A74-A4CD-D0FB773DFCC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9388" y="115888"/>
            <a:ext cx="8229600" cy="1081087"/>
          </a:xfrm>
        </p:spPr>
        <p:txBody>
          <a:bodyPr/>
          <a:lstStyle/>
          <a:p>
            <a:pPr eaLnBrk="1" hangingPunct="1"/>
            <a:br>
              <a:rPr lang="en-GB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br>
              <a:rPr lang="en-GB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altLang="en-US" sz="400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89436EF4-7BCA-FC66-4CCE-3AAFAA35E64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2" r="4052"/>
          <a:stretch/>
        </p:blipFill>
        <p:spPr bwMode="auto">
          <a:xfrm>
            <a:off x="4785071" y="1635454"/>
            <a:ext cx="4384516" cy="30963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85347E2-2BE4-610F-DA5D-6C3D891147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5038" y="4746625"/>
            <a:ext cx="18732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Rebecca Thomas, 2026</a:t>
            </a:r>
            <a:endParaRPr lang="en-GB" altLang="en-US" sz="1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7" name="Picture 4">
            <a:extLst>
              <a:ext uri="{FF2B5EF4-FFF2-40B4-BE49-F238E27FC236}">
                <a16:creationId xmlns:a16="http://schemas.microsoft.com/office/drawing/2014/main" id="{32CB83BB-F6E7-4493-3632-34FD70E3A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78" name="Rectangle 3">
            <a:extLst>
              <a:ext uri="{FF2B5EF4-FFF2-40B4-BE49-F238E27FC236}">
                <a16:creationId xmlns:a16="http://schemas.microsoft.com/office/drawing/2014/main" id="{BDA87B11-063E-E0EA-797B-FFEBC2C390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525" y="1268413"/>
            <a:ext cx="4537075" cy="4537075"/>
          </a:xfrm>
        </p:spPr>
        <p:txBody>
          <a:bodyPr/>
          <a:lstStyle/>
          <a:p>
            <a:pPr eaLnBrk="1" hangingPunct="1"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 2022, there were an estimated 2.3 million women diagnosed with breast cancer and 670 000 deaths globally (WHO, 2025)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In 2022, 175 females per 100,000 population were registered in England as newly diagnosed with breast cancer (Statista, 2026)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This case reflects its high incidence, demonstrated need for care coordination, and evidence‑based clinical guidelines available through NICE and NHS</a:t>
            </a:r>
          </a:p>
          <a:p>
            <a:pPr eaLnBrk="1" hangingPunct="1">
              <a:buFont typeface="Wingdings" panose="05000000000000000000" pitchFamily="2" charset="2"/>
              <a:buChar char="Ø"/>
            </a:pPr>
            <a:endParaRPr lang="en-US" altLang="en-US" sz="2000">
              <a:solidFill>
                <a:schemeClr val="bg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Placeholder 2">
            <a:extLst>
              <a:ext uri="{FF2B5EF4-FFF2-40B4-BE49-F238E27FC236}">
                <a16:creationId xmlns:a16="http://schemas.microsoft.com/office/drawing/2014/main" id="{6FA549FB-0744-0297-A6BF-3707C88124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-180975" y="-892175"/>
            <a:ext cx="9324975" cy="1500188"/>
          </a:xfrm>
        </p:spPr>
        <p:txBody>
          <a:bodyPr/>
          <a:lstStyle/>
          <a:p>
            <a:pPr algn="ctr" eaLnBrk="1" hangingPunct="1"/>
            <a:r>
              <a:rPr lang="en-GB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Anatomy &amp; Physiology (Lymphatic System)</a:t>
            </a:r>
          </a:p>
        </p:txBody>
      </p:sp>
      <p:pic>
        <p:nvPicPr>
          <p:cNvPr id="2" name="Picture 2" descr="Anatomy of the Lymphatic and Immune Systems | Anatomy and Physiology II">
            <a:extLst>
              <a:ext uri="{FF2B5EF4-FFF2-40B4-BE49-F238E27FC236}">
                <a16:creationId xmlns:a16="http://schemas.microsoft.com/office/drawing/2014/main" id="{EAB61172-7BBD-6051-0F3A-93D84324C9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1228725"/>
            <a:ext cx="3808413" cy="4029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TextBox 4">
            <a:extLst>
              <a:ext uri="{FF2B5EF4-FFF2-40B4-BE49-F238E27FC236}">
                <a16:creationId xmlns:a16="http://schemas.microsoft.com/office/drawing/2014/main" id="{0007F5CC-5BA9-1FF1-28EE-98A2C56EDB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6226175"/>
            <a:ext cx="12239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sp>
        <p:nvSpPr>
          <p:cNvPr id="4101" name="TextBox 5">
            <a:extLst>
              <a:ext uri="{FF2B5EF4-FFF2-40B4-BE49-F238E27FC236}">
                <a16:creationId xmlns:a16="http://schemas.microsoft.com/office/drawing/2014/main" id="{F90B52D5-3498-681D-A505-BF48449D7F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5233988"/>
            <a:ext cx="17287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lumenlearning, 2026</a:t>
            </a:r>
            <a:endParaRPr lang="en-GB" altLang="en-US" sz="1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7ABC77-46C4-E227-05DF-C0CCEA5E03F2}"/>
              </a:ext>
            </a:extLst>
          </p:cNvPr>
          <p:cNvSpPr txBox="1"/>
          <p:nvPr/>
        </p:nvSpPr>
        <p:spPr>
          <a:xfrm>
            <a:off x="0" y="695325"/>
            <a:ext cx="5332413" cy="61864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GB" b="1">
                <a:latin typeface="Times New Roman" pitchFamily="18" charset="0"/>
                <a:cs typeface="Times New Roman" pitchFamily="18" charset="0"/>
              </a:rPr>
              <a:t>Anatomy of Lymphatic System of Breast Cancer</a:t>
            </a:r>
            <a:endParaRPr lang="en-GB">
              <a:latin typeface="Times New Roman" pitchFamily="18" charset="0"/>
              <a:cs typeface="Times New Roman" pitchFamily="18" charset="0"/>
            </a:endParaRPr>
          </a:p>
          <a:p>
            <a:pPr marL="285750" indent="-285750" eaLnBrk="1" hangingPunct="1">
              <a:buFont typeface="Wingdings" pitchFamily="2" charset="2"/>
              <a:buChar char="Ø"/>
              <a:defRPr/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The lymphatic system consists of a network of lymphatic vessels, lymph nodes, and associated lymphoid tissues that extend throughout the body, including the axillary region of the chest (</a:t>
            </a:r>
            <a:r>
              <a:rPr lang="en-GB" err="1">
                <a:latin typeface="Times New Roman" pitchFamily="18" charset="0"/>
                <a:cs typeface="Times New Roman" pitchFamily="18" charset="0"/>
              </a:rPr>
              <a:t>Dieterich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et al., 2022).</a:t>
            </a:r>
          </a:p>
          <a:p>
            <a:pPr marL="285750" indent="-285750" eaLnBrk="1" hangingPunct="1">
              <a:buFont typeface="Wingdings" pitchFamily="2" charset="2"/>
              <a:buChar char="Ø"/>
              <a:defRPr/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In the context of breast cancer, the axillary lymph nodes (located under the arm) are especially important because they are the primary drainage site for lymph fluid from the breast tissue (</a:t>
            </a:r>
            <a:r>
              <a:rPr lang="en-GB" err="1">
                <a:latin typeface="Times New Roman" pitchFamily="18" charset="0"/>
                <a:cs typeface="Times New Roman" pitchFamily="18" charset="0"/>
              </a:rPr>
              <a:t>Natale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et al., 2021)</a:t>
            </a:r>
          </a:p>
          <a:p>
            <a:pPr algn="ctr" eaLnBrk="1" hangingPunct="1">
              <a:defRPr/>
            </a:pPr>
            <a:r>
              <a:rPr lang="en-GB" b="1">
                <a:latin typeface="Times New Roman" pitchFamily="18" charset="0"/>
                <a:cs typeface="Times New Roman" pitchFamily="18" charset="0"/>
              </a:rPr>
              <a:t>Physiology of the Lymphatic System in Breast Cancer</a:t>
            </a:r>
            <a:endParaRPr lang="en-GB">
              <a:latin typeface="Times New Roman" pitchFamily="18" charset="0"/>
              <a:cs typeface="Times New Roman" pitchFamily="18" charset="0"/>
            </a:endParaRPr>
          </a:p>
          <a:p>
            <a:pPr marL="285750" indent="-285750" eaLnBrk="1" hangingPunct="1">
              <a:buFont typeface="Wingdings" pitchFamily="2" charset="2"/>
              <a:buChar char="Ø"/>
              <a:defRPr/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When normal cells become cancerous in the breast, malignant cells can invade nearby lymphatic vessels and be carried to the </a:t>
            </a:r>
            <a:r>
              <a:rPr lang="en-GB" b="1">
                <a:latin typeface="Times New Roman" pitchFamily="18" charset="0"/>
                <a:cs typeface="Times New Roman" pitchFamily="18" charset="0"/>
              </a:rPr>
              <a:t>regional lymph nodes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(Machado et al., 2023)</a:t>
            </a:r>
          </a:p>
          <a:p>
            <a:pPr marL="285750" indent="-285750" eaLnBrk="1" hangingPunct="1">
              <a:buFont typeface="Wingdings" pitchFamily="2" charset="2"/>
              <a:buChar char="Ø"/>
              <a:defRPr/>
            </a:pPr>
            <a:r>
              <a:rPr lang="en-GB">
                <a:latin typeface="Times New Roman" pitchFamily="18" charset="0"/>
                <a:cs typeface="Times New Roman" pitchFamily="18" charset="0"/>
              </a:rPr>
              <a:t>In breast cancer physiology, early lymph node involvement is associated with increased risk of systemic spread and a more complex care pathway (</a:t>
            </a:r>
            <a:r>
              <a:rPr lang="en-GB" err="1">
                <a:latin typeface="Times New Roman" pitchFamily="18" charset="0"/>
                <a:cs typeface="Times New Roman" pitchFamily="18" charset="0"/>
              </a:rPr>
              <a:t>Matanes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 and </a:t>
            </a:r>
            <a:r>
              <a:rPr lang="en-GB" err="1">
                <a:latin typeface="Times New Roman" pitchFamily="18" charset="0"/>
                <a:cs typeface="Times New Roman" pitchFamily="18" charset="0"/>
              </a:rPr>
              <a:t>Gotlieb</a:t>
            </a:r>
            <a:r>
              <a:rPr lang="en-GB">
                <a:latin typeface="Times New Roman" pitchFamily="18" charset="0"/>
                <a:cs typeface="Times New Roman" pitchFamily="18" charset="0"/>
              </a:rPr>
              <a:t>, 2021).</a:t>
            </a:r>
          </a:p>
          <a:p>
            <a:pPr eaLnBrk="1" hangingPunct="1">
              <a:defRPr/>
            </a:pPr>
            <a:endParaRPr lang="en-GB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3" name="Picture 4">
            <a:extLst>
              <a:ext uri="{FF2B5EF4-FFF2-40B4-BE49-F238E27FC236}">
                <a16:creationId xmlns:a16="http://schemas.microsoft.com/office/drawing/2014/main" id="{834D05E4-112E-34BC-840C-227475EA8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6D27C2AF-6C4F-8FFC-62B8-98B287A1CA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5888"/>
            <a:ext cx="8456613" cy="1470025"/>
          </a:xfrm>
        </p:spPr>
        <p:txBody>
          <a:bodyPr/>
          <a:lstStyle/>
          <a:p>
            <a:pPr eaLnBrk="1" hangingPunct="1"/>
            <a:r>
              <a:rPr lang="en-GB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Body Functioning in Breast Cancer</a:t>
            </a:r>
            <a:br>
              <a:rPr lang="en-GB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3" name="TextBox 3">
            <a:extLst>
              <a:ext uri="{FF2B5EF4-FFF2-40B4-BE49-F238E27FC236}">
                <a16:creationId xmlns:a16="http://schemas.microsoft.com/office/drawing/2014/main" id="{D3ADAAB1-7C47-4B89-299F-E3A81998E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1268413"/>
            <a:ext cx="4392613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Obstruction and Impaired Drainage: 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When cancer cells spread to lymph nodes, they overcome local immune defenses, allowing metastasis to other organs (Ji et al., 2023).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Metastatic Spread: 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Malignant cells can travel through lymphatic vessels to regional lymph nodes, particularly the axillary nodes, facilitating </a:t>
            </a: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metastasis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to distant sites (Leong et al., 2022).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Hormone Receptor Balance: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Functionally, breast cancer can decrease lymph drainage, increase swelling (lymphoedema), and disrupt hormone receptor balance (He et al., 2020).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24" name="AutoShape 4" descr="Frontiers | Lymphatic system regulation of anti-cancer immunity and  metastasis">
            <a:extLst>
              <a:ext uri="{FF2B5EF4-FFF2-40B4-BE49-F238E27FC236}">
                <a16:creationId xmlns:a16="http://schemas.microsoft.com/office/drawing/2014/main" id="{63E8920C-779E-B083-9F52-41A66371483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1800"/>
          </a:p>
        </p:txBody>
      </p:sp>
      <p:pic>
        <p:nvPicPr>
          <p:cNvPr id="5125" name="Picture 6">
            <a:extLst>
              <a:ext uri="{FF2B5EF4-FFF2-40B4-BE49-F238E27FC236}">
                <a16:creationId xmlns:a16="http://schemas.microsoft.com/office/drawing/2014/main" id="{504D8D1F-C8DC-F92E-CEBE-2921CF2CF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557"/>
          <a:stretch>
            <a:fillRect/>
          </a:stretch>
        </p:blipFill>
        <p:spPr bwMode="auto">
          <a:xfrm>
            <a:off x="4572000" y="1244600"/>
            <a:ext cx="4484688" cy="3289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126" name="TextBox 5">
            <a:extLst>
              <a:ext uri="{FF2B5EF4-FFF2-40B4-BE49-F238E27FC236}">
                <a16:creationId xmlns:a16="http://schemas.microsoft.com/office/drawing/2014/main" id="{4BE28BBD-FA4F-DF23-AB26-EC85EECC33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2275" y="4567238"/>
            <a:ext cx="28082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Healthline, 2026</a:t>
            </a:r>
          </a:p>
        </p:txBody>
      </p:sp>
      <p:pic>
        <p:nvPicPr>
          <p:cNvPr id="5127" name="Picture 4">
            <a:extLst>
              <a:ext uri="{FF2B5EF4-FFF2-40B4-BE49-F238E27FC236}">
                <a16:creationId xmlns:a16="http://schemas.microsoft.com/office/drawing/2014/main" id="{552671DC-6494-8025-CF0D-5D68B7AE1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2D97BF7C-3C98-28AD-A84C-154625DA45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Demographics</a:t>
            </a:r>
            <a:b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147" name="Content Placeholder 2">
            <a:extLst>
              <a:ext uri="{FF2B5EF4-FFF2-40B4-BE49-F238E27FC236}">
                <a16:creationId xmlns:a16="http://schemas.microsoft.com/office/drawing/2014/main" id="{7030349F-828D-0713-5E1C-B224D15206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0825" y="1196975"/>
            <a:ext cx="4038600" cy="4525963"/>
          </a:xfrm>
        </p:spPr>
        <p:txBody>
          <a:bodyPr/>
          <a:lstStyle/>
          <a:p>
            <a:pPr eaLnBrk="1" hangingPunct="1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The fictional patient is Mrs Sarah Thompson, a 52 year old woman living in London, UK.</a:t>
            </a:r>
          </a:p>
          <a:p>
            <a:pPr eaLnBrk="1" hangingPunct="1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She works as an office manager, is moderately active, and has a mixed lifestyle including occasional smoking and moderate alcohol intake.</a:t>
            </a:r>
          </a:p>
          <a:p>
            <a:pPr eaLnBrk="1" hangingPunct="1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Her mother was diagnosed with breast cancer at age 60, suggesting a family history that increases her risk.</a:t>
            </a:r>
          </a:p>
          <a:p>
            <a:pPr eaLnBrk="1" hangingPunct="1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She presents today with a palpable breast lump and seeks consistent care following NHS pathways.</a:t>
            </a:r>
          </a:p>
          <a:p>
            <a:pPr eaLnBrk="1" hangingPunct="1"/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8" name="Picture 2">
            <a:extLst>
              <a:ext uri="{FF2B5EF4-FFF2-40B4-BE49-F238E27FC236}">
                <a16:creationId xmlns:a16="http://schemas.microsoft.com/office/drawing/2014/main" id="{3F828165-081F-F420-D5C4-0F30CF1BB8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989138"/>
            <a:ext cx="4695825" cy="319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149" name="TextBox 4">
            <a:extLst>
              <a:ext uri="{FF2B5EF4-FFF2-40B4-BE49-F238E27FC236}">
                <a16:creationId xmlns:a16="http://schemas.microsoft.com/office/drawing/2014/main" id="{5F7463FA-286B-C3F7-79CE-4643ABBAB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11863" y="5300663"/>
            <a:ext cx="18732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Emedicinehealth, 2026</a:t>
            </a:r>
          </a:p>
        </p:txBody>
      </p:sp>
      <p:pic>
        <p:nvPicPr>
          <p:cNvPr id="6150" name="Picture 4">
            <a:extLst>
              <a:ext uri="{FF2B5EF4-FFF2-40B4-BE49-F238E27FC236}">
                <a16:creationId xmlns:a16="http://schemas.microsoft.com/office/drawing/2014/main" id="{B359B9C8-6A74-D0D0-6A33-FEEE003DD9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>
            <a:extLst>
              <a:ext uri="{FF2B5EF4-FFF2-40B4-BE49-F238E27FC236}">
                <a16:creationId xmlns:a16="http://schemas.microsoft.com/office/drawing/2014/main" id="{7A298755-39A9-2708-D2CF-596662815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188913"/>
            <a:ext cx="3008312" cy="1162050"/>
          </a:xfrm>
        </p:spPr>
        <p:txBody>
          <a:bodyPr/>
          <a:lstStyle/>
          <a:p>
            <a:pPr algn="ctr" eaLnBrk="1" hangingPunct="1"/>
            <a:r>
              <a:rPr lang="en-GB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Patient-Specific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8F06B9EF-A8F8-7438-E8B6-4CF96EF425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0825" y="273050"/>
            <a:ext cx="8435975" cy="563563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en-GB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Lifestyle Risk Factors </a:t>
            </a:r>
            <a:endParaRPr lang="en-GB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Text Placeholder 3">
            <a:extLst>
              <a:ext uri="{FF2B5EF4-FFF2-40B4-BE49-F238E27FC236}">
                <a16:creationId xmlns:a16="http://schemas.microsoft.com/office/drawing/2014/main" id="{20BF6F53-8B7C-B36B-B288-9E271FDAF6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4925" y="1341438"/>
            <a:ext cx="4465638" cy="4691062"/>
          </a:xfrm>
        </p:spPr>
        <p:txBody>
          <a:bodyPr/>
          <a:lstStyle/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Mrs. Thompson is an occasional smoker, increasing her risk of cardiovascular disease and contributing to breast cancer progression </a:t>
            </a: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Alcohol intake elevates the risk of breast cancer by promoting estrogen-related tumor growth (Rumgay et al., 2021)</a:t>
            </a: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Sedentary work and limited physical activity slightly increased risk of obesity-related breast cancer (Lee et al., 2021).</a:t>
            </a: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 mixed diet with potential high-fat or low-fiber components may influence hormone levels and breast cancer susceptibility (Gopinath et al. 2022).</a:t>
            </a:r>
          </a:p>
          <a:p>
            <a:pPr marL="285750" indent="-285750" eaLnBrk="1" hangingPunct="1">
              <a:buFont typeface="Wingdings" panose="05000000000000000000" pitchFamily="2" charset="2"/>
              <a:buChar char="Ø"/>
            </a:pPr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3" name="Picture 4">
            <a:extLst>
              <a:ext uri="{FF2B5EF4-FFF2-40B4-BE49-F238E27FC236}">
                <a16:creationId xmlns:a16="http://schemas.microsoft.com/office/drawing/2014/main" id="{9D469A38-C52A-BC6B-F43C-09F079405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038225"/>
            <a:ext cx="4176712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TextBox 4">
            <a:extLst>
              <a:ext uri="{FF2B5EF4-FFF2-40B4-BE49-F238E27FC236}">
                <a16:creationId xmlns:a16="http://schemas.microsoft.com/office/drawing/2014/main" id="{9115797C-2854-8B88-4A99-84435275D0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5963" y="5218113"/>
            <a:ext cx="24479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Breastdoctorpune, 2026</a:t>
            </a:r>
            <a:endParaRPr lang="en-GB" altLang="en-US" sz="1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5" name="Picture 4">
            <a:extLst>
              <a:ext uri="{FF2B5EF4-FFF2-40B4-BE49-F238E27FC236}">
                <a16:creationId xmlns:a16="http://schemas.microsoft.com/office/drawing/2014/main" id="{E88EBC9C-BE99-D3FA-D719-B43377E3F1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59998332-F9FF-8C71-A58B-78E1542591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0825" y="44450"/>
            <a:ext cx="8277225" cy="1470025"/>
          </a:xfrm>
        </p:spPr>
        <p:txBody>
          <a:bodyPr/>
          <a:lstStyle/>
          <a:p>
            <a:pPr eaLnBrk="1" hangingPunct="1"/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Family &amp; Genetic Risk Factors</a:t>
            </a:r>
            <a:b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195" name="TextBox 3">
            <a:extLst>
              <a:ext uri="{FF2B5EF4-FFF2-40B4-BE49-F238E27FC236}">
                <a16:creationId xmlns:a16="http://schemas.microsoft.com/office/drawing/2014/main" id="{22C12F09-9A26-0960-05B8-065221199C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869950"/>
            <a:ext cx="3600450" cy="594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 anchor="t"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Family history of breast cancer increases the risk of breast cancer, but most women diagnosed with breast cancer do not have a known family history of the disease (WHO, 2025).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/>
                <a:cs typeface="Times New Roman"/>
              </a:rPr>
              <a:t>However, a mutation in the BRCA1 gene carries around an 80-85% lifetime risk of breast cancer, and around 40% lifetime risk of ovarian cancer for women (NHS, 2025).</a:t>
            </a:r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Women with first-degree relatives affected by breast cancer are two to three times more likely to develop the disease.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3">
            <a:extLst>
              <a:ext uri="{FF2B5EF4-FFF2-40B4-BE49-F238E27FC236}">
                <a16:creationId xmlns:a16="http://schemas.microsoft.com/office/drawing/2014/main" id="{88A0F073-DA0E-6B1B-8BCF-4D78A8E441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58"/>
          <a:stretch/>
        </p:blipFill>
        <p:spPr bwMode="auto">
          <a:xfrm>
            <a:off x="3638002" y="1087939"/>
            <a:ext cx="5470406" cy="34369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7" name="TextBox 5">
            <a:extLst>
              <a:ext uri="{FF2B5EF4-FFF2-40B4-BE49-F238E27FC236}">
                <a16:creationId xmlns:a16="http://schemas.microsoft.com/office/drawing/2014/main" id="{60164C24-8B4D-5C00-FDE7-343A35EAB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35600" y="4724400"/>
            <a:ext cx="23764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By </a:t>
            </a: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Julie Scott,</a:t>
            </a: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 2024</a:t>
            </a:r>
          </a:p>
        </p:txBody>
      </p:sp>
      <p:pic>
        <p:nvPicPr>
          <p:cNvPr id="8198" name="Picture 4">
            <a:extLst>
              <a:ext uri="{FF2B5EF4-FFF2-40B4-BE49-F238E27FC236}">
                <a16:creationId xmlns:a16="http://schemas.microsoft.com/office/drawing/2014/main" id="{DFC34766-E903-CBA0-5621-BC0F4BA3B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D818CB60-B0BF-703A-F347-1DB0245A7F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7950" y="-100013"/>
            <a:ext cx="8496300" cy="1470026"/>
          </a:xfrm>
        </p:spPr>
        <p:txBody>
          <a:bodyPr/>
          <a:lstStyle/>
          <a:p>
            <a:pPr eaLnBrk="1" hangingPunct="1"/>
            <a:r>
              <a:rPr lang="en-GB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Clinical Risk Factors for Older Patients</a:t>
            </a:r>
          </a:p>
        </p:txBody>
      </p:sp>
      <p:sp>
        <p:nvSpPr>
          <p:cNvPr id="9219" name="TextBox 3">
            <a:extLst>
              <a:ext uri="{FF2B5EF4-FFF2-40B4-BE49-F238E27FC236}">
                <a16:creationId xmlns:a16="http://schemas.microsoft.com/office/drawing/2014/main" id="{098A19BE-4C21-BD07-08A5-AB7B8F6195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1412875"/>
            <a:ext cx="446405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Age 52 affect he post-menopausal group, which has a higher risk of breast cancer due to longer lifetime estrogen exposure.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Hormone replacement therapy (HRT), if used, may increase the risk of estrogen receptor-positive breast cancer (Obeagu and Obeagu, 2024).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Early menarche or late menopause increases cumulative estrogen exposure, further elevating risk 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Presence of a palpable breast lump warrants prompt diagnostic follow-up including mammogram, ultrasound, and biopsy (Linden et al., 2020).</a:t>
            </a:r>
          </a:p>
        </p:txBody>
      </p:sp>
      <p:pic>
        <p:nvPicPr>
          <p:cNvPr id="9220" name="Picture 2">
            <a:extLst>
              <a:ext uri="{FF2B5EF4-FFF2-40B4-BE49-F238E27FC236}">
                <a16:creationId xmlns:a16="http://schemas.microsoft.com/office/drawing/2014/main" id="{4773C22C-C3FA-82F5-AC88-E3D77D238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116138"/>
            <a:ext cx="4572000" cy="2392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1" name="TextBox 8">
            <a:extLst>
              <a:ext uri="{FF2B5EF4-FFF2-40B4-BE49-F238E27FC236}">
                <a16:creationId xmlns:a16="http://schemas.microsoft.com/office/drawing/2014/main" id="{4EEA4052-0F1A-AD5E-79FE-44F0CEC466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8725" y="4567238"/>
            <a:ext cx="165735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Froedter, 2026</a:t>
            </a:r>
          </a:p>
        </p:txBody>
      </p:sp>
      <p:pic>
        <p:nvPicPr>
          <p:cNvPr id="9222" name="Picture 4">
            <a:extLst>
              <a:ext uri="{FF2B5EF4-FFF2-40B4-BE49-F238E27FC236}">
                <a16:creationId xmlns:a16="http://schemas.microsoft.com/office/drawing/2014/main" id="{CD0A89F0-EF44-7DC4-CCA7-EB470A516E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DA1DC98D-1169-99AE-1143-C4C837A903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4763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Breast Cancer Risk Factors </a:t>
            </a:r>
          </a:p>
        </p:txBody>
      </p:sp>
      <p:sp>
        <p:nvSpPr>
          <p:cNvPr id="10243" name="TextBox 3">
            <a:extLst>
              <a:ext uri="{FF2B5EF4-FFF2-40B4-BE49-F238E27FC236}">
                <a16:creationId xmlns:a16="http://schemas.microsoft.com/office/drawing/2014/main" id="{1CFAAAEE-0970-E449-21D1-F91487BB0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557338"/>
            <a:ext cx="3313113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Obesity and excess body fat increase post-menopausal breast cancer risk due to higher estrogen levels (Sultan et al., 2021).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High alcohol consumption is strongly linked to breast cancer through DNA damage and hormonal mechanisms.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Lack of physical activity contributes to obesity, insulin resistance, and chronic inflammation, all associated with breast cancer development (Danforth, 2021).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4" name="Picture 2">
            <a:extLst>
              <a:ext uri="{FF2B5EF4-FFF2-40B4-BE49-F238E27FC236}">
                <a16:creationId xmlns:a16="http://schemas.microsoft.com/office/drawing/2014/main" id="{C73D0252-39AD-0483-0FC3-56D2611F8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916113"/>
            <a:ext cx="4676775" cy="302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5" name="TextBox 4">
            <a:extLst>
              <a:ext uri="{FF2B5EF4-FFF2-40B4-BE49-F238E27FC236}">
                <a16:creationId xmlns:a16="http://schemas.microsoft.com/office/drawing/2014/main" id="{5FC90F22-7789-FC8B-DDF1-371D8DF75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51500" y="4983163"/>
            <a:ext cx="223361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Mohanty and  Mohanty, 2021</a:t>
            </a:r>
          </a:p>
        </p:txBody>
      </p:sp>
      <p:pic>
        <p:nvPicPr>
          <p:cNvPr id="10246" name="Picture 4">
            <a:extLst>
              <a:ext uri="{FF2B5EF4-FFF2-40B4-BE49-F238E27FC236}">
                <a16:creationId xmlns:a16="http://schemas.microsoft.com/office/drawing/2014/main" id="{1B251C7C-0A6A-2110-18B2-124354E2A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9A856C38-A04E-B312-6A33-14425377ED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80975" y="476250"/>
            <a:ext cx="8569325" cy="1470025"/>
          </a:xfrm>
        </p:spPr>
        <p:txBody>
          <a:bodyPr/>
          <a:lstStyle/>
          <a:p>
            <a:pPr eaLnBrk="1" hangingPunct="1"/>
            <a:r>
              <a:rPr lang="en-GB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and Psychosocial Risk Factors</a:t>
            </a:r>
            <a:br>
              <a:rPr lang="en-GB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altLang="en-US" sz="4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267" name="TextBox 3">
            <a:extLst>
              <a:ext uri="{FF2B5EF4-FFF2-40B4-BE49-F238E27FC236}">
                <a16:creationId xmlns:a16="http://schemas.microsoft.com/office/drawing/2014/main" id="{7D1AB3F7-5A76-6382-E054-D846781890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925" y="1844675"/>
            <a:ext cx="4752975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Exposure to endocrine-disrupting chemicals such as BPA may increase breast cancer risk (Eve et al., 2020).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Stressful lifestyles, including occupational stress, may impair immune surveillance and indirectly influence cancer risk (Liu et al., 2022).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Socioeconomic status affects access to healthcare, early detection, and outcomes for breast cancer patients (Karmakar et al., 2025).</a:t>
            </a:r>
          </a:p>
        </p:txBody>
      </p:sp>
      <p:pic>
        <p:nvPicPr>
          <p:cNvPr id="11268" name="Picture 2">
            <a:extLst>
              <a:ext uri="{FF2B5EF4-FFF2-40B4-BE49-F238E27FC236}">
                <a16:creationId xmlns:a16="http://schemas.microsoft.com/office/drawing/2014/main" id="{ABC084E3-7E9C-B026-256F-07F8FA4A43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475" y="1482725"/>
            <a:ext cx="3671888" cy="314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269" name="TextBox 4">
            <a:extLst>
              <a:ext uri="{FF2B5EF4-FFF2-40B4-BE49-F238E27FC236}">
                <a16:creationId xmlns:a16="http://schemas.microsoft.com/office/drawing/2014/main" id="{FF325B67-A688-EBC8-8FD1-66410439DA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88125" y="4673600"/>
            <a:ext cx="17287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  <a:hlinkClick r:id="rId3" tooltip="Posts by Ulf Scheffler"/>
              </a:rPr>
              <a:t>Ulf Scheffler</a:t>
            </a: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, 2017 |</a:t>
            </a:r>
          </a:p>
        </p:txBody>
      </p:sp>
      <p:pic>
        <p:nvPicPr>
          <p:cNvPr id="11270" name="Picture 4">
            <a:extLst>
              <a:ext uri="{FF2B5EF4-FFF2-40B4-BE49-F238E27FC236}">
                <a16:creationId xmlns:a16="http://schemas.microsoft.com/office/drawing/2014/main" id="{4E952146-1256-21BE-3F25-A5E193A024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D8A6B400-C481-312D-9A6E-8FF0F5FBB1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-171450"/>
            <a:ext cx="8970963" cy="1470025"/>
          </a:xfrm>
        </p:spPr>
        <p:txBody>
          <a:bodyPr/>
          <a:lstStyle/>
          <a:p>
            <a:pPr eaLnBrk="1" hangingPunct="1"/>
            <a:r>
              <a:rPr lang="en-GB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 1: Care Routine for Breast Cancer</a:t>
            </a:r>
          </a:p>
        </p:txBody>
      </p:sp>
      <p:sp>
        <p:nvSpPr>
          <p:cNvPr id="12291" name="TextBox 3">
            <a:extLst>
              <a:ext uri="{FF2B5EF4-FFF2-40B4-BE49-F238E27FC236}">
                <a16:creationId xmlns:a16="http://schemas.microsoft.com/office/drawing/2014/main" id="{CEDEB65E-3DD3-E1D4-4928-13A74969E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025" y="908050"/>
            <a:ext cx="4570413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Follow-up after treatment for breast cancer involves regular physical examinations, and a mammogram or an ultrasound (Levine et al., 2026)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NHS breast cancer care routines focus on personalised treatment plans (surgery, radiotherapy, chemotherapy, hormone therapy) and long-term follow-up, typically involving annual mammograms for at least 5 years post-treatment, or until 50, followed by screening every 3 years (NHS, 2018)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Do not routinely use MRI of the breast as part of the preoperative assessment of people with biopsy-proven invasive breast cancer or ductal carcinoma in situ (DCIS) (NICE, 2025)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2" name="Picture 2">
            <a:extLst>
              <a:ext uri="{FF2B5EF4-FFF2-40B4-BE49-F238E27FC236}">
                <a16:creationId xmlns:a16="http://schemas.microsoft.com/office/drawing/2014/main" id="{07CB47B1-75EE-70A2-5269-0E3D87BB95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64"/>
          <a:stretch>
            <a:fillRect/>
          </a:stretch>
        </p:blipFill>
        <p:spPr bwMode="auto">
          <a:xfrm>
            <a:off x="5056188" y="1052513"/>
            <a:ext cx="4084637" cy="41767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293" name="TextBox 4">
            <a:extLst>
              <a:ext uri="{FF2B5EF4-FFF2-40B4-BE49-F238E27FC236}">
                <a16:creationId xmlns:a16="http://schemas.microsoft.com/office/drawing/2014/main" id="{F59BED68-038A-D88D-1A94-42A90AB1E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5300663"/>
            <a:ext cx="2519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Rajeev Agarwal, 2024</a:t>
            </a:r>
          </a:p>
        </p:txBody>
      </p:sp>
      <p:pic>
        <p:nvPicPr>
          <p:cNvPr id="12294" name="Picture 4">
            <a:extLst>
              <a:ext uri="{FF2B5EF4-FFF2-40B4-BE49-F238E27FC236}">
                <a16:creationId xmlns:a16="http://schemas.microsoft.com/office/drawing/2014/main" id="{205A2580-13A8-BA27-3EDD-CD244E11BE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EFB4B709-57CC-77E6-B128-77CDD78A61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-379413"/>
            <a:ext cx="7772400" cy="1470026"/>
          </a:xfrm>
        </p:spPr>
        <p:txBody>
          <a:bodyPr/>
          <a:lstStyle/>
          <a:p>
            <a:pPr eaLnBrk="1" hangingPunct="1"/>
            <a:r>
              <a:rPr lang="en-GB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 2 Care Monitoring </a:t>
            </a:r>
          </a:p>
        </p:txBody>
      </p:sp>
      <p:sp>
        <p:nvSpPr>
          <p:cNvPr id="13315" name="TextBox 3">
            <a:extLst>
              <a:ext uri="{FF2B5EF4-FFF2-40B4-BE49-F238E27FC236}">
                <a16:creationId xmlns:a16="http://schemas.microsoft.com/office/drawing/2014/main" id="{D0ADF7C7-079E-41B9-0FEF-360B723D91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400" y="682625"/>
            <a:ext cx="5184775" cy="563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Lymph Node &amp; Surgical Site Monitoring: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NHS recommends sentinel lymph node biopsy and follow-up imaging to detect metastasis early, and close observation of surgical margins to prevent recurrence (NHS, 2024)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Routine Clinical Assessments: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NICE (2025b) (NG101) advises regular post-operative assessments including mammography and ultrasound to monitor recurrence and therapy side effects.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Symptom Tracking &amp; Early Intervention: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Monitor for arm swelling, pain, or signs of lymphoedema. Early detection allows timely physiotherapy and interventions to prevent long-term complications (León-Díaz and Medina-Otero, 2025).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6" name="Picture 4">
            <a:extLst>
              <a:ext uri="{FF2B5EF4-FFF2-40B4-BE49-F238E27FC236}">
                <a16:creationId xmlns:a16="http://schemas.microsoft.com/office/drawing/2014/main" id="{0F0BE255-6AED-2F5F-C14E-DBCAC816F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4138" y="6137275"/>
            <a:ext cx="1439862" cy="72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4">
            <a:extLst>
              <a:ext uri="{FF2B5EF4-FFF2-40B4-BE49-F238E27FC236}">
                <a16:creationId xmlns:a16="http://schemas.microsoft.com/office/drawing/2014/main" id="{F3E71345-FC34-1B48-6F5F-39E8994114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5650" y="765175"/>
            <a:ext cx="2232025" cy="173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E5936067-7E10-F38D-CFAF-A7397A99E4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9199" y="2564904"/>
            <a:ext cx="3704928" cy="16064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9" name="Picture 6">
            <a:extLst>
              <a:ext uri="{FF2B5EF4-FFF2-40B4-BE49-F238E27FC236}">
                <a16:creationId xmlns:a16="http://schemas.microsoft.com/office/drawing/2014/main" id="{6BD01A86-2F4C-4D3E-F89C-11018AEC3C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9300" y="4251325"/>
            <a:ext cx="2476500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20" name="TextBox 1">
            <a:extLst>
              <a:ext uri="{FF2B5EF4-FFF2-40B4-BE49-F238E27FC236}">
                <a16:creationId xmlns:a16="http://schemas.microsoft.com/office/drawing/2014/main" id="{682A7AB6-5105-33A6-B005-BF184B840BC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73775" y="2298700"/>
            <a:ext cx="22320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</a:t>
            </a: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Medically Reviewed, 2023</a:t>
            </a:r>
          </a:p>
        </p:txBody>
      </p:sp>
      <p:sp>
        <p:nvSpPr>
          <p:cNvPr id="13321" name="TextBox 2">
            <a:extLst>
              <a:ext uri="{FF2B5EF4-FFF2-40B4-BE49-F238E27FC236}">
                <a16:creationId xmlns:a16="http://schemas.microsoft.com/office/drawing/2014/main" id="{7A8484EE-14FB-D2AB-63E5-58EC7FCE8D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92888" y="4005263"/>
            <a:ext cx="21590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Mayfair, 2024</a:t>
            </a:r>
          </a:p>
        </p:txBody>
      </p:sp>
      <p:sp>
        <p:nvSpPr>
          <p:cNvPr id="13322" name="TextBox 4">
            <a:extLst>
              <a:ext uri="{FF2B5EF4-FFF2-40B4-BE49-F238E27FC236}">
                <a16:creationId xmlns:a16="http://schemas.microsoft.com/office/drawing/2014/main" id="{96F6E1C0-3C2D-BEB1-4F93-E6271799A6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46850" y="5915025"/>
            <a:ext cx="15128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000">
                <a:latin typeface="Times New Roman" panose="02020603050405020304" pitchFamily="18" charset="0"/>
                <a:cs typeface="Times New Roman" panose="02020603050405020304" pitchFamily="18" charset="0"/>
              </a:rPr>
              <a:t>Source: NIH, 2024</a:t>
            </a:r>
            <a:endParaRPr lang="en-GB" altLang="en-US" sz="1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FD565913-B516-5976-21DB-DEDC464FD8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333375"/>
            <a:ext cx="8712200" cy="1470025"/>
          </a:xfrm>
        </p:spPr>
        <p:txBody>
          <a:bodyPr/>
          <a:lstStyle/>
          <a:p>
            <a:pPr eaLnBrk="1" hangingPunct="1"/>
            <a:r>
              <a:rPr lang="en-GB" altLang="en-US" sz="3600" b="1">
                <a:latin typeface="Times New Roman" panose="02020603050405020304" pitchFamily="18" charset="0"/>
                <a:cs typeface="Times New Roman" panose="02020603050405020304" pitchFamily="18" charset="0"/>
              </a:rPr>
              <a:t>Recommendation 3: Care Planning &amp; Communication </a:t>
            </a:r>
          </a:p>
        </p:txBody>
      </p:sp>
      <p:sp>
        <p:nvSpPr>
          <p:cNvPr id="14339" name="TextBox 3">
            <a:extLst>
              <a:ext uri="{FF2B5EF4-FFF2-40B4-BE49-F238E27FC236}">
                <a16:creationId xmlns:a16="http://schemas.microsoft.com/office/drawing/2014/main" id="{DC1C3729-6944-0D4F-49CC-BDD85F514C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3450" y="1989138"/>
            <a:ext cx="741045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Care planning and communication are essential components in breast cancer care, directly impacting patient outcomes, treatment adherence, and quality of life across the continuum of care (Amafah et all., 2023).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Multidisciplinary Team (MDT) Approach: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NHS mandates an MDT including surgeon, oncologist, radiologist, and nurse specialists to plan individual care, ensuring decisions reflect all treatment options and patient needs (NHS, 2018).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Shared Decision-Making: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NICE (2021) 1.4.1 recommends to discuss risks, benefits and consequences in the context of each person's life and what matters to them. 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ADEF25B7-9D54-84A9-67FF-7CA5173B29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2B900293-D27F-BDC5-0BB4-DC26292447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549275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Ethical Considerations </a:t>
            </a:r>
            <a:b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3" name="TextBox 3">
            <a:extLst>
              <a:ext uri="{FF2B5EF4-FFF2-40B4-BE49-F238E27FC236}">
                <a16:creationId xmlns:a16="http://schemas.microsoft.com/office/drawing/2014/main" id="{3D1FC437-6035-E613-A498-5EBA5DCAE4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412875"/>
            <a:ext cx="7556500" cy="471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Patient Autonomy: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NHS (2018) guidance stresses respecting patient preferences for surgery, reconstruction, or refusal of treatment, ensuring choices are voluntary and informed.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Equity and Access: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NICE (2023) highlights equitable access to specialist breast care, reconstruction options, and psychological support, ensuring care is not limited by geography or socioeconomic status.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Confidentiality &amp; Data Protection: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Maintain secure handling of patient data and MDT discussion notes in line with NHS confidentiality standards, protecting patient privacy (Lelan and Korir, 2025).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r>
              <a:rPr lang="en-GB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Evidence-Based &amp; Transparent Care:</a:t>
            </a:r>
            <a:r>
              <a:rPr lang="en-GB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Decisions grounded in current evidence and clear communication of benefits, risks, and uncertainties to uphold ethical practice (Alanazi et al., 2023).</a:t>
            </a:r>
          </a:p>
          <a:p>
            <a:pPr eaLnBrk="1" hangingPunct="1">
              <a:spcBef>
                <a:spcPct val="0"/>
              </a:spcBef>
              <a:buFont typeface="Wingdings" panose="05000000000000000000" pitchFamily="2" charset="2"/>
              <a:buChar char="Ø"/>
            </a:pPr>
            <a:endParaRPr lang="en-GB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4" name="Picture 4">
            <a:extLst>
              <a:ext uri="{FF2B5EF4-FFF2-40B4-BE49-F238E27FC236}">
                <a16:creationId xmlns:a16="http://schemas.microsoft.com/office/drawing/2014/main" id="{E2EA2329-2C61-85A8-4651-ADBFC21F19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5772150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>
            <a:extLst>
              <a:ext uri="{FF2B5EF4-FFF2-40B4-BE49-F238E27FC236}">
                <a16:creationId xmlns:a16="http://schemas.microsoft.com/office/drawing/2014/main" id="{F1F203AD-2FDD-3E69-140D-D8AD024F0F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9300" y="115888"/>
            <a:ext cx="446405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000" b="1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GB" altLang="en-US" sz="4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ound Same Side Corner Rectangle 2">
            <a:extLst>
              <a:ext uri="{FF2B5EF4-FFF2-40B4-BE49-F238E27FC236}">
                <a16:creationId xmlns:a16="http://schemas.microsoft.com/office/drawing/2014/main" id="{D869F94B-9689-2399-E4AD-C99CC6FCE637}"/>
              </a:ext>
            </a:extLst>
          </p:cNvPr>
          <p:cNvSpPr/>
          <p:nvPr/>
        </p:nvSpPr>
        <p:spPr>
          <a:xfrm>
            <a:off x="404813" y="981075"/>
            <a:ext cx="7767637" cy="5040313"/>
          </a:xfrm>
          <a:prstGeom prst="round2Same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defRPr/>
            </a:pPr>
            <a:r>
              <a:rPr lang="en-GB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Early Detection and Risk Awareness:</a:t>
            </a:r>
            <a:r>
              <a:rPr lang="en-GB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Understanding patient-specific, genetic, lifestyle, and environmental risk factors is crucial for timely diagnosis and improved breast cancer outcomes.</a:t>
            </a:r>
          </a:p>
          <a:p>
            <a:pPr eaLnBrk="1" hangingPunct="1">
              <a:defRPr/>
            </a:pPr>
            <a:r>
              <a:rPr lang="en-GB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Importance of Lymphatic Physiology:</a:t>
            </a:r>
            <a:r>
              <a:rPr lang="en-GB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Knowledge of lymphatic system anatomy and physiology is essential to assess cancer progression, guide treatment, and monitor for metastasis.</a:t>
            </a:r>
          </a:p>
          <a:p>
            <a:pPr eaLnBrk="1" hangingPunct="1">
              <a:defRPr/>
            </a:pPr>
            <a:r>
              <a:rPr lang="en-GB" sz="2000" b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Ethical and Evidence-Based Practice:</a:t>
            </a:r>
            <a:r>
              <a:rPr lang="en-GB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Respecting patient autonomy, maintaining confidentiality, and following evidence-based guidelines are fundamental to ethical and effective breast cancer management.</a:t>
            </a:r>
            <a:br>
              <a:rPr lang="en-GB"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en-GB" sz="200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8" name="Picture 4">
            <a:extLst>
              <a:ext uri="{FF2B5EF4-FFF2-40B4-BE49-F238E27FC236}">
                <a16:creationId xmlns:a16="http://schemas.microsoft.com/office/drawing/2014/main" id="{CB013FF4-B9B7-5A00-63C4-50EB612D7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1663" y="5661025"/>
            <a:ext cx="2171700" cy="1085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28E95041-1815-675D-B6E7-EFC3F57757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00113" y="333375"/>
            <a:ext cx="7772400" cy="1470025"/>
          </a:xfrm>
        </p:spPr>
        <p:txBody>
          <a:bodyPr/>
          <a:lstStyle/>
          <a:p>
            <a:pPr eaLnBrk="1" hangingPunct="1"/>
            <a: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br>
              <a:rPr lang="en-GB" altLang="en-US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CC92108-EC19-221F-BD7F-B0D58CCEAA3C}"/>
              </a:ext>
            </a:extLst>
          </p:cNvPr>
          <p:cNvSpPr/>
          <p:nvPr/>
        </p:nvSpPr>
        <p:spPr>
          <a:xfrm>
            <a:off x="971550" y="-29190950"/>
            <a:ext cx="5741988" cy="16897350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Alanazi</a:t>
            </a:r>
            <a:r>
              <a:rPr lang="en-GB" sz="1050">
                <a:latin typeface="Arial" charset="0"/>
              </a:rPr>
              <a:t>, M. A., </a:t>
            </a:r>
            <a:r>
              <a:rPr lang="en-GB" sz="1050" err="1">
                <a:latin typeface="Arial" charset="0"/>
              </a:rPr>
              <a:t>Shaban</a:t>
            </a:r>
            <a:r>
              <a:rPr lang="en-GB" sz="1050">
                <a:latin typeface="Arial" charset="0"/>
              </a:rPr>
              <a:t>, M. M., Ramadan, O. M. E., </a:t>
            </a:r>
            <a:r>
              <a:rPr lang="en-GB" sz="1050" err="1">
                <a:latin typeface="Arial" charset="0"/>
              </a:rPr>
              <a:t>Zaky</a:t>
            </a:r>
            <a:r>
              <a:rPr lang="en-GB" sz="1050">
                <a:latin typeface="Arial" charset="0"/>
              </a:rPr>
              <a:t>, M. E., Mohammed, H. H., </a:t>
            </a:r>
            <a:r>
              <a:rPr lang="en-GB" sz="1050" err="1">
                <a:latin typeface="Arial" charset="0"/>
              </a:rPr>
              <a:t>Amer</a:t>
            </a:r>
            <a:r>
              <a:rPr lang="en-GB" sz="1050">
                <a:latin typeface="Arial" charset="0"/>
              </a:rPr>
              <a:t>, F. G. M., and </a:t>
            </a:r>
            <a:r>
              <a:rPr lang="en-GB" sz="1050" err="1">
                <a:latin typeface="Arial" charset="0"/>
              </a:rPr>
              <a:t>Shaban</a:t>
            </a:r>
            <a:r>
              <a:rPr lang="en-GB" sz="1050">
                <a:latin typeface="Arial" charset="0"/>
              </a:rPr>
              <a:t>, M. (2024) 'Navigating end-of-life decision-making in nursing: a systematic review of ethical challenges and palliative care practices', </a:t>
            </a:r>
            <a:r>
              <a:rPr lang="en-GB" sz="1050" i="1">
                <a:latin typeface="Arial" charset="0"/>
              </a:rPr>
              <a:t>BMC Nursing</a:t>
            </a:r>
            <a:r>
              <a:rPr lang="en-GB" sz="1050">
                <a:latin typeface="Arial" charset="0"/>
              </a:rPr>
              <a:t>, 23(1), p.467.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Amafah</a:t>
            </a:r>
            <a:r>
              <a:rPr lang="en-GB" sz="1050">
                <a:latin typeface="Arial" charset="0"/>
              </a:rPr>
              <a:t>, J., </a:t>
            </a:r>
            <a:r>
              <a:rPr lang="en-GB" sz="1050" err="1">
                <a:latin typeface="Arial" charset="0"/>
              </a:rPr>
              <a:t>Temedie-Asogwa</a:t>
            </a:r>
            <a:r>
              <a:rPr lang="en-GB" sz="1050">
                <a:latin typeface="Arial" charset="0"/>
              </a:rPr>
              <a:t>, T., Atta, J. A., and Al </a:t>
            </a:r>
            <a:r>
              <a:rPr lang="en-GB" sz="1050" err="1">
                <a:latin typeface="Arial" charset="0"/>
              </a:rPr>
              <a:t>Zoubi</a:t>
            </a:r>
            <a:r>
              <a:rPr lang="en-GB" sz="1050">
                <a:latin typeface="Arial" charset="0"/>
              </a:rPr>
              <a:t>, M. A. M. (2023) 'The impacts of treatment summaries on patient-</a:t>
            </a:r>
            <a:r>
              <a:rPr lang="en-GB" sz="1050" err="1">
                <a:latin typeface="Arial" charset="0"/>
              </a:rPr>
              <a:t>centered</a:t>
            </a:r>
            <a:r>
              <a:rPr lang="en-GB" sz="1050">
                <a:latin typeface="Arial" charset="0"/>
              </a:rPr>
              <a:t> communication and quality of care for cancer survivors', </a:t>
            </a:r>
            <a:r>
              <a:rPr lang="en-GB" sz="1050" i="1">
                <a:latin typeface="Arial" charset="0"/>
              </a:rPr>
              <a:t>Int. J. Med All Body Heal. Res</a:t>
            </a:r>
            <a:r>
              <a:rPr lang="en-GB" sz="1050">
                <a:latin typeface="Arial" charset="0"/>
              </a:rPr>
              <a:t>, 4, p.54660.</a:t>
            </a:r>
          </a:p>
          <a:p>
            <a:pPr eaLnBrk="1" hangingPunct="1">
              <a:defRPr/>
            </a:pPr>
            <a:r>
              <a:rPr lang="en-US" sz="1050" err="1">
                <a:latin typeface="Arial" charset="0"/>
              </a:rPr>
              <a:t>Breastdoctorpune</a:t>
            </a:r>
            <a:r>
              <a:rPr lang="en-US" sz="1050">
                <a:latin typeface="Arial" charset="0"/>
              </a:rPr>
              <a:t> (2026</a:t>
            </a:r>
            <a:r>
              <a:rPr lang="en-GB" sz="1050">
                <a:latin typeface="Arial" charset="0"/>
              </a:rPr>
              <a:t>) </a:t>
            </a:r>
            <a:r>
              <a:rPr lang="en-GB" sz="1050" i="1">
                <a:latin typeface="Arial" charset="0"/>
              </a:rPr>
              <a:t>Risk Factors For Breast Cancer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Available at: </a:t>
            </a:r>
            <a:r>
              <a:rPr lang="en-US" sz="1050" u="sng">
                <a:latin typeface="Arial" charset="0"/>
                <a:hlinkClick r:id="rId2"/>
              </a:rPr>
              <a:t>https://www.breastdoctorpune.com/risk-factors-for-breast-cancer/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(Accessed: 13</a:t>
            </a:r>
            <a:r>
              <a:rPr lang="en-US" sz="1050" baseline="30000">
                <a:latin typeface="Arial" charset="0"/>
              </a:rPr>
              <a:t>th</a:t>
            </a:r>
            <a:r>
              <a:rPr lang="en-US" sz="1050">
                <a:latin typeface="Arial" charset="0"/>
              </a:rPr>
              <a:t> March 2026)</a:t>
            </a:r>
            <a:endParaRPr lang="en-GB" sz="1050">
              <a:latin typeface="Arial" charset="0"/>
            </a:endParaRP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Danforth</a:t>
            </a:r>
            <a:r>
              <a:rPr lang="en-GB" sz="1050">
                <a:latin typeface="Arial" charset="0"/>
              </a:rPr>
              <a:t>, D. N. (2021) 'The role of chronic inflammation in the development of breast cancer', </a:t>
            </a:r>
            <a:r>
              <a:rPr lang="en-GB" sz="1050" i="1">
                <a:latin typeface="Arial" charset="0"/>
              </a:rPr>
              <a:t>Cancers</a:t>
            </a:r>
            <a:r>
              <a:rPr lang="en-GB" sz="1050">
                <a:latin typeface="Arial" charset="0"/>
              </a:rPr>
              <a:t>, 13(15), p.3918.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Dieterich</a:t>
            </a:r>
            <a:r>
              <a:rPr lang="en-GB" sz="1050">
                <a:latin typeface="Arial" charset="0"/>
              </a:rPr>
              <a:t>, L. C., </a:t>
            </a:r>
            <a:r>
              <a:rPr lang="en-GB" sz="1050" err="1">
                <a:latin typeface="Arial" charset="0"/>
              </a:rPr>
              <a:t>Tacconi</a:t>
            </a:r>
            <a:r>
              <a:rPr lang="en-GB" sz="1050">
                <a:latin typeface="Arial" charset="0"/>
              </a:rPr>
              <a:t>, C., </a:t>
            </a:r>
            <a:r>
              <a:rPr lang="en-GB" sz="1050" err="1">
                <a:latin typeface="Arial" charset="0"/>
              </a:rPr>
              <a:t>Ducoli</a:t>
            </a:r>
            <a:r>
              <a:rPr lang="en-GB" sz="1050">
                <a:latin typeface="Arial" charset="0"/>
              </a:rPr>
              <a:t>, L., and </a:t>
            </a:r>
            <a:r>
              <a:rPr lang="en-GB" sz="1050" err="1">
                <a:latin typeface="Arial" charset="0"/>
              </a:rPr>
              <a:t>Detmar</a:t>
            </a:r>
            <a:r>
              <a:rPr lang="en-GB" sz="1050">
                <a:latin typeface="Arial" charset="0"/>
              </a:rPr>
              <a:t>, M. (2022) 'Lymphatic vessels in cancer', </a:t>
            </a:r>
            <a:r>
              <a:rPr lang="en-GB" sz="1050" i="1">
                <a:latin typeface="Arial" charset="0"/>
              </a:rPr>
              <a:t>Physiological Reviews</a:t>
            </a:r>
            <a:r>
              <a:rPr lang="en-GB" sz="1050">
                <a:latin typeface="Arial" charset="0"/>
              </a:rPr>
              <a:t>, 102(4), pp.1837-1879.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Emedicinehealth</a:t>
            </a:r>
            <a:r>
              <a:rPr lang="en-GB" sz="1050">
                <a:latin typeface="Arial" charset="0"/>
              </a:rPr>
              <a:t> (2026) </a:t>
            </a:r>
            <a:r>
              <a:rPr lang="en-GB" sz="1050" i="1">
                <a:latin typeface="Arial" charset="0"/>
              </a:rPr>
              <a:t>Breast Cancer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Available at: </a:t>
            </a:r>
            <a:r>
              <a:rPr lang="en-US" sz="1050" u="sng">
                <a:latin typeface="Arial" charset="0"/>
                <a:hlinkClick r:id="rId3"/>
              </a:rPr>
              <a:t>https://www.emedicinehealth.com/breast_cancer/article_em.htm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(Accessed: 13</a:t>
            </a:r>
            <a:r>
              <a:rPr lang="en-US" sz="1050" baseline="30000">
                <a:latin typeface="Arial" charset="0"/>
              </a:rPr>
              <a:t>th</a:t>
            </a:r>
            <a:r>
              <a:rPr lang="en-US" sz="1050">
                <a:latin typeface="Arial" charset="0"/>
              </a:rPr>
              <a:t> March 2026)</a:t>
            </a:r>
            <a:endParaRPr lang="en-GB" sz="1050">
              <a:latin typeface="Arial" charset="0"/>
            </a:endParaRP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Eve, L., </a:t>
            </a:r>
            <a:r>
              <a:rPr lang="en-GB" sz="1050" err="1">
                <a:latin typeface="Arial" charset="0"/>
              </a:rPr>
              <a:t>Fervers</a:t>
            </a:r>
            <a:r>
              <a:rPr lang="en-GB" sz="1050">
                <a:latin typeface="Arial" charset="0"/>
              </a:rPr>
              <a:t>, B., Le Romancer, M., and Etienne-</a:t>
            </a:r>
            <a:r>
              <a:rPr lang="en-GB" sz="1050" err="1">
                <a:latin typeface="Arial" charset="0"/>
              </a:rPr>
              <a:t>Selloum</a:t>
            </a:r>
            <a:r>
              <a:rPr lang="en-GB" sz="1050">
                <a:latin typeface="Arial" charset="0"/>
              </a:rPr>
              <a:t>, N. (2020) 'Exposure to endocrine disrupting chemicals and risk of breast cancer', </a:t>
            </a:r>
            <a:r>
              <a:rPr lang="en-GB" sz="1050" i="1">
                <a:latin typeface="Arial" charset="0"/>
              </a:rPr>
              <a:t>International Journal of Molecular Sciences</a:t>
            </a:r>
            <a:r>
              <a:rPr lang="en-GB" sz="1050">
                <a:latin typeface="Arial" charset="0"/>
              </a:rPr>
              <a:t>, 21(23), p.9139.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Froedter</a:t>
            </a:r>
            <a:r>
              <a:rPr lang="en-GB" sz="1050">
                <a:latin typeface="Arial" charset="0"/>
              </a:rPr>
              <a:t> (2026) </a:t>
            </a:r>
            <a:r>
              <a:rPr lang="en-GB" sz="1050" i="1">
                <a:latin typeface="Arial" charset="0"/>
              </a:rPr>
              <a:t>Understand and Reduce Your Risk for Breast Cancer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Available at: </a:t>
            </a:r>
            <a:r>
              <a:rPr lang="en-US" sz="1050" u="sng">
                <a:latin typeface="Arial" charset="0"/>
                <a:hlinkClick r:id="rId4"/>
              </a:rPr>
              <a:t>https://www.froedtert.com/breast-cancer/high-risk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(Accessed: 13</a:t>
            </a:r>
            <a:r>
              <a:rPr lang="en-US" sz="1050" baseline="30000">
                <a:latin typeface="Arial" charset="0"/>
              </a:rPr>
              <a:t>th</a:t>
            </a:r>
            <a:r>
              <a:rPr lang="en-US" sz="1050">
                <a:latin typeface="Arial" charset="0"/>
              </a:rPr>
              <a:t> March 2026)</a:t>
            </a:r>
            <a:endParaRPr lang="en-GB" sz="1050">
              <a:latin typeface="Arial" charset="0"/>
            </a:endParaRP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Gopinath</a:t>
            </a:r>
            <a:r>
              <a:rPr lang="en-GB" sz="1050">
                <a:latin typeface="Arial" charset="0"/>
              </a:rPr>
              <a:t>, A., </a:t>
            </a:r>
            <a:r>
              <a:rPr lang="en-GB" sz="1050" err="1">
                <a:latin typeface="Arial" charset="0"/>
              </a:rPr>
              <a:t>Cheema</a:t>
            </a:r>
            <a:r>
              <a:rPr lang="en-GB" sz="1050">
                <a:latin typeface="Arial" charset="0"/>
              </a:rPr>
              <a:t>, A. H., </a:t>
            </a:r>
            <a:r>
              <a:rPr lang="en-GB" sz="1050" err="1">
                <a:latin typeface="Arial" charset="0"/>
              </a:rPr>
              <a:t>Chaludiya</a:t>
            </a:r>
            <a:r>
              <a:rPr lang="en-GB" sz="1050">
                <a:latin typeface="Arial" charset="0"/>
              </a:rPr>
              <a:t>, K., Khalid, M., </a:t>
            </a:r>
            <a:r>
              <a:rPr lang="en-GB" sz="1050" err="1">
                <a:latin typeface="Arial" charset="0"/>
              </a:rPr>
              <a:t>Nwosu</a:t>
            </a:r>
            <a:r>
              <a:rPr lang="en-GB" sz="1050">
                <a:latin typeface="Arial" charset="0"/>
              </a:rPr>
              <a:t>, M., </a:t>
            </a:r>
            <a:r>
              <a:rPr lang="en-GB" sz="1050" err="1">
                <a:latin typeface="Arial" charset="0"/>
              </a:rPr>
              <a:t>Agyeman</a:t>
            </a:r>
            <a:r>
              <a:rPr lang="en-GB" sz="1050">
                <a:latin typeface="Arial" charset="0"/>
              </a:rPr>
              <a:t>, W. Y., ... and </a:t>
            </a:r>
            <a:r>
              <a:rPr lang="en-GB" sz="1050" err="1">
                <a:latin typeface="Arial" charset="0"/>
              </a:rPr>
              <a:t>Venugopal</a:t>
            </a:r>
            <a:r>
              <a:rPr lang="en-GB" sz="1050">
                <a:latin typeface="Arial" charset="0"/>
              </a:rPr>
              <a:t>, S. (2022) 'The impact of dietary fat on breast cancer incidence and survival: a systematic review', </a:t>
            </a:r>
            <a:r>
              <a:rPr lang="en-GB" sz="1050" i="1" err="1">
                <a:latin typeface="Arial" charset="0"/>
              </a:rPr>
              <a:t>Cureus</a:t>
            </a:r>
            <a:r>
              <a:rPr lang="en-GB" sz="1050">
                <a:latin typeface="Arial" charset="0"/>
              </a:rPr>
              <a:t>, 14(10).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He, L., </a:t>
            </a:r>
            <a:r>
              <a:rPr lang="en-GB" sz="1050" err="1">
                <a:latin typeface="Arial" charset="0"/>
              </a:rPr>
              <a:t>Qu</a:t>
            </a:r>
            <a:r>
              <a:rPr lang="en-GB" sz="1050">
                <a:latin typeface="Arial" charset="0"/>
              </a:rPr>
              <a:t>, H., Wu, Q., and Song, Y. (2020) 'Lymphedema in survivors of breast cancer', </a:t>
            </a:r>
            <a:r>
              <a:rPr lang="en-GB" sz="1050" i="1">
                <a:latin typeface="Arial" charset="0"/>
              </a:rPr>
              <a:t>Oncology Letters</a:t>
            </a:r>
            <a:r>
              <a:rPr lang="en-GB" sz="1050">
                <a:latin typeface="Arial" charset="0"/>
              </a:rPr>
              <a:t>, 19(3), pp.2085-2096.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Healthline</a:t>
            </a:r>
            <a:r>
              <a:rPr lang="en-GB" sz="1050">
                <a:latin typeface="Arial" charset="0"/>
              </a:rPr>
              <a:t> (2026) </a:t>
            </a:r>
            <a:r>
              <a:rPr lang="en-GB" sz="1050" i="1">
                <a:latin typeface="Arial" charset="0"/>
              </a:rPr>
              <a:t>What Does It Mean If Breast Cancer Spreads to Your Lymph Nodes?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Available at: </a:t>
            </a:r>
            <a:r>
              <a:rPr lang="en-US" sz="1050" u="sng">
                <a:latin typeface="Arial" charset="0"/>
                <a:hlinkClick r:id="rId5"/>
              </a:rPr>
              <a:t>https://www.healthline.com/health/breast-cancer/breast-cancer-lymph-nodes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(Accessed: 13</a:t>
            </a:r>
            <a:r>
              <a:rPr lang="en-US" sz="1050" baseline="30000">
                <a:latin typeface="Arial" charset="0"/>
              </a:rPr>
              <a:t>th</a:t>
            </a:r>
            <a:r>
              <a:rPr lang="en-US" sz="1050">
                <a:latin typeface="Arial" charset="0"/>
              </a:rPr>
              <a:t> March 2026)</a:t>
            </a:r>
            <a:endParaRPr lang="en-GB" sz="1050">
              <a:latin typeface="Arial" charset="0"/>
            </a:endParaRP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Ji</a:t>
            </a:r>
            <a:r>
              <a:rPr lang="en-GB" sz="1050">
                <a:latin typeface="Arial" charset="0"/>
              </a:rPr>
              <a:t>, H., Hu, C., Yang, X., Liu, Y., </a:t>
            </a:r>
            <a:r>
              <a:rPr lang="en-GB" sz="1050" err="1">
                <a:latin typeface="Arial" charset="0"/>
              </a:rPr>
              <a:t>Ji</a:t>
            </a:r>
            <a:r>
              <a:rPr lang="en-GB" sz="1050">
                <a:latin typeface="Arial" charset="0"/>
              </a:rPr>
              <a:t>, G., </a:t>
            </a:r>
            <a:r>
              <a:rPr lang="en-GB" sz="1050" err="1">
                <a:latin typeface="Arial" charset="0"/>
              </a:rPr>
              <a:t>Ge</a:t>
            </a:r>
            <a:r>
              <a:rPr lang="en-GB" sz="1050">
                <a:latin typeface="Arial" charset="0"/>
              </a:rPr>
              <a:t>, S., ... and Wang, M. (2023) 'Lymph node metastasis in cancer progression: molecular mechanisms, clinical significance and therapeutic interventions', </a:t>
            </a:r>
            <a:r>
              <a:rPr lang="en-GB" sz="1050" i="1">
                <a:latin typeface="Arial" charset="0"/>
              </a:rPr>
              <a:t>Signal Transduction and Targeted Therapy</a:t>
            </a:r>
            <a:r>
              <a:rPr lang="en-GB" sz="1050">
                <a:latin typeface="Arial" charset="0"/>
              </a:rPr>
              <a:t>, 8(1), p.367.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Karmakar</a:t>
            </a:r>
            <a:r>
              <a:rPr lang="en-GB" sz="1050">
                <a:latin typeface="Arial" charset="0"/>
              </a:rPr>
              <a:t>, R., </a:t>
            </a:r>
            <a:r>
              <a:rPr lang="en-GB" sz="1050" err="1">
                <a:latin typeface="Arial" charset="0"/>
              </a:rPr>
              <a:t>Nagisetti</a:t>
            </a:r>
            <a:r>
              <a:rPr lang="en-GB" sz="1050">
                <a:latin typeface="Arial" charset="0"/>
              </a:rPr>
              <a:t>, Y., </a:t>
            </a:r>
            <a:r>
              <a:rPr lang="en-GB" sz="1050" err="1">
                <a:latin typeface="Arial" charset="0"/>
              </a:rPr>
              <a:t>Mukundan</a:t>
            </a:r>
            <a:r>
              <a:rPr lang="en-GB" sz="1050">
                <a:latin typeface="Arial" charset="0"/>
              </a:rPr>
              <a:t>, A., and Wang, H. C. (2025) 'Impact of the family and socioeconomic factors as a tool of prevention of breast cancer', </a:t>
            </a:r>
            <a:r>
              <a:rPr lang="en-GB" sz="1050" i="1">
                <a:latin typeface="Arial" charset="0"/>
              </a:rPr>
              <a:t>World Journal of Clinical Oncology</a:t>
            </a:r>
            <a:r>
              <a:rPr lang="en-GB" sz="1050">
                <a:latin typeface="Arial" charset="0"/>
              </a:rPr>
              <a:t>, 16(5), p.106569.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Lee, J., Lee, J., Lee, D. W., Kim, H. R., and Kang, M. Y. (2021) 'Sedentary work and breast cancer risk: a systematic review and meta-analysis', </a:t>
            </a:r>
            <a:r>
              <a:rPr lang="en-GB" sz="1050" i="1">
                <a:latin typeface="Arial" charset="0"/>
              </a:rPr>
              <a:t>Journal of Occupational Health</a:t>
            </a:r>
            <a:r>
              <a:rPr lang="en-GB" sz="1050">
                <a:latin typeface="Arial" charset="0"/>
              </a:rPr>
              <a:t>, 63(1), e12239.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Lelan</a:t>
            </a:r>
            <a:r>
              <a:rPr lang="en-GB" sz="1050">
                <a:latin typeface="Arial" charset="0"/>
              </a:rPr>
              <a:t>, B. J., and </a:t>
            </a:r>
            <a:r>
              <a:rPr lang="en-GB" sz="1050" err="1">
                <a:latin typeface="Arial" charset="0"/>
              </a:rPr>
              <a:t>Korir</a:t>
            </a:r>
            <a:r>
              <a:rPr lang="en-GB" sz="1050">
                <a:latin typeface="Arial" charset="0"/>
              </a:rPr>
              <a:t>, C. K. (2025) 'Nurses’ role in ensuring secure patient data management within healthcare settings', [no journal details provided].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León-</a:t>
            </a:r>
            <a:r>
              <a:rPr lang="en-GB" sz="1050" err="1">
                <a:latin typeface="Arial" charset="0"/>
              </a:rPr>
              <a:t>Díaz</a:t>
            </a:r>
            <a:r>
              <a:rPr lang="en-GB" sz="1050">
                <a:latin typeface="Arial" charset="0"/>
              </a:rPr>
              <a:t>, R., and Medina-Otero, A. (2025) 'Prevention and treatment of </a:t>
            </a:r>
            <a:r>
              <a:rPr lang="en-GB" sz="1050" err="1">
                <a:latin typeface="Arial" charset="0"/>
              </a:rPr>
              <a:t>postmastectomy</a:t>
            </a:r>
            <a:r>
              <a:rPr lang="en-GB" sz="1050">
                <a:latin typeface="Arial" charset="0"/>
              </a:rPr>
              <a:t> lymphedema: a physiotherapy perspective', </a:t>
            </a:r>
            <a:r>
              <a:rPr lang="en-GB" sz="1050" i="1">
                <a:latin typeface="Arial" charset="0"/>
              </a:rPr>
              <a:t>Current Oncology</a:t>
            </a:r>
            <a:r>
              <a:rPr lang="en-GB" sz="1050">
                <a:latin typeface="Arial" charset="0"/>
              </a:rPr>
              <a:t>, 32(10), p.555.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Leong, S. P., </a:t>
            </a:r>
            <a:r>
              <a:rPr lang="en-GB" sz="1050" err="1">
                <a:latin typeface="Arial" charset="0"/>
              </a:rPr>
              <a:t>Pissas</a:t>
            </a:r>
            <a:r>
              <a:rPr lang="en-GB" sz="1050">
                <a:latin typeface="Arial" charset="0"/>
              </a:rPr>
              <a:t>, A., </a:t>
            </a:r>
            <a:r>
              <a:rPr lang="en-GB" sz="1050" err="1">
                <a:latin typeface="Arial" charset="0"/>
              </a:rPr>
              <a:t>Scarato</a:t>
            </a:r>
            <a:r>
              <a:rPr lang="en-GB" sz="1050">
                <a:latin typeface="Arial" charset="0"/>
              </a:rPr>
              <a:t>, M., Gallon, F., </a:t>
            </a:r>
            <a:r>
              <a:rPr lang="en-GB" sz="1050" err="1">
                <a:latin typeface="Arial" charset="0"/>
              </a:rPr>
              <a:t>Pissas</a:t>
            </a:r>
            <a:r>
              <a:rPr lang="en-GB" sz="1050">
                <a:latin typeface="Arial" charset="0"/>
              </a:rPr>
              <a:t>, M. H., Amore, M., ... and Lund, A. W. (2022) 'The lymphatic system and sentinel lymph nodes: conduit for cancer metastasis', </a:t>
            </a:r>
            <a:r>
              <a:rPr lang="en-GB" sz="1050" i="1">
                <a:latin typeface="Arial" charset="0"/>
              </a:rPr>
              <a:t>Clinical and Experimental Metastasis</a:t>
            </a:r>
            <a:r>
              <a:rPr lang="en-GB" sz="1050">
                <a:latin typeface="Arial" charset="0"/>
              </a:rPr>
              <a:t>, 39(1), pp.139-157.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Levine, A., </a:t>
            </a:r>
            <a:r>
              <a:rPr lang="en-GB" sz="1050" err="1">
                <a:latin typeface="Arial" charset="0"/>
              </a:rPr>
              <a:t>Terrian</a:t>
            </a:r>
            <a:r>
              <a:rPr lang="en-GB" sz="1050">
                <a:latin typeface="Arial" charset="0"/>
              </a:rPr>
              <a:t>, L., </a:t>
            </a:r>
            <a:r>
              <a:rPr lang="en-GB" sz="1050" err="1">
                <a:latin typeface="Arial" charset="0"/>
              </a:rPr>
              <a:t>Bishay</a:t>
            </a:r>
            <a:r>
              <a:rPr lang="en-GB" sz="1050">
                <a:latin typeface="Arial" charset="0"/>
              </a:rPr>
              <a:t>, D., Lawrence, K., Wright, G. P., and Thompson, J. (2026) 'Reassessing the role of regular physical examination in post-treatment breast cancer surveillance', </a:t>
            </a:r>
            <a:r>
              <a:rPr lang="en-GB" sz="1050" i="1">
                <a:latin typeface="Arial" charset="0"/>
              </a:rPr>
              <a:t>Annals of Surgical Oncology</a:t>
            </a:r>
            <a:r>
              <a:rPr lang="en-GB" sz="1050">
                <a:latin typeface="Arial" charset="0"/>
              </a:rPr>
              <a:t>, pp.1-11.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Linden, O. E., Hayward, J. H., Price, E. R., </a:t>
            </a:r>
            <a:r>
              <a:rPr lang="en-GB" sz="1050" err="1">
                <a:latin typeface="Arial" charset="0"/>
              </a:rPr>
              <a:t>Kelil</a:t>
            </a:r>
            <a:r>
              <a:rPr lang="en-GB" sz="1050">
                <a:latin typeface="Arial" charset="0"/>
              </a:rPr>
              <a:t>, T., Joe, B. N., and Lee, A. Y. (2020) 'Utility of diagnostic mammography as the primary imaging modality for palpable lumps in women with almost entirely fatty breasts', </a:t>
            </a:r>
            <a:r>
              <a:rPr lang="en-GB" sz="1050" i="1">
                <a:latin typeface="Arial" charset="0"/>
              </a:rPr>
              <a:t>American Journal of </a:t>
            </a:r>
            <a:r>
              <a:rPr lang="en-GB" sz="1050" i="1" err="1">
                <a:latin typeface="Arial" charset="0"/>
              </a:rPr>
              <a:t>Roentgenology</a:t>
            </a:r>
            <a:r>
              <a:rPr lang="en-GB" sz="1050">
                <a:latin typeface="Arial" charset="0"/>
              </a:rPr>
              <a:t>, 214(4), pp.938-944.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Liu, Y., </a:t>
            </a:r>
            <a:r>
              <a:rPr lang="en-GB" sz="1050" err="1">
                <a:latin typeface="Arial" charset="0"/>
              </a:rPr>
              <a:t>Tian</a:t>
            </a:r>
            <a:r>
              <a:rPr lang="en-GB" sz="1050">
                <a:latin typeface="Arial" charset="0"/>
              </a:rPr>
              <a:t>, S., </a:t>
            </a:r>
            <a:r>
              <a:rPr lang="en-GB" sz="1050" err="1">
                <a:latin typeface="Arial" charset="0"/>
              </a:rPr>
              <a:t>Ning</a:t>
            </a:r>
            <a:r>
              <a:rPr lang="en-GB" sz="1050">
                <a:latin typeface="Arial" charset="0"/>
              </a:rPr>
              <a:t>, B., Huang, T., Li, Y., and Wei, Y. (2022) 'Stress and cancer: The mechanisms of immune </a:t>
            </a:r>
            <a:r>
              <a:rPr lang="en-GB" sz="1050" err="1">
                <a:latin typeface="Arial" charset="0"/>
              </a:rPr>
              <a:t>dysregulation</a:t>
            </a:r>
            <a:r>
              <a:rPr lang="en-GB" sz="1050">
                <a:latin typeface="Arial" charset="0"/>
              </a:rPr>
              <a:t> and management', </a:t>
            </a:r>
            <a:r>
              <a:rPr lang="en-GB" sz="1050" i="1">
                <a:latin typeface="Arial" charset="0"/>
              </a:rPr>
              <a:t>Frontiers in Immunology</a:t>
            </a:r>
            <a:r>
              <a:rPr lang="en-GB" sz="1050">
                <a:latin typeface="Arial" charset="0"/>
              </a:rPr>
              <a:t>, 13, p.1032294.</a:t>
            </a:r>
          </a:p>
          <a:p>
            <a:pPr eaLnBrk="1" hangingPunct="1">
              <a:defRPr/>
            </a:pPr>
            <a:r>
              <a:rPr lang="en-US" sz="1050" err="1">
                <a:latin typeface="Arial" charset="0"/>
              </a:rPr>
              <a:t>Lumenlearning</a:t>
            </a:r>
            <a:r>
              <a:rPr lang="en-US" sz="1050">
                <a:latin typeface="Arial" charset="0"/>
              </a:rPr>
              <a:t> (2026) </a:t>
            </a:r>
            <a:r>
              <a:rPr lang="en-US" sz="1050" i="1">
                <a:latin typeface="Arial" charset="0"/>
              </a:rPr>
              <a:t>Anatomy of the Lymphatic and Immune Systems</a:t>
            </a:r>
            <a:r>
              <a:rPr lang="en-US" sz="1050">
                <a:latin typeface="Arial" charset="0"/>
              </a:rPr>
              <a:t> Available at: </a:t>
            </a:r>
            <a:r>
              <a:rPr lang="en-US" sz="1050" u="sng">
                <a:latin typeface="Arial" charset="0"/>
                <a:hlinkClick r:id="rId6"/>
              </a:rPr>
              <a:t>https://courses.lumenlearning.com/suny-ap2/chapter/anatomy-of-the-lymphatic-and-immune-systems/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(Accessed: 13</a:t>
            </a:r>
            <a:r>
              <a:rPr lang="en-US" sz="1050" baseline="30000">
                <a:latin typeface="Arial" charset="0"/>
              </a:rPr>
              <a:t>th</a:t>
            </a:r>
            <a:r>
              <a:rPr lang="en-US" sz="1050">
                <a:latin typeface="Arial" charset="0"/>
              </a:rPr>
              <a:t> March 2026)</a:t>
            </a:r>
            <a:endParaRPr lang="en-GB" sz="1050">
              <a:latin typeface="Arial" charset="0"/>
            </a:endParaRP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Machado, P., Liu, J. B., Needleman, L., Lee, C., and Forsberg, F. (2023) 'Anatomy versus physiology: is breast lymphatic drainage to the internal thoracic (internal mammary) lymphatic system clinically relevant?', </a:t>
            </a:r>
            <a:r>
              <a:rPr lang="en-GB" sz="1050" i="1">
                <a:latin typeface="Arial" charset="0"/>
              </a:rPr>
              <a:t>Journal of Breast Cancer</a:t>
            </a:r>
            <a:r>
              <a:rPr lang="en-GB" sz="1050">
                <a:latin typeface="Arial" charset="0"/>
              </a:rPr>
              <a:t>, 26(3), p.286.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Matanes</a:t>
            </a:r>
            <a:r>
              <a:rPr lang="en-GB" sz="1050">
                <a:latin typeface="Arial" charset="0"/>
              </a:rPr>
              <a:t>, E., and </a:t>
            </a:r>
            <a:r>
              <a:rPr lang="en-GB" sz="1050" err="1">
                <a:latin typeface="Arial" charset="0"/>
              </a:rPr>
              <a:t>Gotlieb</a:t>
            </a:r>
            <a:r>
              <a:rPr lang="en-GB" sz="1050">
                <a:latin typeface="Arial" charset="0"/>
              </a:rPr>
              <a:t>, W. H. (2021) 'Pathophysiological and anatomical basis of lymphatic transit of cancer cells and role of the lymphatic system: a review of published literature', </a:t>
            </a:r>
            <a:r>
              <a:rPr lang="en-GB" sz="1050" i="1">
                <a:latin typeface="Arial" charset="0"/>
              </a:rPr>
              <a:t>Chinese Clinical Oncology</a:t>
            </a:r>
            <a:r>
              <a:rPr lang="en-GB" sz="1050">
                <a:latin typeface="Arial" charset="0"/>
              </a:rPr>
              <a:t>, 10(2), pp.14-14.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Mohanty</a:t>
            </a:r>
            <a:r>
              <a:rPr lang="en-GB" sz="1050">
                <a:latin typeface="Arial" charset="0"/>
              </a:rPr>
              <a:t>, S. S., &amp; </a:t>
            </a:r>
            <a:r>
              <a:rPr lang="en-GB" sz="1050" err="1">
                <a:latin typeface="Arial" charset="0"/>
              </a:rPr>
              <a:t>Mohanty</a:t>
            </a:r>
            <a:r>
              <a:rPr lang="en-GB" sz="1050">
                <a:latin typeface="Arial" charset="0"/>
              </a:rPr>
              <a:t>, P. K. (2021). Obesity as potential breast cancer risk factor for postmenopausal women. </a:t>
            </a:r>
            <a:r>
              <a:rPr lang="en-GB" sz="1050" i="1">
                <a:latin typeface="Arial" charset="0"/>
              </a:rPr>
              <a:t>Genes &amp; diseases</a:t>
            </a:r>
            <a:r>
              <a:rPr lang="en-GB" sz="1050">
                <a:latin typeface="Arial" charset="0"/>
              </a:rPr>
              <a:t>, </a:t>
            </a:r>
            <a:r>
              <a:rPr lang="en-GB" sz="1050" i="1">
                <a:latin typeface="Arial" charset="0"/>
              </a:rPr>
              <a:t>8</a:t>
            </a:r>
            <a:r>
              <a:rPr lang="en-GB" sz="1050">
                <a:latin typeface="Arial" charset="0"/>
              </a:rPr>
              <a:t>(2), 117-123.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Natale</a:t>
            </a:r>
            <a:r>
              <a:rPr lang="en-GB" sz="1050">
                <a:latin typeface="Arial" charset="0"/>
              </a:rPr>
              <a:t>, G., </a:t>
            </a:r>
            <a:r>
              <a:rPr lang="en-GB" sz="1050" err="1">
                <a:latin typeface="Arial" charset="0"/>
              </a:rPr>
              <a:t>Stouthandel</a:t>
            </a:r>
            <a:r>
              <a:rPr lang="en-GB" sz="1050">
                <a:latin typeface="Arial" charset="0"/>
              </a:rPr>
              <a:t>, M. E., Van Hoof, T., and </a:t>
            </a:r>
            <a:r>
              <a:rPr lang="en-GB" sz="1050" err="1">
                <a:latin typeface="Arial" charset="0"/>
              </a:rPr>
              <a:t>Bocci</a:t>
            </a:r>
            <a:r>
              <a:rPr lang="en-GB" sz="1050">
                <a:latin typeface="Arial" charset="0"/>
              </a:rPr>
              <a:t>, G. (2021) 'The lymphatic system in breast cancer: anatomical and molecular approaches', </a:t>
            </a:r>
            <a:r>
              <a:rPr lang="en-GB" sz="1050" i="1" err="1">
                <a:latin typeface="Arial" charset="0"/>
              </a:rPr>
              <a:t>Medicina</a:t>
            </a:r>
            <a:r>
              <a:rPr lang="en-GB" sz="1050">
                <a:latin typeface="Arial" charset="0"/>
              </a:rPr>
              <a:t>, 57(11), p.1272.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NHS (2018) </a:t>
            </a:r>
            <a:r>
              <a:rPr lang="en-GB" sz="1050" i="1">
                <a:latin typeface="Arial" charset="0"/>
              </a:rPr>
              <a:t>Clinical Guidelines for the Management of Breast Cancer</a:t>
            </a:r>
            <a:r>
              <a:rPr lang="en-GB" sz="1050">
                <a:latin typeface="Arial" charset="0"/>
              </a:rPr>
              <a:t>. Available at: </a:t>
            </a:r>
            <a:r>
              <a:rPr lang="en-GB" sz="1050" u="sng">
                <a:latin typeface="Arial" charset="0"/>
                <a:hlinkClick r:id="rId7"/>
              </a:rPr>
              <a:t>https://www.england.nhs.uk/mids-east/wp-content/uploads/sites/7/2018/02/guidelines-for-the-management-of-breast-cancer-v1.pdf</a:t>
            </a:r>
            <a:r>
              <a:rPr lang="en-GB" sz="1050">
                <a:latin typeface="Arial" charset="0"/>
              </a:rPr>
              <a:t> (Accessed: 13 March 2026).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NHS (2024) </a:t>
            </a:r>
            <a:r>
              <a:rPr lang="en-GB" sz="1050" i="1">
                <a:latin typeface="Arial" charset="0"/>
              </a:rPr>
              <a:t>Sentinel Node Biopsy</a:t>
            </a:r>
            <a:r>
              <a:rPr lang="en-GB" sz="1050">
                <a:latin typeface="Arial" charset="0"/>
              </a:rPr>
              <a:t>. Available at: </a:t>
            </a:r>
            <a:r>
              <a:rPr lang="en-GB" sz="1050" u="sng">
                <a:latin typeface="Arial" charset="0"/>
                <a:hlinkClick r:id="rId8"/>
              </a:rPr>
              <a:t>https://www.nbt.nhs.uk/bristol-breast-care-centre/bbcc-clinics/breast-care-patient-information-leaflets/sentinel-node-biopsy</a:t>
            </a:r>
            <a:r>
              <a:rPr lang="en-GB" sz="1050">
                <a:latin typeface="Arial" charset="0"/>
              </a:rPr>
              <a:t> (Accessed: 13 March 2026).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NHS (2025) </a:t>
            </a:r>
            <a:r>
              <a:rPr lang="en-GB" sz="1050" i="1">
                <a:latin typeface="Arial" charset="0"/>
              </a:rPr>
              <a:t>Breast Cancer Genes</a:t>
            </a:r>
            <a:r>
              <a:rPr lang="en-GB" sz="1050">
                <a:latin typeface="Arial" charset="0"/>
              </a:rPr>
              <a:t>. Available at: </a:t>
            </a:r>
            <a:r>
              <a:rPr lang="en-GB" sz="1050" u="sng">
                <a:latin typeface="Arial" charset="0"/>
                <a:hlinkClick r:id="rId9"/>
              </a:rPr>
              <a:t>https://www.leedsth.nhs.uk/patients/resources/breast-cancer-genes/</a:t>
            </a:r>
            <a:r>
              <a:rPr lang="en-GB" sz="1050">
                <a:latin typeface="Arial" charset="0"/>
              </a:rPr>
              <a:t> (Accessed: 13 March 2026).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NICE (2021) </a:t>
            </a:r>
            <a:r>
              <a:rPr lang="en-GB" sz="1050" i="1">
                <a:latin typeface="Arial" charset="0"/>
              </a:rPr>
              <a:t>Shared decision making</a:t>
            </a:r>
            <a:r>
              <a:rPr lang="en-GB" sz="1050">
                <a:latin typeface="Arial" charset="0"/>
              </a:rPr>
              <a:t>. Available at: </a:t>
            </a:r>
            <a:r>
              <a:rPr lang="en-GB" sz="1050" u="sng">
                <a:latin typeface="Arial" charset="0"/>
                <a:hlinkClick r:id="rId10"/>
              </a:rPr>
              <a:t>https://www.nice.org.uk/guidance/ng197/chapter/Recommendations#communicating-risks-benefits-and-consequences</a:t>
            </a:r>
            <a:r>
              <a:rPr lang="en-GB" sz="1050">
                <a:latin typeface="Arial" charset="0"/>
              </a:rPr>
              <a:t> (Accessed: 13 March 2026).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NICE (2025) </a:t>
            </a:r>
            <a:r>
              <a:rPr lang="en-GB" sz="1050" i="1">
                <a:latin typeface="Arial" charset="0"/>
              </a:rPr>
              <a:t>Early and locally advanced breast cancer: diagnosis and management</a:t>
            </a:r>
            <a:r>
              <a:rPr lang="en-GB" sz="1050">
                <a:latin typeface="Arial" charset="0"/>
              </a:rPr>
              <a:t>. Available at: </a:t>
            </a:r>
            <a:r>
              <a:rPr lang="en-GB" sz="1050" u="sng">
                <a:latin typeface="Arial" charset="0"/>
                <a:hlinkClick r:id="rId11"/>
              </a:rPr>
              <a:t>https://www.nice.org.uk/guidance/ng101/chapter/recommendations#:~:text=1.1.1,1.1.3</a:t>
            </a:r>
            <a:r>
              <a:rPr lang="en-GB" sz="1050">
                <a:latin typeface="Arial" charset="0"/>
              </a:rPr>
              <a:t> (Accessed: 13 March 2026).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NICE (2025b) </a:t>
            </a:r>
            <a:r>
              <a:rPr lang="en-GB" sz="1050" i="1">
                <a:latin typeface="Arial" charset="0"/>
              </a:rPr>
              <a:t>Early and locally advanced breast cancer: diagnosis and management</a:t>
            </a:r>
            <a:r>
              <a:rPr lang="en-GB" sz="1050">
                <a:latin typeface="Arial" charset="0"/>
              </a:rPr>
              <a:t>. Available at: </a:t>
            </a:r>
            <a:r>
              <a:rPr lang="en-GB" sz="1050" u="sng">
                <a:latin typeface="Arial" charset="0"/>
                <a:hlinkClick r:id="rId12"/>
              </a:rPr>
              <a:t>https://www.nice.org.uk/guidance/ng101</a:t>
            </a:r>
            <a:r>
              <a:rPr lang="en-GB" sz="1050">
                <a:latin typeface="Arial" charset="0"/>
              </a:rPr>
              <a:t> (Accessed: 13 March 2026).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Obeagu</a:t>
            </a:r>
            <a:r>
              <a:rPr lang="en-GB" sz="1050">
                <a:latin typeface="Arial" charset="0"/>
              </a:rPr>
              <a:t>, E. I., and </a:t>
            </a:r>
            <a:r>
              <a:rPr lang="en-GB" sz="1050" err="1">
                <a:latin typeface="Arial" charset="0"/>
              </a:rPr>
              <a:t>Obeagu</a:t>
            </a:r>
            <a:r>
              <a:rPr lang="en-GB" sz="1050">
                <a:latin typeface="Arial" charset="0"/>
              </a:rPr>
              <a:t>, G. U. (2024) 'Breast cancer: a review of risk factors and diagnosis', </a:t>
            </a:r>
            <a:r>
              <a:rPr lang="en-GB" sz="1050" i="1">
                <a:latin typeface="Arial" charset="0"/>
              </a:rPr>
              <a:t>Medicine</a:t>
            </a:r>
            <a:r>
              <a:rPr lang="en-GB" sz="1050">
                <a:latin typeface="Arial" charset="0"/>
              </a:rPr>
              <a:t>, 103(3), e36905.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Rajeev </a:t>
            </a:r>
            <a:r>
              <a:rPr lang="en-GB" sz="1050" err="1">
                <a:latin typeface="Arial" charset="0"/>
              </a:rPr>
              <a:t>Agarwal</a:t>
            </a:r>
            <a:r>
              <a:rPr lang="en-GB" sz="1050">
                <a:latin typeface="Arial" charset="0"/>
              </a:rPr>
              <a:t> (2024) </a:t>
            </a:r>
            <a:r>
              <a:rPr lang="en-GB" sz="1050" i="1">
                <a:latin typeface="Arial" charset="0"/>
              </a:rPr>
              <a:t>Lifestyle Adjustments for Breast Cancer Care: Small Changes, Big Impact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Available at: </a:t>
            </a:r>
            <a:r>
              <a:rPr lang="en-US" sz="1050" u="sng">
                <a:latin typeface="Arial" charset="0"/>
                <a:hlinkClick r:id="rId13"/>
              </a:rPr>
              <a:t>https://www.medanta.org/patient-education-blog/lifestyle-adjustments-for-breast-cancer-care-small-changes-big-impact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(Accessed: 13</a:t>
            </a:r>
            <a:r>
              <a:rPr lang="en-US" sz="1050" baseline="30000">
                <a:latin typeface="Arial" charset="0"/>
              </a:rPr>
              <a:t>th</a:t>
            </a:r>
            <a:r>
              <a:rPr lang="en-US" sz="1050">
                <a:latin typeface="Arial" charset="0"/>
              </a:rPr>
              <a:t> March 2026)</a:t>
            </a:r>
            <a:endParaRPr lang="en-GB" sz="1050">
              <a:latin typeface="Arial" charset="0"/>
            </a:endParaRPr>
          </a:p>
          <a:p>
            <a:pPr eaLnBrk="1" hangingPunct="1">
              <a:defRPr/>
            </a:pPr>
            <a:r>
              <a:rPr lang="en-US" sz="1050">
                <a:latin typeface="Arial" charset="0"/>
              </a:rPr>
              <a:t>Rebecca Thomas (2024) </a:t>
            </a:r>
            <a:r>
              <a:rPr lang="en-US" sz="1050" i="1">
                <a:latin typeface="Arial" charset="0"/>
              </a:rPr>
              <a:t>Cancer deaths in UK set to rise by more than 50% by 2050, experts warn </a:t>
            </a:r>
            <a:r>
              <a:rPr lang="en-US" sz="1050">
                <a:latin typeface="Arial" charset="0"/>
              </a:rPr>
              <a:t>Available at: </a:t>
            </a:r>
            <a:r>
              <a:rPr lang="en-US" sz="1050" u="sng">
                <a:latin typeface="Arial" charset="0"/>
                <a:hlinkClick r:id="rId14"/>
              </a:rPr>
              <a:t>https://www.independent.co.uk/news/health/cancer-uk-rise-symptoms-diets-smoking-b2488676.html</a:t>
            </a:r>
            <a:r>
              <a:rPr lang="en-US" sz="1050">
                <a:latin typeface="Arial" charset="0"/>
              </a:rPr>
              <a:t> (Accessed: 13</a:t>
            </a:r>
            <a:r>
              <a:rPr lang="en-US" sz="1050" baseline="30000">
                <a:latin typeface="Arial" charset="0"/>
              </a:rPr>
              <a:t>th</a:t>
            </a:r>
            <a:r>
              <a:rPr lang="en-US" sz="1050">
                <a:latin typeface="Arial" charset="0"/>
              </a:rPr>
              <a:t> March 2026)</a:t>
            </a:r>
            <a:endParaRPr lang="en-GB" sz="1050">
              <a:latin typeface="Arial" charset="0"/>
            </a:endParaRP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Rumgay</a:t>
            </a:r>
            <a:r>
              <a:rPr lang="en-GB" sz="1050">
                <a:latin typeface="Arial" charset="0"/>
              </a:rPr>
              <a:t>, H., Murphy, N., Ferrari, P., and </a:t>
            </a:r>
            <a:r>
              <a:rPr lang="en-GB" sz="1050" err="1">
                <a:latin typeface="Arial" charset="0"/>
              </a:rPr>
              <a:t>Soerjomataram</a:t>
            </a:r>
            <a:r>
              <a:rPr lang="en-GB" sz="1050">
                <a:latin typeface="Arial" charset="0"/>
              </a:rPr>
              <a:t>, I. (2021) 'Alcohol and cancer: epidemiology and biological mechanisms', </a:t>
            </a:r>
            <a:r>
              <a:rPr lang="en-GB" sz="1050" i="1">
                <a:latin typeface="Arial" charset="0"/>
              </a:rPr>
              <a:t>Nutrients</a:t>
            </a:r>
            <a:r>
              <a:rPr lang="en-GB" sz="1050">
                <a:latin typeface="Arial" charset="0"/>
              </a:rPr>
              <a:t>, 13(9), p.3173.</a:t>
            </a:r>
          </a:p>
          <a:p>
            <a:pPr eaLnBrk="1" hangingPunct="1">
              <a:defRPr/>
            </a:pPr>
            <a:r>
              <a:rPr lang="en-GB" sz="1050" err="1">
                <a:latin typeface="Arial" charset="0"/>
              </a:rPr>
              <a:t>Statista</a:t>
            </a:r>
            <a:r>
              <a:rPr lang="en-GB" sz="1050">
                <a:latin typeface="Arial" charset="0"/>
              </a:rPr>
              <a:t> (2026) </a:t>
            </a:r>
            <a:r>
              <a:rPr lang="en-GB" sz="1050" i="1">
                <a:latin typeface="Arial" charset="0"/>
              </a:rPr>
              <a:t>Breast cancer cases rate per 100,000 population in England 1995-2022</a:t>
            </a:r>
            <a:r>
              <a:rPr lang="en-GB" sz="1050">
                <a:latin typeface="Arial" charset="0"/>
              </a:rPr>
              <a:t>. Available at: </a:t>
            </a:r>
            <a:r>
              <a:rPr lang="en-GB" sz="1050" u="sng">
                <a:latin typeface="Arial" charset="0"/>
                <a:hlinkClick r:id="rId15"/>
              </a:rPr>
              <a:t>https://www.statista.com/statistics/313119/breast-present-past-cancer-cases-rate-england/?srsltid=AfmBOoq4weWoPUoeR-nTeA80jgn83XxWRJPcajeQvfL65WnYaQN7gwhQ</a:t>
            </a:r>
            <a:r>
              <a:rPr lang="en-GB" sz="1050">
                <a:latin typeface="Arial" charset="0"/>
              </a:rPr>
              <a:t> (Accessed: 13 March 2026).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Sultan, A. S., </a:t>
            </a:r>
            <a:r>
              <a:rPr lang="en-GB" sz="1050" err="1">
                <a:latin typeface="Arial" charset="0"/>
              </a:rPr>
              <a:t>Hamad</a:t>
            </a:r>
            <a:r>
              <a:rPr lang="en-GB" sz="1050">
                <a:latin typeface="Arial" charset="0"/>
              </a:rPr>
              <a:t>, E. M., and Ibrahim AL-</a:t>
            </a:r>
            <a:r>
              <a:rPr lang="en-GB" sz="1050" err="1">
                <a:latin typeface="Arial" charset="0"/>
              </a:rPr>
              <a:t>Mahdawi</a:t>
            </a:r>
            <a:r>
              <a:rPr lang="en-GB" sz="1050">
                <a:latin typeface="Arial" charset="0"/>
              </a:rPr>
              <a:t>, F. K. (2021) '</a:t>
            </a:r>
            <a:r>
              <a:rPr lang="en-GB" sz="1050" err="1">
                <a:latin typeface="Arial" charset="0"/>
              </a:rPr>
              <a:t>Estrogen</a:t>
            </a:r>
            <a:r>
              <a:rPr lang="en-GB" sz="1050">
                <a:latin typeface="Arial" charset="0"/>
              </a:rPr>
              <a:t> levels in breast cancer women in pre and postmenopausal periods', </a:t>
            </a:r>
            <a:r>
              <a:rPr lang="en-GB" sz="1050" i="1">
                <a:latin typeface="Arial" charset="0"/>
              </a:rPr>
              <a:t>Biochemical and Cellular Archives</a:t>
            </a:r>
            <a:r>
              <a:rPr lang="en-GB" sz="1050">
                <a:latin typeface="Arial" charset="0"/>
              </a:rPr>
              <a:t>, 21(2).</a:t>
            </a: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Ulf </a:t>
            </a:r>
            <a:r>
              <a:rPr lang="en-GB" sz="1050" err="1">
                <a:latin typeface="Arial" charset="0"/>
              </a:rPr>
              <a:t>Scheffler</a:t>
            </a:r>
            <a:r>
              <a:rPr lang="en-GB" sz="1050">
                <a:latin typeface="Arial" charset="0"/>
              </a:rPr>
              <a:t> (2017) </a:t>
            </a:r>
            <a:r>
              <a:rPr lang="en-GB" sz="1050" i="1">
                <a:latin typeface="Arial" charset="0"/>
              </a:rPr>
              <a:t>Effect of Low-Dose Exposure to </a:t>
            </a:r>
            <a:r>
              <a:rPr lang="en-GB" sz="1050" i="1" err="1">
                <a:latin typeface="Arial" charset="0"/>
              </a:rPr>
              <a:t>Bisphenol</a:t>
            </a:r>
            <a:r>
              <a:rPr lang="en-GB" sz="1050" i="1">
                <a:latin typeface="Arial" charset="0"/>
              </a:rPr>
              <a:t> A on Breast Cancer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Available at: </a:t>
            </a:r>
            <a:r>
              <a:rPr lang="en-US" sz="1050" u="sng">
                <a:latin typeface="Arial" charset="0"/>
                <a:hlinkClick r:id="rId16"/>
              </a:rPr>
              <a:t>https://www.advancedsciencenews.com/effect-low-dose-exposure-bisphenol-breast-cancer/</a:t>
            </a:r>
            <a:r>
              <a:rPr lang="en-GB" sz="1050">
                <a:latin typeface="Arial" charset="0"/>
              </a:rPr>
              <a:t> </a:t>
            </a:r>
            <a:r>
              <a:rPr lang="en-US" sz="1050">
                <a:latin typeface="Arial" charset="0"/>
              </a:rPr>
              <a:t>(Accessed: 13</a:t>
            </a:r>
            <a:r>
              <a:rPr lang="en-US" sz="1050" baseline="30000">
                <a:latin typeface="Arial" charset="0"/>
              </a:rPr>
              <a:t>th</a:t>
            </a:r>
            <a:r>
              <a:rPr lang="en-US" sz="1050">
                <a:latin typeface="Arial" charset="0"/>
              </a:rPr>
              <a:t> March 2026)</a:t>
            </a:r>
            <a:endParaRPr lang="en-GB" sz="1050">
              <a:latin typeface="Arial" charset="0"/>
            </a:endParaRPr>
          </a:p>
          <a:p>
            <a:pPr eaLnBrk="1" hangingPunct="1">
              <a:defRPr/>
            </a:pPr>
            <a:r>
              <a:rPr lang="en-GB" sz="1050">
                <a:latin typeface="Arial" charset="0"/>
              </a:rPr>
              <a:t>WHO (2025) </a:t>
            </a:r>
            <a:r>
              <a:rPr lang="en-GB" sz="1050" i="1">
                <a:latin typeface="Arial" charset="0"/>
              </a:rPr>
              <a:t>Breast cancer</a:t>
            </a:r>
            <a:r>
              <a:rPr lang="en-GB" sz="1050">
                <a:latin typeface="Arial" charset="0"/>
              </a:rPr>
              <a:t>. Available at: </a:t>
            </a:r>
            <a:r>
              <a:rPr lang="en-GB" sz="1050" u="sng">
                <a:latin typeface="Arial" charset="0"/>
                <a:hlinkClick r:id="rId17"/>
              </a:rPr>
              <a:t>https://www.who.int/news-room/fact-sheets/detail/breast-cancer</a:t>
            </a:r>
            <a:r>
              <a:rPr lang="en-GB" sz="1050">
                <a:latin typeface="Arial" charset="0"/>
              </a:rPr>
              <a:t> (Accessed: 13 March 2026).</a:t>
            </a:r>
          </a:p>
        </p:txBody>
      </p:sp>
      <p:sp>
        <p:nvSpPr>
          <p:cNvPr id="17412" name="TextBox 4">
            <a:extLst>
              <a:ext uri="{FF2B5EF4-FFF2-40B4-BE49-F238E27FC236}">
                <a16:creationId xmlns:a16="http://schemas.microsoft.com/office/drawing/2014/main" id="{025365FA-DB98-4FA7-7E22-A6C8061CD5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1341438"/>
            <a:ext cx="8820150" cy="569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Alanazi, M. A., Shaban, M. M., Ramadan, O. M. E., Zaky, M. E., Mohammed, H. H., Amer, F. G. M., and Shaban, M. (2024) 'Navigating end-of-life decision-making in nursing: a systematic review of ethical challenges and palliative care practices',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BMC Nursing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23(1), p.467.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Amafah, J., Temedie-Asogwa, T., Atta, J. A., and Al Zoubi, M. A. M. (2023) 'The impacts of treatment summaries on patient-centered communication and quality of care for cancer survivors',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Int. J. Med All Body Heal. Res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4, p.54660.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Breastdoctorpune (2026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Risk Factors For Breast Cancer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https://www.breastdoctorpune.com/risk-factors-for-breast-cancer/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Danforth, D. N. (2021) 'The role of chronic inflammation in the development of breast cancer',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Cancers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13(15), p.3918.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Dieterich, L. C., Tacconi, C., Ducoli, L., and Detmar, M. (2022) 'Lymphatic vessels in cancer',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Physiological Reviews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102(4), pp.1837-1879.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Emedicinehealth (2026)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Breast Cancer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https://www.emedicinehealth.com/breast_cancer/article_em.htm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Eve, L., Fervers, B., Le Romancer, M., and Etienne-Selloum, N. (2020) 'Exposure to endocrine disrupting chemicals and risk of breast cancer',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International Journal of Molecular Sciences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21(23), p.9139.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Froedter (2026)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Understand and Reduce Your Risk for Breast Cancer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https://www.froedtert.com/breast-cancer/high-risk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Gopinath, A., Cheema, A. H., Chaludiya, K., Khalid, M., Nwosu, M., Agyeman, W. Y., ... and Venugopal, S. (2022) 'The impact of dietary fat on breast cancer incidence and survival: a systematic review',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Cureus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14(10).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He, L., Qu, H., Wu, Q., and Song, Y. (2020) 'Lymphedema in survivors of breast cancer',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Oncology Letters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19(3), pp.2085-2096.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Healthline (2026)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What Does It Mean If Breast Cancer Spreads to Your Lymph Nodes?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https://www.healthline.com/health/breast-cancer/breast-cancer-lymph-nodes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Ji, H., Hu, C., Yang, X., Liu, Y., Ji, G., Ge, S., ... and Wang, M. (2023) 'Lymph node metastasis in cancer progression: molecular mechanisms, clinical significance and therapeutic interventions',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Signal Transduction and Targeted Therapy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8(1), p.367.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Karmakar, R., Nagisetti, Y., Mukundan, A., and Wang, H. C. (2025) 'Impact of the family and socioeconomic factors as a tool of prevention of breast cancer',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World Journal of Clinical Oncology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16(5), p.106569.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Lee, J., Lee, J., Lee, D. W., Kim, H. R., and Kang, M. Y. (2021) 'Sedentary work and breast cancer risk: a systematic review and meta-analysis',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Journal of Occupational Health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63(1), e12239.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Lelan, B. J., and Korir, C. K. (2025) 'Nurses’ role in ensuring secure patient data management within healthcare settings', [no journal details provided].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León-Díaz, R., and Medina-Otero, A. (2025) 'Prevention and treatment of postmastectomy lymphedema: a physiotherapy perspective',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Current Oncology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32(10), p.555.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Leong, S. P., Pissas, A., Scarato, M., Gallon, F., Pissas, M. H., Amore, M., ... and Lund, A. W. (2022) 'The lymphatic system and sentinel lymph nodes: conduit for cancer metastasis',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Clinical and Experimental Metastasis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39(1), pp.139-157.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Levine, A., Terrian, L., Bishay, D., Lawrence, K., Wright, G. P., and Thompson, J. (2026) 'Reassessing the role of regular physical examination in post-treatment breast cancer surveillance',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Annals of Surgical Oncology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pp.1-11.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Linden, O. E., Hayward, J. H., Price, E. R., Kelil, T., Joe, B. N., and Lee, A. Y. (2020) 'Utility of diagnostic mammography as the primary imaging modality for palpable lumps in women with almost entirely fatty breasts',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American Journal of Roentgenology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214(4), pp.938-944.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Liu, Y., Tian, S., Ning, B., Huang, T., Li, Y., and Wei, Y. (2022) 'Stress and cancer: The mechanisms of immune dysregulation and management',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Frontiers in Immunology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13, p.1032294.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Lumenlearning (2026) </a:t>
            </a:r>
            <a:r>
              <a:rPr lang="en-US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Anatomy of the Lymphatic and Immune Systems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 </a:t>
            </a:r>
            <a:r>
              <a:rPr lang="en-US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https://courses.lumenlearning.com/suny-ap2/chapter/anatomy-of-the-lymphatic-and-immune-systems/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Machado, P., Liu, J. B., Needleman, L., Lee, C., and Forsberg, F. (2023) 'Anatomy versus physiology: is breast lymphatic drainage to the internal thoracic (internal mammary) lymphatic system clinically relevant?',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Journal of Breast Cancer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26(3), p.286.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Matanes, E., and Gotlieb, W. H. (2021) 'Pathophysiological and anatomical basis of lymphatic transit of cancer cells and role of the lymphatic system: a review of published literature',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Chinese Clinical Oncology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10(2), pp.14-14.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Mohanty, S. S., and Mohanty, P. K. (2021) ‘Obesity as potential breast cancer risk factor for postmenopausal women’, 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Genes &amp; diseases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 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(2), pp.117-123.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Medically Reviewed (2023) Sentinel Node Biopsy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  <a:hlinkClick r:id="rId18"/>
              </a:rPr>
              <a:t>https://my.clevelandclinic.org/health/diagnostics/9192-sentinel-node-biopsy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Mayfair (2024)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WHAT’S THE DIFFERENCE BETWEEN MAMMOGRAPHY AND BREAST ULTRASOUND? Available at: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  <a:hlinkClick r:id="rId19"/>
              </a:rPr>
              <a:t>https://www.radiology.ca/article/whats-the-difference-between-mammography-and-breast-ultrasound/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NIH (2024) Lymphedema Available at: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  <a:hlinkClick r:id="rId20"/>
              </a:rPr>
              <a:t>https://www.cancer.gov/about-cancer/treatment/side-effects/lymphedema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Natale, G., Stouthandel, M. E., Van Hoof, T., and Bocci, G. (2021) 'The lymphatic system in breast cancer: anatomical and molecular approaches',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Medicina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57(11), p.1272.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NHS (2018)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Clinical Guidelines for the Management of Breast Cancer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</a:t>
            </a:r>
            <a:r>
              <a:rPr lang="en-GB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https://www.england.nhs.uk/mids-east/wp-content/uploads/sites/7/2018/02/guidelines-for-the-management-of-breast-cancer-v1.pdf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March 2026).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NHS (2024)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Sentinel Node Biopsy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</a:t>
            </a:r>
            <a:r>
              <a:rPr lang="en-GB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https://www.nbt.nhs.uk/bristol-breast-care-centre/bbcc-clinics/breast-care-patient-information-leaflets/sentinel-node-biopsy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March 2026).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NHS (2025)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Breast Cancer Genes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</a:t>
            </a:r>
            <a:r>
              <a:rPr lang="en-GB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9"/>
              </a:rPr>
              <a:t>https://www.leedsth.nhs.uk/patients/resources/breast-cancer-genes/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March 2026).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NICE (2021)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Shared decision making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</a:t>
            </a:r>
            <a:r>
              <a:rPr lang="en-GB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10"/>
              </a:rPr>
              <a:t>https://www.nice.org.uk/guidance/ng197/chapter/Recommendations#communicating-risks-benefits-and-consequences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March 2026).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NICE (2025)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Early and locally advanced breast cancer: diagnosis and management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</a:t>
            </a:r>
            <a:r>
              <a:rPr lang="en-GB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https://www.nice.org.uk/guidance/ng101/chapter/recommendations#:~:text=1.1.1,1.1.3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March 2026).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NICE (2025b)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Early and locally advanced breast cancer: diagnosis and management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</a:t>
            </a:r>
            <a:r>
              <a:rPr lang="en-GB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https://www.nice.org.uk/guidance/ng101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March 2026).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Obeagu, E. I., and Obeagu, G. U. (2024) 'Breast cancer: a review of risk factors and diagnosis',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Medicine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103(3), e36905.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Rajeev Agarwal (2024)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Lifestyle Adjustments for Breast Cancer Care: Small Changes, Big Impact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https://www.medanta.org/patient-education-blog/lifestyle-adjustments-for-breast-cancer-care-small-changes-big-impact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Rebecca Thomas (2024) </a:t>
            </a:r>
            <a:r>
              <a:rPr lang="en-US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Cancer deaths in UK set to rise by more than 50% by 2050, experts warn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14"/>
              </a:rPr>
              <a:t>https://www.independent.co.uk/news/health/cancer-uk-rise-symptoms-diets-smoking-b2488676.html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Rumgay, H., Murphy, N., Ferrari, P., and Soerjomataram, I. (2021) 'Alcohol and cancer: epidemiology and biological mechanisms',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Nutrients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13(9), p.3173.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Statista (2026)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Breast cancer cases rate per 100,000 population in England 1995-2022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</a:t>
            </a:r>
            <a:r>
              <a:rPr lang="en-GB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https://www.statista.com/statistics/313119/breast-present-past-cancer-cases-rate-england/?srsltid=AfmBOoq4weWoPUoeR-nTeA80jgn83XxWRJPcajeQvfL65WnYaQN7gwhQ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March 2026).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Sultan, A. S., Hamad, E. M., and Ibrahim AL-Mahdawi, F. K. (2021) 'Estrogen levels in breast cancer women in pre and postmenopausal periods',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Biochemical and Cellular Archives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, 21(2).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Ulf Scheffler (2017)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Effect of Low-Dose Exposure to Bisphenol A on Breast Cancer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US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16"/>
              </a:rPr>
              <a:t>https://www.advancedsciencenews.com/effect-low-dose-exposure-bisphenol-breast-cancer/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13</a:t>
            </a:r>
            <a:r>
              <a:rPr lang="en-US" altLang="en-US" sz="7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March 2026)</a:t>
            </a:r>
            <a:endParaRPr lang="en-GB" altLang="en-US" sz="7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WHO (2025) </a:t>
            </a:r>
            <a:r>
              <a:rPr lang="en-GB" altLang="en-US" sz="700" i="1">
                <a:latin typeface="Times New Roman" panose="02020603050405020304" pitchFamily="18" charset="0"/>
                <a:cs typeface="Times New Roman" panose="02020603050405020304" pitchFamily="18" charset="0"/>
              </a:rPr>
              <a:t>Breast cancer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. Available at: </a:t>
            </a:r>
            <a:r>
              <a:rPr lang="en-GB" altLang="en-US" sz="700" u="sng">
                <a:latin typeface="Times New Roman" panose="02020603050405020304" pitchFamily="18" charset="0"/>
                <a:cs typeface="Times New Roman" panose="02020603050405020304" pitchFamily="18" charset="0"/>
                <a:hlinkClick r:id="rId17"/>
              </a:rPr>
              <a:t>https://www.who.int/news-room/fact-sheets/detail/breast-cancer</a:t>
            </a:r>
            <a:r>
              <a:rPr lang="en-GB" altLang="en-US" sz="70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13 March 2026).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4964</Words>
  <Application>Microsoft Office PowerPoint</Application>
  <PresentationFormat>On-screen Show (4:3)</PresentationFormat>
  <Paragraphs>165</Paragraphs>
  <Slides>16</Slides>
  <Notes>0</Notes>
  <HiddenSlides>0</HiddenSlides>
  <MMClips>16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Diseño predeterminado</vt:lpstr>
      <vt:lpstr>PowerPoint Presentation</vt:lpstr>
      <vt:lpstr> Introduction </vt:lpstr>
      <vt:lpstr>PowerPoint Presentation</vt:lpstr>
      <vt:lpstr>Body Functioning in Breast Cancer </vt:lpstr>
      <vt:lpstr>Demographics </vt:lpstr>
      <vt:lpstr>Patient-Specific</vt:lpstr>
      <vt:lpstr>Family &amp; Genetic Risk Factors </vt:lpstr>
      <vt:lpstr>Clinical Risk Factors for Older Patients</vt:lpstr>
      <vt:lpstr>Breast Cancer Risk Factors </vt:lpstr>
      <vt:lpstr>Environmental and Psychosocial Risk Factors </vt:lpstr>
      <vt:lpstr>Recommendation 1: Care Routine for Breast Cancer</vt:lpstr>
      <vt:lpstr>Recommendation 2 Care Monitoring </vt:lpstr>
      <vt:lpstr>Recommendation 3: Care Planning &amp; Communication </vt:lpstr>
      <vt:lpstr>Ethical Considerations  </vt:lpstr>
      <vt:lpstr>PowerPoint Presentation</vt:lpstr>
      <vt:lpstr>References </vt:lpstr>
    </vt:vector>
  </TitlesOfParts>
  <Company>Siracusa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Texto</dc:title>
  <dc:creator>Mariajose</dc:creator>
  <cp:lastModifiedBy>Sohail Akram (2328491)</cp:lastModifiedBy>
  <cp:revision>3</cp:revision>
  <dcterms:created xsi:type="dcterms:W3CDTF">2008-10-16T00:44:23Z</dcterms:created>
  <dcterms:modified xsi:type="dcterms:W3CDTF">2026-03-22T11:13:43Z</dcterms:modified>
</cp:coreProperties>
</file>