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315" r:id="rId3"/>
    <p:sldId id="312" r:id="rId4"/>
    <p:sldId id="333" r:id="rId5"/>
    <p:sldId id="334" r:id="rId6"/>
    <p:sldId id="335" r:id="rId7"/>
    <p:sldId id="336" r:id="rId8"/>
    <p:sldId id="331" r:id="rId9"/>
    <p:sldId id="330" r:id="rId10"/>
    <p:sldId id="33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6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81671"/>
  </p:normalViewPr>
  <p:slideViewPr>
    <p:cSldViewPr snapToGrid="0" snapToObjects="1">
      <p:cViewPr varScale="1">
        <p:scale>
          <a:sx n="86" d="100"/>
          <a:sy n="86" d="100"/>
        </p:scale>
        <p:origin x="927" y="33"/>
      </p:cViewPr>
      <p:guideLst/>
    </p:cSldViewPr>
  </p:slideViewPr>
  <p:notesTextViewPr>
    <p:cViewPr>
      <p:scale>
        <a:sx n="1" d="1"/>
        <a:sy n="1" d="1"/>
      </p:scale>
      <p:origin x="0" y="-27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rfer-effeithiol/paru%E2%80%99r-cwricwlwm-i-gymru-%C3%A2-gwerthoedd-ysgolion-dyheadau-athrawon?_ga=2.36492195.2070167234.1587642189-1600358062.1577998312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styn.gov.wales/effective-practice/matching-curriculum-wales-school-values-and-teacher-aspirations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striving-independent-learning-all-pupils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styn.llyw.cymru/arfer-effeithiol/ymdrechu-am-ddysgu-annibynnol-i-bob-disgybl?_ga=2.175545377.2070167234.1587642189-1600358062.1577998312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developing-childrens-social-and-emotional-skills-through-community-links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estyn.llyw.cymru/arfer-effeithiol/datblygu-medrau-cymdeithasol-ac-emosiynol-plant-trwy-gysylltiadau-%C3%A2%E2%80%99r-gymuned?_ga=2.150403893.2070167234.1587642189-1600358062.1577998312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orkingwhispers.wixsite.com/workingwhispers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 </a:t>
            </a:r>
            <a:r>
              <a:rPr lang="en-GB" dirty="0" err="1" smtClean="0"/>
              <a:t>lawlyfr</a:t>
            </a:r>
            <a:r>
              <a:rPr lang="en-GB" dirty="0" smtClean="0"/>
              <a:t> y </a:t>
            </a:r>
            <a:r>
              <a:rPr lang="en-GB" dirty="0" err="1" smtClean="0"/>
              <a:t>modiwl</a:t>
            </a:r>
            <a:r>
              <a:rPr lang="en-GB" dirty="0" smtClean="0"/>
              <a:t>.</a:t>
            </a:r>
          </a:p>
          <a:p>
            <a:r>
              <a:rPr lang="en-GB" dirty="0" smtClean="0"/>
              <a:t>From the </a:t>
            </a:r>
            <a:r>
              <a:rPr lang="en-GB" dirty="0" err="1" smtClean="0"/>
              <a:t>modiwl</a:t>
            </a:r>
            <a:r>
              <a:rPr lang="en-GB" dirty="0" smtClean="0"/>
              <a:t> handbook.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4666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Dylai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cysylltiadau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clir</a:t>
            </a:r>
            <a:r>
              <a:rPr lang="en-GB" baseline="0" dirty="0" smtClean="0"/>
              <a:t> bod </a:t>
            </a:r>
            <a:r>
              <a:rPr lang="en-GB" baseline="0" dirty="0" err="1" smtClean="0"/>
              <a:t>rhwng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hon a </a:t>
            </a:r>
            <a:r>
              <a:rPr lang="en-GB" baseline="0" dirty="0" err="1" smtClean="0"/>
              <a:t>chynnwys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aseiniad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hefyd</a:t>
            </a:r>
            <a:r>
              <a:rPr lang="en-GB" baseline="0" dirty="0" smtClean="0"/>
              <a:t>.</a:t>
            </a:r>
          </a:p>
          <a:p>
            <a:r>
              <a:rPr lang="en-GB" baseline="0" dirty="0" smtClean="0"/>
              <a:t>There should also be clear links between this session and your assignment.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076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baseline="0" dirty="0" smtClean="0"/>
              <a:t> Rhiwbina?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 smtClean="0">
              <a:hlinkClick r:id="rId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>
                <a:hlinkClick r:id="rId3"/>
              </a:rPr>
              <a:t>https://www.estyn.llyw.cymru/arfer-effeithiol/paru%E2%80%99r-cwricwlwm-i-gymru-%C3%A2-gwerthoedd-ysgolion-dyheadau-athrawon?_ga=2.36492195.2070167234.1587642189-1600358062.1577998312</a:t>
            </a:r>
            <a:endParaRPr lang="en-GB" sz="1200" dirty="0" smtClean="0"/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What are Rhiwbina School’s experiences?</a:t>
            </a:r>
            <a:endParaRPr lang="en-GB" dirty="0" smtClean="0"/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hlinkClick r:id="rId4"/>
              </a:rPr>
              <a:t>https://www.estyn.gov.wales/effective-practice/matching-curriculum-wales-school-values-and-teacher-aspirations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1278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Plascrug</a:t>
            </a:r>
            <a:r>
              <a:rPr lang="en-GB" dirty="0" smtClean="0"/>
              <a:t>?</a:t>
            </a:r>
          </a:p>
          <a:p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4"/>
              </a:rPr>
              <a:t>https://www.estyn.llyw.cymru/arfer-effeithiol/ymdrechu-am-ddysgu-annibynnol-i-bob-disgybl?_ga=2.175545377.2070167234.1587642189-1600358062.1577998312</a:t>
            </a:r>
            <a:endParaRPr lang="en-GB" dirty="0" smtClean="0"/>
          </a:p>
          <a:p>
            <a:endParaRPr lang="en-GB" dirty="0" smtClean="0">
              <a:hlinkClick r:id="rId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What are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Plascrug’s</a:t>
            </a:r>
            <a:r>
              <a:rPr lang="en-GB" dirty="0" smtClean="0"/>
              <a:t> experiences?</a:t>
            </a:r>
          </a:p>
          <a:p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https://www.estyn.gov.wales/effective-practice/striving-independent-learning-all-pupils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9668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Pa rai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Pedwar</a:t>
            </a:r>
            <a:r>
              <a:rPr lang="en-GB" dirty="0" smtClean="0"/>
              <a:t> </a:t>
            </a:r>
            <a:r>
              <a:rPr lang="en-GB" dirty="0" err="1" smtClean="0"/>
              <a:t>Diben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waith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mhrofiad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Feithrinfa</a:t>
            </a:r>
            <a:r>
              <a:rPr lang="en-GB" baseline="0" dirty="0" smtClean="0"/>
              <a:t> hon?</a:t>
            </a:r>
          </a:p>
          <a:p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4"/>
              </a:rPr>
              <a:t>https://www.estyn.llyw.cymru/arfer-effeithiol/datblygu-medrau-cymdeithasol-ac-emosiynol-plant-trwy-gysylltiadau-%C3%A2%E2%80%99r-gymuned?_ga=2.150403893.2070167234.1587642189-1600358062.1577998312</a:t>
            </a:r>
            <a:endParaRPr lang="en-GB" dirty="0" smtClean="0"/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Which or the Four Purposes are visible through this Nursery’s experiences?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r>
              <a:rPr lang="en-GB" dirty="0" smtClean="0">
                <a:hlinkClick r:id="rId3"/>
              </a:rPr>
              <a:t>https://www.estyn.gov.wales/effective-practice/developing-childrens-social-and-emotional-skills-through-community-links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5044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PDF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wahan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 – </a:t>
            </a:r>
            <a:r>
              <a:rPr lang="en-GB" dirty="0" err="1" smtClean="0"/>
              <a:t>Pontarddulais</a:t>
            </a:r>
            <a:r>
              <a:rPr lang="en-GB" baseline="0" dirty="0" smtClean="0"/>
              <a:t> PPP.</a:t>
            </a:r>
          </a:p>
          <a:p>
            <a:r>
              <a:rPr lang="en-GB" baseline="0" dirty="0" smtClean="0"/>
              <a:t>This is available as a separate PDF on Moodle – </a:t>
            </a:r>
            <a:r>
              <a:rPr lang="en-GB" baseline="0" dirty="0" err="1" smtClean="0"/>
              <a:t>Pontarddulais</a:t>
            </a:r>
            <a:r>
              <a:rPr lang="en-GB" baseline="0" dirty="0" smtClean="0"/>
              <a:t> PPP.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Mae </a:t>
            </a:r>
            <a:r>
              <a:rPr lang="en-GB" baseline="0" dirty="0" err="1" smtClean="0"/>
              <a:t>hefyd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wefan</a:t>
            </a:r>
            <a:r>
              <a:rPr lang="en-GB" baseline="0" dirty="0" smtClean="0"/>
              <a:t> hon – </a:t>
            </a:r>
            <a:r>
              <a:rPr lang="en-GB" dirty="0" smtClean="0">
                <a:hlinkClick r:id="rId3"/>
              </a:rPr>
              <a:t>https://workingwhispers.wixsite.com/workingwhispers</a:t>
            </a:r>
            <a:endParaRPr lang="en-GB" baseline="0" dirty="0" smtClean="0"/>
          </a:p>
          <a:p>
            <a:r>
              <a:rPr lang="en-GB" baseline="0" dirty="0" smtClean="0"/>
              <a:t>There’s also information on this website - </a:t>
            </a:r>
            <a:r>
              <a:rPr lang="en-GB" dirty="0" smtClean="0">
                <a:hlinkClick r:id="rId3"/>
              </a:rPr>
              <a:t>https://workingwhispers.wixsite.com/workingwhispers</a:t>
            </a:r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Beth </a:t>
            </a:r>
            <a:r>
              <a:rPr lang="en-GB" baseline="0" dirty="0" err="1" smtClean="0"/>
              <a:t>ydyw’n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dweud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wrthych</a:t>
            </a:r>
            <a:r>
              <a:rPr lang="en-GB" baseline="0" dirty="0" smtClean="0"/>
              <a:t> am </a:t>
            </a:r>
            <a:r>
              <a:rPr lang="en-GB" baseline="0" dirty="0" err="1" smtClean="0"/>
              <a:t>gynllunio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prosiect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ysgol-gymunedol</a:t>
            </a:r>
            <a:r>
              <a:rPr lang="en-GB" baseline="0" dirty="0" smtClean="0"/>
              <a:t>? Pa rai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Pedwar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Diben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waith</a:t>
            </a:r>
            <a:r>
              <a:rPr lang="en-GB" baseline="0" dirty="0" smtClean="0"/>
              <a:t>? </a:t>
            </a:r>
            <a:r>
              <a:rPr lang="en-GB" baseline="0" dirty="0" err="1" smtClean="0"/>
              <a:t>Sut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caiff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effaith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mesur</a:t>
            </a:r>
            <a:r>
              <a:rPr lang="en-GB" baseline="0" dirty="0" smtClean="0"/>
              <a:t>?</a:t>
            </a:r>
          </a:p>
          <a:p>
            <a:endParaRPr lang="en-GB" baseline="0" dirty="0" smtClean="0"/>
          </a:p>
          <a:p>
            <a:r>
              <a:rPr lang="en-GB" baseline="0" dirty="0" smtClean="0"/>
              <a:t>What does it tell you about planning a school-community project? Which of the Four Purposes are evident? How is the impact measured.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8135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raddau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ydy’r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hon </a:t>
            </a:r>
            <a:r>
              <a:rPr lang="en-GB" baseline="0" dirty="0" err="1" smtClean="0"/>
              <a:t>wedi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cwrdd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amcan</a:t>
            </a:r>
            <a:r>
              <a:rPr lang="en-GB" baseline="0" dirty="0" smtClean="0"/>
              <a:t>? Beth </a:t>
            </a:r>
            <a:r>
              <a:rPr lang="en-GB" baseline="0" dirty="0" err="1" smtClean="0"/>
              <a:t>sydd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angen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ddatblygu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ymhellach</a:t>
            </a:r>
            <a:r>
              <a:rPr lang="en-GB" baseline="0" dirty="0" smtClean="0"/>
              <a:t>?</a:t>
            </a:r>
          </a:p>
          <a:p>
            <a:r>
              <a:rPr lang="en-GB" baseline="0" dirty="0" smtClean="0"/>
              <a:t>To what extent has this session met this aim? What needs to be further developed?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7716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Cysylltwch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gennych</a:t>
            </a:r>
            <a:r>
              <a:rPr lang="en-GB" dirty="0" smtClean="0"/>
              <a:t>.</a:t>
            </a:r>
          </a:p>
          <a:p>
            <a:r>
              <a:rPr lang="en-GB" dirty="0" smtClean="0"/>
              <a:t>Get</a:t>
            </a:r>
            <a:r>
              <a:rPr lang="en-GB" baseline="0" dirty="0" smtClean="0"/>
              <a:t> in touch if you have a question.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012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emf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3499" y="435033"/>
            <a:ext cx="9809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FF00"/>
                </a:solidFill>
              </a:rPr>
              <a:t>D2 S6</a:t>
            </a:r>
            <a:endParaRPr lang="en-GB" sz="2400" b="1" dirty="0">
              <a:solidFill>
                <a:srgbClr val="FFFF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84662" y="435033"/>
            <a:ext cx="29648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FF00"/>
                </a:solidFill>
              </a:rPr>
              <a:t>ECAD5009-C</a:t>
            </a:r>
          </a:p>
          <a:p>
            <a:r>
              <a:rPr lang="en-GB" sz="2400" b="1" dirty="0" err="1" smtClean="0">
                <a:solidFill>
                  <a:srgbClr val="FFFF00"/>
                </a:solidFill>
              </a:rPr>
              <a:t>Ble</a:t>
            </a:r>
            <a:r>
              <a:rPr lang="en-GB" sz="2400" b="1" dirty="0" smtClean="0">
                <a:solidFill>
                  <a:srgbClr val="FFFF00"/>
                </a:solidFill>
              </a:rPr>
              <a:t> </a:t>
            </a:r>
            <a:r>
              <a:rPr lang="en-GB" sz="2400" b="1" dirty="0" err="1" smtClean="0">
                <a:solidFill>
                  <a:srgbClr val="FFFF00"/>
                </a:solidFill>
              </a:rPr>
              <a:t>ydw</a:t>
            </a:r>
            <a:r>
              <a:rPr lang="en-GB" sz="2400" b="1" dirty="0" smtClean="0">
                <a:solidFill>
                  <a:srgbClr val="FFFF00"/>
                </a:solidFill>
              </a:rPr>
              <a:t> </a:t>
            </a:r>
            <a:r>
              <a:rPr lang="en-GB" sz="2400" b="1" dirty="0" err="1">
                <a:solidFill>
                  <a:srgbClr val="FFFF00"/>
                </a:solidFill>
              </a:rPr>
              <a:t>i</a:t>
            </a:r>
            <a:r>
              <a:rPr lang="en-GB" sz="2400" b="1" dirty="0" err="1" smtClean="0">
                <a:solidFill>
                  <a:srgbClr val="FFFF00"/>
                </a:solidFill>
              </a:rPr>
              <a:t>’n</a:t>
            </a:r>
            <a:r>
              <a:rPr lang="en-GB" sz="2400" b="1" dirty="0" smtClean="0">
                <a:solidFill>
                  <a:srgbClr val="FFFF00"/>
                </a:solidFill>
              </a:rPr>
              <a:t> </a:t>
            </a:r>
            <a:r>
              <a:rPr lang="en-GB" sz="2400" b="1" dirty="0" err="1" smtClean="0">
                <a:solidFill>
                  <a:srgbClr val="FFFF00"/>
                </a:solidFill>
              </a:rPr>
              <a:t>addysgu</a:t>
            </a:r>
            <a:r>
              <a:rPr lang="en-GB" sz="2400" b="1" dirty="0" smtClean="0">
                <a:solidFill>
                  <a:srgbClr val="FFFF00"/>
                </a:solidFill>
              </a:rPr>
              <a:t>?</a:t>
            </a:r>
          </a:p>
          <a:p>
            <a:r>
              <a:rPr lang="en-GB" sz="2400" b="1" dirty="0" smtClean="0">
                <a:solidFill>
                  <a:srgbClr val="FFFF00"/>
                </a:solidFill>
              </a:rPr>
              <a:t>Where am I teaching?</a:t>
            </a:r>
            <a:endParaRPr lang="en-GB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Amcan y </a:t>
            </a:r>
            <a:r>
              <a:rPr lang="en-GB" b="1" dirty="0" err="1" smtClean="0"/>
              <a:t>sesiwn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Session’s aim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0218" y="1825625"/>
            <a:ext cx="4154632" cy="4351338"/>
          </a:xfrm>
        </p:spPr>
        <p:txBody>
          <a:bodyPr/>
          <a:lstStyle/>
          <a:p>
            <a:r>
              <a:rPr lang="cy-GB" dirty="0" smtClean="0"/>
              <a:t>Paratoi </a:t>
            </a:r>
            <a:r>
              <a:rPr lang="cy-GB" dirty="0"/>
              <a:t>darpar-athrawon i allu cyfrannu at systemau ysgol a dyluniad cwricwlwm sy'n diwallu anghenion yr ysgol a'i chymuned.</a:t>
            </a: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fontAlgn="base"/>
            <a:r>
              <a:rPr lang="en-GB" dirty="0"/>
              <a:t>To prepare student teachers to be able to contribute to school systems and curriculum design that meets the needs of the school and its community. 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6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797" y="95562"/>
            <a:ext cx="8767156" cy="1325563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err="1"/>
              <a:t>Sut</a:t>
            </a:r>
            <a:r>
              <a:rPr lang="en-GB" sz="3200" b="1" dirty="0"/>
              <a:t> </a:t>
            </a:r>
            <a:r>
              <a:rPr lang="en-GB" sz="3200" b="1" dirty="0" err="1"/>
              <a:t>mae'r</a:t>
            </a:r>
            <a:r>
              <a:rPr lang="en-GB" sz="3200" b="1" dirty="0"/>
              <a:t> </a:t>
            </a:r>
            <a:r>
              <a:rPr lang="en-GB" sz="3200" b="1" dirty="0" err="1"/>
              <a:t>Pedwar</a:t>
            </a:r>
            <a:r>
              <a:rPr lang="en-GB" sz="3200" b="1" dirty="0"/>
              <a:t> </a:t>
            </a:r>
            <a:r>
              <a:rPr lang="en-GB" sz="3200" b="1" dirty="0" err="1"/>
              <a:t>Diben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gysylltiedig</a:t>
            </a:r>
            <a:r>
              <a:rPr lang="en-GB" sz="3200" b="1" dirty="0"/>
              <a:t> </a:t>
            </a:r>
            <a:r>
              <a:rPr lang="en-GB" sz="3200" b="1" dirty="0" err="1"/>
              <a:t>â'r</a:t>
            </a:r>
            <a:r>
              <a:rPr lang="en-GB" sz="3200" b="1" dirty="0"/>
              <a:t> </a:t>
            </a:r>
            <a:r>
              <a:rPr lang="en-GB" sz="3200" b="1" dirty="0" err="1"/>
              <a:t>gymuned</a:t>
            </a:r>
            <a:r>
              <a:rPr lang="en-GB" sz="3200" b="1" dirty="0"/>
              <a:t>?</a:t>
            </a:r>
            <a:br>
              <a:rPr lang="en-GB" sz="3200" b="1" dirty="0"/>
            </a:br>
            <a:r>
              <a:rPr lang="en-GB" sz="3200" b="1" dirty="0"/>
              <a:t>How </a:t>
            </a:r>
            <a:r>
              <a:rPr lang="en-GB" sz="3200" b="1" dirty="0" smtClean="0"/>
              <a:t>do the Four Purposes relate to the community?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endParaRPr lang="en-GB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81396" y="3940232"/>
            <a:ext cx="76089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sesiwn</a:t>
            </a:r>
            <a:r>
              <a:rPr lang="en-GB" dirty="0"/>
              <a:t> hon,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 y </a:t>
            </a:r>
            <a:r>
              <a:rPr lang="en-GB" dirty="0" err="1" smtClean="0"/>
              <a:t>cysylltiadau</a:t>
            </a:r>
            <a:r>
              <a:rPr lang="en-GB" dirty="0" smtClean="0"/>
              <a:t> a </a:t>
            </a:r>
            <a:r>
              <a:rPr lang="en-GB" dirty="0" err="1" smtClean="0"/>
              <a:t>bodolai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y </a:t>
            </a:r>
            <a:r>
              <a:rPr lang="en-GB" dirty="0" err="1" smtClean="0"/>
              <a:t>Pedwar</a:t>
            </a:r>
            <a:r>
              <a:rPr lang="en-GB" dirty="0" smtClean="0"/>
              <a:t> </a:t>
            </a:r>
            <a:r>
              <a:rPr lang="en-GB" dirty="0" err="1" smtClean="0"/>
              <a:t>Diben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gymuned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.</a:t>
            </a:r>
          </a:p>
          <a:p>
            <a:pPr algn="ctr"/>
            <a:endParaRPr lang="en-GB" dirty="0" smtClean="0"/>
          </a:p>
          <a:p>
            <a:pPr algn="ctr"/>
            <a:r>
              <a:rPr lang="en-GB" dirty="0"/>
              <a:t>In this session, you will have the opportunity </a:t>
            </a:r>
            <a:r>
              <a:rPr lang="en-GB" dirty="0" smtClean="0"/>
              <a:t>to consider the links that exist between the Four Purposes and the community by looking at specific examples from schools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986" y="1421125"/>
            <a:ext cx="4106487" cy="230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34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Astudiaeth</a:t>
            </a:r>
            <a:r>
              <a:rPr lang="en-GB" b="1" dirty="0" smtClean="0"/>
              <a:t> </a:t>
            </a:r>
            <a:r>
              <a:rPr lang="en-GB" b="1" dirty="0" err="1" smtClean="0"/>
              <a:t>achos</a:t>
            </a:r>
            <a:r>
              <a:rPr lang="en-GB" b="1" dirty="0" smtClean="0"/>
              <a:t> 1</a:t>
            </a:r>
            <a:br>
              <a:rPr lang="en-GB" b="1" dirty="0" smtClean="0"/>
            </a:br>
            <a:r>
              <a:rPr lang="en-GB" b="1" dirty="0" smtClean="0"/>
              <a:t>Case study 1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960" y="2117114"/>
            <a:ext cx="5102079" cy="243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360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Astudiaeth</a:t>
            </a:r>
            <a:r>
              <a:rPr lang="en-GB" b="1" dirty="0" smtClean="0"/>
              <a:t> </a:t>
            </a:r>
            <a:r>
              <a:rPr lang="en-GB" b="1" dirty="0" err="1" smtClean="0"/>
              <a:t>achos</a:t>
            </a:r>
            <a:r>
              <a:rPr lang="en-GB" b="1" dirty="0" smtClean="0"/>
              <a:t> 2</a:t>
            </a:r>
            <a:br>
              <a:rPr lang="en-GB" b="1" dirty="0" smtClean="0"/>
            </a:br>
            <a:r>
              <a:rPr lang="en-GB" b="1" dirty="0" smtClean="0"/>
              <a:t>Case study 2</a:t>
            </a:r>
            <a:endParaRPr lang="en-GB" b="1" dirty="0"/>
          </a:p>
        </p:txBody>
      </p:sp>
      <p:pic>
        <p:nvPicPr>
          <p:cNvPr id="3" name="Picture 2"/>
          <p:cNvPicPr/>
          <p:nvPr/>
        </p:nvPicPr>
        <p:blipFill rotWithShape="1">
          <a:blip r:embed="rId3"/>
          <a:srcRect l="5753" t="32740" r="36929" b="26331"/>
          <a:stretch/>
        </p:blipFill>
        <p:spPr bwMode="auto">
          <a:xfrm>
            <a:off x="2060140" y="2028306"/>
            <a:ext cx="4894841" cy="277090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61714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Astudiaeth</a:t>
            </a:r>
            <a:r>
              <a:rPr lang="en-GB" b="1" dirty="0" smtClean="0"/>
              <a:t> </a:t>
            </a:r>
            <a:r>
              <a:rPr lang="en-GB" b="1" dirty="0" err="1" smtClean="0"/>
              <a:t>achos</a:t>
            </a:r>
            <a:r>
              <a:rPr lang="en-GB" b="1" dirty="0" smtClean="0"/>
              <a:t> 3</a:t>
            </a:r>
            <a:br>
              <a:rPr lang="en-GB" b="1" dirty="0" smtClean="0"/>
            </a:br>
            <a:r>
              <a:rPr lang="en-GB" b="1" dirty="0" smtClean="0"/>
              <a:t>Case study 3</a:t>
            </a:r>
            <a:endParaRPr lang="en-GB" b="1" dirty="0"/>
          </a:p>
        </p:txBody>
      </p:sp>
      <p:pic>
        <p:nvPicPr>
          <p:cNvPr id="3" name="Picture 2"/>
          <p:cNvPicPr/>
          <p:nvPr/>
        </p:nvPicPr>
        <p:blipFill rotWithShape="1">
          <a:blip r:embed="rId3"/>
          <a:srcRect l="5457" t="37190" r="37062" b="21788"/>
          <a:stretch/>
        </p:blipFill>
        <p:spPr bwMode="auto">
          <a:xfrm>
            <a:off x="1573876" y="2183476"/>
            <a:ext cx="5591695" cy="273765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57528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Astudiaeth</a:t>
            </a:r>
            <a:r>
              <a:rPr lang="en-GB" b="1" dirty="0"/>
              <a:t> </a:t>
            </a:r>
            <a:r>
              <a:rPr lang="en-GB" b="1" dirty="0" err="1" smtClean="0"/>
              <a:t>achos</a:t>
            </a:r>
            <a:r>
              <a:rPr lang="en-GB" b="1" dirty="0" smtClean="0"/>
              <a:t> 4</a:t>
            </a:r>
            <a:br>
              <a:rPr lang="en-GB" b="1" dirty="0" smtClean="0"/>
            </a:br>
            <a:r>
              <a:rPr lang="en-GB" b="1" dirty="0" smtClean="0"/>
              <a:t>Case study 4</a:t>
            </a:r>
            <a:endParaRPr lang="en-GB" b="1" dirty="0"/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16934232"/>
              </p:ext>
            </p:extLst>
          </p:nvPr>
        </p:nvGraphicFramePr>
        <p:xfrm>
          <a:off x="2286000" y="2092670"/>
          <a:ext cx="4572000" cy="2571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4" imgW="4571596" imgH="2571393" progId="Acrobat.Document.DC">
                  <p:embed/>
                </p:oleObj>
              </mc:Choice>
              <mc:Fallback>
                <p:oleObj name="Acrobat Document" r:id="rId4" imgW="4571596" imgH="2571393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86000" y="2092670"/>
                        <a:ext cx="4572000" cy="2571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91546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Amcan y </a:t>
            </a:r>
            <a:r>
              <a:rPr lang="en-GB" b="1" dirty="0" err="1" smtClean="0"/>
              <a:t>sesiwn</a:t>
            </a:r>
            <a:r>
              <a:rPr lang="en-GB" b="1" dirty="0" smtClean="0"/>
              <a:t> - </a:t>
            </a:r>
            <a:r>
              <a:rPr lang="en-GB" b="1" dirty="0" err="1" smtClean="0"/>
              <a:t>Adfyfyrio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Session’s aim - Reflection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0218" y="1825625"/>
            <a:ext cx="4154632" cy="4351338"/>
          </a:xfrm>
        </p:spPr>
        <p:txBody>
          <a:bodyPr/>
          <a:lstStyle/>
          <a:p>
            <a:r>
              <a:rPr lang="cy-GB" dirty="0"/>
              <a:t>Paratoi darpar-athrawon i allu cyfrannu at systemau ysgol a dyluniad cwricwlwm sy'n diwallu anghenion yr ysgol a'i chymuned.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To prepare student teachers to be able to contribute to school systems and curriculum design that meets the needs of the school and its community.  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09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Sesiwn</a:t>
            </a:r>
            <a:r>
              <a:rPr lang="en-GB" b="1" dirty="0" smtClean="0"/>
              <a:t> </a:t>
            </a:r>
            <a:r>
              <a:rPr lang="en-GB" b="1" dirty="0" err="1" smtClean="0"/>
              <a:t>nesaf</a:t>
            </a:r>
            <a:r>
              <a:rPr lang="en-GB" b="1" dirty="0" smtClean="0"/>
              <a:t>…</a:t>
            </a:r>
            <a:br>
              <a:rPr lang="en-GB" b="1" dirty="0" smtClean="0"/>
            </a:br>
            <a:r>
              <a:rPr lang="en-GB" b="1" dirty="0" smtClean="0"/>
              <a:t>Next session…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9352" y="1825625"/>
            <a:ext cx="3805497" cy="4351338"/>
          </a:xfrm>
        </p:spPr>
        <p:txBody>
          <a:bodyPr/>
          <a:lstStyle/>
          <a:p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Mercher</a:t>
            </a:r>
            <a:r>
              <a:rPr lang="en-GB" dirty="0" smtClean="0"/>
              <a:t> a </a:t>
            </a:r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Iau</a:t>
            </a:r>
            <a:r>
              <a:rPr lang="en-GB" dirty="0" smtClean="0"/>
              <a:t> </a:t>
            </a:r>
            <a:r>
              <a:rPr lang="en-GB" dirty="0" err="1"/>
              <a:t>w</a:t>
            </a:r>
            <a:r>
              <a:rPr lang="en-GB" dirty="0" err="1" smtClean="0"/>
              <a:t>ythnos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Wednesday and Thursday n</a:t>
            </a:r>
            <a:r>
              <a:rPr lang="en-GB" dirty="0" smtClean="0"/>
              <a:t>ext week!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545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8250" y="2254887"/>
            <a:ext cx="6780761" cy="1325563"/>
          </a:xfrm>
        </p:spPr>
        <p:txBody>
          <a:bodyPr/>
          <a:lstStyle/>
          <a:p>
            <a:r>
              <a:rPr lang="en-GB" b="1" dirty="0" smtClean="0"/>
              <a:t>rachel.bendall@uwtsd.ac.uk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13528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2581</TotalTime>
  <Words>526</Words>
  <Application>Microsoft Office PowerPoint</Application>
  <PresentationFormat>On-screen Show (4:3)</PresentationFormat>
  <Paragraphs>70</Paragraphs>
  <Slides>10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Adobe Acrobat Document</vt:lpstr>
      <vt:lpstr>PowerPoint Presentation</vt:lpstr>
      <vt:lpstr>Amcan y sesiwn Session’s aim</vt:lpstr>
      <vt:lpstr> Sut mae'r Pedwar Diben yn gysylltiedig â'r gymuned? How do the Four Purposes relate to the community? </vt:lpstr>
      <vt:lpstr>Astudiaeth achos 1 Case study 1</vt:lpstr>
      <vt:lpstr>Astudiaeth achos 2 Case study 2</vt:lpstr>
      <vt:lpstr>Astudiaeth achos 3 Case study 3</vt:lpstr>
      <vt:lpstr>Astudiaeth achos 4 Case study 4</vt:lpstr>
      <vt:lpstr>Amcan y sesiwn - Adfyfyrio Session’s aim - Reflection</vt:lpstr>
      <vt:lpstr>Sesiwn nesaf… Next session…</vt:lpstr>
      <vt:lpstr>rachel.bendall@uwtsd.ac.uk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78</cp:revision>
  <dcterms:created xsi:type="dcterms:W3CDTF">2017-02-08T11:33:06Z</dcterms:created>
  <dcterms:modified xsi:type="dcterms:W3CDTF">2020-04-23T12:13:33Z</dcterms:modified>
</cp:coreProperties>
</file>