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1"/>
  </p:notesMasterIdLst>
  <p:handoutMasterIdLst>
    <p:handoutMasterId r:id="rId52"/>
  </p:handoutMasterIdLst>
  <p:sldIdLst>
    <p:sldId id="314" r:id="rId2"/>
    <p:sldId id="316" r:id="rId3"/>
    <p:sldId id="340" r:id="rId4"/>
    <p:sldId id="341" r:id="rId5"/>
    <p:sldId id="342" r:id="rId6"/>
    <p:sldId id="343" r:id="rId7"/>
    <p:sldId id="344" r:id="rId8"/>
    <p:sldId id="345" r:id="rId9"/>
    <p:sldId id="346" r:id="rId10"/>
    <p:sldId id="331" r:id="rId11"/>
    <p:sldId id="320" r:id="rId12"/>
    <p:sldId id="324" r:id="rId13"/>
    <p:sldId id="348" r:id="rId14"/>
    <p:sldId id="371" r:id="rId15"/>
    <p:sldId id="347" r:id="rId16"/>
    <p:sldId id="349" r:id="rId17"/>
    <p:sldId id="317" r:id="rId18"/>
    <p:sldId id="318" r:id="rId19"/>
    <p:sldId id="319" r:id="rId20"/>
    <p:sldId id="332" r:id="rId21"/>
    <p:sldId id="321" r:id="rId22"/>
    <p:sldId id="350" r:id="rId23"/>
    <p:sldId id="322" r:id="rId24"/>
    <p:sldId id="351" r:id="rId25"/>
    <p:sldId id="325" r:id="rId26"/>
    <p:sldId id="327" r:id="rId27"/>
    <p:sldId id="328" r:id="rId28"/>
    <p:sldId id="352" r:id="rId29"/>
    <p:sldId id="323" r:id="rId30"/>
    <p:sldId id="353" r:id="rId31"/>
    <p:sldId id="354" r:id="rId32"/>
    <p:sldId id="370" r:id="rId33"/>
    <p:sldId id="356" r:id="rId34"/>
    <p:sldId id="355" r:id="rId35"/>
    <p:sldId id="357" r:id="rId36"/>
    <p:sldId id="368" r:id="rId37"/>
    <p:sldId id="358" r:id="rId38"/>
    <p:sldId id="360" r:id="rId39"/>
    <p:sldId id="359" r:id="rId40"/>
    <p:sldId id="361" r:id="rId41"/>
    <p:sldId id="362" r:id="rId42"/>
    <p:sldId id="363" r:id="rId43"/>
    <p:sldId id="364" r:id="rId44"/>
    <p:sldId id="365" r:id="rId45"/>
    <p:sldId id="369" r:id="rId46"/>
    <p:sldId id="366" r:id="rId47"/>
    <p:sldId id="367" r:id="rId48"/>
    <p:sldId id="329" r:id="rId49"/>
    <p:sldId id="330" r:id="rId5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40"/>
            <p14:sldId id="341"/>
            <p14:sldId id="342"/>
            <p14:sldId id="343"/>
            <p14:sldId id="344"/>
            <p14:sldId id="345"/>
            <p14:sldId id="346"/>
            <p14:sldId id="331"/>
            <p14:sldId id="320"/>
            <p14:sldId id="324"/>
            <p14:sldId id="348"/>
            <p14:sldId id="371"/>
            <p14:sldId id="347"/>
            <p14:sldId id="349"/>
            <p14:sldId id="317"/>
            <p14:sldId id="318"/>
            <p14:sldId id="319"/>
            <p14:sldId id="332"/>
            <p14:sldId id="321"/>
            <p14:sldId id="350"/>
            <p14:sldId id="322"/>
            <p14:sldId id="351"/>
            <p14:sldId id="325"/>
            <p14:sldId id="327"/>
            <p14:sldId id="328"/>
            <p14:sldId id="352"/>
            <p14:sldId id="323"/>
            <p14:sldId id="353"/>
            <p14:sldId id="354"/>
            <p14:sldId id="370"/>
            <p14:sldId id="356"/>
            <p14:sldId id="355"/>
            <p14:sldId id="357"/>
            <p14:sldId id="368"/>
            <p14:sldId id="358"/>
            <p14:sldId id="360"/>
            <p14:sldId id="359"/>
            <p14:sldId id="361"/>
            <p14:sldId id="362"/>
            <p14:sldId id="363"/>
            <p14:sldId id="364"/>
            <p14:sldId id="365"/>
            <p14:sldId id="369"/>
            <p14:sldId id="366"/>
            <p14:sldId id="367"/>
            <p14:sldId id="329"/>
            <p14:sldId id="330"/>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99" d="100"/>
          <a:sy n="99" d="100"/>
        </p:scale>
        <p:origin x="270"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35</a:t>
            </a:fld>
            <a:endParaRPr lang="en-US" altLang="en-US"/>
          </a:p>
        </p:txBody>
      </p:sp>
    </p:spTree>
    <p:extLst>
      <p:ext uri="{BB962C8B-B14F-4D97-AF65-F5344CB8AC3E}">
        <p14:creationId xmlns:p14="http://schemas.microsoft.com/office/powerpoint/2010/main" val="27377715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Express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a:p>
            <a:pPr>
              <a:buFont typeface="Monotype Sorts" pitchFamily="2" charset="2"/>
              <a:buNone/>
            </a:pPr>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a:t>
            </a:r>
            <a:endParaRPr lang="en-GB" dirty="0"/>
          </a:p>
        </p:txBody>
      </p:sp>
      <p:sp>
        <p:nvSpPr>
          <p:cNvPr id="3" name="Content Placeholder 2"/>
          <p:cNvSpPr>
            <a:spLocks noGrp="1"/>
          </p:cNvSpPr>
          <p:nvPr>
            <p:ph idx="1"/>
          </p:nvPr>
        </p:nvSpPr>
        <p:spPr/>
        <p:txBody>
          <a:bodyPr/>
          <a:lstStyle/>
          <a:p>
            <a:r>
              <a:rPr lang="en-GB" dirty="0" smtClean="0"/>
              <a:t>Express is a fast</a:t>
            </a:r>
            <a:r>
              <a:rPr lang="en-GB" dirty="0"/>
              <a:t>, </a:t>
            </a:r>
            <a:r>
              <a:rPr lang="en-GB" dirty="0" err="1"/>
              <a:t>unopinionated</a:t>
            </a:r>
            <a:r>
              <a:rPr lang="en-GB" dirty="0"/>
              <a:t>, minimalist web framework for </a:t>
            </a:r>
            <a:r>
              <a:rPr lang="en-GB" dirty="0" smtClean="0"/>
              <a:t>Node.js</a:t>
            </a:r>
          </a:p>
          <a:p>
            <a:pPr lvl="1"/>
            <a:r>
              <a:rPr lang="en-GB" dirty="0"/>
              <a:t>minimal and flexible Node.js web application framework </a:t>
            </a:r>
            <a:endParaRPr lang="en-GB" dirty="0" smtClean="0"/>
          </a:p>
          <a:p>
            <a:pPr lvl="1"/>
            <a:r>
              <a:rPr lang="en-GB" dirty="0" smtClean="0"/>
              <a:t>provides </a:t>
            </a:r>
            <a:r>
              <a:rPr lang="en-GB" dirty="0"/>
              <a:t>a robust set of features for web and mobile applications</a:t>
            </a:r>
            <a:r>
              <a:rPr lang="en-GB" dirty="0" smtClean="0"/>
              <a:t>.</a:t>
            </a:r>
          </a:p>
          <a:p>
            <a:r>
              <a:rPr lang="en-GB" dirty="0" smtClean="0"/>
              <a:t>You can build a web service or a webserver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95238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Setup</a:t>
            </a:r>
            <a:endParaRPr lang="en-GB" dirty="0"/>
          </a:p>
        </p:txBody>
      </p:sp>
      <p:sp>
        <p:nvSpPr>
          <p:cNvPr id="3" name="Content Placeholder 2"/>
          <p:cNvSpPr>
            <a:spLocks noGrp="1"/>
          </p:cNvSpPr>
          <p:nvPr>
            <p:ph idx="1"/>
          </p:nvPr>
        </p:nvSpPr>
        <p:spPr>
          <a:xfrm>
            <a:off x="1047750" y="617080"/>
            <a:ext cx="7540878" cy="5221745"/>
          </a:xfrm>
        </p:spPr>
        <p:txBody>
          <a:bodyPr/>
          <a:lstStyle/>
          <a:p>
            <a:r>
              <a:rPr lang="en-GB" dirty="0" smtClean="0"/>
              <a:t>Make a new directory</a:t>
            </a:r>
          </a:p>
          <a:p>
            <a:r>
              <a:rPr lang="en-GB" dirty="0" smtClean="0"/>
              <a:t>Download 3 files from Moodle</a:t>
            </a:r>
          </a:p>
          <a:p>
            <a:pPr lvl="1"/>
            <a:r>
              <a:rPr lang="en-GB" dirty="0" smtClean="0"/>
              <a:t>.</a:t>
            </a:r>
            <a:r>
              <a:rPr lang="en-GB" dirty="0" err="1" smtClean="0"/>
              <a:t>dockerignore</a:t>
            </a:r>
            <a:endParaRPr lang="en-GB" dirty="0" smtClean="0"/>
          </a:p>
          <a:p>
            <a:pPr lvl="1"/>
            <a:r>
              <a:rPr lang="en-GB" dirty="0" err="1" smtClean="0"/>
              <a:t>docker</a:t>
            </a:r>
            <a:r>
              <a:rPr lang="en-GB" dirty="0" smtClean="0"/>
              <a:t>-compose</a:t>
            </a:r>
          </a:p>
          <a:p>
            <a:pPr lvl="1"/>
            <a:r>
              <a:rPr lang="en-GB" dirty="0" err="1" smtClean="0"/>
              <a:t>Dockerfile</a:t>
            </a:r>
            <a:endParaRPr lang="en-GB" dirty="0" smtClean="0"/>
          </a:p>
          <a:p>
            <a:r>
              <a:rPr lang="en-GB" b="1" dirty="0" smtClean="0">
                <a:solidFill>
                  <a:srgbClr val="FF0000"/>
                </a:solidFill>
              </a:rPr>
              <a:t>Do not delete or change these files (unless specified)!!</a:t>
            </a:r>
          </a:p>
          <a:p>
            <a:r>
              <a:rPr lang="en-GB" dirty="0" smtClean="0">
                <a:solidFill>
                  <a:srgbClr val="FF0000"/>
                </a:solidFill>
              </a:rPr>
              <a:t>Make 2 directories called “</a:t>
            </a:r>
            <a:r>
              <a:rPr lang="en-GB" dirty="0" err="1" smtClean="0">
                <a:solidFill>
                  <a:srgbClr val="0070C0"/>
                </a:solidFill>
              </a:rPr>
              <a:t>nodeweb</a:t>
            </a:r>
            <a:r>
              <a:rPr lang="en-GB" b="1" u="sng" dirty="0" err="1" smtClean="0">
                <a:solidFill>
                  <a:srgbClr val="0070C0"/>
                </a:solidFill>
              </a:rPr>
              <a:t>server</a:t>
            </a:r>
            <a:r>
              <a:rPr lang="en-GB" b="1" dirty="0" smtClean="0">
                <a:solidFill>
                  <a:srgbClr val="FF0000"/>
                </a:solidFill>
              </a:rPr>
              <a:t>”</a:t>
            </a:r>
            <a:r>
              <a:rPr lang="en-GB" dirty="0" smtClean="0">
                <a:solidFill>
                  <a:srgbClr val="FF0000"/>
                </a:solidFill>
              </a:rPr>
              <a:t> and “</a:t>
            </a:r>
            <a:r>
              <a:rPr lang="en-GB" dirty="0" err="1" smtClean="0">
                <a:solidFill>
                  <a:srgbClr val="0070C0"/>
                </a:solidFill>
              </a:rPr>
              <a:t>nodeweb</a:t>
            </a:r>
            <a:r>
              <a:rPr lang="en-GB" b="1" u="sng" dirty="0" err="1" smtClean="0">
                <a:solidFill>
                  <a:srgbClr val="0070C0"/>
                </a:solidFill>
              </a:rPr>
              <a:t>service</a:t>
            </a:r>
            <a:r>
              <a:rPr lang="en-GB" b="1" dirty="0" smtClean="0">
                <a:solidFill>
                  <a:srgbClr val="FF0000"/>
                </a:solidFill>
              </a:rPr>
              <a:t>”</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55030" y="3530501"/>
            <a:ext cx="7031255" cy="2862322"/>
          </a:xfrm>
          <a:prstGeom prst="rect">
            <a:avLst/>
          </a:prstGeom>
          <a:solidFill>
            <a:srgbClr val="000000"/>
          </a:solidFill>
        </p:spPr>
        <p:txBody>
          <a:bodyPr wrap="square" rtlCol="0">
            <a:spAutoFit/>
          </a:bodyPr>
          <a:lstStyle/>
          <a:p>
            <a:r>
              <a:rPr lang="en-GB" dirty="0">
                <a:solidFill>
                  <a:schemeClr val="bg1"/>
                </a:solidFill>
              </a:rPr>
              <a:t>$ </a:t>
            </a:r>
            <a:r>
              <a:rPr lang="en-GB" dirty="0" smtClean="0">
                <a:solidFill>
                  <a:schemeClr val="bg1"/>
                </a:solidFill>
              </a:rPr>
              <a:t> </a:t>
            </a:r>
            <a:r>
              <a:rPr lang="en-GB" dirty="0" err="1" smtClean="0">
                <a:solidFill>
                  <a:schemeClr val="accent1">
                    <a:lumMod val="50000"/>
                  </a:schemeClr>
                </a:solidFill>
              </a:rPr>
              <a:t>mkdir</a:t>
            </a:r>
            <a:r>
              <a:rPr lang="en-GB" dirty="0" smtClean="0">
                <a:solidFill>
                  <a:schemeClr val="accent1">
                    <a:lumMod val="50000"/>
                  </a:schemeClr>
                </a:solidFill>
              </a:rPr>
              <a:t> </a:t>
            </a:r>
            <a:r>
              <a:rPr lang="en-GB" dirty="0" err="1" smtClean="0">
                <a:solidFill>
                  <a:schemeClr val="accent1">
                    <a:lumMod val="50000"/>
                  </a:schemeClr>
                </a:solidFill>
              </a:rPr>
              <a:t>expressjs</a:t>
            </a:r>
            <a:endParaRPr lang="en-GB" dirty="0" smtClean="0">
              <a:solidFill>
                <a:schemeClr val="accent1">
                  <a:lumMod val="50000"/>
                </a:schemeClr>
              </a:solidFill>
            </a:endParaRPr>
          </a:p>
          <a:p>
            <a:r>
              <a:rPr lang="en-GB" dirty="0" smtClean="0">
                <a:solidFill>
                  <a:schemeClr val="bg1"/>
                </a:solidFill>
              </a:rPr>
              <a:t>$  </a:t>
            </a:r>
            <a:r>
              <a:rPr lang="en-GB" dirty="0">
                <a:solidFill>
                  <a:schemeClr val="accent1">
                    <a:lumMod val="50000"/>
                  </a:schemeClr>
                </a:solidFill>
              </a:rPr>
              <a:t>ls -</a:t>
            </a:r>
            <a:r>
              <a:rPr lang="en-GB" dirty="0" smtClean="0">
                <a:solidFill>
                  <a:schemeClr val="accent1">
                    <a:lumMod val="50000"/>
                  </a:schemeClr>
                </a:solidFill>
              </a:rPr>
              <a:t>al</a:t>
            </a:r>
            <a:endParaRPr lang="en-GB" dirty="0">
              <a:solidFill>
                <a:schemeClr val="accent1">
                  <a:lumMod val="50000"/>
                </a:schemeClr>
              </a:solidFill>
            </a:endParaRPr>
          </a:p>
          <a:p>
            <a:r>
              <a:rPr lang="en-GB" dirty="0">
                <a:solidFill>
                  <a:schemeClr val="bg1"/>
                </a:solidFill>
              </a:rPr>
              <a:t>total 17</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13:58 ./</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13:55 ../</a:t>
            </a:r>
          </a:p>
          <a:p>
            <a:r>
              <a:rPr lang="pt-BR" dirty="0">
                <a:solidFill>
                  <a:schemeClr val="bg1"/>
                </a:solidFill>
              </a:rPr>
              <a:t>-rw-r--r-- 1 sc-md 1049089   12 Aug  5 12:40 </a:t>
            </a:r>
            <a:r>
              <a:rPr lang="pt-BR" dirty="0">
                <a:solidFill>
                  <a:srgbClr val="FF0000"/>
                </a:solidFill>
              </a:rPr>
              <a:t>.dockerignore</a:t>
            </a: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2279 Oct 20 13:34 </a:t>
            </a:r>
            <a:r>
              <a:rPr lang="en-GB" dirty="0" err="1">
                <a:solidFill>
                  <a:srgbClr val="FF0000"/>
                </a:solidFill>
              </a:rPr>
              <a:t>docker-compose.yml</a:t>
            </a:r>
            <a:endParaRPr lang="en-GB" dirty="0">
              <a:solidFill>
                <a:srgbClr val="FF0000"/>
              </a:solidFill>
            </a:endParaRP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1395 Oct 20 10:29 </a:t>
            </a:r>
            <a:r>
              <a:rPr lang="en-GB" dirty="0" err="1" smtClean="0">
                <a:solidFill>
                  <a:srgbClr val="FF0000"/>
                </a:solidFill>
              </a:rPr>
              <a:t>Dockerfile</a:t>
            </a:r>
            <a:endParaRPr lang="en-GB" dirty="0" smtClean="0">
              <a:solidFill>
                <a:srgbClr val="FF0000"/>
              </a:solidFill>
            </a:endParaRP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nodewebserver</a:t>
            </a:r>
            <a:r>
              <a:rPr lang="en-GB" dirty="0">
                <a:solidFill>
                  <a:schemeClr val="bg1"/>
                </a:solidFill>
              </a:rPr>
              <a:t>/</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nodewebservice</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3481038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Setup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Add a directory named </a:t>
            </a:r>
            <a:r>
              <a:rPr lang="en-GB" dirty="0" smtClean="0">
                <a:solidFill>
                  <a:srgbClr val="0070C0"/>
                </a:solidFill>
              </a:rPr>
              <a:t>“</a:t>
            </a:r>
            <a:r>
              <a:rPr lang="en-GB" dirty="0" err="1" smtClean="0">
                <a:solidFill>
                  <a:srgbClr val="0070C0"/>
                </a:solidFill>
              </a:rPr>
              <a:t>configs</a:t>
            </a:r>
            <a:r>
              <a:rPr lang="en-GB" dirty="0" smtClean="0">
                <a:solidFill>
                  <a:srgbClr val="0070C0"/>
                </a:solidFill>
              </a:rPr>
              <a:t>”</a:t>
            </a:r>
            <a:r>
              <a:rPr lang="en-GB" dirty="0" smtClean="0"/>
              <a:t> </a:t>
            </a:r>
          </a:p>
          <a:p>
            <a:r>
              <a:rPr lang="en-GB" dirty="0" smtClean="0"/>
              <a:t>Download </a:t>
            </a:r>
            <a:r>
              <a:rPr lang="en-GB" smtClean="0"/>
              <a:t>and copy </a:t>
            </a:r>
            <a:r>
              <a:rPr lang="en-GB" dirty="0"/>
              <a:t>the file </a:t>
            </a:r>
            <a:r>
              <a:rPr lang="en-GB" dirty="0" err="1" smtClean="0">
                <a:solidFill>
                  <a:srgbClr val="0070C0"/>
                </a:solidFill>
              </a:rPr>
              <a:t>tscompileoptions.json</a:t>
            </a:r>
            <a:r>
              <a:rPr lang="en-GB" dirty="0" smtClean="0"/>
              <a:t> into this directory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66250" y="2947080"/>
            <a:ext cx="7031255" cy="646331"/>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ls </a:t>
            </a:r>
            <a:r>
              <a:rPr lang="en-GB" dirty="0" err="1" smtClean="0">
                <a:solidFill>
                  <a:schemeClr val="accent1">
                    <a:lumMod val="50000"/>
                  </a:schemeClr>
                </a:solidFill>
              </a:rPr>
              <a:t>configs</a:t>
            </a:r>
            <a:r>
              <a:rPr lang="en-GB" dirty="0" smtClean="0">
                <a:solidFill>
                  <a:schemeClr val="accent1">
                    <a:lumMod val="50000"/>
                  </a:schemeClr>
                </a:solidFill>
              </a:rPr>
              <a:t>/</a:t>
            </a:r>
            <a:endParaRPr lang="en-GB" dirty="0">
              <a:solidFill>
                <a:schemeClr val="accent1">
                  <a:lumMod val="50000"/>
                </a:schemeClr>
              </a:solidFill>
            </a:endParaRPr>
          </a:p>
          <a:p>
            <a:r>
              <a:rPr lang="en-GB" dirty="0" err="1">
                <a:solidFill>
                  <a:schemeClr val="bg1"/>
                </a:solidFill>
              </a:rPr>
              <a:t>tscompileoptions.json</a:t>
            </a:r>
            <a:endParaRPr lang="en-GB" dirty="0">
              <a:solidFill>
                <a:schemeClr val="bg1"/>
              </a:solidFill>
            </a:endParaRPr>
          </a:p>
        </p:txBody>
      </p:sp>
    </p:spTree>
    <p:extLst>
      <p:ext uri="{BB962C8B-B14F-4D97-AF65-F5344CB8AC3E}">
        <p14:creationId xmlns:p14="http://schemas.microsoft.com/office/powerpoint/2010/main" val="5039960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Web Service</a:t>
            </a:r>
            <a:endParaRPr lang="en-GB" dirty="0"/>
          </a:p>
        </p:txBody>
      </p:sp>
      <p:sp>
        <p:nvSpPr>
          <p:cNvPr id="3" name="Content Placeholder 2"/>
          <p:cNvSpPr>
            <a:spLocks noGrp="1"/>
          </p:cNvSpPr>
          <p:nvPr>
            <p:ph idx="1"/>
          </p:nvPr>
        </p:nvSpPr>
        <p:spPr>
          <a:xfrm>
            <a:off x="1047750" y="1626847"/>
            <a:ext cx="7029450" cy="4211978"/>
          </a:xfrm>
        </p:spPr>
        <p:txBody>
          <a:bodyPr/>
          <a:lstStyle/>
          <a:p>
            <a:r>
              <a:rPr lang="en-GB" dirty="0"/>
              <a:t>Change into the </a:t>
            </a:r>
            <a:r>
              <a:rPr lang="en-GB" dirty="0" err="1"/>
              <a:t>nodeweb</a:t>
            </a:r>
            <a:r>
              <a:rPr lang="en-GB" b="1" dirty="0" err="1"/>
              <a:t>service</a:t>
            </a:r>
            <a:r>
              <a:rPr lang="en-GB" dirty="0"/>
              <a:t> directory</a:t>
            </a:r>
          </a:p>
          <a:p>
            <a:r>
              <a:rPr lang="en-GB" dirty="0" smtClean="0"/>
              <a:t>Download </a:t>
            </a:r>
            <a:r>
              <a:rPr lang="en-GB" dirty="0"/>
              <a:t>the </a:t>
            </a:r>
            <a:r>
              <a:rPr lang="en-GB" dirty="0" err="1"/>
              <a:t>tsconfig.</a:t>
            </a:r>
            <a:r>
              <a:rPr lang="en-GB" b="1" dirty="0" err="1"/>
              <a:t>service</a:t>
            </a:r>
            <a:r>
              <a:rPr lang="en-GB" dirty="0" err="1"/>
              <a:t>.json</a:t>
            </a:r>
            <a:r>
              <a:rPr lang="en-GB" dirty="0"/>
              <a:t> file into this directory</a:t>
            </a:r>
          </a:p>
          <a:p>
            <a:r>
              <a:rPr lang="en-GB" dirty="0" smtClean="0"/>
              <a:t>Create a </a:t>
            </a:r>
            <a:r>
              <a:rPr lang="en-GB" dirty="0" err="1" smtClean="0"/>
              <a:t>package.json</a:t>
            </a:r>
            <a:r>
              <a:rPr lang="en-GB" dirty="0" smtClean="0"/>
              <a:t> file using </a:t>
            </a:r>
            <a:r>
              <a:rPr lang="en-GB" i="1" dirty="0" err="1" smtClean="0"/>
              <a:t>npm</a:t>
            </a:r>
            <a:r>
              <a:rPr lang="en-GB" i="1" dirty="0" smtClean="0"/>
              <a:t> </a:t>
            </a:r>
            <a:r>
              <a:rPr lang="en-GB" i="1" dirty="0" err="1" smtClean="0"/>
              <a:t>init</a:t>
            </a:r>
            <a:r>
              <a:rPr lang="en-GB" dirty="0" smtClean="0"/>
              <a:t> and answer the questions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5500" y="3317652"/>
            <a:ext cx="7031255" cy="1200329"/>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ls </a:t>
            </a:r>
            <a:r>
              <a:rPr lang="en-GB" dirty="0" err="1">
                <a:solidFill>
                  <a:schemeClr val="accent1">
                    <a:lumMod val="50000"/>
                  </a:schemeClr>
                </a:solidFill>
              </a:rPr>
              <a:t>nodewebservice</a:t>
            </a:r>
            <a:endParaRPr lang="en-GB" dirty="0">
              <a:solidFill>
                <a:schemeClr val="accent1">
                  <a:lumMod val="50000"/>
                </a:schemeClr>
              </a:solidFill>
            </a:endParaRPr>
          </a:p>
          <a:p>
            <a:r>
              <a:rPr lang="en-GB" dirty="0" err="1" smtClean="0">
                <a:solidFill>
                  <a:schemeClr val="bg1"/>
                </a:solidFill>
              </a:rPr>
              <a:t>tsconfig.service.json</a:t>
            </a:r>
            <a:endParaRPr lang="en-GB" dirty="0" smtClean="0">
              <a:solidFill>
                <a:schemeClr val="bg1"/>
              </a:solidFill>
            </a:endParaRPr>
          </a:p>
          <a:p>
            <a:r>
              <a:rPr lang="en-GB" dirty="0" smtClean="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smtClean="0">
                <a:solidFill>
                  <a:schemeClr val="accent1">
                    <a:lumMod val="50000"/>
                  </a:schemeClr>
                </a:solidFill>
              </a:rPr>
              <a:t>/</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npm</a:t>
            </a:r>
            <a:r>
              <a:rPr lang="en-GB" dirty="0" smtClean="0">
                <a:solidFill>
                  <a:schemeClr val="accent1">
                    <a:lumMod val="50000"/>
                  </a:schemeClr>
                </a:solidFill>
              </a:rPr>
              <a:t> </a:t>
            </a:r>
            <a:r>
              <a:rPr lang="en-GB" dirty="0" err="1" smtClean="0">
                <a:solidFill>
                  <a:schemeClr val="accent1">
                    <a:lumMod val="50000"/>
                  </a:schemeClr>
                </a:solidFill>
              </a:rPr>
              <a:t>init</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5163058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smtClean="0">
                <a:solidFill>
                  <a:schemeClr val="bg1"/>
                </a:solidFill>
              </a:rPr>
              <a:t>$ </a:t>
            </a:r>
            <a:r>
              <a:rPr lang="en-GB" dirty="0">
                <a:solidFill>
                  <a:schemeClr val="accent1">
                    <a:lumMod val="50000"/>
                  </a:schemeClr>
                </a:solidFill>
              </a:rPr>
              <a:t>cd </a:t>
            </a:r>
            <a:r>
              <a:rPr lang="en-GB" dirty="0" err="1" smtClean="0">
                <a:solidFill>
                  <a:schemeClr val="accent1">
                    <a:lumMod val="50000"/>
                  </a:schemeClr>
                </a:solidFill>
              </a:rPr>
              <a:t>nodewebservice</a:t>
            </a:r>
            <a:endParaRPr lang="en-GB" dirty="0">
              <a:solidFill>
                <a:schemeClr val="accent1">
                  <a:lumMod val="50000"/>
                </a:schemeClr>
              </a:solidFill>
            </a:endParaRPr>
          </a:p>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smtClean="0">
                <a:solidFill>
                  <a:schemeClr val="bg1"/>
                </a:solidFill>
              </a:rPr>
              <a:t>…...</a:t>
            </a:r>
            <a:endParaRPr lang="en-GB" dirty="0">
              <a:solidFill>
                <a:schemeClr val="bg1"/>
              </a:solidFill>
            </a:endParaRP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service example</a:t>
            </a:r>
          </a:p>
          <a:p>
            <a:r>
              <a:rPr lang="en-GB" sz="1200" dirty="0">
                <a:solidFill>
                  <a:schemeClr val="bg1"/>
                </a:solidFill>
              </a:rPr>
              <a:t>entry point: (index.js) </a:t>
            </a:r>
            <a:r>
              <a:rPr lang="en-GB" dirty="0">
                <a:solidFill>
                  <a:schemeClr val="accent1">
                    <a:lumMod val="50000"/>
                  </a:schemeClr>
                </a:solidFill>
              </a:rPr>
              <a:t>service.js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smtClean="0">
                <a:solidFill>
                  <a:schemeClr val="bg1"/>
                </a:solidFill>
              </a:rPr>
              <a:t>\</a:t>
            </a:r>
            <a:r>
              <a:rPr lang="en-GB" sz="1200" dirty="0" err="1" smtClean="0">
                <a:solidFill>
                  <a:schemeClr val="bg1"/>
                </a:solidFill>
              </a:rPr>
              <a:t>expressjs</a:t>
            </a:r>
            <a:r>
              <a:rPr lang="en-GB" sz="1200" dirty="0" smtClean="0">
                <a:solidFill>
                  <a:schemeClr val="bg1"/>
                </a:solidFill>
              </a:rPr>
              <a:t>\</a:t>
            </a:r>
            <a:r>
              <a:rPr lang="en-GB" sz="1200" dirty="0" err="1" smtClean="0">
                <a:solidFill>
                  <a:schemeClr val="bg1"/>
                </a:solidFill>
              </a:rPr>
              <a:t>nodewebservice</a:t>
            </a:r>
            <a:r>
              <a:rPr lang="en-GB" sz="1200" dirty="0" smtClean="0">
                <a:solidFill>
                  <a:schemeClr val="bg1"/>
                </a:solidFill>
              </a:rPr>
              <a:t>\</a:t>
            </a:r>
            <a:r>
              <a:rPr lang="en-GB" sz="1200" dirty="0" err="1" smtClean="0">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Tree>
    <p:extLst>
      <p:ext uri="{BB962C8B-B14F-4D97-AF65-F5344CB8AC3E}">
        <p14:creationId xmlns:p14="http://schemas.microsoft.com/office/powerpoint/2010/main" val="16089916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framework and a </a:t>
            </a:r>
            <a:r>
              <a:rPr lang="en-GB" b="1" dirty="0" err="1"/>
              <a:t>Postgres</a:t>
            </a:r>
            <a:r>
              <a:rPr lang="en-GB" dirty="0"/>
              <a:t> database, so we need to install these</a:t>
            </a:r>
            <a:br>
              <a:rPr lang="en-GB" dirty="0"/>
            </a:br>
            <a:r>
              <a:rPr lang="en-GB" i="1" dirty="0" err="1"/>
              <a:t>npm</a:t>
            </a:r>
            <a:r>
              <a:rPr lang="en-GB" i="1" dirty="0"/>
              <a:t> install express express-validator </a:t>
            </a:r>
            <a:r>
              <a:rPr lang="en-GB" i="1" dirty="0" err="1"/>
              <a:t>cors</a:t>
            </a:r>
            <a:r>
              <a:rPr lang="en-GB" i="1" dirty="0"/>
              <a:t> </a:t>
            </a:r>
            <a:r>
              <a:rPr lang="en-GB" i="1" dirty="0" err="1"/>
              <a:t>pg</a:t>
            </a:r>
            <a:r>
              <a:rPr lang="en-GB" i="1" dirty="0"/>
              <a:t> </a:t>
            </a:r>
            <a:r>
              <a:rPr lang="en-GB" i="1" dirty="0" err="1"/>
              <a:t>pg</a:t>
            </a:r>
            <a:r>
              <a:rPr lang="en-GB" i="1" dirty="0"/>
              <a:t>-format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6144" y="2375484"/>
            <a:ext cx="769356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make sure you are in the </a:t>
            </a:r>
            <a:r>
              <a:rPr lang="en-GB" dirty="0" err="1" smtClean="0">
                <a:solidFill>
                  <a:srgbClr val="FF0000"/>
                </a:solidFill>
                <a:sym typeface="Wingdings" panose="05000000000000000000" pitchFamily="2" charset="2"/>
              </a:rPr>
              <a:t>dir</a:t>
            </a:r>
            <a:r>
              <a:rPr lang="en-GB" dirty="0" smtClean="0">
                <a:solidFill>
                  <a:srgbClr val="FF0000"/>
                </a:solidFill>
                <a:sym typeface="Wingdings" panose="05000000000000000000" pitchFamily="2" charset="2"/>
              </a:rPr>
              <a:t> “</a:t>
            </a:r>
            <a:r>
              <a:rPr lang="en-GB" dirty="0" err="1" smtClean="0">
                <a:solidFill>
                  <a:srgbClr val="FF0000"/>
                </a:solidFill>
                <a:sym typeface="Wingdings" panose="05000000000000000000" pitchFamily="2" charset="2"/>
              </a:rPr>
              <a:t>nodewebservice</a:t>
            </a:r>
            <a:r>
              <a:rPr lang="en-GB" dirty="0" smtClean="0">
                <a:solidFill>
                  <a:srgbClr val="FF0000"/>
                </a:solidFill>
                <a:sym typeface="Wingdings" panose="05000000000000000000" pitchFamily="2" charset="2"/>
              </a:rPr>
              <a:t>”</a:t>
            </a:r>
            <a:endParaRPr lang="en-GB" dirty="0">
              <a:solidFill>
                <a:srgbClr val="FF0000"/>
              </a:solidFill>
            </a:endParaRPr>
          </a:p>
          <a:p>
            <a:r>
              <a:rPr lang="en-GB" dirty="0" smtClean="0">
                <a:solidFill>
                  <a:schemeClr val="bg1"/>
                </a:solidFill>
              </a:rPr>
              <a:t>$ </a:t>
            </a:r>
            <a:r>
              <a:rPr lang="en-GB" dirty="0" smtClean="0">
                <a:solidFill>
                  <a:schemeClr val="accent1">
                    <a:lumMod val="50000"/>
                  </a:schemeClr>
                </a:solidFill>
              </a:rPr>
              <a:t>ls</a:t>
            </a:r>
          </a:p>
          <a:p>
            <a:r>
              <a:rPr lang="en-GB" dirty="0" err="1" smtClean="0">
                <a:solidFill>
                  <a:schemeClr val="bg1"/>
                </a:solidFill>
              </a:rPr>
              <a:t>package.json</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a:solidFill>
                  <a:schemeClr val="accent1">
                    <a:lumMod val="50000"/>
                  </a:schemeClr>
                </a:solidFill>
              </a:rPr>
              <a:t>cors</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-format</a:t>
            </a:r>
          </a:p>
          <a:p>
            <a:r>
              <a:rPr lang="en-GB" dirty="0" smtClean="0">
                <a:solidFill>
                  <a:schemeClr val="bg1"/>
                </a:solidFill>
              </a:rPr>
              <a:t>….</a:t>
            </a:r>
            <a:endParaRPr lang="en-GB" dirty="0">
              <a:solidFill>
                <a:schemeClr val="bg1"/>
              </a:solidFill>
            </a:endParaRPr>
          </a:p>
          <a:p>
            <a:r>
              <a:rPr lang="en-GB" dirty="0">
                <a:solidFill>
                  <a:schemeClr val="bg1"/>
                </a:solidFill>
              </a:rPr>
              <a:t>+ pg-format@1.0.4</a:t>
            </a:r>
          </a:p>
          <a:p>
            <a:r>
              <a:rPr lang="en-GB" dirty="0">
                <a:solidFill>
                  <a:schemeClr val="bg1"/>
                </a:solidFill>
              </a:rPr>
              <a:t>+ cors@2.8.5</a:t>
            </a:r>
          </a:p>
          <a:p>
            <a:r>
              <a:rPr lang="en-GB" dirty="0">
                <a:solidFill>
                  <a:schemeClr val="bg1"/>
                </a:solidFill>
              </a:rPr>
              <a:t>+ express-validator@6.6.1</a:t>
            </a:r>
          </a:p>
          <a:p>
            <a:r>
              <a:rPr lang="en-GB" dirty="0">
                <a:solidFill>
                  <a:schemeClr val="bg1"/>
                </a:solidFill>
              </a:rPr>
              <a:t>+ express@4.17.1</a:t>
            </a:r>
          </a:p>
          <a:p>
            <a:r>
              <a:rPr lang="en-GB" dirty="0">
                <a:solidFill>
                  <a:schemeClr val="bg1"/>
                </a:solidFill>
              </a:rPr>
              <a:t>+ pg@8.4.2</a:t>
            </a:r>
          </a:p>
          <a:p>
            <a:r>
              <a:rPr lang="en-GB" dirty="0" smtClean="0">
                <a:solidFill>
                  <a:schemeClr val="bg1"/>
                </a:solidFill>
              </a:rPr>
              <a:t>found </a:t>
            </a:r>
            <a:r>
              <a:rPr lang="en-GB" dirty="0">
                <a:solidFill>
                  <a:schemeClr val="bg1"/>
                </a:solidFill>
              </a:rPr>
              <a:t>0 vulnerabilities</a:t>
            </a:r>
          </a:p>
        </p:txBody>
      </p:sp>
    </p:spTree>
    <p:extLst>
      <p:ext uri="{BB962C8B-B14F-4D97-AF65-F5344CB8AC3E}">
        <p14:creationId xmlns:p14="http://schemas.microsoft.com/office/powerpoint/2010/main" val="35016078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876925"/>
            <a:ext cx="7029450" cy="976965"/>
          </a:xfrm>
        </p:spPr>
        <p:txBody>
          <a:bodyPr/>
          <a:lstStyle/>
          <a:p>
            <a:r>
              <a:rPr lang="en-GB" dirty="0" smtClean="0"/>
              <a:t>For development purposes, we need to install:</a:t>
            </a:r>
          </a:p>
          <a:p>
            <a:pPr lvl="1"/>
            <a:r>
              <a:rPr lang="en-GB" dirty="0" smtClean="0"/>
              <a:t>a couple of tools for managing the build called </a:t>
            </a:r>
            <a:r>
              <a:rPr lang="en-GB" dirty="0" err="1" smtClean="0"/>
              <a:t>nodemon</a:t>
            </a:r>
            <a:r>
              <a:rPr lang="en-GB" dirty="0" smtClean="0"/>
              <a:t> and </a:t>
            </a:r>
            <a:r>
              <a:rPr lang="en-GB" dirty="0" err="1" smtClean="0"/>
              <a:t>npm</a:t>
            </a:r>
            <a:r>
              <a:rPr lang="en-GB" dirty="0" smtClean="0"/>
              <a:t>-run-all</a:t>
            </a:r>
          </a:p>
          <a:p>
            <a:pPr lvl="1"/>
            <a:r>
              <a:rPr lang="en-GB" dirty="0" err="1" smtClean="0"/>
              <a:t>TypeScript</a:t>
            </a:r>
            <a:endParaRPr lang="en-GB" dirty="0" smtClean="0"/>
          </a:p>
          <a:p>
            <a:pPr lvl="1"/>
            <a:r>
              <a:rPr lang="en-GB" dirty="0" smtClean="0"/>
              <a:t>a number of </a:t>
            </a:r>
            <a:r>
              <a:rPr lang="en-GB" dirty="0" err="1" smtClean="0"/>
              <a:t>DefinetlyTyped</a:t>
            </a:r>
            <a:r>
              <a:rPr lang="en-GB" dirty="0" smtClean="0"/>
              <a:t> type definitions to support </a:t>
            </a:r>
            <a:r>
              <a:rPr lang="en-GB" dirty="0" err="1" smtClean="0"/>
              <a:t>TypeScript</a:t>
            </a:r>
            <a:endParaRPr lang="en-GB" dirty="0" smtClean="0"/>
          </a:p>
          <a:p>
            <a:pPr marL="0" indent="0">
              <a:buNone/>
            </a:pPr>
            <a:r>
              <a:rPr lang="en-GB" i="1" dirty="0"/>
              <a:t>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50760" y="4252027"/>
            <a:ext cx="6357381" cy="1200329"/>
          </a:xfrm>
          <a:prstGeom prst="rect">
            <a:avLst/>
          </a:prstGeom>
          <a:noFill/>
        </p:spPr>
        <p:txBody>
          <a:bodyPr wrap="square" rtlCol="0">
            <a:spAutoFit/>
          </a:bodyPr>
          <a:lstStyle/>
          <a:p>
            <a:pPr marL="0" indent="0">
              <a:buNone/>
            </a:pPr>
            <a:r>
              <a:rPr lang="en-GB" i="1" dirty="0" err="1"/>
              <a:t>npm</a:t>
            </a:r>
            <a:r>
              <a:rPr lang="en-GB" i="1" dirty="0"/>
              <a:t> install --save-dev </a:t>
            </a:r>
            <a:r>
              <a:rPr lang="en-GB" i="1" dirty="0" err="1"/>
              <a:t>nodemon</a:t>
            </a:r>
            <a:r>
              <a:rPr lang="en-GB" i="1" dirty="0"/>
              <a:t> --save-dev </a:t>
            </a:r>
            <a:r>
              <a:rPr lang="en-GB" i="1" dirty="0" err="1"/>
              <a:t>npm</a:t>
            </a:r>
            <a:r>
              <a:rPr lang="en-GB" i="1" dirty="0"/>
              <a:t>-run-all --save-dev typescript --save-dev @types/node --</a:t>
            </a:r>
            <a:r>
              <a:rPr lang="en-GB" i="1" dirty="0" smtClean="0"/>
              <a:t>save-dev @types/express </a:t>
            </a:r>
            <a:r>
              <a:rPr lang="en-GB" i="1" dirty="0"/>
              <a:t>--save-dev @types/</a:t>
            </a:r>
            <a:r>
              <a:rPr lang="en-GB" i="1" dirty="0" err="1"/>
              <a:t>cors</a:t>
            </a:r>
            <a:r>
              <a:rPr lang="en-GB" i="1" dirty="0"/>
              <a:t> --save-dev @types/</a:t>
            </a:r>
            <a:r>
              <a:rPr lang="en-GB" i="1" dirty="0" err="1"/>
              <a:t>pg</a:t>
            </a:r>
            <a:r>
              <a:rPr lang="en-GB" i="1" dirty="0"/>
              <a:t> --save-dev @types/</a:t>
            </a:r>
            <a:r>
              <a:rPr lang="en-GB" i="1" dirty="0" err="1"/>
              <a:t>pg</a:t>
            </a:r>
            <a:r>
              <a:rPr lang="en-GB" i="1" dirty="0"/>
              <a:t>-format</a:t>
            </a:r>
            <a:endParaRPr lang="en-GB" dirty="0"/>
          </a:p>
        </p:txBody>
      </p:sp>
      <p:sp>
        <p:nvSpPr>
          <p:cNvPr id="7" name="TextBox 6"/>
          <p:cNvSpPr txBox="1"/>
          <p:nvPr/>
        </p:nvSpPr>
        <p:spPr>
          <a:xfrm>
            <a:off x="7040880" y="6145731"/>
            <a:ext cx="1787669" cy="369332"/>
          </a:xfrm>
          <a:prstGeom prst="rect">
            <a:avLst/>
          </a:prstGeom>
          <a:noFill/>
        </p:spPr>
        <p:txBody>
          <a:bodyPr wrap="none" rtlCol="0">
            <a:spAutoFit/>
          </a:bodyPr>
          <a:lstStyle/>
          <a:p>
            <a:r>
              <a:rPr lang="en-GB" dirty="0" smtClean="0"/>
              <a:t>(See next slide)</a:t>
            </a:r>
            <a:endParaRPr lang="en-GB" dirty="0"/>
          </a:p>
        </p:txBody>
      </p:sp>
    </p:spTree>
    <p:extLst>
      <p:ext uri="{BB962C8B-B14F-4D97-AF65-F5344CB8AC3E}">
        <p14:creationId xmlns:p14="http://schemas.microsoft.com/office/powerpoint/2010/main" val="20059608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98452" y="1724025"/>
            <a:ext cx="7338765" cy="3970318"/>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r>
              <a:rPr lang="en-GB" dirty="0">
                <a:solidFill>
                  <a:schemeClr val="accent1">
                    <a:lumMod val="50000"/>
                  </a:schemeClr>
                </a:solidFill>
              </a:rPr>
              <a:t> --save-dev </a:t>
            </a:r>
            <a:r>
              <a:rPr lang="en-GB" dirty="0" err="1">
                <a:solidFill>
                  <a:schemeClr val="accent1">
                    <a:lumMod val="50000"/>
                  </a:schemeClr>
                </a:solidFill>
              </a:rPr>
              <a:t>npm</a:t>
            </a:r>
            <a:r>
              <a:rPr lang="en-GB" dirty="0">
                <a:solidFill>
                  <a:schemeClr val="accent1">
                    <a:lumMod val="50000"/>
                  </a:schemeClr>
                </a:solidFill>
              </a:rPr>
              <a:t>-run-all --save-dev typescript --save-dev @types/node --save-dev @types/express --save-dev @types/</a:t>
            </a:r>
            <a:r>
              <a:rPr lang="en-GB" dirty="0" err="1">
                <a:solidFill>
                  <a:schemeClr val="accent1">
                    <a:lumMod val="50000"/>
                  </a:schemeClr>
                </a:solidFill>
              </a:rPr>
              <a:t>cors</a:t>
            </a:r>
            <a:r>
              <a:rPr lang="en-GB" dirty="0">
                <a:solidFill>
                  <a:schemeClr val="accent1">
                    <a:lumMod val="50000"/>
                  </a:schemeClr>
                </a:solidFill>
              </a:rPr>
              <a:t> --save-dev @types/</a:t>
            </a:r>
            <a:r>
              <a:rPr lang="en-GB" dirty="0" err="1">
                <a:solidFill>
                  <a:schemeClr val="accent1">
                    <a:lumMod val="50000"/>
                  </a:schemeClr>
                </a:solidFill>
              </a:rPr>
              <a:t>pg</a:t>
            </a:r>
            <a:r>
              <a:rPr lang="en-GB" dirty="0">
                <a:solidFill>
                  <a:schemeClr val="accent1">
                    <a:lumMod val="50000"/>
                  </a:schemeClr>
                </a:solidFill>
              </a:rPr>
              <a:t> --save-dev @types/</a:t>
            </a:r>
            <a:r>
              <a:rPr lang="en-GB" dirty="0" err="1">
                <a:solidFill>
                  <a:schemeClr val="accent1">
                    <a:lumMod val="50000"/>
                  </a:schemeClr>
                </a:solidFill>
              </a:rPr>
              <a:t>pg</a:t>
            </a:r>
            <a:r>
              <a:rPr lang="en-GB" dirty="0">
                <a:solidFill>
                  <a:schemeClr val="accent1">
                    <a:lumMod val="50000"/>
                  </a:schemeClr>
                </a:solidFill>
              </a:rPr>
              <a:t>-format</a:t>
            </a:r>
          </a:p>
          <a:p>
            <a:r>
              <a:rPr lang="en-GB" dirty="0" smtClean="0">
                <a:solidFill>
                  <a:schemeClr val="bg1"/>
                </a:solidFill>
              </a:rPr>
              <a:t>…..</a:t>
            </a:r>
            <a:endParaRPr lang="en-GB" dirty="0">
              <a:solidFill>
                <a:schemeClr val="bg1"/>
              </a:solidFill>
            </a:endParaRPr>
          </a:p>
          <a:p>
            <a:r>
              <a:rPr lang="en-GB" dirty="0">
                <a:solidFill>
                  <a:schemeClr val="bg1"/>
                </a:solidFill>
              </a:rPr>
              <a:t>+ npm-run-all@4.1.5</a:t>
            </a:r>
          </a:p>
          <a:p>
            <a:r>
              <a:rPr lang="en-GB" dirty="0">
                <a:solidFill>
                  <a:schemeClr val="bg1"/>
                </a:solidFill>
              </a:rPr>
              <a:t>+ @types/pg-format@1.0.1</a:t>
            </a:r>
          </a:p>
          <a:p>
            <a:r>
              <a:rPr lang="en-GB" dirty="0">
                <a:solidFill>
                  <a:schemeClr val="bg1"/>
                </a:solidFill>
              </a:rPr>
              <a:t>+ @types/express@4.17.8</a:t>
            </a:r>
          </a:p>
          <a:p>
            <a:r>
              <a:rPr lang="en-GB" dirty="0">
                <a:solidFill>
                  <a:schemeClr val="bg1"/>
                </a:solidFill>
              </a:rPr>
              <a:t>+ @types/pg@7.14.5</a:t>
            </a:r>
          </a:p>
          <a:p>
            <a:r>
              <a:rPr lang="en-GB" dirty="0">
                <a:solidFill>
                  <a:schemeClr val="bg1"/>
                </a:solidFill>
              </a:rPr>
              <a:t>+ @types/cors@2.8.8</a:t>
            </a:r>
          </a:p>
          <a:p>
            <a:r>
              <a:rPr lang="en-GB" dirty="0">
                <a:solidFill>
                  <a:schemeClr val="bg1"/>
                </a:solidFill>
              </a:rPr>
              <a:t>+ nodemon@2.0.6</a:t>
            </a:r>
          </a:p>
          <a:p>
            <a:r>
              <a:rPr lang="en-GB" dirty="0">
                <a:solidFill>
                  <a:schemeClr val="bg1"/>
                </a:solidFill>
              </a:rPr>
              <a:t>+ @types/node@14.14.5</a:t>
            </a:r>
          </a:p>
          <a:p>
            <a:r>
              <a:rPr lang="en-GB" dirty="0">
                <a:solidFill>
                  <a:schemeClr val="bg1"/>
                </a:solidFill>
              </a:rPr>
              <a:t>+ typescript@4.0.5</a:t>
            </a:r>
          </a:p>
          <a:p>
            <a:r>
              <a:rPr lang="en-GB" dirty="0" smtClean="0">
                <a:solidFill>
                  <a:schemeClr val="bg1"/>
                </a:solidFill>
              </a:rPr>
              <a:t>found </a:t>
            </a:r>
            <a:r>
              <a:rPr lang="en-GB" dirty="0">
                <a:solidFill>
                  <a:schemeClr val="bg1"/>
                </a:solidFill>
              </a:rPr>
              <a:t>0 vulnerabilities</a:t>
            </a:r>
          </a:p>
        </p:txBody>
      </p:sp>
    </p:spTree>
    <p:extLst>
      <p:ext uri="{BB962C8B-B14F-4D97-AF65-F5344CB8AC3E}">
        <p14:creationId xmlns:p14="http://schemas.microsoft.com/office/powerpoint/2010/main" val="31046358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Node.js vs Express</a:t>
            </a:r>
            <a:endParaRPr lang="en-GB" dirty="0"/>
          </a:p>
        </p:txBody>
      </p:sp>
      <p:sp>
        <p:nvSpPr>
          <p:cNvPr id="3" name="Content Placeholder 2"/>
          <p:cNvSpPr>
            <a:spLocks noGrp="1"/>
          </p:cNvSpPr>
          <p:nvPr>
            <p:ph idx="1"/>
          </p:nvPr>
        </p:nvSpPr>
        <p:spPr>
          <a:xfrm>
            <a:off x="166004" y="664141"/>
            <a:ext cx="5349272" cy="437950"/>
          </a:xfrm>
        </p:spPr>
        <p:txBody>
          <a:bodyPr/>
          <a:lstStyle/>
          <a:p>
            <a:r>
              <a:rPr lang="en-GB" dirty="0" smtClean="0"/>
              <a:t>This in Node.js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9693" y="1102091"/>
            <a:ext cx="520008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smtClean="0"/>
              <a:t>server = </a:t>
            </a:r>
            <a:r>
              <a:rPr lang="en-GB" dirty="0" err="1" smtClean="0"/>
              <a:t>http.createServer</a:t>
            </a:r>
            <a:r>
              <a:rPr lang="en-GB" dirty="0" smtClean="0"/>
              <a:t>(function </a:t>
            </a:r>
            <a:r>
              <a:rPr lang="en-GB" dirty="0"/>
              <a:t>(</a:t>
            </a:r>
            <a:r>
              <a:rPr lang="en-GB" dirty="0" err="1"/>
              <a:t>req</a:t>
            </a:r>
            <a:r>
              <a:rPr lang="en-GB" dirty="0"/>
              <a:t>, res)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smtClean="0"/>
              <a:t>});</a:t>
            </a:r>
          </a:p>
          <a:p>
            <a:endParaRPr lang="en-GB" dirty="0"/>
          </a:p>
          <a:p>
            <a:r>
              <a:rPr lang="en-GB" dirty="0" err="1" smtClean="0"/>
              <a:t>server.listen</a:t>
            </a:r>
            <a:r>
              <a:rPr lang="en-GB" dirty="0" smtClean="0"/>
              <a:t>(3000, '127.0.0.1‘, </a:t>
            </a:r>
            <a:r>
              <a:rPr lang="en-GB" dirty="0"/>
              <a:t>() =&gt;</a:t>
            </a:r>
          </a:p>
          <a:p>
            <a:r>
              <a:rPr lang="en-GB" dirty="0"/>
              <a:t>{</a:t>
            </a:r>
          </a:p>
          <a:p>
            <a:r>
              <a:rPr lang="en-GB" dirty="0"/>
              <a:t>    console.log</a:t>
            </a:r>
            <a:r>
              <a:rPr lang="en-GB" dirty="0" smtClean="0"/>
              <a:t>(‘Server running‘);</a:t>
            </a:r>
            <a:endParaRPr lang="en-GB" dirty="0"/>
          </a:p>
          <a:p>
            <a:r>
              <a:rPr lang="en-GB" dirty="0"/>
              <a:t>}</a:t>
            </a:r>
            <a:r>
              <a:rPr lang="en-GB" dirty="0" smtClean="0"/>
              <a:t>);</a:t>
            </a:r>
            <a:endParaRPr lang="en-GB" dirty="0"/>
          </a:p>
        </p:txBody>
      </p:sp>
      <p:sp>
        <p:nvSpPr>
          <p:cNvPr id="6" name="TextBox 5"/>
          <p:cNvSpPr txBox="1"/>
          <p:nvPr/>
        </p:nvSpPr>
        <p:spPr>
          <a:xfrm>
            <a:off x="5515276" y="4528686"/>
            <a:ext cx="184731" cy="369332"/>
          </a:xfrm>
          <a:prstGeom prst="rect">
            <a:avLst/>
          </a:prstGeom>
          <a:noFill/>
        </p:spPr>
        <p:txBody>
          <a:bodyPr wrap="none" rtlCol="0">
            <a:spAutoFit/>
          </a:bodyPr>
          <a:lstStyle/>
          <a:p>
            <a:endParaRPr lang="en-GB" dirty="0"/>
          </a:p>
        </p:txBody>
      </p:sp>
      <p:sp>
        <p:nvSpPr>
          <p:cNvPr id="14" name="TextBox 13"/>
          <p:cNvSpPr txBox="1"/>
          <p:nvPr/>
        </p:nvSpPr>
        <p:spPr>
          <a:xfrm>
            <a:off x="4562375" y="4750069"/>
            <a:ext cx="4524637" cy="2031325"/>
          </a:xfrm>
          <a:prstGeom prst="rect">
            <a:avLst/>
          </a:prstGeom>
          <a:solidFill>
            <a:schemeClr val="accent6">
              <a:lumMod val="20000"/>
              <a:lumOff val="80000"/>
            </a:schemeClr>
          </a:solidFill>
          <a:ln>
            <a:solidFill>
              <a:schemeClr val="tx1"/>
            </a:solidFill>
          </a:ln>
        </p:spPr>
        <p:txBody>
          <a:bodyPr wrap="none" rtlCol="0">
            <a:spAutoFit/>
          </a:bodyPr>
          <a:lstStyle/>
          <a:p>
            <a:r>
              <a:rPr lang="en-GB" dirty="0" err="1"/>
              <a:t>const</a:t>
            </a:r>
            <a:r>
              <a:rPr lang="en-GB" dirty="0"/>
              <a:t> express = require('express</a:t>
            </a:r>
            <a:r>
              <a:rPr lang="en-GB" dirty="0" smtClean="0"/>
              <a:t>');</a:t>
            </a:r>
            <a:endParaRPr lang="en-GB" dirty="0"/>
          </a:p>
          <a:p>
            <a:r>
              <a:rPr lang="en-GB" dirty="0" err="1"/>
              <a:t>const</a:t>
            </a:r>
            <a:r>
              <a:rPr lang="en-GB" dirty="0"/>
              <a:t> app = express</a:t>
            </a:r>
            <a:r>
              <a:rPr lang="en-GB" dirty="0" smtClean="0"/>
              <a:t>();</a:t>
            </a:r>
            <a:endParaRPr lang="en-GB" dirty="0"/>
          </a:p>
          <a:p>
            <a:endParaRPr lang="en-GB" dirty="0"/>
          </a:p>
          <a:p>
            <a:r>
              <a:rPr lang="en-GB" dirty="0" err="1"/>
              <a:t>app.get</a:t>
            </a:r>
            <a:r>
              <a:rPr lang="en-GB" dirty="0"/>
              <a:t>('/', (</a:t>
            </a:r>
            <a:r>
              <a:rPr lang="en-GB" dirty="0" err="1"/>
              <a:t>req,res</a:t>
            </a:r>
            <a:r>
              <a:rPr lang="en-GB" dirty="0"/>
              <a:t>)=&gt; { </a:t>
            </a:r>
            <a:r>
              <a:rPr lang="en-GB" dirty="0" smtClean="0"/>
              <a:t>   </a:t>
            </a:r>
            <a:r>
              <a:rPr lang="en-GB" dirty="0" smtClean="0">
                <a:solidFill>
                  <a:schemeClr val="accent5">
                    <a:lumMod val="25000"/>
                  </a:schemeClr>
                </a:solidFill>
              </a:rPr>
              <a:t>//</a:t>
            </a:r>
            <a:r>
              <a:rPr lang="en-GB" dirty="0">
                <a:solidFill>
                  <a:schemeClr val="accent5">
                    <a:lumMod val="25000"/>
                  </a:schemeClr>
                </a:solidFill>
              </a:rPr>
              <a:t>get method</a:t>
            </a:r>
          </a:p>
          <a:p>
            <a:r>
              <a:rPr lang="en-GB" dirty="0"/>
              <a:t>  </a:t>
            </a:r>
            <a:r>
              <a:rPr lang="en-GB" dirty="0" err="1"/>
              <a:t>res.send</a:t>
            </a:r>
            <a:r>
              <a:rPr lang="en-GB" dirty="0"/>
              <a:t>('Hello World</a:t>
            </a:r>
            <a:r>
              <a:rPr lang="en-GB" dirty="0" smtClean="0"/>
              <a:t>');   </a:t>
            </a:r>
            <a:r>
              <a:rPr lang="en-GB" dirty="0" smtClean="0">
                <a:solidFill>
                  <a:schemeClr val="accent5">
                    <a:lumMod val="25000"/>
                  </a:schemeClr>
                </a:solidFill>
              </a:rPr>
              <a:t>//</a:t>
            </a:r>
            <a:r>
              <a:rPr lang="en-GB" dirty="0">
                <a:solidFill>
                  <a:schemeClr val="accent5">
                    <a:lumMod val="25000"/>
                  </a:schemeClr>
                </a:solidFill>
              </a:rPr>
              <a:t>send response</a:t>
            </a:r>
          </a:p>
          <a:p>
            <a:r>
              <a:rPr lang="en-GB" dirty="0"/>
              <a:t>})</a:t>
            </a:r>
          </a:p>
          <a:p>
            <a:r>
              <a:rPr lang="en-GB" dirty="0" err="1"/>
              <a:t>app.listen</a:t>
            </a:r>
            <a:r>
              <a:rPr lang="en-GB" dirty="0"/>
              <a:t>(3000</a:t>
            </a:r>
            <a:r>
              <a:rPr lang="en-GB" dirty="0" smtClean="0"/>
              <a:t>);</a:t>
            </a:r>
            <a:endParaRPr lang="en-GB" dirty="0"/>
          </a:p>
        </p:txBody>
      </p:sp>
      <p:sp>
        <p:nvSpPr>
          <p:cNvPr id="15" name="Content Placeholder 2"/>
          <p:cNvSpPr txBox="1">
            <a:spLocks/>
          </p:cNvSpPr>
          <p:nvPr/>
        </p:nvSpPr>
        <p:spPr bwMode="auto">
          <a:xfrm>
            <a:off x="4562375" y="4294678"/>
            <a:ext cx="4332276" cy="43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 is simplified to this in Express</a:t>
            </a:r>
            <a:endParaRPr lang="en-GB" dirty="0"/>
          </a:p>
        </p:txBody>
      </p:sp>
    </p:spTree>
    <p:extLst>
      <p:ext uri="{BB962C8B-B14F-4D97-AF65-F5344CB8AC3E}">
        <p14:creationId xmlns:p14="http://schemas.microsoft.com/office/powerpoint/2010/main" val="32721784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Express Object</a:t>
            </a:r>
            <a:endParaRPr lang="en-GB" dirty="0"/>
          </a:p>
        </p:txBody>
      </p:sp>
      <p:sp>
        <p:nvSpPr>
          <p:cNvPr id="3" name="Content Placeholder 2"/>
          <p:cNvSpPr>
            <a:spLocks noGrp="1"/>
          </p:cNvSpPr>
          <p:nvPr>
            <p:ph idx="1"/>
          </p:nvPr>
        </p:nvSpPr>
        <p:spPr/>
        <p:txBody>
          <a:bodyPr/>
          <a:lstStyle/>
          <a:p>
            <a:r>
              <a:rPr lang="en-GB" dirty="0" smtClean="0"/>
              <a:t>To use Express we have to create an object that represents our server and contains a number of methods we can use. In particular, the routing methods.</a:t>
            </a:r>
          </a:p>
          <a:p>
            <a:endParaRPr lang="en-GB" dirty="0"/>
          </a:p>
          <a:p>
            <a:endParaRPr lang="en-GB" dirty="0" smtClean="0"/>
          </a:p>
          <a:p>
            <a:endParaRPr lang="en-GB" dirty="0"/>
          </a:p>
          <a:p>
            <a:endParaRPr lang="en-GB" dirty="0" smtClean="0"/>
          </a:p>
          <a:p>
            <a:endParaRPr lang="en-GB" dirty="0"/>
          </a:p>
          <a:p>
            <a:r>
              <a:rPr lang="en-GB" dirty="0" smtClean="0"/>
              <a:t>Note: The name we give to this object is not important. Here I have named it “service” but often people name it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07381" y="3176338"/>
            <a:ext cx="3323346" cy="923330"/>
          </a:xfrm>
          <a:prstGeom prst="rect">
            <a:avLst/>
          </a:prstGeom>
          <a:solidFill>
            <a:schemeClr val="accent2">
              <a:lumMod val="20000"/>
              <a:lumOff val="80000"/>
            </a:schemeClr>
          </a:solidFill>
        </p:spPr>
        <p:txBody>
          <a:bodyPr wrap="none" rtlCol="0">
            <a:spAutoFit/>
          </a:bodyPr>
          <a:lstStyle/>
          <a:p>
            <a:r>
              <a:rPr lang="en-GB" dirty="0"/>
              <a:t>import express from "express</a:t>
            </a:r>
            <a:r>
              <a:rPr lang="en-GB" dirty="0" smtClean="0"/>
              <a:t>";</a:t>
            </a:r>
          </a:p>
          <a:p>
            <a:endParaRPr lang="en-GB" dirty="0"/>
          </a:p>
          <a:p>
            <a:r>
              <a:rPr lang="en-GB" dirty="0" smtClean="0"/>
              <a:t>let </a:t>
            </a:r>
            <a:r>
              <a:rPr lang="en-GB" dirty="0"/>
              <a:t>service = express();</a:t>
            </a:r>
          </a:p>
        </p:txBody>
      </p:sp>
      <p:sp>
        <p:nvSpPr>
          <p:cNvPr id="6" name="TextBox 5"/>
          <p:cNvSpPr txBox="1"/>
          <p:nvPr/>
        </p:nvSpPr>
        <p:spPr>
          <a:xfrm>
            <a:off x="2620025" y="5377160"/>
            <a:ext cx="3323346" cy="923330"/>
          </a:xfrm>
          <a:prstGeom prst="rect">
            <a:avLst/>
          </a:prstGeom>
          <a:solidFill>
            <a:schemeClr val="accent2">
              <a:lumMod val="20000"/>
              <a:lumOff val="80000"/>
            </a:schemeClr>
          </a:solidFill>
        </p:spPr>
        <p:txBody>
          <a:bodyPr wrap="none" rtlCol="0">
            <a:spAutoFit/>
          </a:bodyPr>
          <a:lstStyle/>
          <a:p>
            <a:r>
              <a:rPr lang="en-GB" dirty="0"/>
              <a:t>import express from "express</a:t>
            </a:r>
            <a:r>
              <a:rPr lang="en-GB" dirty="0" smtClean="0"/>
              <a:t>";</a:t>
            </a:r>
          </a:p>
          <a:p>
            <a:endParaRPr lang="en-GB" dirty="0"/>
          </a:p>
          <a:p>
            <a:r>
              <a:rPr lang="en-GB" dirty="0" smtClean="0"/>
              <a:t>let </a:t>
            </a:r>
            <a:r>
              <a:rPr lang="en-GB" b="1" dirty="0" smtClean="0"/>
              <a:t>app</a:t>
            </a:r>
            <a:r>
              <a:rPr lang="en-GB" dirty="0" smtClean="0"/>
              <a:t> </a:t>
            </a:r>
            <a:r>
              <a:rPr lang="en-GB" dirty="0"/>
              <a:t>= express();</a:t>
            </a:r>
          </a:p>
        </p:txBody>
      </p:sp>
    </p:spTree>
    <p:extLst>
      <p:ext uri="{BB962C8B-B14F-4D97-AF65-F5344CB8AC3E}">
        <p14:creationId xmlns:p14="http://schemas.microsoft.com/office/powerpoint/2010/main" val="5882557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 the Server/Service</a:t>
            </a:r>
            <a:endParaRPr lang="en-GB" dirty="0"/>
          </a:p>
        </p:txBody>
      </p:sp>
      <p:sp>
        <p:nvSpPr>
          <p:cNvPr id="3" name="Content Placeholder 2"/>
          <p:cNvSpPr>
            <a:spLocks noGrp="1"/>
          </p:cNvSpPr>
          <p:nvPr>
            <p:ph idx="1"/>
          </p:nvPr>
        </p:nvSpPr>
        <p:spPr>
          <a:xfrm>
            <a:off x="1047750" y="1097281"/>
            <a:ext cx="7029450" cy="760396"/>
          </a:xfrm>
        </p:spPr>
        <p:txBody>
          <a:bodyPr/>
          <a:lstStyle/>
          <a:p>
            <a:r>
              <a:rPr lang="en-GB" dirty="0" smtClean="0"/>
              <a:t>Create the express object and then call it’s listen method with a port number to start the service (app)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6773" y="2035534"/>
            <a:ext cx="8532744" cy="1938992"/>
          </a:xfrm>
          <a:prstGeom prst="rect">
            <a:avLst/>
          </a:prstGeom>
          <a:solidFill>
            <a:schemeClr val="accent2">
              <a:lumMod val="20000"/>
              <a:lumOff val="80000"/>
            </a:schemeClr>
          </a:solidFill>
        </p:spPr>
        <p:txBody>
          <a:bodyPr wrap="square" rtlCol="0">
            <a:spAutoFit/>
          </a:bodyPr>
          <a:lstStyle/>
          <a:p>
            <a:r>
              <a:rPr lang="en-GB" sz="2000" dirty="0" smtClean="0"/>
              <a:t>let port = 1339;                 </a:t>
            </a:r>
            <a:r>
              <a:rPr lang="en-GB" sz="2000" dirty="0" smtClean="0">
                <a:solidFill>
                  <a:srgbClr val="FF0000"/>
                </a:solidFill>
                <a:sym typeface="Wingdings" panose="05000000000000000000" pitchFamily="2" charset="2"/>
              </a:rPr>
              <a:t> choose a port number</a:t>
            </a:r>
            <a:endParaRPr lang="en-GB" sz="2000" dirty="0" smtClean="0">
              <a:solidFill>
                <a:srgbClr val="FF0000"/>
              </a:solidFill>
            </a:endParaRPr>
          </a:p>
          <a:p>
            <a:r>
              <a:rPr lang="en-GB" sz="2000" dirty="0" smtClean="0"/>
              <a:t>let </a:t>
            </a:r>
            <a:r>
              <a:rPr lang="en-GB" sz="2000" dirty="0"/>
              <a:t>service = express</a:t>
            </a:r>
            <a:r>
              <a:rPr lang="en-GB" sz="2000" dirty="0" smtClean="0"/>
              <a:t>();</a:t>
            </a:r>
          </a:p>
          <a:p>
            <a:endParaRPr lang="en-GB" sz="2000" dirty="0"/>
          </a:p>
          <a:p>
            <a:r>
              <a:rPr lang="en-GB" sz="2000" dirty="0" smtClean="0">
                <a:solidFill>
                  <a:schemeClr val="accent5">
                    <a:lumMod val="25000"/>
                  </a:schemeClr>
                </a:solidFill>
              </a:rPr>
              <a:t>// Set up the Routing Method here</a:t>
            </a:r>
          </a:p>
          <a:p>
            <a:endParaRPr lang="en-GB" sz="2000" dirty="0"/>
          </a:p>
          <a:p>
            <a:r>
              <a:rPr lang="en-GB" sz="2000" dirty="0" err="1" smtClean="0"/>
              <a:t>service.listen</a:t>
            </a:r>
            <a:r>
              <a:rPr lang="en-GB" sz="2000" dirty="0" smtClean="0"/>
              <a:t>(port</a:t>
            </a:r>
            <a:r>
              <a:rPr lang="en-GB" sz="2000" dirty="0"/>
              <a:t>, () =&gt; console.log</a:t>
            </a:r>
            <a:r>
              <a:rPr lang="en-GB" sz="2000" dirty="0" smtClean="0"/>
              <a:t>(`Listening </a:t>
            </a:r>
            <a:r>
              <a:rPr lang="en-GB" sz="2000" dirty="0"/>
              <a:t>at http://localhost</a:t>
            </a:r>
            <a:r>
              <a:rPr lang="en-GB" sz="2000" dirty="0" smtClean="0"/>
              <a:t>:${port</a:t>
            </a:r>
            <a:r>
              <a:rPr lang="en-GB" sz="2000" dirty="0"/>
              <a:t>}`));</a:t>
            </a:r>
          </a:p>
        </p:txBody>
      </p:sp>
      <p:cxnSp>
        <p:nvCxnSpPr>
          <p:cNvPr id="7" name="Straight Arrow Connector 6"/>
          <p:cNvCxnSpPr/>
          <p:nvPr/>
        </p:nvCxnSpPr>
        <p:spPr bwMode="auto">
          <a:xfrm flipV="1">
            <a:off x="5039139" y="4134678"/>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smtClean="0"/>
              <a:t>The lambda function here is just a </a:t>
            </a:r>
            <a:r>
              <a:rPr lang="en-GB" dirty="0" err="1" smtClean="0"/>
              <a:t>callback</a:t>
            </a:r>
            <a:r>
              <a:rPr lang="en-GB" dirty="0" smtClean="0"/>
              <a:t> to print out a message so we know it has started</a:t>
            </a:r>
            <a:endParaRPr lang="en-GB" dirty="0"/>
          </a:p>
        </p:txBody>
      </p:sp>
      <p:cxnSp>
        <p:nvCxnSpPr>
          <p:cNvPr id="10" name="Straight Connector 9"/>
          <p:cNvCxnSpPr/>
          <p:nvPr/>
        </p:nvCxnSpPr>
        <p:spPr bwMode="auto">
          <a:xfrm>
            <a:off x="2863516" y="4134678"/>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097608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85525"/>
            <a:ext cx="7029450" cy="731520"/>
          </a:xfrm>
        </p:spPr>
        <p:txBody>
          <a:bodyPr/>
          <a:lstStyle/>
          <a:p>
            <a:r>
              <a:rPr lang="en-GB" dirty="0" smtClean="0"/>
              <a:t>We will add some commands to the </a:t>
            </a:r>
            <a:r>
              <a:rPr lang="en-GB" b="1" dirty="0" err="1" smtClean="0"/>
              <a:t>package.json</a:t>
            </a:r>
            <a:r>
              <a:rPr lang="en-GB" dirty="0" smtClean="0"/>
              <a:t> file to compile our typescript files and run the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7502" y="175179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a:t>
            </a:r>
            <a:endParaRPr lang="en-GB" dirty="0" smtClean="0"/>
          </a:p>
          <a:p>
            <a:r>
              <a:rPr lang="en-GB" dirty="0"/>
              <a:t> </a:t>
            </a:r>
            <a:r>
              <a:rPr lang="en-GB" dirty="0" smtClean="0"/>
              <a:t>     "</a:t>
            </a:r>
            <a:r>
              <a:rPr lang="en-GB" dirty="0"/>
              <a:t>name": "</a:t>
            </a:r>
            <a:r>
              <a:rPr lang="en-GB" dirty="0" err="1"/>
              <a:t>nodewebservice</a:t>
            </a:r>
            <a:r>
              <a:rPr lang="en-GB" dirty="0"/>
              <a:t>",  </a:t>
            </a:r>
            <a:endParaRPr lang="en-GB" dirty="0" smtClean="0"/>
          </a:p>
          <a:p>
            <a:r>
              <a:rPr lang="en-GB" dirty="0"/>
              <a:t> </a:t>
            </a:r>
            <a:r>
              <a:rPr lang="en-GB" dirty="0" smtClean="0"/>
              <a:t>     "</a:t>
            </a:r>
            <a:r>
              <a:rPr lang="en-GB" dirty="0"/>
              <a:t>version": "1.0.0",  </a:t>
            </a:r>
            <a:endParaRPr lang="en-GB" dirty="0" smtClean="0"/>
          </a:p>
          <a:p>
            <a:r>
              <a:rPr lang="en-GB" dirty="0"/>
              <a:t> </a:t>
            </a:r>
            <a:r>
              <a:rPr lang="en-GB" dirty="0" smtClean="0"/>
              <a:t>     "</a:t>
            </a:r>
            <a:r>
              <a:rPr lang="en-GB" dirty="0"/>
              <a:t>description": "Node.js web service example</a:t>
            </a:r>
            <a:r>
              <a:rPr lang="en-GB" dirty="0" smtClean="0"/>
              <a:t>",</a:t>
            </a:r>
          </a:p>
          <a:p>
            <a:r>
              <a:rPr lang="en-GB" dirty="0" smtClean="0"/>
              <a:t>      "</a:t>
            </a:r>
            <a:r>
              <a:rPr lang="en-GB" dirty="0"/>
              <a:t>main": "service.js", </a:t>
            </a:r>
            <a:endParaRPr lang="en-GB" dirty="0" smtClean="0"/>
          </a:p>
          <a:p>
            <a:r>
              <a:rPr lang="en-GB" dirty="0"/>
              <a:t> </a:t>
            </a:r>
            <a:r>
              <a:rPr lang="en-GB" dirty="0" smtClean="0"/>
              <a:t>     "</a:t>
            </a:r>
            <a:r>
              <a:rPr lang="en-GB" dirty="0"/>
              <a:t>scripts": {    </a:t>
            </a:r>
            <a:endParaRPr lang="en-GB" dirty="0" smtClean="0"/>
          </a:p>
          <a:p>
            <a:r>
              <a:rPr lang="en-GB" strike="sngStrike" dirty="0">
                <a:solidFill>
                  <a:srgbClr val="FF0000"/>
                </a:solidFill>
              </a:rPr>
              <a:t> </a:t>
            </a:r>
            <a:r>
              <a:rPr lang="en-GB" strike="sngStrike" dirty="0" smtClean="0">
                <a:solidFill>
                  <a:srgbClr val="FF0000"/>
                </a:solidFill>
              </a:rPr>
              <a:t>          "</a:t>
            </a:r>
            <a:r>
              <a:rPr lang="en-GB" strike="sngStrike" dirty="0">
                <a:solidFill>
                  <a:srgbClr val="FF0000"/>
                </a:solidFill>
              </a:rPr>
              <a:t>test": "echo \"Error: no test specified\" &amp;&amp; exit 1" </a:t>
            </a:r>
            <a:r>
              <a:rPr lang="en-GB" strike="sngStrike" dirty="0" smtClean="0">
                <a:solidFill>
                  <a:srgbClr val="FF0000"/>
                </a:solidFill>
              </a:rPr>
              <a:t>  </a:t>
            </a:r>
            <a:r>
              <a:rPr lang="en-GB" dirty="0" smtClean="0">
                <a:sym typeface="Wingdings" panose="05000000000000000000" pitchFamily="2" charset="2"/>
              </a:rPr>
              <a:t> Replace this line</a:t>
            </a:r>
            <a:r>
              <a:rPr lang="en-GB" dirty="0" smtClean="0"/>
              <a:t> </a:t>
            </a:r>
          </a:p>
          <a:p>
            <a:r>
              <a:rPr lang="en-GB" dirty="0"/>
              <a:t> </a:t>
            </a:r>
            <a:r>
              <a:rPr lang="en-GB" dirty="0" smtClean="0"/>
              <a:t>      },  </a:t>
            </a:r>
          </a:p>
          <a:p>
            <a:r>
              <a:rPr lang="en-GB" dirty="0"/>
              <a:t> </a:t>
            </a:r>
            <a:r>
              <a:rPr lang="en-GB" dirty="0" smtClean="0"/>
              <a:t>     "</a:t>
            </a:r>
            <a:r>
              <a:rPr lang="en-GB" dirty="0"/>
              <a:t>author": "Mike Dacey",  </a:t>
            </a:r>
            <a:endParaRPr lang="en-GB" dirty="0" smtClean="0"/>
          </a:p>
          <a:p>
            <a:r>
              <a:rPr lang="en-GB" dirty="0"/>
              <a:t> </a:t>
            </a:r>
            <a:r>
              <a:rPr lang="en-GB" dirty="0" smtClean="0"/>
              <a:t>     ……</a:t>
            </a:r>
            <a:endParaRPr lang="en-GB" dirty="0"/>
          </a:p>
        </p:txBody>
      </p:sp>
      <p:sp>
        <p:nvSpPr>
          <p:cNvPr id="6" name="TextBox 5"/>
          <p:cNvSpPr txBox="1"/>
          <p:nvPr/>
        </p:nvSpPr>
        <p:spPr>
          <a:xfrm>
            <a:off x="779646" y="5162348"/>
            <a:ext cx="816432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t>    "</a:t>
            </a:r>
            <a:r>
              <a:rPr lang="en-GB" dirty="0"/>
              <a:t>scripts": {    </a:t>
            </a:r>
            <a:endParaRPr lang="en-GB" dirty="0" smtClean="0"/>
          </a:p>
          <a:p>
            <a:r>
              <a:rPr lang="en-GB" dirty="0" smtClean="0">
                <a:solidFill>
                  <a:srgbClr val="FF0000"/>
                </a:solidFill>
              </a:rPr>
              <a:t>         "</a:t>
            </a:r>
            <a:r>
              <a:rPr lang="en-GB" b="1" dirty="0">
                <a:solidFill>
                  <a:srgbClr val="FF0000"/>
                </a:solidFill>
              </a:rPr>
              <a:t>build</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tsc</a:t>
            </a:r>
            <a:r>
              <a:rPr lang="en-GB" dirty="0">
                <a:solidFill>
                  <a:srgbClr val="FF0000"/>
                </a:solidFill>
              </a:rPr>
              <a:t> -p ./</a:t>
            </a:r>
            <a:r>
              <a:rPr lang="en-GB" dirty="0" err="1">
                <a:solidFill>
                  <a:srgbClr val="FF0000"/>
                </a:solidFill>
              </a:rPr>
              <a:t>tsconfig.service.json</a:t>
            </a:r>
            <a:r>
              <a:rPr lang="en-GB" dirty="0">
                <a:solidFill>
                  <a:srgbClr val="FF0000"/>
                </a:solidFill>
              </a:rPr>
              <a:t>",    </a:t>
            </a:r>
            <a:endParaRPr lang="en-GB" dirty="0" smtClean="0">
              <a:solidFill>
                <a:srgbClr val="FF0000"/>
              </a:solidFill>
            </a:endParaRPr>
          </a:p>
          <a:p>
            <a:r>
              <a:rPr lang="en-GB" dirty="0">
                <a:solidFill>
                  <a:srgbClr val="FF0000"/>
                </a:solidFill>
              </a:rPr>
              <a:t> </a:t>
            </a:r>
            <a:r>
              <a:rPr lang="en-GB" dirty="0" smtClean="0">
                <a:solidFill>
                  <a:srgbClr val="FF0000"/>
                </a:solidFill>
              </a:rPr>
              <a:t>        "</a:t>
            </a:r>
            <a:r>
              <a:rPr lang="en-GB" b="1" dirty="0">
                <a:solidFill>
                  <a:srgbClr val="FF0000"/>
                </a:solidFill>
              </a:rPr>
              <a:t>run</a:t>
            </a:r>
            <a:r>
              <a:rPr lang="en-GB" dirty="0">
                <a:solidFill>
                  <a:srgbClr val="FF0000"/>
                </a:solidFill>
              </a:rPr>
              <a:t>": </a:t>
            </a:r>
            <a:r>
              <a:rPr lang="en-GB" dirty="0" smtClean="0">
                <a:solidFill>
                  <a:srgbClr val="FF0000"/>
                </a:solidFill>
              </a:rPr>
              <a:t> "</a:t>
            </a:r>
            <a:r>
              <a:rPr lang="en-GB" dirty="0">
                <a:solidFill>
                  <a:srgbClr val="FF0000"/>
                </a:solidFill>
              </a:rPr>
              <a:t>node ./</a:t>
            </a:r>
            <a:r>
              <a:rPr lang="en-GB" dirty="0" err="1">
                <a:solidFill>
                  <a:srgbClr val="FF0000"/>
                </a:solidFill>
              </a:rPr>
              <a:t>dist</a:t>
            </a:r>
            <a:r>
              <a:rPr lang="en-GB" dirty="0">
                <a:solidFill>
                  <a:srgbClr val="FF0000"/>
                </a:solidFill>
              </a:rPr>
              <a:t>/service.js",    </a:t>
            </a:r>
            <a:endParaRPr lang="en-GB" dirty="0" smtClean="0">
              <a:solidFill>
                <a:srgbClr val="FF0000"/>
              </a:solidFill>
            </a:endParaRPr>
          </a:p>
          <a:p>
            <a:r>
              <a:rPr lang="en-GB" dirty="0">
                <a:solidFill>
                  <a:srgbClr val="FF0000"/>
                </a:solidFill>
              </a:rPr>
              <a:t> </a:t>
            </a:r>
            <a:r>
              <a:rPr lang="en-GB" dirty="0" smtClean="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a:t>
            </a:r>
            <a:r>
              <a:rPr lang="en-GB" dirty="0" err="1">
                <a:solidFill>
                  <a:srgbClr val="FF0000"/>
                </a:solidFill>
              </a:rPr>
              <a:t>ext</a:t>
            </a:r>
            <a:r>
              <a:rPr lang="en-GB" dirty="0">
                <a:solidFill>
                  <a:srgbClr val="FF0000"/>
                </a:solidFill>
              </a:rPr>
              <a:t> </a:t>
            </a:r>
            <a:r>
              <a:rPr lang="en-GB" dirty="0" err="1">
                <a:solidFill>
                  <a:srgbClr val="FF0000"/>
                </a:solidFill>
              </a:rPr>
              <a:t>ts,tsx</a:t>
            </a:r>
            <a:r>
              <a:rPr lang="en-GB" dirty="0">
                <a:solidFill>
                  <a:srgbClr val="FF0000"/>
                </a:solidFill>
              </a:rPr>
              <a:t> --exec run-s build run"</a:t>
            </a:r>
            <a:r>
              <a:rPr lang="en-GB" dirty="0" smtClean="0">
                <a:solidFill>
                  <a:srgbClr val="FF0000"/>
                </a:solidFill>
              </a:rPr>
              <a:t>       </a:t>
            </a:r>
          </a:p>
          <a:p>
            <a:r>
              <a:rPr lang="en-GB" dirty="0"/>
              <a:t> </a:t>
            </a:r>
            <a:r>
              <a:rPr lang="en-GB" dirty="0" smtClean="0"/>
              <a:t>    },  </a:t>
            </a:r>
          </a:p>
        </p:txBody>
      </p:sp>
      <p:sp>
        <p:nvSpPr>
          <p:cNvPr id="7" name="Down Arrow 6"/>
          <p:cNvSpPr/>
          <p:nvPr/>
        </p:nvSpPr>
        <p:spPr bwMode="auto">
          <a:xfrm rot="8640047">
            <a:off x="4165032" y="3674600"/>
            <a:ext cx="548640" cy="1887606"/>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5568423" y="4793016"/>
            <a:ext cx="3377848" cy="369332"/>
          </a:xfrm>
          <a:prstGeom prst="rect">
            <a:avLst/>
          </a:prstGeom>
          <a:noFill/>
        </p:spPr>
        <p:txBody>
          <a:bodyPr wrap="none" rtlCol="0">
            <a:spAutoFit/>
          </a:bodyPr>
          <a:lstStyle/>
          <a:p>
            <a:r>
              <a:rPr lang="en-GB" dirty="0" smtClean="0"/>
              <a:t>Windows Users See Next Slide</a:t>
            </a:r>
            <a:endParaRPr lang="en-GB" dirty="0"/>
          </a:p>
        </p:txBody>
      </p:sp>
    </p:spTree>
    <p:extLst>
      <p:ext uri="{BB962C8B-B14F-4D97-AF65-F5344CB8AC3E}">
        <p14:creationId xmlns:p14="http://schemas.microsoft.com/office/powerpoint/2010/main" val="11113803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Windows User</a:t>
            </a:r>
            <a:endParaRPr lang="en-GB" dirty="0"/>
          </a:p>
        </p:txBody>
      </p:sp>
      <p:sp>
        <p:nvSpPr>
          <p:cNvPr id="3" name="Content Placeholder 2"/>
          <p:cNvSpPr>
            <a:spLocks noGrp="1"/>
          </p:cNvSpPr>
          <p:nvPr>
            <p:ph idx="1"/>
          </p:nvPr>
        </p:nvSpPr>
        <p:spPr>
          <a:xfrm>
            <a:off x="1047750" y="1376157"/>
            <a:ext cx="7029450" cy="1737664"/>
          </a:xfrm>
        </p:spPr>
        <p:txBody>
          <a:bodyPr/>
          <a:lstStyle/>
          <a:p>
            <a:r>
              <a:rPr lang="en-GB" dirty="0" smtClean="0"/>
              <a:t>One error that </a:t>
            </a:r>
            <a:r>
              <a:rPr lang="en-GB" u="sng" dirty="0" smtClean="0"/>
              <a:t>some</a:t>
            </a:r>
            <a:r>
              <a:rPr lang="en-GB" dirty="0" smtClean="0"/>
              <a:t> Windows users are getting is caused by using forward slashes “/” instead of back slashes “\” in the scripts.</a:t>
            </a:r>
          </a:p>
          <a:p>
            <a:r>
              <a:rPr lang="en-GB" dirty="0" smtClean="0"/>
              <a:t>Try replacing the forward slashes with double back slashes “\\”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257175" y="3329567"/>
            <a:ext cx="8755152" cy="1246495"/>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  "scripts": {</a:t>
            </a:r>
          </a:p>
          <a:p>
            <a:r>
              <a:rPr lang="en-GB" sz="1500" dirty="0"/>
              <a:t>    "build": ".</a:t>
            </a:r>
            <a:r>
              <a:rPr lang="en-GB" sz="1500" dirty="0">
                <a:solidFill>
                  <a:srgbClr val="FF0000"/>
                </a:solidFill>
              </a:rPr>
              <a:t>\\</a:t>
            </a:r>
            <a:r>
              <a:rPr lang="en-GB" sz="1500" dirty="0" err="1"/>
              <a:t>node_modules</a:t>
            </a:r>
            <a:r>
              <a:rPr lang="en-GB" sz="1500" dirty="0">
                <a:solidFill>
                  <a:srgbClr val="FF0000"/>
                </a:solidFill>
              </a:rPr>
              <a:t>\\</a:t>
            </a:r>
            <a:r>
              <a:rPr lang="en-GB" sz="1500" dirty="0"/>
              <a:t>.bin</a:t>
            </a:r>
            <a:r>
              <a:rPr lang="en-GB" sz="1500" dirty="0">
                <a:solidFill>
                  <a:srgbClr val="FF0000"/>
                </a:solidFill>
              </a:rPr>
              <a:t>\\</a:t>
            </a:r>
            <a:r>
              <a:rPr lang="en-GB" sz="1500" dirty="0" err="1"/>
              <a:t>tsc</a:t>
            </a:r>
            <a:r>
              <a:rPr lang="en-GB" sz="1500" dirty="0"/>
              <a:t> -p .</a:t>
            </a:r>
            <a:r>
              <a:rPr lang="en-GB" sz="1500" dirty="0">
                <a:solidFill>
                  <a:srgbClr val="FF0000"/>
                </a:solidFill>
              </a:rPr>
              <a:t>\\</a:t>
            </a:r>
            <a:r>
              <a:rPr lang="en-GB" sz="1500" dirty="0" err="1"/>
              <a:t>tsconfig.service.json</a:t>
            </a:r>
            <a:r>
              <a:rPr lang="en-GB" sz="1500" dirty="0"/>
              <a:t>",</a:t>
            </a:r>
          </a:p>
          <a:p>
            <a:r>
              <a:rPr lang="en-GB" sz="1500" dirty="0"/>
              <a:t>    "run": "node .\\</a:t>
            </a:r>
            <a:r>
              <a:rPr lang="en-GB" sz="1500" dirty="0" err="1"/>
              <a:t>dist</a:t>
            </a:r>
            <a:r>
              <a:rPr lang="en-GB" sz="1500" dirty="0"/>
              <a:t>\\service.js",</a:t>
            </a:r>
          </a:p>
          <a:p>
            <a:r>
              <a:rPr lang="en-GB" sz="1500" dirty="0"/>
              <a:t>    "start": ".</a:t>
            </a:r>
            <a:r>
              <a:rPr lang="en-GB" sz="1500" dirty="0">
                <a:solidFill>
                  <a:srgbClr val="FF0000"/>
                </a:solidFill>
              </a:rPr>
              <a:t>\\</a:t>
            </a:r>
            <a:r>
              <a:rPr lang="en-GB" sz="1500" dirty="0" err="1"/>
              <a:t>node_modules</a:t>
            </a:r>
            <a:r>
              <a:rPr lang="en-GB" sz="1500" dirty="0">
                <a:solidFill>
                  <a:srgbClr val="FF0000"/>
                </a:solidFill>
              </a:rPr>
              <a:t>\\</a:t>
            </a:r>
            <a:r>
              <a:rPr lang="en-GB" sz="1500" dirty="0"/>
              <a:t>.bin</a:t>
            </a:r>
            <a:r>
              <a:rPr lang="en-GB" sz="1500" dirty="0">
                <a:solidFill>
                  <a:srgbClr val="FF0000"/>
                </a:solidFill>
              </a:rPr>
              <a:t>\\</a:t>
            </a:r>
            <a:r>
              <a:rPr lang="en-GB" sz="1500" dirty="0" err="1"/>
              <a:t>nodemon</a:t>
            </a:r>
            <a:r>
              <a:rPr lang="en-GB" sz="1500" dirty="0"/>
              <a:t> --</a:t>
            </a:r>
            <a:r>
              <a:rPr lang="en-GB" sz="1500" dirty="0" err="1"/>
              <a:t>ext</a:t>
            </a:r>
            <a:r>
              <a:rPr lang="en-GB" sz="1500" dirty="0"/>
              <a:t> </a:t>
            </a:r>
            <a:r>
              <a:rPr lang="en-GB" sz="1500" dirty="0" err="1"/>
              <a:t>ts,tsx</a:t>
            </a:r>
            <a:r>
              <a:rPr lang="en-GB" sz="1500" dirty="0"/>
              <a:t> --exec .</a:t>
            </a:r>
            <a:r>
              <a:rPr lang="en-GB" sz="1500" dirty="0">
                <a:solidFill>
                  <a:srgbClr val="FF0000"/>
                </a:solidFill>
              </a:rPr>
              <a:t>\\</a:t>
            </a:r>
            <a:r>
              <a:rPr lang="en-GB" sz="1500" dirty="0" err="1">
                <a:solidFill>
                  <a:srgbClr val="FF0000"/>
                </a:solidFill>
              </a:rPr>
              <a:t>node_modules</a:t>
            </a:r>
            <a:r>
              <a:rPr lang="en-GB" sz="1500" dirty="0">
                <a:solidFill>
                  <a:srgbClr val="FF0000"/>
                </a:solidFill>
              </a:rPr>
              <a:t>\\.bin\\</a:t>
            </a:r>
            <a:r>
              <a:rPr lang="en-GB" sz="1500" dirty="0"/>
              <a:t>run-s build run"</a:t>
            </a:r>
          </a:p>
          <a:p>
            <a:r>
              <a:rPr lang="en-GB" sz="1500" dirty="0"/>
              <a:t>  },</a:t>
            </a:r>
          </a:p>
        </p:txBody>
      </p:sp>
      <p:sp>
        <p:nvSpPr>
          <p:cNvPr id="5" name="TextBox 4"/>
          <p:cNvSpPr txBox="1"/>
          <p:nvPr/>
        </p:nvSpPr>
        <p:spPr>
          <a:xfrm>
            <a:off x="885525" y="5168731"/>
            <a:ext cx="7392202" cy="923330"/>
          </a:xfrm>
          <a:prstGeom prst="rect">
            <a:avLst/>
          </a:prstGeom>
          <a:noFill/>
        </p:spPr>
        <p:txBody>
          <a:bodyPr wrap="square" rtlCol="0">
            <a:spAutoFit/>
          </a:bodyPr>
          <a:lstStyle/>
          <a:p>
            <a:r>
              <a:rPr lang="en-GB" dirty="0" smtClean="0">
                <a:solidFill>
                  <a:srgbClr val="FF0000"/>
                </a:solidFill>
              </a:rPr>
              <a:t>WARNING: This will mess up the </a:t>
            </a:r>
            <a:r>
              <a:rPr lang="en-GB" dirty="0" err="1" smtClean="0">
                <a:solidFill>
                  <a:srgbClr val="FF0000"/>
                </a:solidFill>
              </a:rPr>
              <a:t>docker</a:t>
            </a:r>
            <a:r>
              <a:rPr lang="en-GB" dirty="0" smtClean="0">
                <a:solidFill>
                  <a:srgbClr val="FF0000"/>
                </a:solidFill>
              </a:rPr>
              <a:t>-compose handling later, </a:t>
            </a:r>
            <a:r>
              <a:rPr lang="en-GB" dirty="0" smtClean="0">
                <a:solidFill>
                  <a:srgbClr val="FF0000"/>
                </a:solidFill>
                <a:sym typeface="Wingdings" panose="05000000000000000000" pitchFamily="2" charset="2"/>
              </a:rPr>
              <a:t>meaning you will need to change these back to forward slashes </a:t>
            </a:r>
          </a:p>
          <a:p>
            <a:r>
              <a:rPr lang="en-GB" smtClean="0">
                <a:solidFill>
                  <a:srgbClr val="FF0000"/>
                </a:solidFill>
                <a:sym typeface="Wingdings" panose="05000000000000000000" pitchFamily="2" charset="2"/>
              </a:rPr>
              <a:t>PLEASE REMEMBER THIS!!</a:t>
            </a:r>
            <a:endParaRPr lang="en-GB" dirty="0">
              <a:solidFill>
                <a:srgbClr val="FF0000"/>
              </a:solidFill>
            </a:endParaRPr>
          </a:p>
        </p:txBody>
      </p:sp>
    </p:spTree>
    <p:extLst>
      <p:ext uri="{BB962C8B-B14F-4D97-AF65-F5344CB8AC3E}">
        <p14:creationId xmlns:p14="http://schemas.microsoft.com/office/powerpoint/2010/main" val="24565192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7"/>
          </a:xfrm>
        </p:spPr>
        <p:txBody>
          <a:bodyPr/>
          <a:lstStyle/>
          <a:p>
            <a:r>
              <a:rPr lang="en-GB" dirty="0" smtClean="0"/>
              <a:t>Exercise</a:t>
            </a:r>
            <a:endParaRPr lang="en-GB" dirty="0"/>
          </a:p>
        </p:txBody>
      </p:sp>
      <p:sp>
        <p:nvSpPr>
          <p:cNvPr id="3" name="Content Placeholder 2"/>
          <p:cNvSpPr>
            <a:spLocks noGrp="1"/>
          </p:cNvSpPr>
          <p:nvPr>
            <p:ph idx="1"/>
          </p:nvPr>
        </p:nvSpPr>
        <p:spPr>
          <a:xfrm>
            <a:off x="1047750" y="457200"/>
            <a:ext cx="7029450" cy="5381625"/>
          </a:xfrm>
        </p:spPr>
        <p:txBody>
          <a:bodyPr/>
          <a:lstStyle/>
          <a:p>
            <a:r>
              <a:rPr lang="en-GB" dirty="0" smtClean="0"/>
              <a:t>Create a file called </a:t>
            </a:r>
            <a:r>
              <a:rPr lang="en-GB" b="1" dirty="0" err="1" smtClean="0"/>
              <a:t>service.ts</a:t>
            </a:r>
            <a:endParaRPr lang="en-GB" b="1" dirty="0" smtClean="0"/>
          </a:p>
          <a:p>
            <a:endParaRPr lang="en-GB" b="1" dirty="0"/>
          </a:p>
          <a:p>
            <a:endParaRPr lang="en-GB" b="1" dirty="0" smtClean="0"/>
          </a:p>
          <a:p>
            <a:endParaRPr lang="en-GB" b="1" dirty="0"/>
          </a:p>
          <a:p>
            <a:endParaRPr lang="en-GB" b="1" dirty="0" smtClean="0"/>
          </a:p>
          <a:p>
            <a:endParaRPr lang="en-GB" b="1" dirty="0"/>
          </a:p>
          <a:p>
            <a:r>
              <a:rPr lang="en-GB" dirty="0" smtClean="0"/>
              <a:t>Compile and </a:t>
            </a:r>
            <a:r>
              <a:rPr lang="en-GB" b="1" dirty="0" smtClean="0">
                <a:solidFill>
                  <a:srgbClr val="FF0000"/>
                </a:solidFill>
              </a:rPr>
              <a:t>run the service </a:t>
            </a:r>
            <a:r>
              <a:rPr lang="en-GB" dirty="0" smtClean="0"/>
              <a:t>using</a:t>
            </a:r>
            <a:r>
              <a:rPr lang="en-GB" b="1" dirty="0" smtClean="0"/>
              <a:t/>
            </a:r>
            <a:br>
              <a:rPr lang="en-GB" b="1" dirty="0" smtClean="0"/>
            </a:br>
            <a:r>
              <a:rPr lang="en-GB" i="1" dirty="0" err="1" smtClean="0"/>
              <a:t>npm</a:t>
            </a:r>
            <a:r>
              <a:rPr lang="en-GB" i="1" dirty="0" smtClean="0"/>
              <a:t> run  start</a:t>
            </a:r>
            <a:endParaRPr lang="en-GB" dirty="0" smtClean="0"/>
          </a:p>
          <a:p>
            <a:r>
              <a:rPr lang="en-GB" dirty="0" smtClean="0"/>
              <a:t>This </a:t>
            </a:r>
            <a:r>
              <a:rPr lang="en-GB" dirty="0"/>
              <a:t>runs </a:t>
            </a:r>
            <a:r>
              <a:rPr lang="en-GB" dirty="0" smtClean="0"/>
              <a:t>the “start” </a:t>
            </a:r>
            <a:r>
              <a:rPr lang="en-GB" b="1" dirty="0" smtClean="0"/>
              <a:t>command</a:t>
            </a:r>
            <a:r>
              <a:rPr lang="en-GB" dirty="0" smtClean="0"/>
              <a:t> </a:t>
            </a:r>
            <a:r>
              <a:rPr lang="en-GB" dirty="0"/>
              <a:t>from </a:t>
            </a:r>
            <a:r>
              <a:rPr lang="en-GB" dirty="0" smtClean="0"/>
              <a:t>the </a:t>
            </a:r>
            <a:r>
              <a:rPr lang="en-GB" dirty="0" err="1" smtClean="0"/>
              <a:t>package.json</a:t>
            </a:r>
            <a:r>
              <a:rPr lang="en-GB" dirty="0" smtClean="0"/>
              <a:t> </a:t>
            </a:r>
            <a:r>
              <a:rPr lang="en-GB" dirty="0"/>
              <a:t>"scripts" </a:t>
            </a:r>
            <a:r>
              <a:rPr lang="en-GB" dirty="0" smtClean="0"/>
              <a:t>object we previously created.</a:t>
            </a:r>
            <a:endParaRPr lang="en-GB" b="1"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13578" y="890160"/>
            <a:ext cx="8073222"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express from 'express';</a:t>
            </a:r>
          </a:p>
          <a:p>
            <a:endParaRPr lang="en-GB" dirty="0"/>
          </a:p>
          <a:p>
            <a:r>
              <a:rPr lang="en-GB" dirty="0"/>
              <a:t>let port: number = 1339;</a:t>
            </a:r>
          </a:p>
          <a:p>
            <a:r>
              <a:rPr lang="en-GB" dirty="0"/>
              <a:t>let service = express();</a:t>
            </a:r>
          </a:p>
          <a:p>
            <a:r>
              <a:rPr lang="en-GB" dirty="0" err="1"/>
              <a:t>service.listen</a:t>
            </a:r>
            <a:r>
              <a:rPr lang="en-GB" dirty="0"/>
              <a:t>(port, () =&gt; console.log(`Example web service listening at http://localhost:${port}`));		</a:t>
            </a:r>
          </a:p>
        </p:txBody>
      </p:sp>
      <p:sp>
        <p:nvSpPr>
          <p:cNvPr id="6" name="Curved Left Arrow 5"/>
          <p:cNvSpPr/>
          <p:nvPr/>
        </p:nvSpPr>
        <p:spPr bwMode="auto">
          <a:xfrm>
            <a:off x="7892566" y="2155769"/>
            <a:ext cx="226194" cy="264695"/>
          </a:xfrm>
          <a:prstGeom prst="curvedLeftArrow">
            <a:avLst>
              <a:gd name="adj1" fmla="val 20677"/>
              <a:gd name="adj2" fmla="val 50000"/>
              <a:gd name="adj3" fmla="val 25000"/>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1047750" y="4112339"/>
            <a:ext cx="7338765" cy="2585323"/>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start</a:t>
            </a:r>
          </a:p>
          <a:p>
            <a:r>
              <a:rPr lang="en-GB" dirty="0" smtClean="0">
                <a:solidFill>
                  <a:schemeClr val="bg1"/>
                </a:solidFill>
              </a:rPr>
              <a:t>…</a:t>
            </a:r>
            <a:endParaRPr lang="en-GB" dirty="0">
              <a:solidFill>
                <a:schemeClr val="bg1"/>
              </a:solidFill>
            </a:endParaRPr>
          </a:p>
          <a:p>
            <a:r>
              <a:rPr lang="en-GB" dirty="0">
                <a:solidFill>
                  <a:schemeClr val="bg1"/>
                </a:solidFill>
              </a:rPr>
              <a:t>&gt; </a:t>
            </a:r>
            <a:r>
              <a:rPr lang="en-GB" dirty="0" err="1">
                <a:solidFill>
                  <a:schemeClr val="bg1"/>
                </a:solidFill>
              </a:rPr>
              <a:t>nodemon</a:t>
            </a:r>
            <a:r>
              <a:rPr lang="en-GB" dirty="0">
                <a:solidFill>
                  <a:schemeClr val="bg1"/>
                </a:solidFill>
              </a:rPr>
              <a:t> --</a:t>
            </a:r>
            <a:r>
              <a:rPr lang="en-GB" dirty="0" err="1">
                <a:solidFill>
                  <a:schemeClr val="bg1"/>
                </a:solidFill>
              </a:rPr>
              <a:t>ext</a:t>
            </a:r>
            <a:r>
              <a:rPr lang="en-GB" dirty="0">
                <a:solidFill>
                  <a:schemeClr val="bg1"/>
                </a:solidFill>
              </a:rPr>
              <a:t> </a:t>
            </a:r>
            <a:r>
              <a:rPr lang="en-GB" dirty="0" err="1">
                <a:solidFill>
                  <a:schemeClr val="bg1"/>
                </a:solidFill>
              </a:rPr>
              <a:t>ts,tsx</a:t>
            </a:r>
            <a:r>
              <a:rPr lang="en-GB" dirty="0">
                <a:solidFill>
                  <a:schemeClr val="bg1"/>
                </a:solidFill>
              </a:rPr>
              <a:t> --exec run-s build run</a:t>
            </a:r>
          </a:p>
          <a:p>
            <a:r>
              <a:rPr lang="en-GB" dirty="0" smtClean="0">
                <a:solidFill>
                  <a:schemeClr val="bg1"/>
                </a:solidFill>
              </a:rPr>
              <a:t>….</a:t>
            </a:r>
            <a:endParaRPr lang="en-GB" dirty="0">
              <a:solidFill>
                <a:schemeClr val="bg1"/>
              </a:solidFill>
            </a:endParaRPr>
          </a:p>
          <a:p>
            <a:r>
              <a:rPr lang="en-GB" dirty="0">
                <a:solidFill>
                  <a:schemeClr val="bg1"/>
                </a:solidFill>
              </a:rPr>
              <a:t>&gt; </a:t>
            </a:r>
            <a:r>
              <a:rPr lang="en-GB" dirty="0" err="1">
                <a:solidFill>
                  <a:schemeClr val="bg1"/>
                </a:solidFill>
              </a:rPr>
              <a:t>tsc</a:t>
            </a:r>
            <a:r>
              <a:rPr lang="en-GB" dirty="0">
                <a:solidFill>
                  <a:schemeClr val="bg1"/>
                </a:solidFill>
              </a:rPr>
              <a:t> -p ./</a:t>
            </a:r>
            <a:r>
              <a:rPr lang="en-GB" dirty="0" err="1">
                <a:solidFill>
                  <a:schemeClr val="bg1"/>
                </a:solidFill>
              </a:rPr>
              <a:t>tsconfig.service.json</a:t>
            </a:r>
            <a:endParaRPr lang="en-GB" dirty="0">
              <a:solidFill>
                <a:schemeClr val="bg1"/>
              </a:solidFill>
            </a:endParaRPr>
          </a:p>
          <a:p>
            <a:r>
              <a:rPr lang="en-GB" dirty="0" smtClean="0">
                <a:solidFill>
                  <a:schemeClr val="bg1"/>
                </a:solidFill>
              </a:rPr>
              <a:t>….</a:t>
            </a:r>
            <a:endParaRPr lang="en-GB" dirty="0">
              <a:solidFill>
                <a:schemeClr val="bg1"/>
              </a:solidFill>
            </a:endParaRPr>
          </a:p>
          <a:p>
            <a:r>
              <a:rPr lang="en-GB" dirty="0">
                <a:solidFill>
                  <a:schemeClr val="bg1"/>
                </a:solidFill>
              </a:rPr>
              <a:t>&gt; node ./</a:t>
            </a:r>
            <a:r>
              <a:rPr lang="en-GB" dirty="0" err="1">
                <a:solidFill>
                  <a:schemeClr val="bg1"/>
                </a:solidFill>
              </a:rPr>
              <a:t>dist</a:t>
            </a:r>
            <a:r>
              <a:rPr lang="en-GB" dirty="0">
                <a:solidFill>
                  <a:schemeClr val="bg1"/>
                </a:solidFill>
              </a:rPr>
              <a:t>/service.js</a:t>
            </a:r>
          </a:p>
          <a:p>
            <a:endParaRPr lang="en-GB" dirty="0">
              <a:solidFill>
                <a:schemeClr val="bg1"/>
              </a:solidFill>
            </a:endParaRPr>
          </a:p>
          <a:p>
            <a:r>
              <a:rPr lang="en-GB" dirty="0">
                <a:solidFill>
                  <a:srgbClr val="FFC000"/>
                </a:solidFill>
              </a:rPr>
              <a:t>Example web service listening at http://localhost:1339</a:t>
            </a:r>
          </a:p>
        </p:txBody>
      </p:sp>
      <p:sp>
        <p:nvSpPr>
          <p:cNvPr id="8" name="TextBox 7"/>
          <p:cNvSpPr txBox="1"/>
          <p:nvPr/>
        </p:nvSpPr>
        <p:spPr>
          <a:xfrm>
            <a:off x="5953225" y="5405000"/>
            <a:ext cx="2191626" cy="369332"/>
          </a:xfrm>
          <a:prstGeom prst="rect">
            <a:avLst/>
          </a:prstGeom>
          <a:noFill/>
        </p:spPr>
        <p:txBody>
          <a:bodyPr wrap="none" rtlCol="0">
            <a:spAutoFit/>
          </a:bodyPr>
          <a:lstStyle/>
          <a:p>
            <a:r>
              <a:rPr lang="en-GB" dirty="0" smtClean="0">
                <a:solidFill>
                  <a:srgbClr val="FFC000"/>
                </a:solidFill>
              </a:rPr>
              <a:t>&lt;Ctrl&gt; + &lt;C&gt; to exit</a:t>
            </a:r>
            <a:endParaRPr lang="en-GB" dirty="0">
              <a:solidFill>
                <a:srgbClr val="FFC000"/>
              </a:solidFill>
            </a:endParaRPr>
          </a:p>
        </p:txBody>
      </p:sp>
      <p:sp>
        <p:nvSpPr>
          <p:cNvPr id="9" name="TextBox 8"/>
          <p:cNvSpPr txBox="1"/>
          <p:nvPr/>
        </p:nvSpPr>
        <p:spPr>
          <a:xfrm>
            <a:off x="2712821" y="2040016"/>
            <a:ext cx="466794" cy="1107996"/>
          </a:xfrm>
          <a:prstGeom prst="rect">
            <a:avLst/>
          </a:prstGeom>
          <a:noFill/>
        </p:spPr>
        <p:txBody>
          <a:bodyPr wrap="none" rtlCol="0">
            <a:spAutoFit/>
          </a:bodyPr>
          <a:lstStyle/>
          <a:p>
            <a:r>
              <a:rPr lang="en-GB" sz="6600" dirty="0" smtClean="0"/>
              <a:t>`</a:t>
            </a:r>
            <a:endParaRPr lang="en-GB" sz="6600" dirty="0"/>
          </a:p>
        </p:txBody>
      </p:sp>
      <p:sp>
        <p:nvSpPr>
          <p:cNvPr id="10" name="TextBox 9"/>
          <p:cNvSpPr txBox="1"/>
          <p:nvPr/>
        </p:nvSpPr>
        <p:spPr>
          <a:xfrm>
            <a:off x="4207455" y="1767323"/>
            <a:ext cx="466794" cy="1107996"/>
          </a:xfrm>
          <a:prstGeom prst="rect">
            <a:avLst/>
          </a:prstGeom>
          <a:noFill/>
        </p:spPr>
        <p:txBody>
          <a:bodyPr wrap="none" rtlCol="0">
            <a:spAutoFit/>
          </a:bodyPr>
          <a:lstStyle/>
          <a:p>
            <a:r>
              <a:rPr lang="en-GB" sz="6600" dirty="0" smtClean="0"/>
              <a:t>`</a:t>
            </a:r>
            <a:endParaRPr lang="en-GB" sz="6600" dirty="0"/>
          </a:p>
        </p:txBody>
      </p:sp>
    </p:spTree>
    <p:extLst>
      <p:ext uri="{BB962C8B-B14F-4D97-AF65-F5344CB8AC3E}">
        <p14:creationId xmlns:p14="http://schemas.microsoft.com/office/powerpoint/2010/main" val="18885633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844550"/>
            <a:ext cx="7029450" cy="2702359"/>
          </a:xfrm>
        </p:spPr>
        <p:txBody>
          <a:bodyPr/>
          <a:lstStyle/>
          <a:p>
            <a:r>
              <a:rPr lang="en-GB" dirty="0" smtClean="0"/>
              <a:t>Notice this was quite a boring exercise, the service run but did nothing</a:t>
            </a:r>
          </a:p>
          <a:p>
            <a:r>
              <a:rPr lang="en-GB" dirty="0" smtClean="0"/>
              <a:t>Look at the contents of the directory and you will see that you now have a “</a:t>
            </a:r>
            <a:r>
              <a:rPr lang="en-GB" dirty="0" err="1" smtClean="0"/>
              <a:t>dist</a:t>
            </a:r>
            <a:r>
              <a:rPr lang="en-GB" dirty="0" smtClean="0"/>
              <a:t>” directory containing the </a:t>
            </a:r>
            <a:r>
              <a:rPr lang="en-GB" dirty="0" err="1" smtClean="0"/>
              <a:t>javascript</a:t>
            </a:r>
            <a:r>
              <a:rPr lang="en-GB" dirty="0" smtClean="0"/>
              <a:t> file compiled from our </a:t>
            </a:r>
            <a:r>
              <a:rPr lang="en-GB" dirty="0" err="1" smtClean="0"/>
              <a:t>TypeScript</a:t>
            </a:r>
            <a:r>
              <a:rPr lang="en-GB" dirty="0" smtClean="0"/>
              <a:t> file</a:t>
            </a:r>
          </a:p>
          <a:p>
            <a:r>
              <a:rPr lang="en-GB" dirty="0" smtClean="0"/>
              <a:t>The “start” command watches for changes in our </a:t>
            </a:r>
            <a:r>
              <a:rPr lang="en-GB" dirty="0" err="1" smtClean="0"/>
              <a:t>TypeScript</a:t>
            </a:r>
            <a:r>
              <a:rPr lang="en-GB" dirty="0" smtClean="0"/>
              <a:t> files and automatically compiles them into </a:t>
            </a:r>
            <a:r>
              <a:rPr lang="en-GB" dirty="0" err="1" smtClean="0"/>
              <a:t>javascript</a:t>
            </a:r>
            <a:endParaRPr lang="en-GB" dirty="0" smtClean="0"/>
          </a:p>
          <a:p>
            <a:pPr lvl="1"/>
            <a:r>
              <a:rPr lang="en-GB" dirty="0" smtClean="0"/>
              <a:t>It also invokes the “run” command to execute the </a:t>
            </a:r>
            <a:r>
              <a:rPr lang="en-GB" dirty="0" err="1" smtClean="0"/>
              <a:t>dist</a:t>
            </a:r>
            <a:r>
              <a:rPr lang="en-GB" dirty="0" smtClean="0"/>
              <a:t>/service.js file using Node.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31192" y="4391459"/>
            <a:ext cx="7338765" cy="1477328"/>
          </a:xfrm>
          <a:prstGeom prst="rect">
            <a:avLst/>
          </a:prstGeom>
          <a:solidFill>
            <a:srgbClr val="000000"/>
          </a:solidFill>
        </p:spPr>
        <p:txBody>
          <a:bodyPr wrap="square" rtlCol="0">
            <a:spAutoFit/>
          </a:bodyPr>
          <a:lstStyle/>
          <a:p>
            <a:r>
              <a:rPr lang="en-GB" dirty="0" smtClean="0">
                <a:solidFill>
                  <a:schemeClr val="bg1"/>
                </a:solidFill>
              </a:rPr>
              <a:t>$ </a:t>
            </a:r>
            <a:r>
              <a:rPr lang="en-GB" dirty="0" smtClean="0">
                <a:solidFill>
                  <a:schemeClr val="accent1">
                    <a:lumMod val="50000"/>
                  </a:schemeClr>
                </a:solidFill>
              </a:rPr>
              <a:t>ls</a:t>
            </a:r>
            <a:endParaRPr lang="en-GB" dirty="0">
              <a:solidFill>
                <a:schemeClr val="accent1">
                  <a:lumMod val="50000"/>
                </a:schemeClr>
              </a:solidFill>
            </a:endParaRPr>
          </a:p>
          <a:p>
            <a:r>
              <a:rPr lang="en-GB" b="1" dirty="0" err="1">
                <a:solidFill>
                  <a:schemeClr val="bg1"/>
                </a:solidFill>
              </a:rPr>
              <a:t>dist</a:t>
            </a:r>
            <a:r>
              <a:rPr lang="en-GB" b="1" dirty="0">
                <a:solidFill>
                  <a:schemeClr val="bg1"/>
                </a:solidFill>
              </a:rPr>
              <a:t>/          </a:t>
            </a:r>
            <a:r>
              <a:rPr lang="en-GB" dirty="0" err="1">
                <a:solidFill>
                  <a:schemeClr val="bg1"/>
                </a:solidFill>
              </a:rPr>
              <a:t>package.json</a:t>
            </a:r>
            <a:r>
              <a:rPr lang="en-GB" dirty="0">
                <a:solidFill>
                  <a:schemeClr val="bg1"/>
                </a:solidFill>
              </a:rPr>
              <a:t>       </a:t>
            </a:r>
            <a:r>
              <a:rPr lang="en-GB" dirty="0" err="1">
                <a:solidFill>
                  <a:schemeClr val="bg1"/>
                </a:solidFill>
              </a:rPr>
              <a:t>service.ts</a:t>
            </a:r>
            <a:endParaRPr lang="en-GB" dirty="0">
              <a:solidFill>
                <a:schemeClr val="bg1"/>
              </a:solidFill>
            </a:endParaRPr>
          </a:p>
          <a:p>
            <a:r>
              <a:rPr lang="en-GB" dirty="0" err="1">
                <a:solidFill>
                  <a:schemeClr val="bg1"/>
                </a:solidFill>
              </a:rPr>
              <a:t>node_modules</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err="1">
                <a:solidFill>
                  <a:schemeClr val="bg1"/>
                </a:solidFill>
              </a:rPr>
              <a:t>tsconfig.service.json</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a:solidFill>
                  <a:schemeClr val="accent1">
                    <a:lumMod val="50000"/>
                  </a:schemeClr>
                </a:solidFill>
              </a:rPr>
              <a:t>ls </a:t>
            </a:r>
            <a:r>
              <a:rPr lang="en-GB" dirty="0" err="1">
                <a:solidFill>
                  <a:schemeClr val="accent1">
                    <a:lumMod val="50000"/>
                  </a:schemeClr>
                </a:solidFill>
              </a:rPr>
              <a:t>dist</a:t>
            </a:r>
            <a:endParaRPr lang="en-GB" dirty="0">
              <a:solidFill>
                <a:schemeClr val="accent1">
                  <a:lumMod val="50000"/>
                </a:schemeClr>
              </a:solidFill>
            </a:endParaRPr>
          </a:p>
          <a:p>
            <a:r>
              <a:rPr lang="en-GB" b="1" dirty="0">
                <a:solidFill>
                  <a:schemeClr val="bg1"/>
                </a:solidFill>
              </a:rPr>
              <a:t>service.js</a:t>
            </a:r>
            <a:r>
              <a:rPr lang="en-GB" dirty="0">
                <a:solidFill>
                  <a:schemeClr val="bg1"/>
                </a:solidFill>
              </a:rPr>
              <a:t>  </a:t>
            </a:r>
            <a:r>
              <a:rPr lang="en-GB" dirty="0" err="1">
                <a:solidFill>
                  <a:schemeClr val="bg1"/>
                </a:solidFill>
              </a:rPr>
              <a:t>service.js.map</a:t>
            </a:r>
            <a:endParaRPr lang="en-GB" dirty="0">
              <a:solidFill>
                <a:schemeClr val="bg1"/>
              </a:solidFill>
            </a:endParaRPr>
          </a:p>
        </p:txBody>
      </p:sp>
    </p:spTree>
    <p:extLst>
      <p:ext uri="{BB962C8B-B14F-4D97-AF65-F5344CB8AC3E}">
        <p14:creationId xmlns:p14="http://schemas.microsoft.com/office/powerpoint/2010/main" val="919388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Methods</a:t>
            </a:r>
            <a:endParaRPr lang="en-GB" dirty="0"/>
          </a:p>
        </p:txBody>
      </p:sp>
      <p:sp>
        <p:nvSpPr>
          <p:cNvPr id="3" name="Content Placeholder 2"/>
          <p:cNvSpPr>
            <a:spLocks noGrp="1"/>
          </p:cNvSpPr>
          <p:nvPr>
            <p:ph idx="1"/>
          </p:nvPr>
        </p:nvSpPr>
        <p:spPr>
          <a:xfrm>
            <a:off x="1047750" y="784459"/>
            <a:ext cx="7029450" cy="2349799"/>
          </a:xfrm>
        </p:spPr>
        <p:txBody>
          <a:bodyPr/>
          <a:lstStyle/>
          <a:p>
            <a:r>
              <a:rPr lang="en-GB" dirty="0" smtClean="0"/>
              <a:t>Express returns an “app” object </a:t>
            </a:r>
          </a:p>
          <a:p>
            <a:r>
              <a:rPr lang="en-GB" dirty="0" smtClean="0"/>
              <a:t>This app object has a number of methods for handling routing</a:t>
            </a:r>
          </a:p>
          <a:p>
            <a:pPr lvl="1"/>
            <a:r>
              <a:rPr lang="en-GB" dirty="0" smtClean="0"/>
              <a:t>Here routing </a:t>
            </a:r>
            <a:r>
              <a:rPr lang="en-GB" dirty="0"/>
              <a:t>refers to how an application’s endpoints (URIs) respond to client </a:t>
            </a:r>
            <a:r>
              <a:rPr lang="en-GB" dirty="0" smtClean="0"/>
              <a:t>request</a:t>
            </a:r>
          </a:p>
          <a:p>
            <a:pPr lvl="1"/>
            <a:r>
              <a:rPr lang="en-GB" dirty="0" smtClean="0"/>
              <a:t>These correspond to the HTTP methods</a:t>
            </a:r>
          </a:p>
          <a:p>
            <a:r>
              <a:rPr lang="en-GB" dirty="0" smtClean="0"/>
              <a:t>Here are some of the main ones: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247177718"/>
              </p:ext>
            </p:extLst>
          </p:nvPr>
        </p:nvGraphicFramePr>
        <p:xfrm>
          <a:off x="683394" y="3403232"/>
          <a:ext cx="8085221" cy="28651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smtClean="0"/>
                        <a:t>HTTP Method</a:t>
                      </a:r>
                      <a:endParaRPr lang="en-GB" b="1" dirty="0"/>
                    </a:p>
                  </a:txBody>
                  <a:tcPr>
                    <a:solidFill>
                      <a:schemeClr val="accent2">
                        <a:lumMod val="20000"/>
                        <a:lumOff val="80000"/>
                      </a:schemeClr>
                    </a:solidFill>
                  </a:tcPr>
                </a:tc>
                <a:tc>
                  <a:txBody>
                    <a:bodyPr/>
                    <a:lstStyle/>
                    <a:p>
                      <a:r>
                        <a:rPr lang="en-GB" b="1" dirty="0" smtClean="0"/>
                        <a:t>Routing</a:t>
                      </a:r>
                      <a:r>
                        <a:rPr lang="en-GB" b="1" baseline="0" dirty="0" smtClean="0"/>
                        <a:t> </a:t>
                      </a:r>
                      <a:r>
                        <a:rPr lang="en-GB" b="1" dirty="0" smtClean="0"/>
                        <a:t>Method</a:t>
                      </a:r>
                      <a:endParaRPr lang="en-GB" b="1" dirty="0"/>
                    </a:p>
                  </a:txBody>
                  <a:tcPr>
                    <a:solidFill>
                      <a:schemeClr val="accent2">
                        <a:lumMod val="20000"/>
                        <a:lumOff val="80000"/>
                      </a:schemeClr>
                    </a:solidFill>
                  </a:tcPr>
                </a:tc>
                <a:tc>
                  <a:txBody>
                    <a:bodyPr/>
                    <a:lstStyle/>
                    <a:p>
                      <a:r>
                        <a:rPr lang="en-GB" b="1" dirty="0" smtClean="0"/>
                        <a:t>Usual interpretation</a:t>
                      </a:r>
                      <a:endParaRPr lang="en-GB" b="1" dirty="0"/>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smtClean="0"/>
                        <a:t>GET</a:t>
                      </a:r>
                      <a:endParaRPr lang="en-GB" b="1" dirty="0"/>
                    </a:p>
                  </a:txBody>
                  <a:tcPr/>
                </a:tc>
                <a:tc>
                  <a:txBody>
                    <a:bodyPr/>
                    <a:lstStyle/>
                    <a:p>
                      <a:pPr algn="ctr"/>
                      <a:r>
                        <a:rPr lang="en-GB" b="1" dirty="0" smtClean="0"/>
                        <a:t>get</a:t>
                      </a:r>
                      <a:endParaRPr lang="en-GB" b="1" dirty="0"/>
                    </a:p>
                  </a:txBody>
                  <a:tcPr/>
                </a:tc>
                <a:tc>
                  <a:txBody>
                    <a:bodyPr/>
                    <a:lstStyle/>
                    <a:p>
                      <a:r>
                        <a:rPr lang="en-GB" i="1" dirty="0" smtClean="0"/>
                        <a:t>Read</a:t>
                      </a:r>
                      <a:r>
                        <a:rPr lang="en-GB" i="1" baseline="0" dirty="0" smtClean="0"/>
                        <a:t> or find something</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smtClean="0"/>
                        <a:t>POST</a:t>
                      </a:r>
                      <a:endParaRPr lang="en-GB" b="1" dirty="0"/>
                    </a:p>
                  </a:txBody>
                  <a:tcPr/>
                </a:tc>
                <a:tc>
                  <a:txBody>
                    <a:bodyPr/>
                    <a:lstStyle/>
                    <a:p>
                      <a:pPr algn="ctr"/>
                      <a:r>
                        <a:rPr lang="en-GB" b="1" dirty="0" smtClean="0"/>
                        <a:t>post</a:t>
                      </a:r>
                      <a:endParaRPr lang="en-GB" b="1" dirty="0"/>
                    </a:p>
                  </a:txBody>
                  <a:tcPr/>
                </a:tc>
                <a:tc>
                  <a:txBody>
                    <a:bodyPr/>
                    <a:lstStyle/>
                    <a:p>
                      <a:r>
                        <a:rPr lang="en-GB" i="1" dirty="0" smtClean="0"/>
                        <a:t>Add a new item</a:t>
                      </a:r>
                      <a:endParaRPr lang="en-GB" i="1" dirty="0"/>
                    </a:p>
                  </a:txBody>
                  <a:tcPr/>
                </a:tc>
                <a:extLst>
                  <a:ext uri="{0D108BD9-81ED-4DB2-BD59-A6C34878D82A}">
                    <a16:rowId xmlns:a16="http://schemas.microsoft.com/office/drawing/2014/main" val="2274118294"/>
                  </a:ext>
                </a:extLst>
              </a:tr>
              <a:tr h="370840">
                <a:tc>
                  <a:txBody>
                    <a:bodyPr/>
                    <a:lstStyle/>
                    <a:p>
                      <a:pPr algn="ctr"/>
                      <a:r>
                        <a:rPr lang="en-GB" b="1" dirty="0" smtClean="0"/>
                        <a:t>PUT</a:t>
                      </a:r>
                      <a:endParaRPr lang="en-GB" b="1" dirty="0"/>
                    </a:p>
                  </a:txBody>
                  <a:tcPr/>
                </a:tc>
                <a:tc>
                  <a:txBody>
                    <a:bodyPr/>
                    <a:lstStyle/>
                    <a:p>
                      <a:pPr algn="ctr"/>
                      <a:r>
                        <a:rPr lang="en-GB" b="1" dirty="0" smtClean="0"/>
                        <a:t>put</a:t>
                      </a:r>
                      <a:endParaRPr lang="en-GB" b="1" dirty="0"/>
                    </a:p>
                  </a:txBody>
                  <a:tcPr/>
                </a:tc>
                <a:tc>
                  <a:txBody>
                    <a:bodyPr/>
                    <a:lstStyle/>
                    <a:p>
                      <a:r>
                        <a:rPr lang="en-GB" i="1" dirty="0" smtClean="0"/>
                        <a:t>Replace</a:t>
                      </a:r>
                      <a:r>
                        <a:rPr lang="en-GB" i="1" baseline="0" dirty="0" smtClean="0"/>
                        <a:t> the complete contents of an item(s)</a:t>
                      </a:r>
                      <a:endParaRPr lang="en-GB" i="1" dirty="0"/>
                    </a:p>
                  </a:txBody>
                  <a:tcPr/>
                </a:tc>
                <a:extLst>
                  <a:ext uri="{0D108BD9-81ED-4DB2-BD59-A6C34878D82A}">
                    <a16:rowId xmlns:a16="http://schemas.microsoft.com/office/drawing/2014/main" val="1997406344"/>
                  </a:ext>
                </a:extLst>
              </a:tr>
              <a:tr h="370840">
                <a:tc>
                  <a:txBody>
                    <a:bodyPr/>
                    <a:lstStyle/>
                    <a:p>
                      <a:pPr algn="ctr"/>
                      <a:r>
                        <a:rPr lang="en-GB" b="1" dirty="0" smtClean="0"/>
                        <a:t>PATCH</a:t>
                      </a:r>
                      <a:endParaRPr lang="en-GB" b="1" dirty="0"/>
                    </a:p>
                  </a:txBody>
                  <a:tcPr/>
                </a:tc>
                <a:tc>
                  <a:txBody>
                    <a:bodyPr/>
                    <a:lstStyle/>
                    <a:p>
                      <a:pPr algn="ctr"/>
                      <a:r>
                        <a:rPr lang="en-GB" b="1" dirty="0" smtClean="0"/>
                        <a:t>patch</a:t>
                      </a:r>
                      <a:endParaRPr lang="en-GB" b="1" dirty="0"/>
                    </a:p>
                  </a:txBody>
                  <a:tcPr/>
                </a:tc>
                <a:tc>
                  <a:txBody>
                    <a:bodyPr/>
                    <a:lstStyle/>
                    <a:p>
                      <a:r>
                        <a:rPr lang="en-GB" i="1" dirty="0" smtClean="0"/>
                        <a:t>Edit/delete</a:t>
                      </a:r>
                      <a:r>
                        <a:rPr lang="en-GB" i="1" baseline="0" dirty="0" smtClean="0"/>
                        <a:t> a set of fields for an item(s)</a:t>
                      </a:r>
                      <a:endParaRPr lang="en-GB" i="1" dirty="0"/>
                    </a:p>
                  </a:txBody>
                  <a:tcPr/>
                </a:tc>
                <a:extLst>
                  <a:ext uri="{0D108BD9-81ED-4DB2-BD59-A6C34878D82A}">
                    <a16:rowId xmlns:a16="http://schemas.microsoft.com/office/drawing/2014/main" val="63929259"/>
                  </a:ext>
                </a:extLst>
              </a:tr>
              <a:tr h="370840">
                <a:tc>
                  <a:txBody>
                    <a:bodyPr/>
                    <a:lstStyle/>
                    <a:p>
                      <a:pPr algn="ctr"/>
                      <a:r>
                        <a:rPr lang="en-GB" b="1" dirty="0" smtClean="0"/>
                        <a:t>DELETE</a:t>
                      </a:r>
                      <a:endParaRPr lang="en-GB" b="1" dirty="0"/>
                    </a:p>
                  </a:txBody>
                  <a:tcPr/>
                </a:tc>
                <a:tc>
                  <a:txBody>
                    <a:bodyPr/>
                    <a:lstStyle/>
                    <a:p>
                      <a:pPr algn="ctr"/>
                      <a:r>
                        <a:rPr lang="en-GB" b="1" dirty="0" smtClean="0"/>
                        <a:t>delete</a:t>
                      </a:r>
                      <a:endParaRPr lang="en-GB" b="1" dirty="0"/>
                    </a:p>
                  </a:txBody>
                  <a:tcPr/>
                </a:tc>
                <a:tc>
                  <a:txBody>
                    <a:bodyPr/>
                    <a:lstStyle/>
                    <a:p>
                      <a:r>
                        <a:rPr lang="en-GB" i="1" dirty="0" smtClean="0"/>
                        <a:t>Delete the entire item(s)</a:t>
                      </a:r>
                      <a:endParaRPr lang="en-GB" i="1" dirty="0"/>
                    </a:p>
                  </a:txBody>
                  <a:tcPr/>
                </a:tc>
                <a:extLst>
                  <a:ext uri="{0D108BD9-81ED-4DB2-BD59-A6C34878D82A}">
                    <a16:rowId xmlns:a16="http://schemas.microsoft.com/office/drawing/2014/main" val="3821393923"/>
                  </a:ext>
                </a:extLst>
              </a:tr>
              <a:tr h="370840">
                <a:tc>
                  <a:txBody>
                    <a:bodyPr/>
                    <a:lstStyle/>
                    <a:p>
                      <a:pPr algn="ctr"/>
                      <a:r>
                        <a:rPr lang="en-GB" b="0" dirty="0" smtClean="0"/>
                        <a:t>Any Type</a:t>
                      </a:r>
                      <a:endParaRPr lang="en-GB" b="0" dirty="0"/>
                    </a:p>
                  </a:txBody>
                  <a:tcPr/>
                </a:tc>
                <a:tc>
                  <a:txBody>
                    <a:bodyPr/>
                    <a:lstStyle/>
                    <a:p>
                      <a:pPr algn="ctr"/>
                      <a:r>
                        <a:rPr lang="en-GB" b="1" dirty="0" smtClean="0"/>
                        <a:t>use</a:t>
                      </a:r>
                      <a:endParaRPr lang="en-GB" b="1" dirty="0"/>
                    </a:p>
                  </a:txBody>
                  <a:tcPr/>
                </a:tc>
                <a:tc>
                  <a:txBody>
                    <a:bodyPr/>
                    <a:lstStyle/>
                    <a:p>
                      <a:r>
                        <a:rPr lang="en-GB" i="1" dirty="0" smtClean="0"/>
                        <a:t>Handle</a:t>
                      </a:r>
                      <a:r>
                        <a:rPr lang="en-GB" i="1" baseline="0" dirty="0" smtClean="0"/>
                        <a:t> any of the above request types</a:t>
                      </a:r>
                      <a:endParaRPr lang="en-GB" i="1" dirty="0"/>
                    </a:p>
                  </a:txBody>
                  <a:tcPr/>
                </a:tc>
                <a:extLst>
                  <a:ext uri="{0D108BD9-81ED-4DB2-BD59-A6C34878D82A}">
                    <a16:rowId xmlns:a16="http://schemas.microsoft.com/office/drawing/2014/main" val="2974852446"/>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36111360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Routing Method Signature</a:t>
            </a:r>
            <a:endParaRPr lang="en-GB" dirty="0"/>
          </a:p>
        </p:txBody>
      </p:sp>
      <p:sp>
        <p:nvSpPr>
          <p:cNvPr id="3" name="Content Placeholder 2"/>
          <p:cNvSpPr>
            <a:spLocks noGrp="1"/>
          </p:cNvSpPr>
          <p:nvPr>
            <p:ph idx="1"/>
          </p:nvPr>
        </p:nvSpPr>
        <p:spPr>
          <a:xfrm>
            <a:off x="1047750" y="1130968"/>
            <a:ext cx="7029450" cy="4707857"/>
          </a:xfrm>
        </p:spPr>
        <p:txBody>
          <a:bodyPr/>
          <a:lstStyle/>
          <a:p>
            <a:r>
              <a:rPr lang="en-GB" dirty="0" smtClean="0"/>
              <a:t>The signature of all the routing methods is identical:</a:t>
            </a:r>
          </a:p>
          <a:p>
            <a:endParaRPr lang="en-GB" dirty="0"/>
          </a:p>
          <a:p>
            <a:endParaRPr lang="en-GB" dirty="0" smtClean="0"/>
          </a:p>
          <a:p>
            <a:pPr marL="0" indent="0">
              <a:buNone/>
            </a:pPr>
            <a:r>
              <a:rPr lang="en-GB" dirty="0" smtClean="0"/>
              <a:t>Method:</a:t>
            </a:r>
          </a:p>
          <a:p>
            <a:r>
              <a:rPr lang="en-GB" b="1" dirty="0" err="1" smtClean="0"/>
              <a:t>obj</a:t>
            </a:r>
            <a:r>
              <a:rPr lang="en-GB" dirty="0" smtClean="0"/>
              <a:t>: The express object you created (often named “app”)</a:t>
            </a:r>
          </a:p>
          <a:p>
            <a:r>
              <a:rPr lang="en-GB" b="1" dirty="0" err="1" smtClean="0"/>
              <a:t>routingmethod</a:t>
            </a:r>
            <a:r>
              <a:rPr lang="en-GB" dirty="0" smtClean="0"/>
              <a:t>: The name of the routing method i.e. get, post, use, etc.</a:t>
            </a:r>
          </a:p>
          <a:p>
            <a:pPr marL="0" indent="0">
              <a:buNone/>
            </a:pPr>
            <a:r>
              <a:rPr lang="en-GB" dirty="0" smtClean="0"/>
              <a:t>Arguments</a:t>
            </a:r>
          </a:p>
          <a:p>
            <a:r>
              <a:rPr lang="en-GB" b="1" dirty="0" err="1" smtClean="0"/>
              <a:t>uri</a:t>
            </a:r>
            <a:r>
              <a:rPr lang="en-GB" dirty="0" smtClean="0"/>
              <a:t>: The URI with which incoming request should be matched</a:t>
            </a:r>
          </a:p>
          <a:p>
            <a:r>
              <a:rPr lang="en-GB" b="1" dirty="0" err="1" smtClean="0"/>
              <a:t>callbackFunction</a:t>
            </a:r>
            <a:r>
              <a:rPr lang="en-GB" dirty="0" smtClean="0"/>
              <a:t>: the </a:t>
            </a:r>
            <a:r>
              <a:rPr lang="en-GB" dirty="0" err="1" smtClean="0"/>
              <a:t>callback</a:t>
            </a:r>
            <a:r>
              <a:rPr lang="en-GB" dirty="0" smtClean="0"/>
              <a:t> function to be called when </a:t>
            </a:r>
            <a:r>
              <a:rPr lang="en-GB" b="1" dirty="0" smtClean="0">
                <a:solidFill>
                  <a:srgbClr val="FF0000"/>
                </a:solidFill>
              </a:rPr>
              <a:t>both</a:t>
            </a:r>
            <a:r>
              <a:rPr lang="en-GB" dirty="0" smtClean="0"/>
              <a:t> the HTTP method </a:t>
            </a:r>
            <a:r>
              <a:rPr lang="en-GB" b="1" dirty="0" smtClean="0">
                <a:solidFill>
                  <a:srgbClr val="FF0000"/>
                </a:solidFill>
              </a:rPr>
              <a:t>and</a:t>
            </a:r>
            <a:r>
              <a:rPr lang="en-GB" dirty="0" smtClean="0"/>
              <a:t> the URI match</a:t>
            </a:r>
          </a:p>
          <a:p>
            <a:pPr lvl="1"/>
            <a:r>
              <a:rPr lang="en-GB" dirty="0" smtClean="0"/>
              <a:t>This is an important point because you can have multiple endpoints associated with the same URI but listening for different HTTP methods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843204" y="1606717"/>
            <a:ext cx="4737194" cy="369332"/>
          </a:xfrm>
          <a:prstGeom prst="rect">
            <a:avLst/>
          </a:prstGeom>
          <a:noFill/>
          <a:ln w="19050">
            <a:solidFill>
              <a:schemeClr val="tx1"/>
            </a:solidFill>
          </a:ln>
        </p:spPr>
        <p:txBody>
          <a:bodyPr wrap="none" rtlCol="0">
            <a:spAutoFit/>
          </a:bodyPr>
          <a:lstStyle/>
          <a:p>
            <a:r>
              <a:rPr lang="en-GB" dirty="0" smtClean="0"/>
              <a:t>  </a:t>
            </a:r>
            <a:r>
              <a:rPr lang="en-GB" i="1" dirty="0" err="1" smtClean="0"/>
              <a:t>obj</a:t>
            </a:r>
            <a:r>
              <a:rPr lang="en-GB" dirty="0" err="1" smtClean="0"/>
              <a:t>.</a:t>
            </a:r>
            <a:r>
              <a:rPr lang="en-GB" i="1" dirty="0" err="1" smtClean="0"/>
              <a:t>routingmethod</a:t>
            </a:r>
            <a:r>
              <a:rPr lang="en-GB" dirty="0" smtClean="0"/>
              <a:t>( </a:t>
            </a:r>
            <a:r>
              <a:rPr lang="en-GB" dirty="0" err="1" smtClean="0"/>
              <a:t>uri</a:t>
            </a:r>
            <a:r>
              <a:rPr lang="en-GB" dirty="0" smtClean="0"/>
              <a:t>, </a:t>
            </a:r>
            <a:r>
              <a:rPr lang="en-GB" dirty="0" err="1" smtClean="0"/>
              <a:t>callbackFunction</a:t>
            </a:r>
            <a:r>
              <a:rPr lang="en-GB" dirty="0" smtClean="0"/>
              <a:t> );  </a:t>
            </a:r>
            <a:endParaRPr lang="en-GB" dirty="0"/>
          </a:p>
        </p:txBody>
      </p:sp>
    </p:spTree>
    <p:extLst>
      <p:ext uri="{BB962C8B-B14F-4D97-AF65-F5344CB8AC3E}">
        <p14:creationId xmlns:p14="http://schemas.microsoft.com/office/powerpoint/2010/main" val="3852401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1169469"/>
            <a:ext cx="7029450" cy="4669356"/>
          </a:xfrm>
        </p:spPr>
        <p:txBody>
          <a:bodyPr/>
          <a:lstStyle/>
          <a:p>
            <a:r>
              <a:rPr lang="en-GB" dirty="0" smtClean="0"/>
              <a:t>Process data “posted” to the web server at the URI /</a:t>
            </a:r>
            <a:r>
              <a:rPr lang="en-GB" dirty="0" err="1" smtClean="0"/>
              <a:t>addkitty</a:t>
            </a:r>
            <a:endParaRPr lang="en-GB" dirty="0" smtClean="0"/>
          </a:p>
          <a:p>
            <a:endParaRPr lang="en-GB" dirty="0"/>
          </a:p>
          <a:p>
            <a:endParaRPr lang="en-GB" dirty="0" smtClean="0"/>
          </a:p>
          <a:p>
            <a:endParaRPr lang="en-GB" dirty="0"/>
          </a:p>
          <a:p>
            <a:r>
              <a:rPr lang="en-GB" dirty="0" smtClean="0"/>
              <a:t>Read the all the books stored from a web service at the URI /books</a:t>
            </a:r>
            <a:r>
              <a:rPr lang="en-GB" dirty="0"/>
              <a:t>(if on our own machine this might be the URL </a:t>
            </a:r>
            <a:r>
              <a:rPr lang="en-GB" i="1" dirty="0"/>
              <a:t>http://</a:t>
            </a:r>
            <a:r>
              <a:rPr lang="en-GB" i="1" dirty="0" smtClean="0"/>
              <a:t>localhost/books</a:t>
            </a:r>
            <a:r>
              <a:rPr lang="en-GB" dirty="0" smtClean="0"/>
              <a:t>)</a:t>
            </a:r>
            <a:endParaRPr lang="en-GB" dirty="0"/>
          </a:p>
          <a:p>
            <a:endParaRPr lang="en-GB" dirty="0" smtClean="0"/>
          </a:p>
          <a:p>
            <a:endParaRPr lang="en-GB" dirty="0"/>
          </a:p>
          <a:p>
            <a:endParaRPr lang="en-GB" dirty="0" smtClean="0"/>
          </a:p>
          <a:p>
            <a:r>
              <a:rPr lang="en-GB" dirty="0" smtClean="0"/>
              <a:t>Note: I have used lambda functions but any function will do. Instead, I could use an anonymous function: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51898" y="2066192"/>
            <a:ext cx="445025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post</a:t>
            </a:r>
            <a:r>
              <a:rPr lang="en-GB" sz="2000" dirty="0"/>
              <a:t>('/</a:t>
            </a:r>
            <a:r>
              <a:rPr lang="en-GB" sz="2000" dirty="0" err="1"/>
              <a:t>addkitty</a:t>
            </a:r>
            <a:r>
              <a:rPr lang="en-GB" sz="2000" dirty="0"/>
              <a:t>', </a:t>
            </a:r>
            <a:r>
              <a:rPr lang="en-GB" sz="2000" dirty="0" smtClean="0"/>
              <a:t>(</a:t>
            </a:r>
            <a:r>
              <a:rPr lang="en-GB" sz="2000" dirty="0" err="1"/>
              <a:t>req</a:t>
            </a:r>
            <a:r>
              <a:rPr lang="en-GB" sz="2000" dirty="0"/>
              <a:t>, res) =&gt; </a:t>
            </a:r>
            <a:r>
              <a:rPr lang="en-GB" sz="2000" dirty="0" smtClean="0"/>
              <a:t>{</a:t>
            </a:r>
            <a:br>
              <a:rPr lang="en-GB" sz="2000" dirty="0" smtClean="0"/>
            </a:br>
            <a:r>
              <a:rPr lang="en-GB" sz="2000" dirty="0" smtClean="0"/>
              <a:t>});</a:t>
            </a:r>
            <a:endParaRPr lang="en-GB" sz="2000" dirty="0"/>
          </a:p>
        </p:txBody>
      </p:sp>
      <p:sp>
        <p:nvSpPr>
          <p:cNvPr id="6" name="TextBox 5"/>
          <p:cNvSpPr txBox="1"/>
          <p:nvPr/>
        </p:nvSpPr>
        <p:spPr>
          <a:xfrm>
            <a:off x="2344258" y="4112070"/>
            <a:ext cx="4065537" cy="707886"/>
          </a:xfrm>
          <a:prstGeom prst="rect">
            <a:avLst/>
          </a:prstGeom>
          <a:solidFill>
            <a:schemeClr val="accent2">
              <a:lumMod val="20000"/>
              <a:lumOff val="80000"/>
            </a:schemeClr>
          </a:solidFill>
        </p:spPr>
        <p:txBody>
          <a:bodyPr wrap="none" rtlCol="0">
            <a:spAutoFit/>
          </a:bodyPr>
          <a:lstStyle/>
          <a:p>
            <a:r>
              <a:rPr lang="en-GB" sz="2000" dirty="0" err="1" smtClean="0"/>
              <a:t>service.</a:t>
            </a:r>
            <a:r>
              <a:rPr lang="en-GB" sz="2000" b="1" dirty="0" err="1" smtClean="0"/>
              <a:t>get</a:t>
            </a:r>
            <a:r>
              <a:rPr lang="en-GB" sz="2000" dirty="0" smtClean="0"/>
              <a:t>('/books', (</a:t>
            </a:r>
            <a:r>
              <a:rPr lang="en-GB" sz="2000" dirty="0" err="1"/>
              <a:t>req</a:t>
            </a:r>
            <a:r>
              <a:rPr lang="en-GB" sz="2000" dirty="0"/>
              <a:t>, res) =&gt; </a:t>
            </a:r>
            <a:r>
              <a:rPr lang="en-GB" sz="2000" dirty="0" smtClean="0"/>
              <a:t>{</a:t>
            </a:r>
            <a:br>
              <a:rPr lang="en-GB" sz="2000" dirty="0" smtClean="0"/>
            </a:br>
            <a:r>
              <a:rPr lang="en-GB" sz="2000" dirty="0" smtClean="0"/>
              <a:t>});</a:t>
            </a:r>
            <a:endParaRPr lang="en-GB" sz="2000" dirty="0"/>
          </a:p>
        </p:txBody>
      </p:sp>
      <p:sp>
        <p:nvSpPr>
          <p:cNvPr id="7" name="TextBox 6"/>
          <p:cNvSpPr txBox="1"/>
          <p:nvPr/>
        </p:nvSpPr>
        <p:spPr>
          <a:xfrm>
            <a:off x="1990796" y="5799935"/>
            <a:ext cx="4772460" cy="707886"/>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('/books', </a:t>
            </a:r>
            <a:r>
              <a:rPr lang="en-GB" sz="2000" b="1" dirty="0" smtClean="0"/>
              <a:t>function(</a:t>
            </a:r>
            <a:r>
              <a:rPr lang="en-GB" sz="2000" b="1" dirty="0" err="1" smtClean="0"/>
              <a:t>req</a:t>
            </a:r>
            <a:r>
              <a:rPr lang="en-GB" sz="2000" b="1" dirty="0"/>
              <a:t>, res</a:t>
            </a:r>
            <a:r>
              <a:rPr lang="en-GB" sz="2000" b="1" dirty="0" smtClean="0"/>
              <a:t>) {</a:t>
            </a:r>
            <a:br>
              <a:rPr lang="en-GB" sz="2000" b="1" dirty="0" smtClean="0"/>
            </a:br>
            <a:r>
              <a:rPr lang="en-GB" sz="2000" b="1" dirty="0" smtClean="0"/>
              <a:t>}</a:t>
            </a:r>
            <a:r>
              <a:rPr lang="en-GB" sz="2000" dirty="0" smtClean="0"/>
              <a:t>);</a:t>
            </a:r>
            <a:endParaRPr lang="en-GB" sz="2000" dirty="0"/>
          </a:p>
        </p:txBody>
      </p:sp>
    </p:spTree>
    <p:extLst>
      <p:ext uri="{BB962C8B-B14F-4D97-AF65-F5344CB8AC3E}">
        <p14:creationId xmlns:p14="http://schemas.microsoft.com/office/powerpoint/2010/main" val="40608386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Comparison</a:t>
            </a:r>
            <a:endParaRPr lang="en-GB" dirty="0"/>
          </a:p>
        </p:txBody>
      </p:sp>
      <p:sp>
        <p:nvSpPr>
          <p:cNvPr id="3" name="Content Placeholder 2"/>
          <p:cNvSpPr>
            <a:spLocks noGrp="1"/>
          </p:cNvSpPr>
          <p:nvPr>
            <p:ph idx="1"/>
          </p:nvPr>
        </p:nvSpPr>
        <p:spPr>
          <a:xfrm>
            <a:off x="1047750" y="952901"/>
            <a:ext cx="7029450" cy="591954"/>
          </a:xfrm>
        </p:spPr>
        <p:txBody>
          <a:bodyPr/>
          <a:lstStyle/>
          <a:p>
            <a:r>
              <a:rPr lang="en-GB" dirty="0" smtClean="0"/>
              <a:t>In Node.js we would have written something like this to filter on  the HTTP method:</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We would still need to write code to process the URIs, and extract parameter values from the URIs.</a:t>
            </a:r>
          </a:p>
          <a:p>
            <a:r>
              <a:rPr lang="en-GB" sz="2800" b="1" dirty="0" smtClean="0"/>
              <a:t>Express does this work for us!!</a:t>
            </a:r>
            <a:endParaRPr lang="en-GB" sz="2800"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19826" y="1796684"/>
            <a:ext cx="5466561" cy="3170099"/>
          </a:xfrm>
          <a:prstGeom prst="rect">
            <a:avLst/>
          </a:prstGeom>
          <a:solidFill>
            <a:schemeClr val="accent2">
              <a:lumMod val="20000"/>
              <a:lumOff val="80000"/>
            </a:schemeClr>
          </a:solidFill>
        </p:spPr>
        <p:txBody>
          <a:bodyPr wrap="none" rtlCol="0">
            <a:spAutoFit/>
          </a:bodyPr>
          <a:lstStyle/>
          <a:p>
            <a:r>
              <a:rPr lang="en-GB" sz="2000" dirty="0"/>
              <a:t>server = </a:t>
            </a:r>
            <a:r>
              <a:rPr lang="en-GB" sz="2000" dirty="0" err="1"/>
              <a:t>http.createServer</a:t>
            </a:r>
            <a:r>
              <a:rPr lang="en-GB" sz="2000" dirty="0"/>
              <a:t>(function (</a:t>
            </a:r>
            <a:r>
              <a:rPr lang="en-GB" sz="2000" dirty="0" err="1"/>
              <a:t>req</a:t>
            </a:r>
            <a:r>
              <a:rPr lang="en-GB" sz="2000" dirty="0"/>
              <a:t>, res) { </a:t>
            </a:r>
          </a:p>
          <a:p>
            <a:r>
              <a:rPr lang="en-GB" sz="2000" dirty="0"/>
              <a:t>  </a:t>
            </a:r>
            <a:r>
              <a:rPr lang="en-GB" sz="2000" dirty="0" smtClean="0"/>
              <a:t>switch(</a:t>
            </a:r>
            <a:r>
              <a:rPr lang="en-GB" sz="2000" dirty="0" err="1" smtClean="0"/>
              <a:t>req.method.toLowerCase</a:t>
            </a:r>
            <a:r>
              <a:rPr lang="en-GB" sz="2000" dirty="0" smtClean="0"/>
              <a:t>())</a:t>
            </a:r>
          </a:p>
          <a:p>
            <a:r>
              <a:rPr lang="en-GB" sz="2000" dirty="0"/>
              <a:t> </a:t>
            </a:r>
            <a:r>
              <a:rPr lang="en-GB" sz="2000" dirty="0" smtClean="0"/>
              <a:t> {</a:t>
            </a:r>
          </a:p>
          <a:p>
            <a:r>
              <a:rPr lang="en-GB" sz="2000" dirty="0"/>
              <a:t> </a:t>
            </a:r>
            <a:r>
              <a:rPr lang="en-GB" sz="2000" dirty="0" smtClean="0"/>
              <a:t> case ‘get’:</a:t>
            </a:r>
            <a:br>
              <a:rPr lang="en-GB" sz="2000" dirty="0" smtClean="0"/>
            </a:br>
            <a:r>
              <a:rPr lang="en-GB" sz="2000" dirty="0" smtClean="0"/>
              <a:t>       break;</a:t>
            </a:r>
          </a:p>
          <a:p>
            <a:r>
              <a:rPr lang="en-GB" sz="2000" dirty="0"/>
              <a:t> </a:t>
            </a:r>
            <a:r>
              <a:rPr lang="en-GB" sz="2000" dirty="0" smtClean="0"/>
              <a:t> case ‘post’:</a:t>
            </a:r>
          </a:p>
          <a:p>
            <a:r>
              <a:rPr lang="en-GB" sz="2000" dirty="0"/>
              <a:t> </a:t>
            </a:r>
            <a:r>
              <a:rPr lang="en-GB" sz="2000" dirty="0" smtClean="0"/>
              <a:t>      break;</a:t>
            </a:r>
          </a:p>
          <a:p>
            <a:r>
              <a:rPr lang="en-GB" sz="2000" dirty="0"/>
              <a:t> </a:t>
            </a:r>
            <a:r>
              <a:rPr lang="en-GB" sz="2000" dirty="0" smtClean="0"/>
              <a:t>…..etc., etc.</a:t>
            </a:r>
          </a:p>
          <a:p>
            <a:r>
              <a:rPr lang="en-GB" sz="2000" dirty="0"/>
              <a:t> </a:t>
            </a:r>
            <a:r>
              <a:rPr lang="en-GB" sz="2000" dirty="0" smtClean="0"/>
              <a:t> }</a:t>
            </a:r>
            <a:endParaRPr lang="en-GB" sz="2000" dirty="0"/>
          </a:p>
          <a:p>
            <a:r>
              <a:rPr lang="en-GB" sz="2000" dirty="0"/>
              <a:t>});</a:t>
            </a:r>
          </a:p>
        </p:txBody>
      </p:sp>
      <p:sp>
        <p:nvSpPr>
          <p:cNvPr id="6" name="Right Brace 5"/>
          <p:cNvSpPr/>
          <p:nvPr/>
        </p:nvSpPr>
        <p:spPr bwMode="auto">
          <a:xfrm>
            <a:off x="3907856" y="2748012"/>
            <a:ext cx="389824" cy="1525604"/>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4461308" y="3058567"/>
            <a:ext cx="1973179" cy="646331"/>
          </a:xfrm>
          <a:prstGeom prst="rect">
            <a:avLst/>
          </a:prstGeom>
          <a:noFill/>
        </p:spPr>
        <p:txBody>
          <a:bodyPr wrap="square" rtlCol="0">
            <a:spAutoFit/>
          </a:bodyPr>
          <a:lstStyle/>
          <a:p>
            <a:r>
              <a:rPr lang="en-GB" dirty="0" smtClean="0"/>
              <a:t>Handle the HTTP methods</a:t>
            </a:r>
            <a:endParaRPr lang="en-GB" dirty="0"/>
          </a:p>
        </p:txBody>
      </p:sp>
    </p:spTree>
    <p:extLst>
      <p:ext uri="{BB962C8B-B14F-4D97-AF65-F5344CB8AC3E}">
        <p14:creationId xmlns:p14="http://schemas.microsoft.com/office/powerpoint/2010/main" val="7568575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Callback</a:t>
            </a:r>
            <a:endParaRPr lang="en-GB" dirty="0"/>
          </a:p>
        </p:txBody>
      </p:sp>
      <p:sp>
        <p:nvSpPr>
          <p:cNvPr id="3" name="Content Placeholder 2"/>
          <p:cNvSpPr>
            <a:spLocks noGrp="1"/>
          </p:cNvSpPr>
          <p:nvPr>
            <p:ph idx="1"/>
          </p:nvPr>
        </p:nvSpPr>
        <p:spPr>
          <a:xfrm>
            <a:off x="1047750" y="2079057"/>
            <a:ext cx="7029450" cy="2420754"/>
          </a:xfrm>
        </p:spPr>
        <p:txBody>
          <a:bodyPr/>
          <a:lstStyle/>
          <a:p>
            <a:pPr marL="0" indent="0">
              <a:buNone/>
            </a:pPr>
            <a:r>
              <a:rPr lang="en-GB" dirty="0" smtClean="0"/>
              <a:t>Your </a:t>
            </a:r>
            <a:r>
              <a:rPr lang="en-GB" dirty="0" err="1" smtClean="0"/>
              <a:t>callback</a:t>
            </a:r>
            <a:r>
              <a:rPr lang="en-GB" dirty="0" smtClean="0"/>
              <a:t> function is passed two arguments</a:t>
            </a:r>
          </a:p>
          <a:p>
            <a:r>
              <a:rPr lang="en-GB" b="1" dirty="0" smtClean="0"/>
              <a:t>request</a:t>
            </a:r>
            <a:r>
              <a:rPr lang="en-GB" dirty="0" smtClean="0"/>
              <a:t>: </a:t>
            </a:r>
            <a:r>
              <a:rPr lang="en-GB" dirty="0" smtClean="0">
                <a:solidFill>
                  <a:srgbClr val="FF0000"/>
                </a:solidFill>
              </a:rPr>
              <a:t>Request object </a:t>
            </a:r>
            <a:r>
              <a:rPr lang="en-GB" dirty="0" smtClean="0"/>
              <a:t>that represents the incoming HTTP Request data. Using this object we can read values from the URI and from the body of the HTTP request.</a:t>
            </a:r>
          </a:p>
          <a:p>
            <a:r>
              <a:rPr lang="en-GB" b="1" dirty="0" smtClean="0"/>
              <a:t>response</a:t>
            </a:r>
            <a:r>
              <a:rPr lang="en-GB" dirty="0" smtClean="0"/>
              <a:t>: </a:t>
            </a:r>
            <a:r>
              <a:rPr lang="en-GB" dirty="0" smtClean="0">
                <a:solidFill>
                  <a:srgbClr val="FF0000"/>
                </a:solidFill>
              </a:rPr>
              <a:t>Response object </a:t>
            </a:r>
            <a:r>
              <a:rPr lang="en-GB" dirty="0" smtClean="0"/>
              <a:t>that represents the outgoing HTTP Response. We can use this object to send data back to the requestor.</a:t>
            </a:r>
          </a:p>
          <a:p>
            <a:r>
              <a:rPr lang="en-GB" dirty="0" smtClean="0"/>
              <a:t>Typically, a </a:t>
            </a:r>
            <a:r>
              <a:rPr lang="en-GB" dirty="0" err="1" smtClean="0"/>
              <a:t>lamda</a:t>
            </a:r>
            <a:r>
              <a:rPr lang="en-GB" dirty="0" smtClean="0"/>
              <a:t> function is used for the </a:t>
            </a:r>
            <a:r>
              <a:rPr lang="en-GB" dirty="0" err="1" smtClean="0"/>
              <a:t>callback</a:t>
            </a:r>
            <a:endParaRPr lang="en-GB" dirty="0"/>
          </a:p>
          <a:p>
            <a:r>
              <a:rPr lang="en-GB" u="sng" dirty="0" smtClean="0"/>
              <a:t>Hint:</a:t>
            </a:r>
            <a:r>
              <a:rPr lang="en-GB" dirty="0" smtClean="0"/>
              <a:t> if you an </a:t>
            </a:r>
            <a:r>
              <a:rPr lang="en-GB" b="1" dirty="0" smtClean="0"/>
              <a:t>await</a:t>
            </a:r>
            <a:r>
              <a:rPr lang="en-GB" dirty="0" smtClean="0"/>
              <a:t> in the </a:t>
            </a:r>
            <a:r>
              <a:rPr lang="en-GB" dirty="0" err="1" smtClean="0"/>
              <a:t>callback</a:t>
            </a:r>
            <a:r>
              <a:rPr lang="en-GB" dirty="0" smtClean="0"/>
              <a:t> you can prepend an </a:t>
            </a:r>
            <a:r>
              <a:rPr lang="en-GB" b="1" dirty="0" err="1" smtClean="0"/>
              <a:t>async</a:t>
            </a:r>
            <a:r>
              <a:rPr lang="en-GB" dirty="0"/>
              <a:t> </a:t>
            </a:r>
            <a:r>
              <a:rPr lang="en-GB" dirty="0" smtClean="0"/>
              <a:t>to the </a:t>
            </a:r>
            <a:r>
              <a:rPr lang="en-GB" dirty="0" err="1" smtClean="0"/>
              <a:t>callback</a:t>
            </a:r>
            <a:r>
              <a:rPr lang="en-GB" dirty="0" smtClean="0"/>
              <a:t>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a:xfrm>
            <a:off x="2555507" y="961122"/>
            <a:ext cx="3278763" cy="923330"/>
          </a:xfrm>
          <a:prstGeom prst="rect">
            <a:avLst/>
          </a:prstGeom>
          <a:solidFill>
            <a:schemeClr val="accent2">
              <a:lumMod val="20000"/>
              <a:lumOff val="80000"/>
            </a:schemeClr>
          </a:solidFill>
        </p:spPr>
        <p:txBody>
          <a:bodyPr wrap="square">
            <a:spAutoFit/>
          </a:bodyPr>
          <a:lstStyle/>
          <a:p>
            <a:r>
              <a:rPr lang="en-GB" dirty="0" smtClean="0"/>
              <a:t>function(</a:t>
            </a:r>
            <a:r>
              <a:rPr lang="en-GB" b="1" dirty="0" smtClean="0">
                <a:solidFill>
                  <a:srgbClr val="FF0000"/>
                </a:solidFill>
              </a:rPr>
              <a:t>request, response</a:t>
            </a:r>
            <a:r>
              <a:rPr lang="en-GB" dirty="0" smtClean="0"/>
              <a:t>) </a:t>
            </a:r>
          </a:p>
          <a:p>
            <a:r>
              <a:rPr lang="en-GB" dirty="0" smtClean="0"/>
              <a:t>{</a:t>
            </a:r>
            <a:r>
              <a:rPr lang="en-GB" dirty="0"/>
              <a:t/>
            </a:r>
            <a:br>
              <a:rPr lang="en-GB" dirty="0"/>
            </a:br>
            <a:r>
              <a:rPr lang="en-GB" dirty="0" smtClean="0"/>
              <a:t>}</a:t>
            </a:r>
            <a:endParaRPr lang="en-GB" dirty="0"/>
          </a:p>
        </p:txBody>
      </p:sp>
      <p:sp>
        <p:nvSpPr>
          <p:cNvPr id="7" name="TextBox 6"/>
          <p:cNvSpPr txBox="1"/>
          <p:nvPr/>
        </p:nvSpPr>
        <p:spPr>
          <a:xfrm>
            <a:off x="2082237" y="5706156"/>
            <a:ext cx="4863832" cy="707886"/>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('/books', </a:t>
            </a:r>
            <a:r>
              <a:rPr lang="en-GB" sz="2000" b="1" dirty="0" err="1" smtClean="0">
                <a:solidFill>
                  <a:srgbClr val="FF0000"/>
                </a:solidFill>
              </a:rPr>
              <a:t>async</a:t>
            </a:r>
            <a:r>
              <a:rPr lang="en-GB" sz="2000" b="1" dirty="0" smtClean="0"/>
              <a:t> </a:t>
            </a:r>
            <a:r>
              <a:rPr lang="en-GB" sz="2000" dirty="0" smtClean="0"/>
              <a:t>(</a:t>
            </a:r>
            <a:r>
              <a:rPr lang="en-GB" sz="2000" dirty="0" err="1" smtClean="0"/>
              <a:t>req</a:t>
            </a:r>
            <a:r>
              <a:rPr lang="en-GB" sz="2000" dirty="0"/>
              <a:t>, res</a:t>
            </a:r>
            <a:r>
              <a:rPr lang="en-GB" sz="2000" dirty="0" smtClean="0"/>
              <a:t>) =&gt; {</a:t>
            </a:r>
            <a:br>
              <a:rPr lang="en-GB" sz="2000" dirty="0" smtClean="0"/>
            </a:br>
            <a:r>
              <a:rPr lang="en-GB" sz="2000" dirty="0" smtClean="0"/>
              <a:t>});</a:t>
            </a:r>
            <a:endParaRPr lang="en-GB" sz="2000" dirty="0"/>
          </a:p>
        </p:txBody>
      </p:sp>
      <p:sp>
        <p:nvSpPr>
          <p:cNvPr id="8" name="TextBox 7"/>
          <p:cNvSpPr txBox="1"/>
          <p:nvPr/>
        </p:nvSpPr>
        <p:spPr>
          <a:xfrm>
            <a:off x="6002097" y="1246814"/>
            <a:ext cx="2941878" cy="646331"/>
          </a:xfrm>
          <a:prstGeom prst="rect">
            <a:avLst/>
          </a:prstGeom>
          <a:noFill/>
        </p:spPr>
        <p:txBody>
          <a:bodyPr wrap="square" rtlCol="0">
            <a:spAutoFit/>
          </a:bodyPr>
          <a:lstStyle/>
          <a:p>
            <a:r>
              <a:rPr lang="en-GB" i="1" dirty="0" smtClean="0"/>
              <a:t>You choose these argument names</a:t>
            </a:r>
          </a:p>
        </p:txBody>
      </p:sp>
      <p:cxnSp>
        <p:nvCxnSpPr>
          <p:cNvPr id="10" name="Straight Arrow Connector 9"/>
          <p:cNvCxnSpPr>
            <a:stCxn id="8" idx="1"/>
          </p:cNvCxnSpPr>
          <p:nvPr/>
        </p:nvCxnSpPr>
        <p:spPr bwMode="auto">
          <a:xfrm flipH="1" flipV="1">
            <a:off x="5257800" y="1292157"/>
            <a:ext cx="744297" cy="2778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8" idx="1"/>
          </p:cNvCxnSpPr>
          <p:nvPr/>
        </p:nvCxnSpPr>
        <p:spPr bwMode="auto">
          <a:xfrm flipH="1" flipV="1">
            <a:off x="4075043" y="1353627"/>
            <a:ext cx="1927054" cy="216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907610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082843"/>
            <a:ext cx="7029450" cy="409074"/>
          </a:xfrm>
        </p:spPr>
        <p:txBody>
          <a:bodyPr/>
          <a:lstStyle/>
          <a:p>
            <a:r>
              <a:rPr lang="en-GB" dirty="0" smtClean="0"/>
              <a:t>Add some basic routes to the </a:t>
            </a:r>
            <a:r>
              <a:rPr lang="en-GB" b="1" dirty="0" err="1" smtClean="0"/>
              <a:t>service.ts</a:t>
            </a:r>
            <a:r>
              <a:rPr lang="en-GB" b="1" dirty="0" smtClean="0"/>
              <a:t> </a:t>
            </a:r>
            <a:r>
              <a:rPr lang="en-GB" dirty="0" smtClean="0"/>
              <a:t>file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1330" y="1936611"/>
            <a:ext cx="8073222" cy="4247317"/>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import express from 'express';</a:t>
            </a:r>
          </a:p>
          <a:p>
            <a:endParaRPr lang="en-GB" dirty="0">
              <a:solidFill>
                <a:schemeClr val="bg1">
                  <a:lumMod val="65000"/>
                </a:schemeClr>
              </a:solidFill>
            </a:endParaRPr>
          </a:p>
          <a:p>
            <a:r>
              <a:rPr lang="en-GB" dirty="0">
                <a:solidFill>
                  <a:schemeClr val="bg1">
                    <a:lumMod val="65000"/>
                  </a:schemeClr>
                </a:solidFill>
              </a:rPr>
              <a:t>let port: number = 1339;</a:t>
            </a:r>
          </a:p>
          <a:p>
            <a:r>
              <a:rPr lang="en-GB" dirty="0">
                <a:solidFill>
                  <a:schemeClr val="bg1">
                    <a:lumMod val="65000"/>
                  </a:schemeClr>
                </a:solidFill>
              </a:rPr>
              <a:t>let service = express</a:t>
            </a:r>
            <a:r>
              <a:rPr lang="en-GB" dirty="0" smtClean="0">
                <a:solidFill>
                  <a:schemeClr val="bg1">
                    <a:lumMod val="65000"/>
                  </a:schemeClr>
                </a:solidFill>
              </a:rPr>
              <a:t>();</a:t>
            </a:r>
          </a:p>
          <a:p>
            <a:endParaRPr lang="en-GB" dirty="0" smtClean="0"/>
          </a:p>
          <a:p>
            <a:r>
              <a:rPr lang="en-GB" dirty="0" err="1"/>
              <a:t>service.get</a:t>
            </a:r>
            <a:r>
              <a:rPr lang="en-GB" dirty="0" smtClean="0"/>
              <a:t>( '/', (</a:t>
            </a:r>
            <a:r>
              <a:rPr lang="en-GB" dirty="0" err="1"/>
              <a:t>req</a:t>
            </a:r>
            <a:r>
              <a:rPr lang="en-GB" dirty="0"/>
              <a:t>, res</a:t>
            </a:r>
            <a:r>
              <a:rPr lang="en-GB" dirty="0" smtClean="0"/>
              <a:t>) =&gt; </a:t>
            </a:r>
            <a:r>
              <a:rPr lang="en-GB" dirty="0"/>
              <a:t>{</a:t>
            </a:r>
          </a:p>
          <a:p>
            <a:r>
              <a:rPr lang="en-GB" dirty="0" smtClean="0"/>
              <a:t>      </a:t>
            </a:r>
            <a:r>
              <a:rPr lang="en-GB" dirty="0" err="1" smtClean="0"/>
              <a:t>res.send</a:t>
            </a:r>
            <a:r>
              <a:rPr lang="en-GB" dirty="0"/>
              <a:t>('Welcome!');</a:t>
            </a:r>
          </a:p>
          <a:p>
            <a:r>
              <a:rPr lang="en-GB" dirty="0" smtClean="0"/>
              <a:t>} );</a:t>
            </a:r>
            <a:endParaRPr lang="en-GB" dirty="0"/>
          </a:p>
          <a:p>
            <a:endParaRPr lang="en-GB" dirty="0"/>
          </a:p>
          <a:p>
            <a:r>
              <a:rPr lang="en-GB" dirty="0" err="1"/>
              <a:t>service.get</a:t>
            </a:r>
            <a:r>
              <a:rPr lang="en-GB" dirty="0" smtClean="0"/>
              <a:t>( '/</a:t>
            </a:r>
            <a:r>
              <a:rPr lang="en-GB" dirty="0"/>
              <a:t>hi', </a:t>
            </a:r>
            <a:r>
              <a:rPr lang="en-GB" dirty="0" smtClean="0"/>
              <a:t>(</a:t>
            </a:r>
            <a:r>
              <a:rPr lang="en-GB" dirty="0" err="1"/>
              <a:t>req</a:t>
            </a:r>
            <a:r>
              <a:rPr lang="en-GB" dirty="0"/>
              <a:t>, res) </a:t>
            </a:r>
            <a:r>
              <a:rPr lang="en-GB" dirty="0" smtClean="0"/>
              <a:t>=&gt; {</a:t>
            </a:r>
            <a:endParaRPr lang="en-GB" dirty="0"/>
          </a:p>
          <a:p>
            <a:r>
              <a:rPr lang="en-GB" dirty="0" smtClean="0"/>
              <a:t>      </a:t>
            </a:r>
            <a:r>
              <a:rPr lang="en-GB" dirty="0" err="1" smtClean="0"/>
              <a:t>res.send</a:t>
            </a:r>
            <a:r>
              <a:rPr lang="en-GB" dirty="0"/>
              <a:t>('Hello!');</a:t>
            </a:r>
          </a:p>
          <a:p>
            <a:r>
              <a:rPr lang="en-GB" dirty="0" smtClean="0"/>
              <a:t>} );</a:t>
            </a:r>
            <a:r>
              <a:rPr lang="en-GB" dirty="0"/>
              <a:t>	</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919537" y="2112745"/>
            <a:ext cx="2680636" cy="1084222"/>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smtClean="0"/>
              <a:t>http://localhost:1339</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http://localhost:1339/hi</a:t>
            </a:r>
          </a:p>
        </p:txBody>
      </p:sp>
    </p:spTree>
    <p:extLst>
      <p:ext uri="{BB962C8B-B14F-4D97-AF65-F5344CB8AC3E}">
        <p14:creationId xmlns:p14="http://schemas.microsoft.com/office/powerpoint/2010/main" val="42445395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Route Parameters</a:t>
            </a:r>
            <a:endParaRPr lang="en-GB" dirty="0"/>
          </a:p>
        </p:txBody>
      </p:sp>
      <p:sp>
        <p:nvSpPr>
          <p:cNvPr id="3" name="Content Placeholder 2"/>
          <p:cNvSpPr>
            <a:spLocks noGrp="1"/>
          </p:cNvSpPr>
          <p:nvPr>
            <p:ph idx="1"/>
          </p:nvPr>
        </p:nvSpPr>
        <p:spPr>
          <a:xfrm>
            <a:off x="1047750" y="1150219"/>
            <a:ext cx="7029450" cy="5387106"/>
          </a:xfrm>
        </p:spPr>
        <p:txBody>
          <a:bodyPr/>
          <a:lstStyle/>
          <a:p>
            <a:r>
              <a:rPr lang="en-GB" dirty="0" smtClean="0"/>
              <a:t>We can extract parameters from the URI (path) using a colon (:) and a name that represents the value being extracted (aka named parameters)</a:t>
            </a:r>
          </a:p>
          <a:p>
            <a:r>
              <a:rPr lang="en-GB" dirty="0" smtClean="0"/>
              <a:t>For example, to find a book by a specific name we might use a URI that looks like this “/</a:t>
            </a:r>
            <a:r>
              <a:rPr lang="en-GB" dirty="0" err="1" smtClean="0"/>
              <a:t>findbook</a:t>
            </a:r>
            <a:r>
              <a:rPr lang="en-GB" dirty="0" smtClean="0"/>
              <a:t>/</a:t>
            </a:r>
            <a:r>
              <a:rPr lang="en-GB" dirty="0" smtClean="0">
                <a:solidFill>
                  <a:schemeClr val="accent5">
                    <a:lumMod val="25000"/>
                  </a:schemeClr>
                </a:solidFill>
              </a:rPr>
              <a:t>Unix Programming</a:t>
            </a:r>
            <a:r>
              <a:rPr lang="en-GB" dirty="0" smtClean="0"/>
              <a:t>”</a:t>
            </a:r>
          </a:p>
          <a:p>
            <a:r>
              <a:rPr lang="en-GB" dirty="0" smtClean="0"/>
              <a:t>We break this URI down into the route </a:t>
            </a:r>
            <a:r>
              <a:rPr lang="en-GB" b="1" dirty="0" smtClean="0"/>
              <a:t>path</a:t>
            </a:r>
            <a:r>
              <a:rPr lang="en-GB" dirty="0" smtClean="0"/>
              <a:t> </a:t>
            </a:r>
            <a:r>
              <a:rPr lang="en-GB" b="1" dirty="0" smtClean="0"/>
              <a:t>and the route parameter(s)</a:t>
            </a:r>
            <a:r>
              <a:rPr lang="en-GB" dirty="0" smtClean="0"/>
              <a:t> (i.e. book title) that we want to extract e.g. say we name this value the “title”.</a:t>
            </a:r>
          </a:p>
          <a:p>
            <a:endParaRPr lang="en-GB" dirty="0"/>
          </a:p>
          <a:p>
            <a:endParaRPr lang="en-GB" dirty="0" smtClean="0"/>
          </a:p>
          <a:p>
            <a:endParaRPr lang="en-GB" dirty="0"/>
          </a:p>
          <a:p>
            <a:r>
              <a:rPr lang="en-GB" dirty="0" smtClean="0"/>
              <a:t>We can get the named parameter from the request object using </a:t>
            </a:r>
            <a:r>
              <a:rPr lang="en-GB" b="1" i="1" dirty="0" err="1" smtClean="0"/>
              <a:t>params</a:t>
            </a:r>
            <a:r>
              <a:rPr lang="en-GB" dirty="0" smtClean="0"/>
              <a:t> array e.g. to read the above “title” value: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014859" y="4286429"/>
            <a:ext cx="4923143" cy="769441"/>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a:t>
            </a:r>
            <a:r>
              <a:rPr lang="en-GB" sz="2000" dirty="0" err="1" smtClean="0"/>
              <a:t>findbook</a:t>
            </a:r>
            <a:r>
              <a:rPr lang="en-GB" sz="2000" dirty="0" smtClean="0"/>
              <a:t>/</a:t>
            </a:r>
            <a:r>
              <a:rPr lang="en-GB" sz="2400" b="1" dirty="0" smtClean="0">
                <a:solidFill>
                  <a:srgbClr val="FF0000"/>
                </a:solidFill>
              </a:rPr>
              <a:t>:</a:t>
            </a:r>
            <a:r>
              <a:rPr lang="en-GB" sz="2000" dirty="0" smtClean="0">
                <a:solidFill>
                  <a:srgbClr val="FF0000"/>
                </a:solidFill>
              </a:rPr>
              <a:t>title</a:t>
            </a:r>
            <a:r>
              <a:rPr lang="en-GB" sz="2000" dirty="0" smtClean="0"/>
              <a:t>', (</a:t>
            </a:r>
            <a:r>
              <a:rPr lang="en-GB" sz="2000" dirty="0" err="1" smtClean="0"/>
              <a:t>req</a:t>
            </a:r>
            <a:r>
              <a:rPr lang="en-GB" sz="2000" dirty="0"/>
              <a:t>, res</a:t>
            </a:r>
            <a:r>
              <a:rPr lang="en-GB" sz="2000" dirty="0" smtClean="0"/>
              <a:t>) =&gt; {</a:t>
            </a:r>
            <a:br>
              <a:rPr lang="en-GB" sz="2000" dirty="0" smtClean="0"/>
            </a:br>
            <a:r>
              <a:rPr lang="en-GB" sz="2000" dirty="0" smtClean="0"/>
              <a:t>});</a:t>
            </a:r>
            <a:endParaRPr lang="en-GB" sz="2000" dirty="0"/>
          </a:p>
        </p:txBody>
      </p:sp>
      <p:sp>
        <p:nvSpPr>
          <p:cNvPr id="6" name="TextBox 5"/>
          <p:cNvSpPr txBox="1"/>
          <p:nvPr/>
        </p:nvSpPr>
        <p:spPr>
          <a:xfrm>
            <a:off x="3113772" y="6006165"/>
            <a:ext cx="1774845" cy="369332"/>
          </a:xfrm>
          <a:prstGeom prst="rect">
            <a:avLst/>
          </a:prstGeom>
          <a:solidFill>
            <a:schemeClr val="accent2">
              <a:lumMod val="20000"/>
              <a:lumOff val="80000"/>
            </a:schemeClr>
          </a:solidFill>
        </p:spPr>
        <p:txBody>
          <a:bodyPr wrap="none" rtlCol="0">
            <a:spAutoFit/>
          </a:bodyPr>
          <a:lstStyle/>
          <a:p>
            <a:r>
              <a:rPr lang="en-GB" dirty="0" err="1" smtClean="0"/>
              <a:t>req.params.title</a:t>
            </a:r>
            <a:endParaRPr lang="en-GB" dirty="0"/>
          </a:p>
        </p:txBody>
      </p:sp>
      <p:sp>
        <p:nvSpPr>
          <p:cNvPr id="7" name="TextBox 6"/>
          <p:cNvSpPr txBox="1"/>
          <p:nvPr/>
        </p:nvSpPr>
        <p:spPr>
          <a:xfrm>
            <a:off x="5441675" y="5913832"/>
            <a:ext cx="3657600" cy="923330"/>
          </a:xfrm>
          <a:prstGeom prst="rect">
            <a:avLst/>
          </a:prstGeom>
          <a:solidFill>
            <a:schemeClr val="bg1"/>
          </a:solidFill>
        </p:spPr>
        <p:txBody>
          <a:bodyPr wrap="square" rtlCol="0">
            <a:spAutoFit/>
          </a:bodyPr>
          <a:lstStyle/>
          <a:p>
            <a:r>
              <a:rPr lang="en-GB" dirty="0" smtClean="0"/>
              <a:t>Remember: the first argument is always the Request object, </a:t>
            </a:r>
            <a:r>
              <a:rPr lang="en-GB" b="1" dirty="0" smtClean="0"/>
              <a:t>and I chose the name “</a:t>
            </a:r>
            <a:r>
              <a:rPr lang="en-GB" b="1" dirty="0" err="1" smtClean="0"/>
              <a:t>req</a:t>
            </a:r>
            <a:r>
              <a:rPr lang="en-GB" b="1" dirty="0" smtClean="0"/>
              <a:t>”</a:t>
            </a:r>
            <a:endParaRPr lang="en-GB" b="1" dirty="0"/>
          </a:p>
        </p:txBody>
      </p:sp>
    </p:spTree>
    <p:extLst>
      <p:ext uri="{BB962C8B-B14F-4D97-AF65-F5344CB8AC3E}">
        <p14:creationId xmlns:p14="http://schemas.microsoft.com/office/powerpoint/2010/main" val="15378087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55032"/>
            <a:ext cx="7029450" cy="697831"/>
          </a:xfrm>
        </p:spPr>
        <p:txBody>
          <a:bodyPr/>
          <a:lstStyle/>
          <a:p>
            <a:r>
              <a:rPr lang="en-GB" dirty="0"/>
              <a:t>Add </a:t>
            </a:r>
            <a:r>
              <a:rPr lang="en-GB" dirty="0" smtClean="0"/>
              <a:t>a route with a route parameter “name” </a:t>
            </a:r>
            <a:r>
              <a:rPr lang="en-GB" dirty="0"/>
              <a:t>to the </a:t>
            </a:r>
            <a:r>
              <a:rPr lang="en-GB" b="1" dirty="0" err="1" smtClean="0"/>
              <a:t>service.ts</a:t>
            </a:r>
            <a:r>
              <a:rPr lang="en-GB" b="1" dirty="0" smtClean="0"/>
              <a:t> </a:t>
            </a:r>
            <a:r>
              <a:rPr lang="en-GB" dirty="0"/>
              <a:t>file</a:t>
            </a:r>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671330" y="1936611"/>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a:p>
          <a:p>
            <a:endParaRPr lang="en-GB" dirty="0">
              <a:solidFill>
                <a:schemeClr val="bg1">
                  <a:lumMod val="65000"/>
                </a:schemeClr>
              </a:solidFill>
            </a:endParaRPr>
          </a:p>
          <a:p>
            <a:r>
              <a:rPr lang="en-GB" dirty="0" err="1">
                <a:solidFill>
                  <a:schemeClr val="bg1">
                    <a:lumMod val="65000"/>
                  </a:schemeClr>
                </a:solidFill>
              </a:rPr>
              <a:t>service.get</a:t>
            </a:r>
            <a:r>
              <a:rPr lang="en-GB" dirty="0" smtClean="0">
                <a:solidFill>
                  <a:schemeClr val="bg1">
                    <a:lumMod val="65000"/>
                  </a:schemeClr>
                </a:solidFill>
              </a:rPr>
              <a:t>( '/</a:t>
            </a:r>
            <a:r>
              <a:rPr lang="en-GB" dirty="0">
                <a:solidFill>
                  <a:schemeClr val="bg1">
                    <a:lumMod val="65000"/>
                  </a:schemeClr>
                </a:solidFill>
              </a:rPr>
              <a:t>hi', function (</a:t>
            </a:r>
            <a:r>
              <a:rPr lang="en-GB" dirty="0" err="1">
                <a:solidFill>
                  <a:schemeClr val="bg1">
                    <a:lumMod val="65000"/>
                  </a:schemeClr>
                </a:solidFill>
              </a:rPr>
              <a:t>req</a:t>
            </a:r>
            <a:r>
              <a:rPr lang="en-GB" dirty="0">
                <a:solidFill>
                  <a:schemeClr val="bg1">
                    <a:lumMod val="65000"/>
                  </a:schemeClr>
                </a:solidFill>
              </a:rPr>
              <a:t>, res) {</a:t>
            </a:r>
          </a:p>
          <a:p>
            <a:r>
              <a:rPr lang="en-GB" dirty="0" smtClean="0">
                <a:solidFill>
                  <a:schemeClr val="bg1">
                    <a:lumMod val="65000"/>
                  </a:schemeClr>
                </a:solidFill>
              </a:rPr>
              <a:t>      </a:t>
            </a:r>
            <a:r>
              <a:rPr lang="en-GB" dirty="0" err="1" smtClean="0">
                <a:solidFill>
                  <a:schemeClr val="bg1">
                    <a:lumMod val="65000"/>
                  </a:schemeClr>
                </a:solidFill>
              </a:rPr>
              <a:t>res.send</a:t>
            </a:r>
            <a:r>
              <a:rPr lang="en-GB" dirty="0">
                <a:solidFill>
                  <a:schemeClr val="bg1">
                    <a:lumMod val="65000"/>
                  </a:schemeClr>
                </a:solidFill>
              </a:rPr>
              <a:t>('Hello!');</a:t>
            </a:r>
          </a:p>
          <a:p>
            <a:r>
              <a:rPr lang="en-GB" dirty="0" smtClean="0">
                <a:solidFill>
                  <a:schemeClr val="bg1">
                    <a:lumMod val="65000"/>
                  </a:schemeClr>
                </a:solidFill>
              </a:rPr>
              <a:t>} );</a:t>
            </a:r>
            <a:r>
              <a:rPr lang="en-GB" dirty="0"/>
              <a:t>	</a:t>
            </a:r>
          </a:p>
          <a:p>
            <a:endParaRPr lang="en-GB" dirty="0" smtClean="0"/>
          </a:p>
          <a:p>
            <a:r>
              <a:rPr lang="en-GB" dirty="0" err="1"/>
              <a:t>service.get</a:t>
            </a:r>
            <a:r>
              <a:rPr lang="en-GB" dirty="0"/>
              <a:t>('/hello/</a:t>
            </a:r>
            <a:r>
              <a:rPr lang="en-GB" dirty="0">
                <a:solidFill>
                  <a:srgbClr val="FF0000"/>
                </a:solidFill>
              </a:rPr>
              <a:t>:name</a:t>
            </a:r>
            <a:r>
              <a:rPr lang="en-GB" dirty="0"/>
              <a:t>', </a:t>
            </a:r>
            <a:r>
              <a:rPr lang="en-GB" dirty="0" smtClean="0"/>
              <a:t>(</a:t>
            </a:r>
            <a:r>
              <a:rPr lang="en-GB" dirty="0" err="1"/>
              <a:t>req</a:t>
            </a:r>
            <a:r>
              <a:rPr lang="en-GB" dirty="0"/>
              <a:t>, res</a:t>
            </a:r>
            <a:r>
              <a:rPr lang="en-GB" dirty="0" smtClean="0"/>
              <a:t>) =&gt; </a:t>
            </a:r>
            <a:r>
              <a:rPr lang="en-GB" dirty="0"/>
              <a:t>{</a:t>
            </a:r>
          </a:p>
          <a:p>
            <a:r>
              <a:rPr lang="en-GB" dirty="0"/>
              <a:t>    </a:t>
            </a:r>
            <a:r>
              <a:rPr lang="en-GB" dirty="0" err="1"/>
              <a:t>res.send</a:t>
            </a:r>
            <a:r>
              <a:rPr lang="en-GB" dirty="0" smtClean="0"/>
              <a:t>(` Hello </a:t>
            </a:r>
            <a:r>
              <a:rPr lang="en-GB" dirty="0"/>
              <a:t>${</a:t>
            </a:r>
            <a:r>
              <a:rPr lang="en-GB" dirty="0">
                <a:solidFill>
                  <a:srgbClr val="FF0000"/>
                </a:solidFill>
              </a:rPr>
              <a:t>req.params.name</a:t>
            </a:r>
            <a:r>
              <a:rPr lang="en-GB" dirty="0" smtClean="0"/>
              <a:t>}` );</a:t>
            </a:r>
            <a:endParaRPr lang="en-GB" dirty="0"/>
          </a:p>
          <a:p>
            <a:r>
              <a:rPr lang="en-GB" dirty="0" smtClean="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283423" y="2069786"/>
            <a:ext cx="3340603" cy="683394"/>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http://localhost:1339/hello/fred</a:t>
            </a:r>
          </a:p>
        </p:txBody>
      </p:sp>
      <p:sp>
        <p:nvSpPr>
          <p:cNvPr id="7" name="TextBox 6"/>
          <p:cNvSpPr txBox="1"/>
          <p:nvPr/>
        </p:nvSpPr>
        <p:spPr>
          <a:xfrm>
            <a:off x="814353" y="5430997"/>
            <a:ext cx="7350039" cy="1200329"/>
          </a:xfrm>
          <a:prstGeom prst="rect">
            <a:avLst/>
          </a:prstGeom>
          <a:noFill/>
          <a:ln w="12700">
            <a:solidFill>
              <a:schemeClr val="tx1"/>
            </a:solidFill>
          </a:ln>
        </p:spPr>
        <p:txBody>
          <a:bodyPr wrap="square" rtlCol="0">
            <a:spAutoFit/>
          </a:bodyPr>
          <a:lstStyle/>
          <a:p>
            <a:r>
              <a:rPr lang="en-GB" dirty="0" smtClean="0"/>
              <a:t>Hint: I am using a </a:t>
            </a:r>
            <a:r>
              <a:rPr lang="en-GB" b="1" dirty="0" smtClean="0">
                <a:solidFill>
                  <a:srgbClr val="FF0000"/>
                </a:solidFill>
              </a:rPr>
              <a:t>JavaScript template </a:t>
            </a:r>
            <a:r>
              <a:rPr lang="en-GB" dirty="0" smtClean="0"/>
              <a:t>string here to create the message string, which injects a variable value identified by ${   }.</a:t>
            </a:r>
          </a:p>
          <a:p>
            <a:r>
              <a:rPr lang="en-GB" dirty="0" smtClean="0"/>
              <a:t>	         </a:t>
            </a:r>
          </a:p>
          <a:p>
            <a:r>
              <a:rPr lang="en-GB" dirty="0" smtClean="0"/>
              <a:t> </a:t>
            </a:r>
            <a:endParaRPr lang="en-GB" dirty="0"/>
          </a:p>
        </p:txBody>
      </p:sp>
      <p:grpSp>
        <p:nvGrpSpPr>
          <p:cNvPr id="11" name="Group 10"/>
          <p:cNvGrpSpPr/>
          <p:nvPr/>
        </p:nvGrpSpPr>
        <p:grpSpPr>
          <a:xfrm>
            <a:off x="2390361" y="5995354"/>
            <a:ext cx="3025187" cy="1164791"/>
            <a:chOff x="6957392" y="5890994"/>
            <a:chExt cx="3025187" cy="1164791"/>
          </a:xfrm>
        </p:grpSpPr>
        <p:sp>
          <p:nvSpPr>
            <p:cNvPr id="8" name="TextBox 7"/>
            <p:cNvSpPr txBox="1"/>
            <p:nvPr/>
          </p:nvSpPr>
          <p:spPr>
            <a:xfrm>
              <a:off x="7771745" y="5947789"/>
              <a:ext cx="466794" cy="1107996"/>
            </a:xfrm>
            <a:prstGeom prst="rect">
              <a:avLst/>
            </a:prstGeom>
            <a:noFill/>
          </p:spPr>
          <p:txBody>
            <a:bodyPr wrap="none" rtlCol="0">
              <a:spAutoFit/>
            </a:bodyPr>
            <a:lstStyle/>
            <a:p>
              <a:r>
                <a:rPr lang="en-GB" sz="6600" dirty="0" smtClean="0"/>
                <a:t>`</a:t>
              </a:r>
              <a:endParaRPr lang="en-GB" sz="6600" dirty="0"/>
            </a:p>
          </p:txBody>
        </p:sp>
        <p:sp>
          <p:nvSpPr>
            <p:cNvPr id="9" name="TextBox 8"/>
            <p:cNvSpPr txBox="1"/>
            <p:nvPr/>
          </p:nvSpPr>
          <p:spPr>
            <a:xfrm>
              <a:off x="6957392" y="5890994"/>
              <a:ext cx="3025187" cy="923330"/>
            </a:xfrm>
            <a:prstGeom prst="rect">
              <a:avLst/>
            </a:prstGeom>
            <a:noFill/>
          </p:spPr>
          <p:txBody>
            <a:bodyPr wrap="none" rtlCol="0">
              <a:spAutoFit/>
            </a:bodyPr>
            <a:lstStyle/>
            <a:p>
              <a:r>
                <a:rPr lang="en-GB" dirty="0" smtClean="0"/>
                <a:t>let name = “Fred”;</a:t>
              </a:r>
            </a:p>
            <a:p>
              <a:r>
                <a:rPr lang="en-GB" dirty="0" smtClean="0"/>
                <a:t>let text =   Hello ${ name }  ;</a:t>
              </a:r>
              <a:endParaRPr lang="en-GB" dirty="0"/>
            </a:p>
            <a:p>
              <a:endParaRPr lang="en-GB" dirty="0"/>
            </a:p>
          </p:txBody>
        </p:sp>
        <p:sp>
          <p:nvSpPr>
            <p:cNvPr id="10" name="TextBox 9"/>
            <p:cNvSpPr txBox="1"/>
            <p:nvPr/>
          </p:nvSpPr>
          <p:spPr>
            <a:xfrm>
              <a:off x="9479619" y="5947789"/>
              <a:ext cx="466794" cy="1107996"/>
            </a:xfrm>
            <a:prstGeom prst="rect">
              <a:avLst/>
            </a:prstGeom>
            <a:noFill/>
          </p:spPr>
          <p:txBody>
            <a:bodyPr wrap="none" rtlCol="0">
              <a:spAutoFit/>
            </a:bodyPr>
            <a:lstStyle/>
            <a:p>
              <a:r>
                <a:rPr lang="en-GB" sz="6600" dirty="0" smtClean="0"/>
                <a:t>`</a:t>
              </a:r>
              <a:endParaRPr lang="en-GB" sz="6600" dirty="0"/>
            </a:p>
          </p:txBody>
        </p:sp>
      </p:grpSp>
      <p:sp>
        <p:nvSpPr>
          <p:cNvPr id="12" name="TextBox 11"/>
          <p:cNvSpPr txBox="1"/>
          <p:nvPr/>
        </p:nvSpPr>
        <p:spPr>
          <a:xfrm>
            <a:off x="1821518" y="3644771"/>
            <a:ext cx="466794"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13" name="TextBox 12"/>
          <p:cNvSpPr txBox="1"/>
          <p:nvPr/>
        </p:nvSpPr>
        <p:spPr>
          <a:xfrm>
            <a:off x="4562475" y="3644771"/>
            <a:ext cx="466794"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15" name="TextBox 14"/>
          <p:cNvSpPr txBox="1"/>
          <p:nvPr/>
        </p:nvSpPr>
        <p:spPr>
          <a:xfrm>
            <a:off x="6408625" y="3019004"/>
            <a:ext cx="1167948" cy="369332"/>
          </a:xfrm>
          <a:prstGeom prst="rect">
            <a:avLst/>
          </a:prstGeom>
          <a:noFill/>
        </p:spPr>
        <p:txBody>
          <a:bodyPr wrap="none" rtlCol="0">
            <a:spAutoFit/>
          </a:bodyPr>
          <a:lstStyle/>
          <a:p>
            <a:r>
              <a:rPr lang="en-GB" b="1" dirty="0" smtClean="0"/>
              <a:t>Tilde key</a:t>
            </a:r>
            <a:endParaRPr lang="en-GB" b="1" dirty="0"/>
          </a:p>
        </p:txBody>
      </p:sp>
      <p:cxnSp>
        <p:nvCxnSpPr>
          <p:cNvPr id="17" name="Elbow Connector 16"/>
          <p:cNvCxnSpPr/>
          <p:nvPr/>
        </p:nvCxnSpPr>
        <p:spPr bwMode="auto">
          <a:xfrm rot="10800000">
            <a:off x="4818833" y="4145654"/>
            <a:ext cx="1589793" cy="190734"/>
          </a:xfrm>
          <a:prstGeom prst="bentConnector3">
            <a:avLst>
              <a:gd name="adj1" fmla="val 9869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 name="Picture 15"/>
          <p:cNvPicPr>
            <a:picLocks noChangeAspect="1"/>
          </p:cNvPicPr>
          <p:nvPr/>
        </p:nvPicPr>
        <p:blipFill>
          <a:blip r:embed="rId2"/>
          <a:stretch>
            <a:fillRect/>
          </a:stretch>
        </p:blipFill>
        <p:spPr>
          <a:xfrm>
            <a:off x="6498935" y="3345318"/>
            <a:ext cx="2046647" cy="1364431"/>
          </a:xfrm>
          <a:prstGeom prst="rect">
            <a:avLst/>
          </a:prstGeom>
        </p:spPr>
      </p:pic>
      <p:pic>
        <p:nvPicPr>
          <p:cNvPr id="18" name="Picture 17"/>
          <p:cNvPicPr>
            <a:picLocks noChangeAspect="1"/>
          </p:cNvPicPr>
          <p:nvPr/>
        </p:nvPicPr>
        <p:blipFill>
          <a:blip r:embed="rId3"/>
          <a:stretch>
            <a:fillRect/>
          </a:stretch>
        </p:blipFill>
        <p:spPr>
          <a:xfrm>
            <a:off x="7576573" y="3761597"/>
            <a:ext cx="889483" cy="874343"/>
          </a:xfrm>
          <a:prstGeom prst="rect">
            <a:avLst/>
          </a:prstGeom>
        </p:spPr>
      </p:pic>
      <p:cxnSp>
        <p:nvCxnSpPr>
          <p:cNvPr id="20" name="Straight Connector 19"/>
          <p:cNvCxnSpPr>
            <a:endCxn id="18" idx="0"/>
          </p:cNvCxnSpPr>
          <p:nvPr/>
        </p:nvCxnSpPr>
        <p:spPr bwMode="auto">
          <a:xfrm>
            <a:off x="6782267" y="3644771"/>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a:off x="6782267" y="3922120"/>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45519957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6470"/>
          </a:xfrm>
        </p:spPr>
        <p:txBody>
          <a:bodyPr/>
          <a:lstStyle/>
          <a:p>
            <a:r>
              <a:rPr lang="en-GB" dirty="0" smtClean="0"/>
              <a:t>Response Object</a:t>
            </a:r>
            <a:endParaRPr lang="en-GB" dirty="0"/>
          </a:p>
        </p:txBody>
      </p:sp>
      <p:sp>
        <p:nvSpPr>
          <p:cNvPr id="3" name="Content Placeholder 2"/>
          <p:cNvSpPr>
            <a:spLocks noGrp="1"/>
          </p:cNvSpPr>
          <p:nvPr>
            <p:ph idx="1"/>
          </p:nvPr>
        </p:nvSpPr>
        <p:spPr>
          <a:xfrm>
            <a:off x="257176" y="576470"/>
            <a:ext cx="6864212" cy="5065035"/>
          </a:xfrm>
        </p:spPr>
        <p:txBody>
          <a:bodyPr/>
          <a:lstStyle/>
          <a:p>
            <a:r>
              <a:rPr lang="en-GB" dirty="0" smtClean="0"/>
              <a:t>Each </a:t>
            </a:r>
            <a:r>
              <a:rPr lang="en-GB" dirty="0" err="1" smtClean="0"/>
              <a:t>callback</a:t>
            </a:r>
            <a:r>
              <a:rPr lang="en-GB" dirty="0" smtClean="0"/>
              <a:t> is passed a Response object that can be used to return HTML Headers, HTML, JSON data, etc. to the sender of the HTTP Request</a:t>
            </a:r>
          </a:p>
          <a:p>
            <a:r>
              <a:rPr lang="en-GB" dirty="0" smtClean="0"/>
              <a:t>Before returning from the </a:t>
            </a:r>
            <a:r>
              <a:rPr lang="en-GB" dirty="0" err="1" smtClean="0"/>
              <a:t>callback</a:t>
            </a:r>
            <a:r>
              <a:rPr lang="en-GB" dirty="0" smtClean="0"/>
              <a:t> don’t forget to “send the HTTP Response.</a:t>
            </a:r>
            <a:br>
              <a:rPr lang="en-GB" dirty="0" smtClean="0"/>
            </a:br>
            <a:r>
              <a:rPr lang="en-GB" dirty="0" smtClean="0"/>
              <a:t>Some ways to send a response are:</a:t>
            </a:r>
          </a:p>
          <a:p>
            <a:pPr lvl="1"/>
            <a:r>
              <a:rPr lang="en-GB" dirty="0" smtClean="0"/>
              <a:t>Return standard HTML, JSON, </a:t>
            </a:r>
            <a:r>
              <a:rPr lang="en-GB" dirty="0" err="1" smtClean="0"/>
              <a:t>etc</a:t>
            </a:r>
            <a:r>
              <a:rPr lang="en-GB" dirty="0" smtClean="0"/>
              <a:t> </a:t>
            </a:r>
            <a:r>
              <a:rPr lang="en-GB" u="sng" dirty="0" smtClean="0"/>
              <a:t>and send the response</a:t>
            </a:r>
          </a:p>
          <a:p>
            <a:pPr lvl="1"/>
            <a:endParaRPr lang="en-GB" dirty="0"/>
          </a:p>
          <a:p>
            <a:pPr lvl="1"/>
            <a:endParaRPr lang="en-GB" dirty="0" smtClean="0"/>
          </a:p>
          <a:p>
            <a:pPr lvl="1"/>
            <a:r>
              <a:rPr lang="en-GB" dirty="0" smtClean="0"/>
              <a:t>For extra formatting of JSON </a:t>
            </a:r>
            <a:r>
              <a:rPr lang="en-GB" u="sng" dirty="0" smtClean="0"/>
              <a:t>and send the response</a:t>
            </a:r>
            <a:endParaRPr lang="en-GB" dirty="0"/>
          </a:p>
          <a:p>
            <a:pPr lvl="1"/>
            <a:endParaRPr lang="en-GB" dirty="0" smtClean="0"/>
          </a:p>
          <a:p>
            <a:pPr lvl="1"/>
            <a:endParaRPr lang="en-GB" dirty="0" smtClean="0"/>
          </a:p>
          <a:p>
            <a:pPr lvl="1"/>
            <a:endParaRPr lang="en-GB" dirty="0" smtClean="0"/>
          </a:p>
          <a:p>
            <a:pPr lvl="1"/>
            <a:endParaRPr lang="en-GB" dirty="0"/>
          </a:p>
          <a:p>
            <a:pPr lvl="1"/>
            <a:r>
              <a:rPr lang="en-GB" dirty="0" smtClean="0"/>
              <a:t>Don’t return any data, just </a:t>
            </a:r>
            <a:r>
              <a:rPr lang="en-GB" u="sng" dirty="0" smtClean="0"/>
              <a:t>send the response </a:t>
            </a:r>
            <a:r>
              <a:rPr lang="en-GB" dirty="0" smtClean="0"/>
              <a:t>(you will probably set some headers)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887203" y="5735472"/>
            <a:ext cx="2630848" cy="707886"/>
          </a:xfrm>
          <a:prstGeom prst="rect">
            <a:avLst/>
          </a:prstGeom>
          <a:solidFill>
            <a:schemeClr val="accent2">
              <a:lumMod val="20000"/>
              <a:lumOff val="80000"/>
            </a:schemeClr>
          </a:solidFill>
        </p:spPr>
        <p:txBody>
          <a:bodyPr wrap="none" rtlCol="0">
            <a:spAutoFit/>
          </a:bodyPr>
          <a:lstStyle/>
          <a:p>
            <a:r>
              <a:rPr lang="en-GB" sz="2000" dirty="0" err="1" smtClean="0"/>
              <a:t>res.</a:t>
            </a:r>
            <a:r>
              <a:rPr lang="en-GB" sz="2000" dirty="0" err="1" smtClean="0">
                <a:solidFill>
                  <a:srgbClr val="FF0000"/>
                </a:solidFill>
              </a:rPr>
              <a:t>end</a:t>
            </a:r>
            <a:r>
              <a:rPr lang="en-GB" sz="2000" dirty="0" smtClean="0"/>
              <a:t>();</a:t>
            </a:r>
          </a:p>
          <a:p>
            <a:r>
              <a:rPr lang="en-GB" sz="2000" dirty="0" err="1"/>
              <a:t>res.status</a:t>
            </a:r>
            <a:r>
              <a:rPr lang="en-GB" sz="2000" dirty="0"/>
              <a:t>(404).</a:t>
            </a:r>
            <a:r>
              <a:rPr lang="en-GB" sz="2000" dirty="0">
                <a:solidFill>
                  <a:srgbClr val="FF0000"/>
                </a:solidFill>
              </a:rPr>
              <a:t>end</a:t>
            </a:r>
            <a:r>
              <a:rPr lang="en-GB" sz="2000" dirty="0" smtClean="0"/>
              <a:t>();</a:t>
            </a:r>
            <a:endParaRPr lang="en-GB" sz="2000" dirty="0"/>
          </a:p>
        </p:txBody>
      </p:sp>
      <p:sp>
        <p:nvSpPr>
          <p:cNvPr id="6" name="TextBox 5"/>
          <p:cNvSpPr txBox="1"/>
          <p:nvPr/>
        </p:nvSpPr>
        <p:spPr>
          <a:xfrm>
            <a:off x="1887203" y="2956732"/>
            <a:ext cx="3390672" cy="400110"/>
          </a:xfrm>
          <a:prstGeom prst="rect">
            <a:avLst/>
          </a:prstGeom>
          <a:solidFill>
            <a:schemeClr val="accent2">
              <a:lumMod val="20000"/>
              <a:lumOff val="80000"/>
            </a:schemeClr>
          </a:solidFill>
        </p:spPr>
        <p:txBody>
          <a:bodyPr wrap="none" rtlCol="0">
            <a:spAutoFit/>
          </a:bodyPr>
          <a:lstStyle/>
          <a:p>
            <a:r>
              <a:rPr lang="en-GB" sz="2000" dirty="0" err="1" smtClean="0"/>
              <a:t>res.</a:t>
            </a:r>
            <a:r>
              <a:rPr lang="en-GB" sz="2000" dirty="0" err="1" smtClean="0">
                <a:solidFill>
                  <a:srgbClr val="FF0000"/>
                </a:solidFill>
              </a:rPr>
              <a:t>send</a:t>
            </a:r>
            <a:r>
              <a:rPr lang="en-GB" sz="2000" dirty="0" smtClean="0"/>
              <a:t>(‘Hello world&lt;/</a:t>
            </a:r>
            <a:r>
              <a:rPr lang="en-GB" sz="2000" dirty="0" err="1" smtClean="0"/>
              <a:t>br</a:t>
            </a:r>
            <a:r>
              <a:rPr lang="en-GB" sz="2000" dirty="0" smtClean="0"/>
              <a:t>&gt;’);</a:t>
            </a:r>
          </a:p>
        </p:txBody>
      </p:sp>
      <p:sp>
        <p:nvSpPr>
          <p:cNvPr id="7" name="TextBox 6"/>
          <p:cNvSpPr txBox="1"/>
          <p:nvPr/>
        </p:nvSpPr>
        <p:spPr>
          <a:xfrm>
            <a:off x="1887203" y="3929091"/>
            <a:ext cx="4876656" cy="1015663"/>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json</a:t>
            </a:r>
            <a:r>
              <a:rPr lang="en-GB" sz="2000" dirty="0"/>
              <a:t>(null)</a:t>
            </a:r>
          </a:p>
          <a:p>
            <a:r>
              <a:rPr lang="en-GB" sz="2000" dirty="0" err="1"/>
              <a:t>res.</a:t>
            </a:r>
            <a:r>
              <a:rPr lang="en-GB" sz="2000" dirty="0" err="1">
                <a:solidFill>
                  <a:srgbClr val="FF0000"/>
                </a:solidFill>
              </a:rPr>
              <a:t>json</a:t>
            </a:r>
            <a:r>
              <a:rPr lang="en-GB" sz="2000" dirty="0" smtClean="0"/>
              <a:t>( </a:t>
            </a:r>
            <a:r>
              <a:rPr lang="en-GB" sz="2000" dirty="0" smtClean="0">
                <a:solidFill>
                  <a:srgbClr val="0070C0"/>
                </a:solidFill>
              </a:rPr>
              <a:t>{ </a:t>
            </a:r>
            <a:r>
              <a:rPr lang="en-GB" sz="2000" dirty="0">
                <a:solidFill>
                  <a:srgbClr val="0070C0"/>
                </a:solidFill>
              </a:rPr>
              <a:t>user: '</a:t>
            </a:r>
            <a:r>
              <a:rPr lang="en-GB" sz="2000" dirty="0" err="1">
                <a:solidFill>
                  <a:srgbClr val="0070C0"/>
                </a:solidFill>
              </a:rPr>
              <a:t>tobi</a:t>
            </a:r>
            <a:r>
              <a:rPr lang="en-GB" sz="2000" dirty="0">
                <a:solidFill>
                  <a:srgbClr val="0070C0"/>
                </a:solidFill>
              </a:rPr>
              <a:t>' </a:t>
            </a:r>
            <a:r>
              <a:rPr lang="en-GB" sz="2000" dirty="0" smtClean="0">
                <a:solidFill>
                  <a:srgbClr val="0070C0"/>
                </a:solidFill>
              </a:rPr>
              <a:t>} </a:t>
            </a:r>
            <a:r>
              <a:rPr lang="en-GB" sz="2000" dirty="0" smtClean="0"/>
              <a:t>)</a:t>
            </a:r>
            <a:endParaRPr lang="en-GB" sz="2000" dirty="0"/>
          </a:p>
          <a:p>
            <a:r>
              <a:rPr lang="en-GB" sz="2000" dirty="0" err="1"/>
              <a:t>res.status</a:t>
            </a:r>
            <a:r>
              <a:rPr lang="en-GB" sz="2000" dirty="0"/>
              <a:t>(500).</a:t>
            </a:r>
            <a:r>
              <a:rPr lang="en-GB" sz="2000" dirty="0" err="1">
                <a:solidFill>
                  <a:srgbClr val="FF0000"/>
                </a:solidFill>
              </a:rPr>
              <a:t>json</a:t>
            </a:r>
            <a:r>
              <a:rPr lang="en-GB" sz="2000" dirty="0" smtClean="0"/>
              <a:t>( </a:t>
            </a:r>
            <a:r>
              <a:rPr lang="en-GB" sz="2000" dirty="0" smtClean="0">
                <a:solidFill>
                  <a:srgbClr val="0070C0"/>
                </a:solidFill>
              </a:rPr>
              <a:t>{ </a:t>
            </a:r>
            <a:r>
              <a:rPr lang="en-GB" sz="2000" dirty="0">
                <a:solidFill>
                  <a:srgbClr val="0070C0"/>
                </a:solidFill>
              </a:rPr>
              <a:t>error: 'message' </a:t>
            </a:r>
            <a:r>
              <a:rPr lang="en-GB" sz="2000" dirty="0" smtClean="0">
                <a:solidFill>
                  <a:srgbClr val="0070C0"/>
                </a:solidFill>
              </a:rPr>
              <a:t>} </a:t>
            </a:r>
            <a:r>
              <a:rPr lang="en-GB" sz="2000" dirty="0" smtClean="0"/>
              <a:t>)</a:t>
            </a:r>
          </a:p>
        </p:txBody>
      </p:sp>
      <p:sp>
        <p:nvSpPr>
          <p:cNvPr id="8" name="TextBox 7"/>
          <p:cNvSpPr txBox="1"/>
          <p:nvPr/>
        </p:nvSpPr>
        <p:spPr>
          <a:xfrm>
            <a:off x="5492782" y="5760513"/>
            <a:ext cx="3337870" cy="646331"/>
          </a:xfrm>
          <a:prstGeom prst="rect">
            <a:avLst/>
          </a:prstGeom>
          <a:noFill/>
        </p:spPr>
        <p:txBody>
          <a:bodyPr wrap="square" rtlCol="0">
            <a:spAutoFit/>
          </a:bodyPr>
          <a:lstStyle/>
          <a:p>
            <a:r>
              <a:rPr lang="en-GB" dirty="0" smtClean="0"/>
              <a:t>Actually, you can also put data in the end() call if you wish</a:t>
            </a:r>
            <a:endParaRPr lang="en-GB" dirty="0"/>
          </a:p>
        </p:txBody>
      </p:sp>
      <p:cxnSp>
        <p:nvCxnSpPr>
          <p:cNvPr id="10" name="Straight Arrow Connector 9"/>
          <p:cNvCxnSpPr/>
          <p:nvPr/>
        </p:nvCxnSpPr>
        <p:spPr bwMode="auto">
          <a:xfrm flipH="1">
            <a:off x="3252323" y="5922955"/>
            <a:ext cx="2240459" cy="48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956563" y="2909492"/>
            <a:ext cx="2032552" cy="2308324"/>
          </a:xfrm>
          <a:prstGeom prst="rect">
            <a:avLst/>
          </a:prstGeom>
          <a:noFill/>
          <a:ln w="15875">
            <a:solidFill>
              <a:schemeClr val="tx1"/>
            </a:solidFill>
          </a:ln>
        </p:spPr>
        <p:txBody>
          <a:bodyPr wrap="square" rtlCol="0">
            <a:spAutoFit/>
          </a:bodyPr>
          <a:lstStyle/>
          <a:p>
            <a:r>
              <a:rPr lang="en-GB" dirty="0" smtClean="0"/>
              <a:t>send() will workout the content type automatically e.g. if you give it an object it is converted to JSON</a:t>
            </a:r>
            <a:endParaRPr lang="en-GB" dirty="0"/>
          </a:p>
        </p:txBody>
      </p:sp>
      <p:sp>
        <p:nvSpPr>
          <p:cNvPr id="11" name="Right Arrow 10"/>
          <p:cNvSpPr/>
          <p:nvPr/>
        </p:nvSpPr>
        <p:spPr bwMode="auto">
          <a:xfrm>
            <a:off x="5772501" y="2956732"/>
            <a:ext cx="1144402" cy="40011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2470333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a:t>
            </a:r>
            <a:r>
              <a:rPr lang="en-GB" dirty="0" smtClean="0"/>
              <a:t>Headers</a:t>
            </a:r>
            <a:endParaRPr lang="en-GB" dirty="0"/>
          </a:p>
        </p:txBody>
      </p:sp>
      <p:sp>
        <p:nvSpPr>
          <p:cNvPr id="3" name="Content Placeholder 2"/>
          <p:cNvSpPr>
            <a:spLocks noGrp="1"/>
          </p:cNvSpPr>
          <p:nvPr>
            <p:ph idx="1"/>
          </p:nvPr>
        </p:nvSpPr>
        <p:spPr>
          <a:xfrm>
            <a:off x="1047750" y="1237948"/>
            <a:ext cx="7029450" cy="4114800"/>
          </a:xfrm>
        </p:spPr>
        <p:txBody>
          <a:bodyPr/>
          <a:lstStyle/>
          <a:p>
            <a:r>
              <a:rPr lang="en-GB" dirty="0" smtClean="0"/>
              <a:t>You can add new or modify existing HTTP Headers</a:t>
            </a:r>
          </a:p>
          <a:p>
            <a:pPr lvl="1"/>
            <a:r>
              <a:rPr lang="en-GB" dirty="0" smtClean="0"/>
              <a:t>Add a new header ‘Warning’</a:t>
            </a:r>
          </a:p>
          <a:p>
            <a:pPr lvl="1"/>
            <a:endParaRPr lang="en-GB" dirty="0"/>
          </a:p>
          <a:p>
            <a:pPr lvl="1"/>
            <a:endParaRPr lang="en-GB" dirty="0" smtClean="0"/>
          </a:p>
          <a:p>
            <a:pPr lvl="1"/>
            <a:r>
              <a:rPr lang="en-GB" dirty="0" smtClean="0"/>
              <a:t>Change the value of an existing header ‘Content-Type’</a:t>
            </a:r>
          </a:p>
          <a:p>
            <a:pPr lvl="1"/>
            <a:endParaRPr lang="en-GB" dirty="0"/>
          </a:p>
          <a:p>
            <a:pPr lvl="1"/>
            <a:endParaRPr lang="en-GB" dirty="0" smtClean="0"/>
          </a:p>
          <a:p>
            <a:pPr lvl="1"/>
            <a:r>
              <a:rPr lang="en-GB" dirty="0"/>
              <a:t>Set </a:t>
            </a:r>
            <a:r>
              <a:rPr lang="en-GB" dirty="0" smtClean="0"/>
              <a:t>the </a:t>
            </a:r>
            <a:r>
              <a:rPr lang="en-GB" b="1" dirty="0"/>
              <a:t>HTTP status </a:t>
            </a:r>
            <a:r>
              <a:rPr lang="en-GB" dirty="0"/>
              <a:t>for the </a:t>
            </a:r>
            <a:r>
              <a:rPr lang="en-GB" dirty="0" smtClean="0"/>
              <a:t>response, </a:t>
            </a:r>
            <a:r>
              <a:rPr lang="en-GB" dirty="0" smtClean="0">
                <a:solidFill>
                  <a:schemeClr val="accent5">
                    <a:lumMod val="25000"/>
                  </a:schemeClr>
                </a:solidFill>
              </a:rPr>
              <a:t>200 is the default</a:t>
            </a:r>
            <a:endParaRPr lang="en-GB" dirty="0">
              <a:solidFill>
                <a:schemeClr val="accent5">
                  <a:lumMod val="25000"/>
                </a:schemeClr>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781324" y="1991414"/>
            <a:ext cx="6088654"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append</a:t>
            </a:r>
            <a:r>
              <a:rPr lang="en-GB" sz="2000" dirty="0"/>
              <a:t>('Warning', '199 Miscellaneous warning</a:t>
            </a:r>
            <a:r>
              <a:rPr lang="en-GB" sz="2000" dirty="0" smtClean="0"/>
              <a:t>');</a:t>
            </a:r>
          </a:p>
        </p:txBody>
      </p:sp>
      <p:sp>
        <p:nvSpPr>
          <p:cNvPr id="8" name="TextBox 7"/>
          <p:cNvSpPr txBox="1"/>
          <p:nvPr/>
        </p:nvSpPr>
        <p:spPr>
          <a:xfrm>
            <a:off x="1781324" y="3004805"/>
            <a:ext cx="4097853"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set</a:t>
            </a:r>
            <a:r>
              <a:rPr lang="en-GB" sz="2000" dirty="0"/>
              <a:t>('Content-Type', 'text/plain</a:t>
            </a:r>
            <a:r>
              <a:rPr lang="en-GB" sz="2000" dirty="0" smtClean="0"/>
              <a:t>');</a:t>
            </a:r>
          </a:p>
        </p:txBody>
      </p:sp>
      <p:sp>
        <p:nvSpPr>
          <p:cNvPr id="10" name="TextBox 9"/>
          <p:cNvSpPr txBox="1"/>
          <p:nvPr/>
        </p:nvSpPr>
        <p:spPr>
          <a:xfrm>
            <a:off x="1781324" y="3978721"/>
            <a:ext cx="6755375"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status</a:t>
            </a:r>
            <a:r>
              <a:rPr lang="en-GB" sz="2000" dirty="0"/>
              <a:t>(403).end</a:t>
            </a:r>
            <a:r>
              <a:rPr lang="en-GB" sz="2000" dirty="0" smtClean="0"/>
              <a:t>();	</a:t>
            </a:r>
            <a:r>
              <a:rPr lang="en-GB" sz="2000" dirty="0" smtClean="0">
                <a:solidFill>
                  <a:srgbClr val="FF0000"/>
                </a:solidFill>
                <a:sym typeface="Wingdings" panose="05000000000000000000" pitchFamily="2" charset="2"/>
              </a:rPr>
              <a:t> </a:t>
            </a:r>
            <a:r>
              <a:rPr lang="en-GB" sz="2000" i="1" dirty="0" smtClean="0">
                <a:solidFill>
                  <a:srgbClr val="FF0000"/>
                </a:solidFill>
                <a:sym typeface="Wingdings" panose="05000000000000000000" pitchFamily="2" charset="2"/>
              </a:rPr>
              <a:t>Notice status() is chainable</a:t>
            </a:r>
          </a:p>
          <a:p>
            <a:r>
              <a:rPr lang="en-GB" sz="2000" i="1" dirty="0">
                <a:solidFill>
                  <a:srgbClr val="FF0000"/>
                </a:solidFill>
                <a:sym typeface="Wingdings" panose="05000000000000000000" pitchFamily="2" charset="2"/>
              </a:rPr>
              <a:t>	</a:t>
            </a:r>
            <a:r>
              <a:rPr lang="en-GB" sz="2000" i="1" dirty="0" smtClean="0">
                <a:solidFill>
                  <a:srgbClr val="FF0000"/>
                </a:solidFill>
                <a:sym typeface="Wingdings" panose="05000000000000000000" pitchFamily="2" charset="2"/>
              </a:rPr>
              <a:t>		so we can call end() on the return</a:t>
            </a:r>
            <a:endParaRPr lang="en-GB" sz="2000" i="1" dirty="0" smtClean="0">
              <a:solidFill>
                <a:srgbClr val="FF0000"/>
              </a:solidFill>
            </a:endParaRPr>
          </a:p>
        </p:txBody>
      </p:sp>
      <p:sp>
        <p:nvSpPr>
          <p:cNvPr id="12" name="TextBox 11"/>
          <p:cNvSpPr txBox="1"/>
          <p:nvPr/>
        </p:nvSpPr>
        <p:spPr>
          <a:xfrm>
            <a:off x="495701" y="5659655"/>
            <a:ext cx="3234827" cy="923330"/>
          </a:xfrm>
          <a:prstGeom prst="rect">
            <a:avLst/>
          </a:prstGeom>
          <a:noFill/>
        </p:spPr>
        <p:txBody>
          <a:bodyPr wrap="square" rtlCol="0">
            <a:spAutoFit/>
          </a:bodyPr>
          <a:lstStyle/>
          <a:p>
            <a:r>
              <a:rPr lang="en-GB" dirty="0" smtClean="0"/>
              <a:t>Note: You can also set the Content-Type using the </a:t>
            </a:r>
            <a:r>
              <a:rPr lang="en-GB" b="1" dirty="0" smtClean="0"/>
              <a:t>type()</a:t>
            </a:r>
            <a:r>
              <a:rPr lang="en-GB" dirty="0" smtClean="0"/>
              <a:t> method</a:t>
            </a:r>
            <a:endParaRPr lang="en-GB" dirty="0"/>
          </a:p>
        </p:txBody>
      </p:sp>
      <p:sp>
        <p:nvSpPr>
          <p:cNvPr id="13" name="TextBox 12"/>
          <p:cNvSpPr txBox="1"/>
          <p:nvPr/>
        </p:nvSpPr>
        <p:spPr>
          <a:xfrm>
            <a:off x="4369869" y="5333742"/>
            <a:ext cx="4738798" cy="1477328"/>
          </a:xfrm>
          <a:prstGeom prst="rect">
            <a:avLst/>
          </a:prstGeom>
          <a:solidFill>
            <a:schemeClr val="accent6">
              <a:lumMod val="20000"/>
              <a:lumOff val="80000"/>
            </a:schemeClr>
          </a:solidFill>
        </p:spPr>
        <p:txBody>
          <a:bodyPr wrap="none" rtlCol="0">
            <a:spAutoFit/>
          </a:bodyPr>
          <a:lstStyle/>
          <a:p>
            <a:r>
              <a:rPr lang="en-GB" dirty="0" err="1"/>
              <a:t>res.type</a:t>
            </a:r>
            <a:r>
              <a:rPr lang="en-GB" dirty="0"/>
              <a:t>(</a:t>
            </a:r>
            <a:r>
              <a:rPr lang="en-GB" dirty="0" smtClean="0"/>
              <a:t>'html</a:t>
            </a:r>
            <a:r>
              <a:rPr lang="en-GB" dirty="0"/>
              <a:t>');  </a:t>
            </a:r>
            <a:r>
              <a:rPr lang="en-GB" dirty="0">
                <a:solidFill>
                  <a:schemeClr val="accent5">
                    <a:lumMod val="25000"/>
                  </a:schemeClr>
                </a:solidFill>
              </a:rPr>
              <a:t>// =&gt; 'text/html'</a:t>
            </a:r>
          </a:p>
          <a:p>
            <a:r>
              <a:rPr lang="en-GB" dirty="0" err="1"/>
              <a:t>res.type</a:t>
            </a:r>
            <a:r>
              <a:rPr lang="en-GB" dirty="0" smtClean="0"/>
              <a:t>(‘txt');      </a:t>
            </a:r>
            <a:r>
              <a:rPr lang="en-GB" dirty="0">
                <a:solidFill>
                  <a:schemeClr val="accent5">
                    <a:lumMod val="25000"/>
                  </a:schemeClr>
                </a:solidFill>
              </a:rPr>
              <a:t>// =&gt; </a:t>
            </a:r>
            <a:r>
              <a:rPr lang="en-GB" dirty="0" smtClean="0">
                <a:solidFill>
                  <a:schemeClr val="accent5">
                    <a:lumMod val="25000"/>
                  </a:schemeClr>
                </a:solidFill>
              </a:rPr>
              <a:t>'text/plain'</a:t>
            </a:r>
            <a:endParaRPr lang="en-GB" dirty="0">
              <a:solidFill>
                <a:schemeClr val="accent5">
                  <a:lumMod val="25000"/>
                </a:schemeClr>
              </a:solidFill>
            </a:endParaRPr>
          </a:p>
          <a:p>
            <a:r>
              <a:rPr lang="en-GB" dirty="0" err="1" smtClean="0"/>
              <a:t>res.type</a:t>
            </a:r>
            <a:r>
              <a:rPr lang="en-GB" dirty="0" smtClean="0"/>
              <a:t>(‘</a:t>
            </a:r>
            <a:r>
              <a:rPr lang="en-GB" dirty="0" err="1" smtClean="0"/>
              <a:t>js</a:t>
            </a:r>
            <a:r>
              <a:rPr lang="en-GB" dirty="0" smtClean="0"/>
              <a:t>');       </a:t>
            </a:r>
            <a:r>
              <a:rPr lang="en-GB" dirty="0" smtClean="0">
                <a:solidFill>
                  <a:schemeClr val="accent5">
                    <a:lumMod val="25000"/>
                  </a:schemeClr>
                </a:solidFill>
              </a:rPr>
              <a:t>// </a:t>
            </a:r>
            <a:r>
              <a:rPr lang="en-GB" dirty="0">
                <a:solidFill>
                  <a:schemeClr val="accent5">
                    <a:lumMod val="25000"/>
                  </a:schemeClr>
                </a:solidFill>
              </a:rPr>
              <a:t>=&gt; </a:t>
            </a:r>
            <a:r>
              <a:rPr lang="en-GB" dirty="0" smtClean="0">
                <a:solidFill>
                  <a:schemeClr val="accent5">
                    <a:lumMod val="25000"/>
                  </a:schemeClr>
                </a:solidFill>
              </a:rPr>
              <a:t>'application/</a:t>
            </a:r>
            <a:r>
              <a:rPr lang="en-GB" dirty="0" err="1" smtClean="0">
                <a:solidFill>
                  <a:schemeClr val="accent5">
                    <a:lumMod val="25000"/>
                  </a:schemeClr>
                </a:solidFill>
              </a:rPr>
              <a:t>javascript</a:t>
            </a:r>
            <a:r>
              <a:rPr lang="en-GB" dirty="0" smtClean="0">
                <a:solidFill>
                  <a:schemeClr val="accent5">
                    <a:lumMod val="25000"/>
                  </a:schemeClr>
                </a:solidFill>
              </a:rPr>
              <a:t>'</a:t>
            </a:r>
            <a:endParaRPr lang="en-GB" dirty="0">
              <a:solidFill>
                <a:schemeClr val="accent5">
                  <a:lumMod val="25000"/>
                </a:schemeClr>
              </a:solidFill>
            </a:endParaRPr>
          </a:p>
          <a:p>
            <a:r>
              <a:rPr lang="en-GB" dirty="0" err="1" smtClean="0"/>
              <a:t>res.type</a:t>
            </a:r>
            <a:r>
              <a:rPr lang="en-GB" dirty="0"/>
              <a:t>('</a:t>
            </a:r>
            <a:r>
              <a:rPr lang="en-GB" dirty="0" err="1"/>
              <a:t>json</a:t>
            </a:r>
            <a:r>
              <a:rPr lang="en-GB" dirty="0" smtClean="0"/>
              <a:t>');   </a:t>
            </a:r>
            <a:r>
              <a:rPr lang="en-GB" dirty="0" smtClean="0">
                <a:solidFill>
                  <a:schemeClr val="accent5">
                    <a:lumMod val="25000"/>
                  </a:schemeClr>
                </a:solidFill>
              </a:rPr>
              <a:t>// </a:t>
            </a:r>
            <a:r>
              <a:rPr lang="en-GB" dirty="0">
                <a:solidFill>
                  <a:schemeClr val="accent5">
                    <a:lumMod val="25000"/>
                  </a:schemeClr>
                </a:solidFill>
              </a:rPr>
              <a:t>=&gt; 'application/</a:t>
            </a:r>
            <a:r>
              <a:rPr lang="en-GB" dirty="0" err="1">
                <a:solidFill>
                  <a:schemeClr val="accent5">
                    <a:lumMod val="25000"/>
                  </a:schemeClr>
                </a:solidFill>
              </a:rPr>
              <a:t>json</a:t>
            </a:r>
            <a:r>
              <a:rPr lang="en-GB" dirty="0">
                <a:solidFill>
                  <a:schemeClr val="accent5">
                    <a:lumMod val="25000"/>
                  </a:schemeClr>
                </a:solidFill>
              </a:rPr>
              <a:t>'</a:t>
            </a:r>
          </a:p>
          <a:p>
            <a:r>
              <a:rPr lang="en-GB" dirty="0" err="1" smtClean="0"/>
              <a:t>res.type</a:t>
            </a:r>
            <a:r>
              <a:rPr lang="en-GB" dirty="0"/>
              <a:t>('</a:t>
            </a:r>
            <a:r>
              <a:rPr lang="en-GB" dirty="0" err="1"/>
              <a:t>png</a:t>
            </a:r>
            <a:r>
              <a:rPr lang="en-GB" dirty="0" smtClean="0"/>
              <a:t>');    </a:t>
            </a:r>
            <a:r>
              <a:rPr lang="en-GB" dirty="0" smtClean="0">
                <a:solidFill>
                  <a:schemeClr val="accent5">
                    <a:lumMod val="25000"/>
                  </a:schemeClr>
                </a:solidFill>
              </a:rPr>
              <a:t>// </a:t>
            </a:r>
            <a:r>
              <a:rPr lang="en-GB" dirty="0">
                <a:solidFill>
                  <a:schemeClr val="accent5">
                    <a:lumMod val="25000"/>
                  </a:schemeClr>
                </a:solidFill>
              </a:rPr>
              <a:t>=&gt; 'image/</a:t>
            </a:r>
            <a:r>
              <a:rPr lang="en-GB" dirty="0" err="1">
                <a:solidFill>
                  <a:schemeClr val="accent5">
                    <a:lumMod val="25000"/>
                  </a:schemeClr>
                </a:solidFill>
              </a:rPr>
              <a:t>png</a:t>
            </a:r>
            <a:r>
              <a:rPr lang="en-GB" dirty="0">
                <a:solidFill>
                  <a:schemeClr val="accent5">
                    <a:lumMod val="25000"/>
                  </a:schemeClr>
                </a:solidFill>
              </a:rPr>
              <a:t>'</a:t>
            </a:r>
          </a:p>
        </p:txBody>
      </p:sp>
      <p:cxnSp>
        <p:nvCxnSpPr>
          <p:cNvPr id="17" name="Elbow Connector 16"/>
          <p:cNvCxnSpPr>
            <a:stCxn id="8" idx="1"/>
            <a:endCxn id="12" idx="1"/>
          </p:cNvCxnSpPr>
          <p:nvPr/>
        </p:nvCxnSpPr>
        <p:spPr bwMode="auto">
          <a:xfrm rot="10800000" flipV="1">
            <a:off x="495702" y="3204860"/>
            <a:ext cx="1285623" cy="2916460"/>
          </a:xfrm>
          <a:prstGeom prst="bentConnector3">
            <a:avLst>
              <a:gd name="adj1" fmla="val 11778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500747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a:xfrm>
            <a:off x="1047750" y="1434165"/>
            <a:ext cx="7029450" cy="1386038"/>
          </a:xfrm>
        </p:spPr>
        <p:txBody>
          <a:bodyPr/>
          <a:lstStyle/>
          <a:p>
            <a:r>
              <a:rPr lang="en-GB" b="1" dirty="0" smtClean="0"/>
              <a:t>IF</a:t>
            </a:r>
            <a:r>
              <a:rPr lang="en-GB" dirty="0" smtClean="0"/>
              <a:t> your </a:t>
            </a:r>
            <a:r>
              <a:rPr lang="en-GB" dirty="0" err="1" smtClean="0"/>
              <a:t>callback</a:t>
            </a:r>
            <a:r>
              <a:rPr lang="en-GB" dirty="0" smtClean="0"/>
              <a:t> function </a:t>
            </a:r>
            <a:r>
              <a:rPr lang="en-GB" b="1" dirty="0"/>
              <a:t>does not end</a:t>
            </a:r>
            <a:r>
              <a:rPr lang="en-GB" dirty="0"/>
              <a:t> the request-response </a:t>
            </a:r>
            <a:r>
              <a:rPr lang="en-GB" dirty="0" smtClean="0"/>
              <a:t>cycle by calling </a:t>
            </a:r>
            <a:r>
              <a:rPr lang="en-GB" dirty="0" err="1" smtClean="0"/>
              <a:t>response.end</a:t>
            </a:r>
            <a:r>
              <a:rPr lang="en-GB" dirty="0" smtClean="0"/>
              <a:t>()/send()/</a:t>
            </a:r>
            <a:r>
              <a:rPr lang="en-GB" dirty="0" err="1" smtClean="0"/>
              <a:t>json</a:t>
            </a:r>
            <a:r>
              <a:rPr lang="en-GB" dirty="0" smtClean="0"/>
              <a:t>()</a:t>
            </a:r>
          </a:p>
          <a:p>
            <a:pPr lvl="1"/>
            <a:r>
              <a:rPr lang="en-GB" b="1" dirty="0" smtClean="0"/>
              <a:t>It MUST </a:t>
            </a:r>
            <a:r>
              <a:rPr lang="en-GB" b="1" dirty="0"/>
              <a:t>call next() </a:t>
            </a:r>
            <a:r>
              <a:rPr lang="en-GB" dirty="0"/>
              <a:t>to pass control to the next middleware function. Otherwise, the request will be left hanging</a:t>
            </a:r>
            <a:r>
              <a:rPr lang="en-GB" dirty="0" smtClean="0"/>
              <a:t>.</a:t>
            </a:r>
          </a:p>
          <a:p>
            <a:r>
              <a:rPr lang="en-GB" dirty="0" smtClean="0"/>
              <a:t>Otherwise, just ignore this argument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038157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02644"/>
            <a:ext cx="7029450" cy="5136181"/>
          </a:xfrm>
        </p:spPr>
        <p:txBody>
          <a:bodyPr/>
          <a:lstStyle/>
          <a:p>
            <a:r>
              <a:rPr lang="en-GB" dirty="0"/>
              <a:t>Add a route </a:t>
            </a:r>
            <a:r>
              <a:rPr lang="en-GB" dirty="0" smtClean="0"/>
              <a:t>to </a:t>
            </a:r>
            <a:r>
              <a:rPr lang="en-GB" dirty="0"/>
              <a:t>the </a:t>
            </a:r>
            <a:r>
              <a:rPr lang="en-GB" b="1" dirty="0" err="1" smtClean="0"/>
              <a:t>service.ts</a:t>
            </a:r>
            <a:r>
              <a:rPr lang="en-GB" b="1" dirty="0" smtClean="0"/>
              <a:t> </a:t>
            </a:r>
            <a:r>
              <a:rPr lang="en-GB" dirty="0" smtClean="0"/>
              <a:t>file which simply returns an error status 403</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To see this error you will have to use your browser web development tools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6143" y="1476776"/>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a:p>
          <a:p>
            <a:endParaRPr lang="en-GB" dirty="0" smtClean="0"/>
          </a:p>
          <a:p>
            <a:r>
              <a:rPr lang="en-GB" dirty="0" err="1">
                <a:solidFill>
                  <a:schemeClr val="bg1">
                    <a:lumMod val="65000"/>
                  </a:schemeClr>
                </a:solidFill>
              </a:rPr>
              <a:t>service.get</a:t>
            </a:r>
            <a:r>
              <a:rPr lang="en-GB" dirty="0">
                <a:solidFill>
                  <a:schemeClr val="bg1">
                    <a:lumMod val="65000"/>
                  </a:schemeClr>
                </a:solidFill>
              </a:rPr>
              <a:t>('/hello/:name',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smtClean="0">
                <a:solidFill>
                  <a:schemeClr val="bg1">
                    <a:lumMod val="65000"/>
                  </a:schemeClr>
                </a:solidFill>
              </a:rPr>
              <a:t>(` Hello </a:t>
            </a:r>
            <a:r>
              <a:rPr lang="en-GB" dirty="0">
                <a:solidFill>
                  <a:schemeClr val="bg1">
                    <a:lumMod val="65000"/>
                  </a:schemeClr>
                </a:solidFill>
              </a:rPr>
              <a:t>${req.params.name</a:t>
            </a:r>
            <a:r>
              <a:rPr lang="en-GB" dirty="0" smtClean="0">
                <a:solidFill>
                  <a:schemeClr val="bg1">
                    <a:lumMod val="65000"/>
                  </a:schemeClr>
                </a:solidFill>
              </a:rPr>
              <a:t>}` );</a:t>
            </a:r>
            <a:endParaRPr lang="en-GB" dirty="0">
              <a:solidFill>
                <a:schemeClr val="bg1">
                  <a:lumMod val="65000"/>
                </a:schemeClr>
              </a:solidFill>
            </a:endParaRPr>
          </a:p>
          <a:p>
            <a:r>
              <a:rPr lang="en-GB" dirty="0" smtClean="0">
                <a:solidFill>
                  <a:schemeClr val="bg1">
                    <a:lumMod val="65000"/>
                  </a:schemeClr>
                </a:solidFill>
              </a:rPr>
              <a:t>});</a:t>
            </a:r>
          </a:p>
          <a:p>
            <a:endParaRPr lang="en-GB" dirty="0"/>
          </a:p>
          <a:p>
            <a:r>
              <a:rPr lang="en-GB" dirty="0" err="1"/>
              <a:t>service.get</a:t>
            </a:r>
            <a:r>
              <a:rPr lang="en-GB" dirty="0"/>
              <a:t>('/error', </a:t>
            </a:r>
            <a:r>
              <a:rPr lang="en-GB" dirty="0" smtClean="0"/>
              <a:t>(</a:t>
            </a:r>
            <a:r>
              <a:rPr lang="en-GB" dirty="0" err="1"/>
              <a:t>req</a:t>
            </a:r>
            <a:r>
              <a:rPr lang="en-GB" dirty="0"/>
              <a:t>, res</a:t>
            </a:r>
            <a:r>
              <a:rPr lang="en-GB" dirty="0" smtClean="0"/>
              <a:t>) =&gt; </a:t>
            </a:r>
            <a:r>
              <a:rPr lang="en-GB" dirty="0"/>
              <a:t>{</a:t>
            </a:r>
          </a:p>
          <a:p>
            <a:r>
              <a:rPr lang="en-GB" dirty="0"/>
              <a:t>    </a:t>
            </a:r>
            <a:r>
              <a:rPr lang="en-GB" dirty="0" err="1"/>
              <a:t>res.status</a:t>
            </a:r>
            <a:r>
              <a:rPr lang="en-GB" dirty="0"/>
              <a:t>(403).end();</a:t>
            </a:r>
          </a:p>
          <a:p>
            <a:r>
              <a:rPr lang="en-GB" dirty="0"/>
              <a:t>});</a:t>
            </a:r>
            <a:endParaRPr lang="en-GB" dirty="0" smtClean="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pic>
        <p:nvPicPr>
          <p:cNvPr id="6" name="Picture 5"/>
          <p:cNvPicPr>
            <a:picLocks noChangeAspect="1"/>
          </p:cNvPicPr>
          <p:nvPr/>
        </p:nvPicPr>
        <p:blipFill>
          <a:blip r:embed="rId2"/>
          <a:stretch>
            <a:fillRect/>
          </a:stretch>
        </p:blipFill>
        <p:spPr>
          <a:xfrm>
            <a:off x="2625199" y="5905099"/>
            <a:ext cx="6360235" cy="847224"/>
          </a:xfrm>
          <a:prstGeom prst="rect">
            <a:avLst/>
          </a:prstGeom>
        </p:spPr>
      </p:pic>
      <p:sp>
        <p:nvSpPr>
          <p:cNvPr id="7" name="Rectangle 6"/>
          <p:cNvSpPr/>
          <p:nvPr/>
        </p:nvSpPr>
        <p:spPr bwMode="auto">
          <a:xfrm>
            <a:off x="5733028" y="1626686"/>
            <a:ext cx="2872762" cy="683394"/>
          </a:xfrm>
          <a:prstGeom prst="rect">
            <a:avLst/>
          </a:prstGeom>
          <a:solidFill>
            <a:schemeClr val="bg1"/>
          </a:solid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http://localhost:1339/error</a:t>
            </a:r>
          </a:p>
        </p:txBody>
      </p:sp>
    </p:spTree>
    <p:extLst>
      <p:ext uri="{BB962C8B-B14F-4D97-AF65-F5344CB8AC3E}">
        <p14:creationId xmlns:p14="http://schemas.microsoft.com/office/powerpoint/2010/main" val="33307651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Request Body</a:t>
            </a:r>
            <a:endParaRPr lang="en-GB" dirty="0"/>
          </a:p>
        </p:txBody>
      </p:sp>
      <p:sp>
        <p:nvSpPr>
          <p:cNvPr id="3" name="Content Placeholder 2"/>
          <p:cNvSpPr>
            <a:spLocks noGrp="1"/>
          </p:cNvSpPr>
          <p:nvPr>
            <p:ph idx="1"/>
          </p:nvPr>
        </p:nvSpPr>
        <p:spPr>
          <a:xfrm>
            <a:off x="1047750" y="654518"/>
            <a:ext cx="7029450" cy="5184307"/>
          </a:xfrm>
        </p:spPr>
        <p:txBody>
          <a:bodyPr/>
          <a:lstStyle/>
          <a:p>
            <a:r>
              <a:rPr lang="en-GB" dirty="0" smtClean="0"/>
              <a:t>To read information sent in the HTTP Request body we must first setup express to handle the type of content we want to receive in the body (just do this once)</a:t>
            </a:r>
          </a:p>
          <a:p>
            <a:endParaRPr lang="en-GB" dirty="0"/>
          </a:p>
          <a:p>
            <a:endParaRPr lang="en-GB" dirty="0" smtClean="0"/>
          </a:p>
          <a:p>
            <a:endParaRPr lang="en-GB" dirty="0"/>
          </a:p>
          <a:p>
            <a:endParaRPr lang="en-GB" dirty="0" smtClean="0"/>
          </a:p>
          <a:p>
            <a:r>
              <a:rPr lang="en-GB" dirty="0" smtClean="0"/>
              <a:t>Now you can use the </a:t>
            </a:r>
            <a:r>
              <a:rPr lang="en-GB" dirty="0" err="1" smtClean="0"/>
              <a:t>request.body</a:t>
            </a:r>
            <a:r>
              <a:rPr lang="en-GB" dirty="0" smtClean="0"/>
              <a:t> array to read the value e.g. if the value is named “address” </a:t>
            </a:r>
          </a:p>
          <a:p>
            <a:endParaRPr lang="en-GB" dirty="0"/>
          </a:p>
          <a:p>
            <a:r>
              <a:rPr lang="en-GB" dirty="0" smtClean="0"/>
              <a:t>For example, say we have a HTTP POST Request containing an “address” value in the body which is in JSON format then: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684421" y="1669093"/>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t>
            </a:r>
            <a:r>
              <a:rPr lang="en-GB" sz="2000" dirty="0" smtClean="0">
                <a:solidFill>
                  <a:schemeClr val="accent5">
                    <a:lumMod val="25000"/>
                  </a:schemeClr>
                </a:solidFill>
              </a:rPr>
              <a:t>application/</a:t>
            </a:r>
            <a:r>
              <a:rPr lang="en-GB" sz="2000" dirty="0" err="1" smtClean="0">
                <a:solidFill>
                  <a:schemeClr val="accent5">
                    <a:lumMod val="25000"/>
                  </a:schemeClr>
                </a:solidFill>
              </a:rPr>
              <a:t>json</a:t>
            </a:r>
            <a:endParaRPr lang="en-GB" sz="2000" dirty="0" smtClean="0">
              <a:solidFill>
                <a:schemeClr val="accent5">
                  <a:lumMod val="25000"/>
                </a:schemeClr>
              </a:solidFill>
            </a:endParaRPr>
          </a:p>
          <a:p>
            <a:r>
              <a:rPr lang="en-GB" sz="2000" dirty="0" err="1" smtClean="0"/>
              <a:t>service.use</a:t>
            </a:r>
            <a:r>
              <a:rPr lang="en-GB" sz="2000" dirty="0" smtClean="0"/>
              <a:t>( </a:t>
            </a:r>
            <a:r>
              <a:rPr lang="en-GB" sz="2000" dirty="0" err="1" smtClean="0"/>
              <a:t>express.json</a:t>
            </a:r>
            <a:r>
              <a:rPr lang="en-GB" sz="2000" dirty="0" smtClean="0"/>
              <a:t>() );</a:t>
            </a:r>
          </a:p>
          <a:p>
            <a:r>
              <a:rPr lang="en-GB" sz="2000" dirty="0" smtClean="0">
                <a:solidFill>
                  <a:schemeClr val="accent5">
                    <a:lumMod val="25000"/>
                  </a:schemeClr>
                </a:solidFill>
              </a:rPr>
              <a:t>// </a:t>
            </a:r>
            <a:r>
              <a:rPr lang="en-GB" sz="2000" dirty="0">
                <a:solidFill>
                  <a:schemeClr val="accent5">
                    <a:lumMod val="25000"/>
                  </a:schemeClr>
                </a:solidFill>
              </a:rPr>
              <a:t>for parsing </a:t>
            </a:r>
            <a:r>
              <a:rPr lang="en-GB" sz="2000" dirty="0" smtClean="0">
                <a:solidFill>
                  <a:schemeClr val="accent5">
                    <a:lumMod val="25000"/>
                  </a:schemeClr>
                </a:solidFill>
              </a:rPr>
              <a:t>application/x-www-form-</a:t>
            </a:r>
            <a:r>
              <a:rPr lang="en-GB" sz="2000" dirty="0" err="1" smtClean="0">
                <a:solidFill>
                  <a:schemeClr val="accent5">
                    <a:lumMod val="25000"/>
                  </a:schemeClr>
                </a:solidFill>
              </a:rPr>
              <a:t>urlencoded</a:t>
            </a:r>
            <a:endParaRPr lang="en-GB" sz="2000" dirty="0" smtClean="0">
              <a:solidFill>
                <a:schemeClr val="accent5">
                  <a:lumMod val="25000"/>
                </a:schemeClr>
              </a:solidFill>
            </a:endParaRPr>
          </a:p>
          <a:p>
            <a:r>
              <a:rPr lang="en-GB" sz="2000" dirty="0" err="1" smtClean="0"/>
              <a:t>service.use</a:t>
            </a:r>
            <a:r>
              <a:rPr lang="en-GB" sz="2000" dirty="0" smtClean="0"/>
              <a:t>( </a:t>
            </a:r>
            <a:r>
              <a:rPr lang="en-GB" sz="2000" dirty="0" err="1" smtClean="0"/>
              <a:t>express.urlencoded</a:t>
            </a:r>
            <a:r>
              <a:rPr lang="en-GB" sz="2000" dirty="0"/>
              <a:t>({ extended: true </a:t>
            </a:r>
            <a:r>
              <a:rPr lang="en-GB" sz="2000" dirty="0" smtClean="0"/>
              <a:t>}) );</a:t>
            </a:r>
            <a:endParaRPr lang="en-GB" sz="2000" dirty="0"/>
          </a:p>
        </p:txBody>
      </p:sp>
      <p:sp>
        <p:nvSpPr>
          <p:cNvPr id="6" name="TextBox 5"/>
          <p:cNvSpPr txBox="1"/>
          <p:nvPr/>
        </p:nvSpPr>
        <p:spPr>
          <a:xfrm>
            <a:off x="1802332" y="5080425"/>
            <a:ext cx="6478248" cy="1631216"/>
          </a:xfrm>
          <a:prstGeom prst="rect">
            <a:avLst/>
          </a:prstGeom>
          <a:solidFill>
            <a:schemeClr val="accent2">
              <a:lumMod val="20000"/>
              <a:lumOff val="80000"/>
            </a:schemeClr>
          </a:solidFill>
        </p:spPr>
        <p:txBody>
          <a:bodyPr wrap="none" rtlCol="0">
            <a:spAutoFit/>
          </a:bodyPr>
          <a:lstStyle/>
          <a:p>
            <a:r>
              <a:rPr lang="en-GB" sz="2000" b="1" dirty="0" err="1"/>
              <a:t>service.use</a:t>
            </a:r>
            <a:r>
              <a:rPr lang="en-GB" sz="2000" b="1" dirty="0" smtClean="0"/>
              <a:t>( </a:t>
            </a:r>
            <a:r>
              <a:rPr lang="en-GB" sz="2000" b="1" dirty="0" err="1" smtClean="0"/>
              <a:t>express.json</a:t>
            </a:r>
            <a:r>
              <a:rPr lang="en-GB" sz="2000" b="1" dirty="0" smtClean="0"/>
              <a:t>() );</a:t>
            </a:r>
            <a:endParaRPr lang="en-GB" sz="2000" b="1" dirty="0"/>
          </a:p>
          <a:p>
            <a:endParaRPr lang="en-GB" sz="2000" dirty="0" smtClean="0"/>
          </a:p>
          <a:p>
            <a:r>
              <a:rPr lang="en-GB" sz="2000" dirty="0" err="1" smtClean="0"/>
              <a:t>service.post</a:t>
            </a:r>
            <a:r>
              <a:rPr lang="en-GB" sz="2000" dirty="0"/>
              <a:t>('/</a:t>
            </a:r>
            <a:r>
              <a:rPr lang="en-GB" sz="2000" dirty="0" err="1" smtClean="0"/>
              <a:t>addaddress</a:t>
            </a:r>
            <a:r>
              <a:rPr lang="en-GB" sz="2000" dirty="0" smtClean="0"/>
              <a:t>', </a:t>
            </a:r>
            <a:r>
              <a:rPr lang="en-GB" sz="2000" dirty="0" err="1"/>
              <a:t>async</a:t>
            </a:r>
            <a:r>
              <a:rPr lang="en-GB" sz="2000" dirty="0"/>
              <a:t> (</a:t>
            </a:r>
            <a:r>
              <a:rPr lang="en-GB" sz="2000" dirty="0" err="1"/>
              <a:t>req</a:t>
            </a:r>
            <a:r>
              <a:rPr lang="en-GB" sz="2000" dirty="0"/>
              <a:t>, res) =&gt; </a:t>
            </a:r>
            <a:r>
              <a:rPr lang="en-GB" sz="2000" dirty="0" smtClean="0"/>
              <a:t>{</a:t>
            </a:r>
          </a:p>
          <a:p>
            <a:r>
              <a:rPr lang="en-GB" sz="2000" dirty="0"/>
              <a:t> </a:t>
            </a:r>
            <a:r>
              <a:rPr lang="en-GB" sz="2000" dirty="0" smtClean="0"/>
              <a:t>     console.log(“The address is “ + </a:t>
            </a:r>
            <a:r>
              <a:rPr lang="en-GB" sz="2000" b="1" dirty="0" err="1" smtClean="0"/>
              <a:t>req.body.address</a:t>
            </a:r>
            <a:r>
              <a:rPr lang="en-GB" sz="2000" dirty="0" smtClean="0"/>
              <a:t>);</a:t>
            </a:r>
          </a:p>
          <a:p>
            <a:r>
              <a:rPr lang="en-GB" sz="2000" dirty="0" smtClean="0"/>
              <a:t>});</a:t>
            </a:r>
            <a:endParaRPr lang="en-GB" sz="2000" dirty="0"/>
          </a:p>
        </p:txBody>
      </p:sp>
      <p:sp>
        <p:nvSpPr>
          <p:cNvPr id="7" name="TextBox 6"/>
          <p:cNvSpPr txBox="1"/>
          <p:nvPr/>
        </p:nvSpPr>
        <p:spPr>
          <a:xfrm>
            <a:off x="2906829" y="3742237"/>
            <a:ext cx="2145331" cy="400110"/>
          </a:xfrm>
          <a:prstGeom prst="rect">
            <a:avLst/>
          </a:prstGeom>
          <a:solidFill>
            <a:schemeClr val="accent2">
              <a:lumMod val="20000"/>
              <a:lumOff val="80000"/>
            </a:schemeClr>
          </a:solidFill>
        </p:spPr>
        <p:txBody>
          <a:bodyPr wrap="none" rtlCol="0">
            <a:spAutoFit/>
          </a:bodyPr>
          <a:lstStyle/>
          <a:p>
            <a:r>
              <a:rPr lang="en-GB" sz="2000" dirty="0" err="1" smtClean="0"/>
              <a:t>req.body.address</a:t>
            </a:r>
            <a:endParaRPr lang="en-GB" sz="2000" dirty="0"/>
          </a:p>
        </p:txBody>
      </p:sp>
    </p:spTree>
    <p:extLst>
      <p:ext uri="{BB962C8B-B14F-4D97-AF65-F5344CB8AC3E}">
        <p14:creationId xmlns:p14="http://schemas.microsoft.com/office/powerpoint/2010/main" val="11785472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2230"/>
          </a:xfrm>
        </p:spPr>
        <p:txBody>
          <a:bodyPr/>
          <a:lstStyle/>
          <a:p>
            <a:r>
              <a:rPr lang="en-GB" dirty="0" smtClean="0"/>
              <a:t>Exercise</a:t>
            </a:r>
            <a:endParaRPr lang="en-GB" dirty="0"/>
          </a:p>
        </p:txBody>
      </p:sp>
      <p:sp>
        <p:nvSpPr>
          <p:cNvPr id="3" name="Content Placeholder 2"/>
          <p:cNvSpPr>
            <a:spLocks noGrp="1"/>
          </p:cNvSpPr>
          <p:nvPr>
            <p:ph idx="1"/>
          </p:nvPr>
        </p:nvSpPr>
        <p:spPr>
          <a:xfrm>
            <a:off x="791240" y="506897"/>
            <a:ext cx="8034708" cy="718792"/>
          </a:xfrm>
        </p:spPr>
        <p:txBody>
          <a:bodyPr/>
          <a:lstStyle/>
          <a:p>
            <a:r>
              <a:rPr lang="en-GB" dirty="0"/>
              <a:t>Add a route to the </a:t>
            </a:r>
            <a:r>
              <a:rPr lang="en-GB" b="1" dirty="0" err="1" smtClean="0"/>
              <a:t>service.ts</a:t>
            </a:r>
            <a:r>
              <a:rPr lang="en-GB" b="1" dirty="0" smtClean="0"/>
              <a:t> </a:t>
            </a:r>
            <a:r>
              <a:rPr lang="en-GB" dirty="0"/>
              <a:t>file which </a:t>
            </a:r>
            <a:r>
              <a:rPr lang="en-GB" dirty="0" smtClean="0"/>
              <a:t>handles data </a:t>
            </a:r>
            <a:r>
              <a:rPr lang="en-GB" b="1" dirty="0" err="1" smtClean="0"/>
              <a:t>POST</a:t>
            </a:r>
            <a:r>
              <a:rPr lang="en-GB" dirty="0" err="1" smtClean="0"/>
              <a:t>ed</a:t>
            </a:r>
            <a:r>
              <a:rPr lang="en-GB" dirty="0" smtClean="0"/>
              <a:t> to the service in </a:t>
            </a:r>
            <a:r>
              <a:rPr lang="en-GB" b="1" dirty="0" smtClean="0"/>
              <a:t>JSON</a:t>
            </a:r>
            <a:r>
              <a:rPr lang="en-GB" dirty="0" smtClean="0"/>
              <a:t> format using a post routing method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1225689"/>
            <a:ext cx="8073222"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smtClean="0"/>
          </a:p>
          <a:p>
            <a:r>
              <a:rPr lang="en-GB" dirty="0" err="1" smtClean="0">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smtClean="0">
                <a:solidFill>
                  <a:schemeClr val="bg1">
                    <a:lumMod val="65000"/>
                  </a:schemeClr>
                </a:solidFill>
              </a:rPr>
              <a:t>});</a:t>
            </a:r>
          </a:p>
          <a:p>
            <a:endParaRPr lang="en-GB" dirty="0">
              <a:solidFill>
                <a:schemeClr val="bg1">
                  <a:lumMod val="65000"/>
                </a:schemeClr>
              </a:solidFill>
            </a:endParaRPr>
          </a:p>
          <a:p>
            <a:r>
              <a:rPr lang="en-GB" dirty="0" err="1"/>
              <a:t>service.use</a:t>
            </a:r>
            <a:r>
              <a:rPr lang="en-GB" dirty="0" smtClean="0"/>
              <a:t>( </a:t>
            </a:r>
            <a:r>
              <a:rPr lang="en-GB" dirty="0" err="1" smtClean="0"/>
              <a:t>express.json</a:t>
            </a:r>
            <a:r>
              <a:rPr lang="en-GB" dirty="0" smtClean="0"/>
              <a:t>() );</a:t>
            </a:r>
            <a:r>
              <a:rPr lang="en-GB" dirty="0"/>
              <a:t>		</a:t>
            </a:r>
            <a:endParaRPr lang="en-GB" dirty="0" smtClean="0"/>
          </a:p>
          <a:p>
            <a:r>
              <a:rPr lang="en-GB" dirty="0" err="1" smtClean="0"/>
              <a:t>service.use</a:t>
            </a:r>
            <a:r>
              <a:rPr lang="en-GB" dirty="0" smtClean="0"/>
              <a:t>( </a:t>
            </a:r>
            <a:r>
              <a:rPr lang="en-GB" dirty="0" err="1" smtClean="0"/>
              <a:t>express.urlencoded</a:t>
            </a:r>
            <a:r>
              <a:rPr lang="en-GB" dirty="0" smtClean="0"/>
              <a:t>( { </a:t>
            </a:r>
            <a:r>
              <a:rPr lang="en-GB" dirty="0"/>
              <a:t>extended: true </a:t>
            </a:r>
            <a:r>
              <a:rPr lang="en-GB" dirty="0" smtClean="0"/>
              <a:t>} ) );</a:t>
            </a:r>
          </a:p>
          <a:p>
            <a:endParaRPr lang="en-GB" dirty="0"/>
          </a:p>
          <a:p>
            <a:r>
              <a:rPr lang="en-GB" dirty="0" err="1"/>
              <a:t>service.post</a:t>
            </a:r>
            <a:r>
              <a:rPr lang="en-GB" dirty="0"/>
              <a:t>('/dogs', </a:t>
            </a:r>
            <a:r>
              <a:rPr lang="en-GB" dirty="0" smtClean="0"/>
              <a:t>(</a:t>
            </a:r>
            <a:r>
              <a:rPr lang="en-GB" dirty="0" err="1"/>
              <a:t>req</a:t>
            </a:r>
            <a:r>
              <a:rPr lang="en-GB" dirty="0"/>
              <a:t>, res</a:t>
            </a:r>
            <a:r>
              <a:rPr lang="en-GB" dirty="0" smtClean="0"/>
              <a:t>) =&gt; </a:t>
            </a:r>
            <a:r>
              <a:rPr lang="en-GB" dirty="0"/>
              <a:t>{</a:t>
            </a:r>
          </a:p>
          <a:p>
            <a:r>
              <a:rPr lang="en-GB" dirty="0" smtClean="0"/>
              <a:t>     let </a:t>
            </a:r>
            <a:r>
              <a:rPr lang="en-GB" dirty="0">
                <a:solidFill>
                  <a:srgbClr val="FF0000"/>
                </a:solidFill>
              </a:rPr>
              <a:t>result</a:t>
            </a:r>
            <a:r>
              <a:rPr lang="en-GB" dirty="0"/>
              <a:t>: any = {</a:t>
            </a:r>
          </a:p>
          <a:p>
            <a:r>
              <a:rPr lang="en-GB" dirty="0" smtClean="0"/>
              <a:t>          id</a:t>
            </a:r>
            <a:r>
              <a:rPr lang="en-GB" dirty="0"/>
              <a:t>: 101,</a:t>
            </a:r>
          </a:p>
          <a:p>
            <a:r>
              <a:rPr lang="en-GB" dirty="0" smtClean="0"/>
              <a:t>          name</a:t>
            </a:r>
            <a:r>
              <a:rPr lang="en-GB" dirty="0"/>
              <a:t>: req.body.name,</a:t>
            </a:r>
          </a:p>
          <a:p>
            <a:r>
              <a:rPr lang="en-GB" dirty="0" smtClean="0"/>
              <a:t>          breed</a:t>
            </a:r>
            <a:r>
              <a:rPr lang="en-GB" dirty="0"/>
              <a:t>: </a:t>
            </a:r>
            <a:r>
              <a:rPr lang="en-GB" dirty="0" err="1"/>
              <a:t>req.body.breed</a:t>
            </a:r>
            <a:r>
              <a:rPr lang="en-GB" dirty="0"/>
              <a:t>,</a:t>
            </a:r>
          </a:p>
          <a:p>
            <a:r>
              <a:rPr lang="en-GB" dirty="0" smtClean="0"/>
              <a:t>          age</a:t>
            </a:r>
            <a:r>
              <a:rPr lang="en-GB" dirty="0"/>
              <a:t>: </a:t>
            </a:r>
            <a:r>
              <a:rPr lang="en-GB" dirty="0" err="1"/>
              <a:t>req.body.age</a:t>
            </a:r>
            <a:endParaRPr lang="en-GB" dirty="0"/>
          </a:p>
          <a:p>
            <a:r>
              <a:rPr lang="en-GB" dirty="0" smtClean="0"/>
              <a:t>    };</a:t>
            </a:r>
            <a:endParaRPr lang="en-GB" dirty="0"/>
          </a:p>
          <a:p>
            <a:r>
              <a:rPr lang="en-GB" dirty="0"/>
              <a:t>    </a:t>
            </a:r>
            <a:r>
              <a:rPr lang="en-GB" dirty="0" err="1" smtClean="0"/>
              <a:t>res.send</a:t>
            </a:r>
            <a:r>
              <a:rPr lang="en-GB" dirty="0" smtClean="0"/>
              <a:t>( </a:t>
            </a:r>
            <a:r>
              <a:rPr lang="en-GB" dirty="0" smtClean="0">
                <a:solidFill>
                  <a:srgbClr val="FF0000"/>
                </a:solidFill>
              </a:rPr>
              <a:t>result</a:t>
            </a:r>
            <a:r>
              <a:rPr lang="en-GB" dirty="0" smtClean="0"/>
              <a:t> );</a:t>
            </a:r>
            <a:endParaRPr lang="en-GB" dirty="0"/>
          </a:p>
          <a:p>
            <a:r>
              <a:rPr lang="en-GB" dirty="0"/>
              <a:t>});</a:t>
            </a:r>
            <a:endParaRPr lang="en-GB" dirty="0" smtClean="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132443" y="3508513"/>
            <a:ext cx="506896" cy="1858617"/>
          </a:xfrm>
          <a:prstGeom prst="rightBrace">
            <a:avLst/>
          </a:prstGeom>
          <a:no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6735622" y="3656833"/>
            <a:ext cx="1922304" cy="1477328"/>
          </a:xfrm>
          <a:prstGeom prst="rect">
            <a:avLst/>
          </a:prstGeom>
          <a:noFill/>
        </p:spPr>
        <p:txBody>
          <a:bodyPr wrap="square" rtlCol="0">
            <a:spAutoFit/>
          </a:bodyPr>
          <a:lstStyle/>
          <a:p>
            <a:r>
              <a:rPr lang="en-GB" dirty="0" smtClean="0"/>
              <a:t>Echo the sent JSON data back to the sender, with a fake “id” value of 101</a:t>
            </a:r>
            <a:endParaRPr lang="en-GB" dirty="0"/>
          </a:p>
        </p:txBody>
      </p:sp>
    </p:spTree>
    <p:extLst>
      <p:ext uri="{BB962C8B-B14F-4D97-AF65-F5344CB8AC3E}">
        <p14:creationId xmlns:p14="http://schemas.microsoft.com/office/powerpoint/2010/main" val="385967708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880712"/>
            <a:ext cx="7029450" cy="471637"/>
          </a:xfrm>
        </p:spPr>
        <p:txBody>
          <a:bodyPr/>
          <a:lstStyle/>
          <a:p>
            <a:r>
              <a:rPr lang="en-GB" dirty="0" smtClean="0"/>
              <a:t>Using Postman test this POST route</a:t>
            </a:r>
          </a:p>
          <a:p>
            <a:r>
              <a:rPr lang="en-GB" dirty="0" smtClean="0"/>
              <a:t>Method is POST to URL </a:t>
            </a:r>
            <a:r>
              <a:rPr lang="en-GB" i="1" dirty="0" smtClean="0"/>
              <a:t>localhost:1339/dogs</a:t>
            </a:r>
          </a:p>
          <a:p>
            <a:r>
              <a:rPr lang="en-GB" dirty="0" smtClean="0"/>
              <a:t>Request Body contains JSON data</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7" name="Picture 6"/>
          <p:cNvPicPr>
            <a:picLocks noChangeAspect="1"/>
          </p:cNvPicPr>
          <p:nvPr/>
        </p:nvPicPr>
        <p:blipFill>
          <a:blip r:embed="rId2"/>
          <a:stretch>
            <a:fillRect/>
          </a:stretch>
        </p:blipFill>
        <p:spPr>
          <a:xfrm>
            <a:off x="79375" y="2201114"/>
            <a:ext cx="8951139" cy="3526206"/>
          </a:xfrm>
          <a:prstGeom prst="rect">
            <a:avLst/>
          </a:prstGeom>
          <a:ln w="28575">
            <a:solidFill>
              <a:schemeClr val="tx1"/>
            </a:solidFill>
          </a:ln>
        </p:spPr>
      </p:pic>
      <p:sp>
        <p:nvSpPr>
          <p:cNvPr id="8" name="Rounded Rectangle 7"/>
          <p:cNvSpPr/>
          <p:nvPr/>
        </p:nvSpPr>
        <p:spPr bwMode="auto">
          <a:xfrm>
            <a:off x="1650733" y="2287245"/>
            <a:ext cx="2021305"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Rounded Rectangle 8"/>
          <p:cNvSpPr/>
          <p:nvPr/>
        </p:nvSpPr>
        <p:spPr bwMode="auto">
          <a:xfrm>
            <a:off x="474011" y="4007281"/>
            <a:ext cx="2500964" cy="1499613"/>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Rounded Rectangle 9"/>
          <p:cNvSpPr/>
          <p:nvPr/>
        </p:nvSpPr>
        <p:spPr bwMode="auto">
          <a:xfrm>
            <a:off x="79376" y="2287245"/>
            <a:ext cx="671396"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Rounded Rectangle 10"/>
          <p:cNvSpPr/>
          <p:nvPr/>
        </p:nvSpPr>
        <p:spPr bwMode="auto">
          <a:xfrm>
            <a:off x="3711308" y="3007536"/>
            <a:ext cx="1029133"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Rounded Rectangle 11"/>
          <p:cNvSpPr/>
          <p:nvPr/>
        </p:nvSpPr>
        <p:spPr bwMode="auto">
          <a:xfrm>
            <a:off x="4789339" y="3449265"/>
            <a:ext cx="750000"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Rounded Rectangle 12"/>
          <p:cNvSpPr/>
          <p:nvPr/>
        </p:nvSpPr>
        <p:spPr bwMode="auto">
          <a:xfrm>
            <a:off x="7713815" y="3449265"/>
            <a:ext cx="1083676" cy="514952"/>
          </a:xfrm>
          <a:prstGeom prst="roundRect">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4" name="TextBox 13"/>
          <p:cNvSpPr txBox="1"/>
          <p:nvPr/>
        </p:nvSpPr>
        <p:spPr>
          <a:xfrm>
            <a:off x="3105978" y="4308974"/>
            <a:ext cx="2675349" cy="923330"/>
          </a:xfrm>
          <a:prstGeom prst="rect">
            <a:avLst/>
          </a:prstGeom>
          <a:noFill/>
        </p:spPr>
        <p:txBody>
          <a:bodyPr wrap="square" rtlCol="0">
            <a:spAutoFit/>
          </a:bodyPr>
          <a:lstStyle/>
          <a:p>
            <a:r>
              <a:rPr lang="en-GB" dirty="0" smtClean="0">
                <a:solidFill>
                  <a:srgbClr val="FF0000"/>
                </a:solidFill>
              </a:rPr>
              <a:t>Send the </a:t>
            </a:r>
            <a:r>
              <a:rPr lang="en-GB" b="1" dirty="0" smtClean="0">
                <a:solidFill>
                  <a:srgbClr val="FF0000"/>
                </a:solidFill>
              </a:rPr>
              <a:t>name</a:t>
            </a:r>
            <a:r>
              <a:rPr lang="en-GB" dirty="0" smtClean="0">
                <a:solidFill>
                  <a:srgbClr val="FF0000"/>
                </a:solidFill>
              </a:rPr>
              <a:t>, </a:t>
            </a:r>
            <a:r>
              <a:rPr lang="en-GB" b="1" dirty="0" smtClean="0">
                <a:solidFill>
                  <a:srgbClr val="FF0000"/>
                </a:solidFill>
              </a:rPr>
              <a:t>breed</a:t>
            </a:r>
            <a:r>
              <a:rPr lang="en-GB" dirty="0" smtClean="0">
                <a:solidFill>
                  <a:srgbClr val="FF0000"/>
                </a:solidFill>
              </a:rPr>
              <a:t> and </a:t>
            </a:r>
            <a:r>
              <a:rPr lang="en-GB" b="1" dirty="0" smtClean="0">
                <a:solidFill>
                  <a:srgbClr val="FF0000"/>
                </a:solidFill>
              </a:rPr>
              <a:t>age</a:t>
            </a:r>
            <a:r>
              <a:rPr lang="en-GB" dirty="0" smtClean="0">
                <a:solidFill>
                  <a:srgbClr val="FF0000"/>
                </a:solidFill>
              </a:rPr>
              <a:t> of the dog to the web service</a:t>
            </a:r>
            <a:endParaRPr lang="en-GB" dirty="0">
              <a:solidFill>
                <a:srgbClr val="FF0000"/>
              </a:solidFill>
            </a:endParaRPr>
          </a:p>
        </p:txBody>
      </p:sp>
      <p:pic>
        <p:nvPicPr>
          <p:cNvPr id="15" name="Picture 14"/>
          <p:cNvPicPr>
            <a:picLocks noChangeAspect="1"/>
          </p:cNvPicPr>
          <p:nvPr/>
        </p:nvPicPr>
        <p:blipFill>
          <a:blip r:embed="rId3"/>
          <a:stretch>
            <a:fillRect/>
          </a:stretch>
        </p:blipFill>
        <p:spPr>
          <a:xfrm>
            <a:off x="6763578" y="5108876"/>
            <a:ext cx="2266936" cy="1715080"/>
          </a:xfrm>
          <a:prstGeom prst="rect">
            <a:avLst/>
          </a:prstGeom>
          <a:ln w="28575">
            <a:solidFill>
              <a:schemeClr val="tx1"/>
            </a:solidFill>
          </a:ln>
        </p:spPr>
      </p:pic>
      <p:sp>
        <p:nvSpPr>
          <p:cNvPr id="16" name="TextBox 15"/>
          <p:cNvSpPr txBox="1"/>
          <p:nvPr/>
        </p:nvSpPr>
        <p:spPr>
          <a:xfrm>
            <a:off x="7833155" y="5357988"/>
            <a:ext cx="1223412" cy="369332"/>
          </a:xfrm>
          <a:prstGeom prst="rect">
            <a:avLst/>
          </a:prstGeom>
          <a:noFill/>
        </p:spPr>
        <p:txBody>
          <a:bodyPr wrap="none" rtlCol="0">
            <a:spAutoFit/>
          </a:bodyPr>
          <a:lstStyle/>
          <a:p>
            <a:r>
              <a:rPr lang="en-GB" u="sng" dirty="0" smtClean="0">
                <a:solidFill>
                  <a:srgbClr val="FF0000"/>
                </a:solidFill>
              </a:rPr>
              <a:t>Response</a:t>
            </a:r>
            <a:endParaRPr lang="en-GB" u="sng" dirty="0">
              <a:solidFill>
                <a:srgbClr val="FF0000"/>
              </a:solidFill>
            </a:endParaRPr>
          </a:p>
        </p:txBody>
      </p:sp>
    </p:spTree>
    <p:extLst>
      <p:ext uri="{BB962C8B-B14F-4D97-AF65-F5344CB8AC3E}">
        <p14:creationId xmlns:p14="http://schemas.microsoft.com/office/powerpoint/2010/main" val="12191964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t>Same Origin Resource</a:t>
            </a:r>
          </a:p>
        </p:txBody>
      </p:sp>
      <p:sp>
        <p:nvSpPr>
          <p:cNvPr id="8195" name="Content Placeholder 2"/>
          <p:cNvSpPr>
            <a:spLocks noGrp="1"/>
          </p:cNvSpPr>
          <p:nvPr>
            <p:ph idx="1"/>
          </p:nvPr>
        </p:nvSpPr>
        <p:spPr>
          <a:xfrm>
            <a:off x="1047750" y="2873375"/>
            <a:ext cx="3425825" cy="379413"/>
          </a:xfrm>
        </p:spPr>
        <p:txBody>
          <a:bodyPr/>
          <a:lstStyle/>
          <a:p>
            <a:r>
              <a:rPr lang="en-GB" altLang="en-US" dirty="0" smtClean="0"/>
              <a:t>Same Origin Resource</a:t>
            </a:r>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WAN</a:t>
            </a:r>
          </a:p>
        </p:txBody>
      </p:sp>
      <p:pic>
        <p:nvPicPr>
          <p:cNvPr id="8197" name="Picture 2" descr="http://developer.yahoo.com/javascript/img/proxy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13" y="968375"/>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descr="http://developer.yahoo.com/javascript/img/proxy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smtClean="0"/>
              <a:t>Cross Origin Resource </a:t>
            </a:r>
            <a:endParaRPr lang="en-GB" kern="0" dirty="0"/>
          </a:p>
        </p:txBody>
      </p:sp>
      <p:sp>
        <p:nvSpPr>
          <p:cNvPr id="2" name="TextBox 1"/>
          <p:cNvSpPr txBox="1"/>
          <p:nvPr/>
        </p:nvSpPr>
        <p:spPr>
          <a:xfrm>
            <a:off x="4806423" y="1233645"/>
            <a:ext cx="3778334" cy="1477328"/>
          </a:xfrm>
          <a:prstGeom prst="rect">
            <a:avLst/>
          </a:prstGeom>
          <a:noFill/>
        </p:spPr>
        <p:txBody>
          <a:bodyPr wrap="square" rtlCol="0">
            <a:spAutoFit/>
          </a:bodyPr>
          <a:lstStyle/>
          <a:p>
            <a:r>
              <a:rPr lang="en-GB" b="1" dirty="0"/>
              <a:t>If we make AJAX calls from JavaScript running in a browser, one issue we will encounter is Cross Origin Resource Sharing (CORS</a:t>
            </a:r>
            <a:r>
              <a:rPr lang="en-GB" b="1" dirty="0" smtClean="0"/>
              <a:t>)</a:t>
            </a:r>
            <a:endParaRPr lang="en-GB" b="1" dirty="0"/>
          </a:p>
        </p:txBody>
      </p:sp>
      <p:sp>
        <p:nvSpPr>
          <p:cNvPr id="3" name="TextBox 2"/>
          <p:cNvSpPr txBox="1"/>
          <p:nvPr/>
        </p:nvSpPr>
        <p:spPr>
          <a:xfrm>
            <a:off x="336300" y="3781762"/>
            <a:ext cx="4338888" cy="2031325"/>
          </a:xfrm>
          <a:prstGeom prst="rect">
            <a:avLst/>
          </a:prstGeom>
          <a:solidFill>
            <a:schemeClr val="bg1"/>
          </a:solidFill>
          <a:ln w="38100">
            <a:solidFill>
              <a:schemeClr val="tx1"/>
            </a:solidFill>
          </a:ln>
        </p:spPr>
        <p:txBody>
          <a:bodyPr wrap="square" rtlCol="0">
            <a:spAutoFit/>
          </a:bodyPr>
          <a:lstStyle/>
          <a:p>
            <a:r>
              <a:rPr lang="en-GB" altLang="en-US" b="1" dirty="0" smtClean="0"/>
              <a:t>The web browser </a:t>
            </a:r>
            <a:r>
              <a:rPr lang="en-GB" altLang="en-US" dirty="0" smtClean="0"/>
              <a:t>implements a policy that permits </a:t>
            </a:r>
            <a:r>
              <a:rPr lang="en-GB" altLang="en-US" dirty="0"/>
              <a:t>scripts running on pages originating from the same site to access each other's methods and properties with no specific restrictions, but prevents access to most methods and properties across pages on different sites</a:t>
            </a:r>
            <a:endParaRPr lang="en-GB" dirty="0"/>
          </a:p>
        </p:txBody>
      </p:sp>
    </p:spTree>
    <p:extLst>
      <p:ext uri="{BB962C8B-B14F-4D97-AF65-F5344CB8AC3E}">
        <p14:creationId xmlns:p14="http://schemas.microsoft.com/office/powerpoint/2010/main" val="395123097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CORS</a:t>
            </a:r>
            <a:endParaRPr lang="en-GB" dirty="0"/>
          </a:p>
        </p:txBody>
      </p:sp>
      <p:sp>
        <p:nvSpPr>
          <p:cNvPr id="3" name="Content Placeholder 2"/>
          <p:cNvSpPr>
            <a:spLocks noGrp="1"/>
          </p:cNvSpPr>
          <p:nvPr>
            <p:ph idx="1"/>
          </p:nvPr>
        </p:nvSpPr>
        <p:spPr/>
        <p:txBody>
          <a:bodyPr/>
          <a:lstStyle/>
          <a:p>
            <a:r>
              <a:rPr lang="en-GB" dirty="0" smtClean="0"/>
              <a:t>We can use the “</a:t>
            </a:r>
            <a:r>
              <a:rPr lang="en-GB" dirty="0" err="1" smtClean="0"/>
              <a:t>cors</a:t>
            </a:r>
            <a:r>
              <a:rPr lang="en-GB" dirty="0" smtClean="0"/>
              <a:t>” library to provide CORS support that will allow a web browser to negotiate with our web service to allow JavaScript running in the browser to use our web service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397718" y="3596759"/>
            <a:ext cx="2121158" cy="369332"/>
          </a:xfrm>
          <a:prstGeom prst="rect">
            <a:avLst/>
          </a:prstGeom>
          <a:noFill/>
        </p:spPr>
        <p:txBody>
          <a:bodyPr wrap="none" rtlCol="0">
            <a:spAutoFit/>
          </a:bodyPr>
          <a:lstStyle/>
          <a:p>
            <a:r>
              <a:rPr lang="en-GB" b="1" i="1" dirty="0" err="1" smtClean="0"/>
              <a:t>server.use</a:t>
            </a:r>
            <a:r>
              <a:rPr lang="en-GB" b="1" i="1" dirty="0" smtClean="0"/>
              <a:t>(</a:t>
            </a:r>
            <a:r>
              <a:rPr lang="en-GB" b="1" i="1" dirty="0" err="1" smtClean="0"/>
              <a:t>cors</a:t>
            </a:r>
            <a:r>
              <a:rPr lang="en-GB" b="1" i="1" dirty="0" smtClean="0"/>
              <a:t>())</a:t>
            </a:r>
            <a:endParaRPr lang="en-GB" b="1" i="1" dirty="0"/>
          </a:p>
        </p:txBody>
      </p:sp>
    </p:spTree>
    <p:extLst>
      <p:ext uri="{BB962C8B-B14F-4D97-AF65-F5344CB8AC3E}">
        <p14:creationId xmlns:p14="http://schemas.microsoft.com/office/powerpoint/2010/main" val="37012444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49" y="770022"/>
            <a:ext cx="7509109" cy="443860"/>
          </a:xfrm>
        </p:spPr>
        <p:txBody>
          <a:bodyPr/>
          <a:lstStyle/>
          <a:p>
            <a:r>
              <a:rPr lang="en-GB" dirty="0" smtClean="0"/>
              <a:t>Let’s fix our </a:t>
            </a:r>
            <a:r>
              <a:rPr lang="en-GB" dirty="0" err="1" smtClean="0"/>
              <a:t>webservice</a:t>
            </a:r>
            <a:r>
              <a:rPr lang="en-GB" dirty="0" smtClean="0"/>
              <a:t> so that it will “use” CORS if needs to</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1225689"/>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rgbClr val="FF0000"/>
                </a:solidFill>
              </a:rPr>
              <a:t>import </a:t>
            </a:r>
            <a:r>
              <a:rPr lang="en-GB" dirty="0" err="1">
                <a:solidFill>
                  <a:srgbClr val="FF0000"/>
                </a:solidFill>
              </a:rPr>
              <a:t>cors</a:t>
            </a:r>
            <a:r>
              <a:rPr lang="en-GB" dirty="0">
                <a:solidFill>
                  <a:srgbClr val="FF0000"/>
                </a:solidFill>
              </a:rPr>
              <a:t> from '</a:t>
            </a:r>
            <a:r>
              <a:rPr lang="en-GB" dirty="0" err="1">
                <a:solidFill>
                  <a:srgbClr val="FF0000"/>
                </a:solidFill>
              </a:rPr>
              <a:t>cors</a:t>
            </a:r>
            <a:r>
              <a:rPr lang="en-GB" dirty="0" smtClean="0">
                <a:solidFill>
                  <a:srgbClr val="FF0000"/>
                </a:solidFill>
              </a:rPr>
              <a:t>';   </a:t>
            </a:r>
            <a:r>
              <a:rPr lang="en-GB" dirty="0" smtClean="0">
                <a:sym typeface="Wingdings" panose="05000000000000000000" pitchFamily="2" charset="2"/>
              </a:rPr>
              <a:t> near the top of the file</a:t>
            </a:r>
            <a:endParaRPr lang="en-GB" dirty="0"/>
          </a:p>
          <a:p>
            <a:r>
              <a:rPr lang="en-GB" dirty="0" smtClean="0">
                <a:solidFill>
                  <a:schemeClr val="bg1">
                    <a:lumMod val="65000"/>
                  </a:schemeClr>
                </a:solidFill>
              </a:rPr>
              <a:t>…….</a:t>
            </a:r>
            <a:endParaRPr lang="en-GB" dirty="0" smtClean="0"/>
          </a:p>
          <a:p>
            <a:r>
              <a:rPr lang="en-GB" dirty="0" err="1" smtClean="0">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smtClean="0">
                <a:solidFill>
                  <a:schemeClr val="bg1">
                    <a:lumMod val="65000"/>
                  </a:schemeClr>
                </a:solidFill>
              </a:rPr>
              <a:t>});</a:t>
            </a:r>
          </a:p>
          <a:p>
            <a:endParaRPr lang="en-GB" dirty="0">
              <a:solidFill>
                <a:schemeClr val="bg1">
                  <a:lumMod val="65000"/>
                </a:schemeClr>
              </a:solidFill>
            </a:endParaRPr>
          </a:p>
          <a:p>
            <a:r>
              <a:rPr lang="en-GB" dirty="0" smtClean="0"/>
              <a:t>let </a:t>
            </a:r>
            <a:r>
              <a:rPr lang="en-GB" dirty="0" err="1"/>
              <a:t>corsOptions</a:t>
            </a:r>
            <a:r>
              <a:rPr lang="en-GB" dirty="0"/>
              <a:t> = {</a:t>
            </a:r>
          </a:p>
          <a:p>
            <a:r>
              <a:rPr lang="en-GB" dirty="0" smtClean="0"/>
              <a:t>     origin</a:t>
            </a:r>
            <a:r>
              <a:rPr lang="en-GB" dirty="0"/>
              <a:t>: "*",</a:t>
            </a:r>
          </a:p>
          <a:p>
            <a:r>
              <a:rPr lang="en-GB" dirty="0" smtClean="0"/>
              <a:t>     methods</a:t>
            </a:r>
            <a:r>
              <a:rPr lang="en-GB" dirty="0"/>
              <a:t>: "GET,HEAD,PUT,PATCH,POST,DELETE",</a:t>
            </a:r>
          </a:p>
          <a:p>
            <a:r>
              <a:rPr lang="en-GB" dirty="0" smtClean="0"/>
              <a:t>     </a:t>
            </a:r>
            <a:r>
              <a:rPr lang="en-GB" dirty="0" err="1" smtClean="0"/>
              <a:t>allowedHeaders</a:t>
            </a:r>
            <a:r>
              <a:rPr lang="en-GB" dirty="0"/>
              <a:t>: </a:t>
            </a:r>
            <a:r>
              <a:rPr lang="en-GB" sz="1400" dirty="0"/>
              <a:t>"Authorization, Origin, Content-Type, Accept, X-Requested-With"</a:t>
            </a:r>
            <a:r>
              <a:rPr lang="en-GB" dirty="0"/>
              <a:t>,</a:t>
            </a:r>
          </a:p>
          <a:p>
            <a:r>
              <a:rPr lang="en-GB" dirty="0" smtClean="0"/>
              <a:t>     </a:t>
            </a:r>
            <a:r>
              <a:rPr lang="en-GB" dirty="0" err="1" smtClean="0"/>
              <a:t>maxAge</a:t>
            </a:r>
            <a:r>
              <a:rPr lang="en-GB" dirty="0"/>
              <a:t>: </a:t>
            </a:r>
            <a:r>
              <a:rPr lang="en-GB" dirty="0" smtClean="0"/>
              <a:t>0</a:t>
            </a:r>
            <a:endParaRPr lang="en-GB" dirty="0"/>
          </a:p>
          <a:p>
            <a:r>
              <a:rPr lang="en-GB" dirty="0" smtClean="0"/>
              <a:t>};</a:t>
            </a:r>
            <a:endParaRPr lang="en-GB" dirty="0"/>
          </a:p>
          <a:p>
            <a:r>
              <a:rPr lang="en-GB" dirty="0"/>
              <a:t>		</a:t>
            </a:r>
          </a:p>
          <a:p>
            <a:r>
              <a:rPr lang="en-GB" dirty="0" err="1" smtClean="0"/>
              <a:t>service.use</a:t>
            </a:r>
            <a:r>
              <a:rPr lang="en-GB" dirty="0" smtClean="0"/>
              <a:t>( </a:t>
            </a:r>
            <a:r>
              <a:rPr lang="en-GB" dirty="0" err="1" smtClean="0"/>
              <a:t>cors</a:t>
            </a:r>
            <a:r>
              <a:rPr lang="en-GB" dirty="0" smtClean="0"/>
              <a:t>( </a:t>
            </a:r>
            <a:r>
              <a:rPr lang="en-GB" dirty="0" err="1" smtClean="0"/>
              <a:t>corsOptions</a:t>
            </a:r>
            <a:r>
              <a:rPr lang="en-GB" dirty="0" smtClean="0"/>
              <a:t> ) );</a:t>
            </a:r>
          </a:p>
          <a:p>
            <a:endParaRPr lang="en-GB" dirty="0">
              <a:solidFill>
                <a:schemeClr val="bg1">
                  <a:lumMod val="65000"/>
                </a:schemeClr>
              </a:solidFill>
            </a:endParaRPr>
          </a:p>
          <a:p>
            <a:r>
              <a:rPr lang="en-GB" dirty="0" err="1">
                <a:solidFill>
                  <a:schemeClr val="bg1">
                    <a:lumMod val="65000"/>
                  </a:schemeClr>
                </a:solidFill>
              </a:rPr>
              <a:t>service.use</a:t>
            </a:r>
            <a:r>
              <a:rPr lang="en-GB" dirty="0" smtClean="0">
                <a:solidFill>
                  <a:schemeClr val="bg1">
                    <a:lumMod val="65000"/>
                  </a:schemeClr>
                </a:solidFill>
              </a:rPr>
              <a:t>( </a:t>
            </a:r>
            <a:r>
              <a:rPr lang="en-GB" dirty="0" err="1" smtClean="0">
                <a:solidFill>
                  <a:schemeClr val="bg1">
                    <a:lumMod val="65000"/>
                  </a:schemeClr>
                </a:solidFill>
              </a:rPr>
              <a:t>express.json</a:t>
            </a:r>
            <a:r>
              <a:rPr lang="en-GB" dirty="0" smtClean="0">
                <a:solidFill>
                  <a:schemeClr val="bg1">
                    <a:lumMod val="65000"/>
                  </a:schemeClr>
                </a:solidFill>
              </a:rPr>
              <a:t>() );</a:t>
            </a:r>
            <a:r>
              <a:rPr lang="en-GB" dirty="0">
                <a:solidFill>
                  <a:schemeClr val="bg1">
                    <a:lumMod val="65000"/>
                  </a:schemeClr>
                </a:solidFill>
              </a:rPr>
              <a:t>		</a:t>
            </a:r>
            <a:endParaRPr lang="en-GB" dirty="0" smtClean="0">
              <a:solidFill>
                <a:schemeClr val="bg1">
                  <a:lumMod val="65000"/>
                </a:schemeClr>
              </a:solidFill>
            </a:endParaRPr>
          </a:p>
          <a:p>
            <a:r>
              <a:rPr lang="en-GB" dirty="0" err="1" smtClean="0">
                <a:solidFill>
                  <a:schemeClr val="bg1">
                    <a:lumMod val="65000"/>
                  </a:schemeClr>
                </a:solidFill>
              </a:rPr>
              <a:t>service.use</a:t>
            </a:r>
            <a:r>
              <a:rPr lang="en-GB" dirty="0" smtClean="0">
                <a:solidFill>
                  <a:schemeClr val="bg1">
                    <a:lumMod val="65000"/>
                  </a:schemeClr>
                </a:solidFill>
              </a:rPr>
              <a:t>( </a:t>
            </a:r>
            <a:r>
              <a:rPr lang="en-GB" dirty="0" err="1" smtClean="0">
                <a:solidFill>
                  <a:schemeClr val="bg1">
                    <a:lumMod val="65000"/>
                  </a:schemeClr>
                </a:solidFill>
              </a:rPr>
              <a:t>express.urlencoded</a:t>
            </a:r>
            <a:r>
              <a:rPr lang="en-GB" dirty="0" smtClean="0">
                <a:solidFill>
                  <a:schemeClr val="bg1">
                    <a:lumMod val="65000"/>
                  </a:schemeClr>
                </a:solidFill>
              </a:rPr>
              <a:t>( { </a:t>
            </a:r>
            <a:r>
              <a:rPr lang="en-GB" dirty="0">
                <a:solidFill>
                  <a:schemeClr val="bg1">
                    <a:lumMod val="65000"/>
                  </a:schemeClr>
                </a:solidFill>
              </a:rPr>
              <a:t>extended: true </a:t>
            </a:r>
            <a:r>
              <a:rPr lang="en-GB" dirty="0" smtClean="0">
                <a:solidFill>
                  <a:schemeClr val="bg1">
                    <a:lumMod val="65000"/>
                  </a:schemeClr>
                </a:solidFill>
              </a:rPr>
              <a:t>} ) );</a:t>
            </a:r>
            <a:endParaRPr lang="en-GB" dirty="0">
              <a:solidFill>
                <a:schemeClr val="bg1">
                  <a:lumMod val="65000"/>
                </a:schemeClr>
              </a:solidFill>
            </a:endParaRPr>
          </a:p>
          <a:p>
            <a:r>
              <a:rPr lang="en-GB" dirty="0" smtClean="0">
                <a:solidFill>
                  <a:schemeClr val="bg1">
                    <a:lumMod val="65000"/>
                  </a:schemeClr>
                </a:solidFill>
              </a:rPr>
              <a:t>….</a:t>
            </a:r>
            <a:r>
              <a:rPr lang="en-GB" dirty="0">
                <a:solidFill>
                  <a:schemeClr val="bg1">
                    <a:lumMod val="65000"/>
                  </a:schemeClr>
                </a:solidFill>
              </a:rPr>
              <a:t>	</a:t>
            </a:r>
            <a:r>
              <a:rPr lang="en-GB" dirty="0"/>
              <a:t>	</a:t>
            </a:r>
          </a:p>
        </p:txBody>
      </p:sp>
      <p:sp>
        <p:nvSpPr>
          <p:cNvPr id="6" name="TextBox 5"/>
          <p:cNvSpPr txBox="1"/>
          <p:nvPr/>
        </p:nvSpPr>
        <p:spPr>
          <a:xfrm>
            <a:off x="2263888" y="6304002"/>
            <a:ext cx="6781152" cy="369332"/>
          </a:xfrm>
          <a:prstGeom prst="rect">
            <a:avLst/>
          </a:prstGeom>
          <a:noFill/>
        </p:spPr>
        <p:txBody>
          <a:bodyPr wrap="none" rtlCol="0">
            <a:spAutoFit/>
          </a:bodyPr>
          <a:lstStyle/>
          <a:p>
            <a:r>
              <a:rPr lang="en-GB" dirty="0" smtClean="0"/>
              <a:t>“Authorization</a:t>
            </a:r>
            <a:r>
              <a:rPr lang="en-GB" dirty="0"/>
              <a:t>, Origin, Content-Type, Accept, </a:t>
            </a:r>
            <a:r>
              <a:rPr lang="en-GB" dirty="0" smtClean="0"/>
              <a:t>X-Requested-With”</a:t>
            </a:r>
            <a:endParaRPr lang="en-GB" dirty="0"/>
          </a:p>
        </p:txBody>
      </p:sp>
      <p:sp>
        <p:nvSpPr>
          <p:cNvPr id="7" name="Down Arrow 6"/>
          <p:cNvSpPr/>
          <p:nvPr/>
        </p:nvSpPr>
        <p:spPr bwMode="auto">
          <a:xfrm rot="9463159">
            <a:off x="6821427" y="3784588"/>
            <a:ext cx="419374" cy="2427407"/>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67721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49" y="1005840"/>
            <a:ext cx="7254039" cy="4832985"/>
          </a:xfrm>
        </p:spPr>
        <p:txBody>
          <a:bodyPr/>
          <a:lstStyle/>
          <a:p>
            <a:r>
              <a:rPr lang="en-GB" dirty="0" smtClean="0"/>
              <a:t>Build a </a:t>
            </a:r>
            <a:r>
              <a:rPr lang="en-GB" dirty="0" err="1" smtClean="0"/>
              <a:t>webservice</a:t>
            </a:r>
            <a:r>
              <a:rPr lang="en-GB" dirty="0" smtClean="0"/>
              <a:t> that allows student details to added, read and deleted (CRUD operations)</a:t>
            </a:r>
          </a:p>
          <a:p>
            <a:pPr lvl="1"/>
            <a:r>
              <a:rPr lang="en-GB" dirty="0" smtClean="0"/>
              <a:t>I will ignore edit operations for now!!</a:t>
            </a:r>
          </a:p>
          <a:p>
            <a:r>
              <a:rPr lang="en-GB" dirty="0" smtClean="0"/>
              <a:t>The student details are:</a:t>
            </a:r>
          </a:p>
          <a:p>
            <a:pPr lvl="1"/>
            <a:r>
              <a:rPr lang="en-GB" dirty="0" smtClean="0">
                <a:solidFill>
                  <a:srgbClr val="FF0000"/>
                </a:solidFill>
              </a:rPr>
              <a:t>Id</a:t>
            </a:r>
            <a:r>
              <a:rPr lang="en-GB" dirty="0" smtClean="0"/>
              <a:t>, </a:t>
            </a:r>
            <a:r>
              <a:rPr lang="en-GB" dirty="0" smtClean="0">
                <a:solidFill>
                  <a:srgbClr val="FF0000"/>
                </a:solidFill>
              </a:rPr>
              <a:t>Name</a:t>
            </a:r>
            <a:r>
              <a:rPr lang="en-GB" dirty="0" smtClean="0"/>
              <a:t>, </a:t>
            </a:r>
            <a:r>
              <a:rPr lang="en-GB" dirty="0" smtClean="0">
                <a:solidFill>
                  <a:srgbClr val="FF0000"/>
                </a:solidFill>
              </a:rPr>
              <a:t>Age</a:t>
            </a:r>
            <a:r>
              <a:rPr lang="en-GB" dirty="0" smtClean="0"/>
              <a:t> and </a:t>
            </a:r>
            <a:r>
              <a:rPr lang="en-GB" dirty="0" smtClean="0">
                <a:solidFill>
                  <a:srgbClr val="FF0000"/>
                </a:solidFill>
              </a:rPr>
              <a:t>Course</a:t>
            </a:r>
            <a:r>
              <a:rPr lang="en-GB" dirty="0" smtClean="0"/>
              <a:t> where the Id is provided by database</a:t>
            </a:r>
          </a:p>
          <a:p>
            <a:r>
              <a:rPr lang="en-GB" dirty="0" smtClean="0"/>
              <a:t>The URI should be </a:t>
            </a:r>
            <a:r>
              <a:rPr lang="en-GB" dirty="0" smtClean="0">
                <a:solidFill>
                  <a:srgbClr val="0070C0"/>
                </a:solidFill>
              </a:rPr>
              <a:t>http://localhost:1339/students</a:t>
            </a:r>
          </a:p>
          <a:p>
            <a:r>
              <a:rPr lang="en-GB" dirty="0" smtClean="0"/>
              <a:t>For add, method is POST and returns 201</a:t>
            </a:r>
          </a:p>
          <a:p>
            <a:r>
              <a:rPr lang="en-GB" dirty="0" smtClean="0"/>
              <a:t>For read, method is GET and returns 200</a:t>
            </a:r>
          </a:p>
          <a:p>
            <a:pPr lvl="1"/>
            <a:r>
              <a:rPr lang="en-GB" dirty="0" smtClean="0"/>
              <a:t>To read all the student details </a:t>
            </a:r>
            <a:r>
              <a:rPr lang="en-GB" dirty="0">
                <a:solidFill>
                  <a:srgbClr val="0070C0"/>
                </a:solidFill>
              </a:rPr>
              <a:t>http://</a:t>
            </a:r>
            <a:r>
              <a:rPr lang="en-GB" dirty="0" smtClean="0">
                <a:solidFill>
                  <a:srgbClr val="0070C0"/>
                </a:solidFill>
              </a:rPr>
              <a:t>localhost:1339/students</a:t>
            </a:r>
          </a:p>
          <a:p>
            <a:pPr lvl="1"/>
            <a:r>
              <a:rPr lang="en-GB" dirty="0" smtClean="0"/>
              <a:t>To read a specific student’s details provide either:</a:t>
            </a:r>
          </a:p>
          <a:p>
            <a:pPr lvl="2"/>
            <a:r>
              <a:rPr lang="en-GB" dirty="0" smtClean="0"/>
              <a:t>The id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/:id</a:t>
            </a:r>
          </a:p>
          <a:p>
            <a:pPr lvl="2"/>
            <a:r>
              <a:rPr lang="en-GB" dirty="0" smtClean="0"/>
              <a:t>The student’s name</a:t>
            </a:r>
            <a:br>
              <a:rPr lang="en-GB" dirty="0" smtClean="0"/>
            </a:br>
            <a:r>
              <a:rPr lang="en-GB" dirty="0" smtClean="0">
                <a:solidFill>
                  <a:srgbClr val="0070C0"/>
                </a:solidFill>
              </a:rPr>
              <a:t>http</a:t>
            </a:r>
            <a:r>
              <a:rPr lang="en-GB" dirty="0">
                <a:solidFill>
                  <a:srgbClr val="0070C0"/>
                </a:solidFill>
              </a:rPr>
              <a:t>://</a:t>
            </a:r>
            <a:r>
              <a:rPr lang="en-GB" dirty="0" smtClean="0">
                <a:solidFill>
                  <a:srgbClr val="0070C0"/>
                </a:solidFill>
              </a:rPr>
              <a:t>localhost:1339/students</a:t>
            </a:r>
            <a:r>
              <a:rPr lang="en-GB" b="1" dirty="0" smtClean="0">
                <a:solidFill>
                  <a:srgbClr val="0070C0"/>
                </a:solidFill>
              </a:rPr>
              <a:t>?name=:name</a:t>
            </a:r>
          </a:p>
          <a:p>
            <a:r>
              <a:rPr lang="en-GB" dirty="0" smtClean="0"/>
              <a:t>For delete, method is DELETE and the student id must be specified </a:t>
            </a:r>
            <a:r>
              <a:rPr lang="en-GB" dirty="0" smtClean="0">
                <a:solidFill>
                  <a:srgbClr val="0070C0"/>
                </a:solidFill>
              </a:rPr>
              <a:t>http</a:t>
            </a:r>
            <a:r>
              <a:rPr lang="en-GB" dirty="0">
                <a:solidFill>
                  <a:srgbClr val="0070C0"/>
                </a:solidFill>
              </a:rPr>
              <a:t>://</a:t>
            </a:r>
            <a:r>
              <a:rPr lang="en-GB" dirty="0" smtClean="0">
                <a:solidFill>
                  <a:srgbClr val="0070C0"/>
                </a:solidFill>
              </a:rPr>
              <a:t>localhost:1339/students</a:t>
            </a:r>
            <a:r>
              <a:rPr lang="en-GB" b="1" dirty="0" smtClean="0">
                <a:solidFill>
                  <a:srgbClr val="0070C0"/>
                </a:solidFill>
              </a:rPr>
              <a:t>/:id</a:t>
            </a:r>
            <a:r>
              <a:rPr lang="en-GB" dirty="0" smtClean="0"/>
              <a:t> and returns 200</a:t>
            </a:r>
            <a:endParaRPr lang="en-GB" dirty="0">
              <a:solidFill>
                <a:srgbClr val="0070C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39842300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In the following I am using </a:t>
            </a:r>
            <a:r>
              <a:rPr lang="en-GB" b="1" dirty="0" err="1" smtClean="0"/>
              <a:t>async</a:t>
            </a:r>
            <a:r>
              <a:rPr lang="en-GB" dirty="0" smtClean="0"/>
              <a:t> lambda functions because these will be converted to use a database at a later stage and we will be using </a:t>
            </a:r>
            <a:r>
              <a:rPr lang="en-GB" dirty="0" err="1" smtClean="0"/>
              <a:t>async</a:t>
            </a:r>
            <a:r>
              <a:rPr lang="en-GB" smtClean="0"/>
              <a:t> database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45227824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79945"/>
          </a:xfrm>
        </p:spPr>
        <p:txBody>
          <a:bodyPr/>
          <a:lstStyle/>
          <a:p>
            <a:r>
              <a:rPr lang="en-GB" dirty="0" smtClean="0"/>
              <a:t>Add Student Details</a:t>
            </a:r>
            <a:endParaRPr lang="en-GB" dirty="0"/>
          </a:p>
        </p:txBody>
      </p:sp>
      <p:sp>
        <p:nvSpPr>
          <p:cNvPr id="3" name="Content Placeholder 2"/>
          <p:cNvSpPr>
            <a:spLocks noGrp="1"/>
          </p:cNvSpPr>
          <p:nvPr>
            <p:ph idx="1"/>
          </p:nvPr>
        </p:nvSpPr>
        <p:spPr>
          <a:xfrm>
            <a:off x="691799" y="679946"/>
            <a:ext cx="8020245" cy="5158880"/>
          </a:xfrm>
        </p:spPr>
        <p:txBody>
          <a:bodyPr/>
          <a:lstStyle/>
          <a:p>
            <a:r>
              <a:rPr lang="en-GB" dirty="0" smtClean="0"/>
              <a:t>URI is </a:t>
            </a:r>
            <a:r>
              <a:rPr lang="en-GB" dirty="0">
                <a:solidFill>
                  <a:srgbClr val="0070C0"/>
                </a:solidFill>
              </a:rPr>
              <a:t>http://localhost:1339/students</a:t>
            </a:r>
            <a:r>
              <a:rPr lang="en-GB" dirty="0" smtClean="0"/>
              <a:t> and method is </a:t>
            </a:r>
            <a:r>
              <a:rPr lang="en-GB" dirty="0" smtClean="0">
                <a:solidFill>
                  <a:srgbClr val="FF0000"/>
                </a:solidFill>
              </a:rPr>
              <a:t>POST</a:t>
            </a:r>
          </a:p>
          <a:p>
            <a:r>
              <a:rPr lang="en-GB" dirty="0" smtClean="0"/>
              <a:t>On successful add, return status code 201</a:t>
            </a:r>
          </a:p>
          <a:p>
            <a:pPr lvl="1"/>
            <a:r>
              <a:rPr lang="en-GB" sz="1400" i="1" dirty="0" smtClean="0"/>
              <a:t>I have also chosen to return the new student data from the “database” but since this is our API we could choose to just return nothing (</a:t>
            </a:r>
            <a:r>
              <a:rPr lang="en-GB" sz="1400" i="1" dirty="0" err="1" smtClean="0"/>
              <a:t>res.status</a:t>
            </a:r>
            <a:r>
              <a:rPr lang="en-GB" sz="1400" i="1" dirty="0" smtClean="0"/>
              <a:t>(201).end())</a:t>
            </a:r>
            <a:endParaRPr lang="en-GB" sz="1400" i="1" dirty="0"/>
          </a:p>
        </p:txBody>
      </p:sp>
      <p:sp>
        <p:nvSpPr>
          <p:cNvPr id="4" name="Footer Placeholder 3"/>
          <p:cNvSpPr>
            <a:spLocks noGrp="1"/>
          </p:cNvSpPr>
          <p:nvPr>
            <p:ph type="ftr" sz="quarter" idx="10"/>
          </p:nvPr>
        </p:nvSpPr>
        <p:spPr>
          <a:xfrm>
            <a:off x="56936" y="6167077"/>
            <a:ext cx="2895600" cy="320675"/>
          </a:xfrm>
        </p:spPr>
        <p:txBody>
          <a:bodyPr/>
          <a:lstStyle/>
          <a:p>
            <a:pPr>
              <a:defRPr/>
            </a:pPr>
            <a:r>
              <a:rPr lang="en-US" altLang="en-US" smtClean="0"/>
              <a:t>WEB</a:t>
            </a:r>
            <a:endParaRPr lang="en-US" altLang="en-US" dirty="0"/>
          </a:p>
        </p:txBody>
      </p:sp>
      <p:sp>
        <p:nvSpPr>
          <p:cNvPr id="5" name="TextBox 4"/>
          <p:cNvSpPr txBox="1"/>
          <p:nvPr/>
        </p:nvSpPr>
        <p:spPr>
          <a:xfrm>
            <a:off x="691799" y="2034874"/>
            <a:ext cx="8073222"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endParaRPr lang="en-GB" dirty="0" smtClean="0"/>
          </a:p>
          <a:p>
            <a:r>
              <a:rPr lang="en-GB" dirty="0" err="1"/>
              <a:t>service.</a:t>
            </a:r>
            <a:r>
              <a:rPr lang="en-GB" dirty="0" err="1">
                <a:solidFill>
                  <a:srgbClr val="FF0000"/>
                </a:solidFill>
              </a:rPr>
              <a:t>post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a:t>
            </a:r>
            <a:r>
              <a:rPr lang="en-GB" dirty="0" smtClean="0"/>
              <a:t>=&gt; {</a:t>
            </a:r>
            <a:endParaRPr lang="en-GB" dirty="0"/>
          </a:p>
          <a:p>
            <a:r>
              <a:rPr lang="en-GB" dirty="0" smtClean="0"/>
              <a:t>    console.log</a:t>
            </a:r>
            <a:r>
              <a:rPr lang="en-GB" dirty="0"/>
              <a:t>("Add student");</a:t>
            </a:r>
          </a:p>
          <a:p>
            <a:r>
              <a:rPr lang="en-GB" dirty="0" smtClean="0"/>
              <a:t>    console.log(req.body.name</a:t>
            </a:r>
            <a:r>
              <a:rPr lang="en-GB" dirty="0"/>
              <a:t>);</a:t>
            </a:r>
          </a:p>
          <a:p>
            <a:r>
              <a:rPr lang="en-GB" dirty="0" smtClean="0"/>
              <a:t>    console.log(</a:t>
            </a:r>
            <a:r>
              <a:rPr lang="en-GB" dirty="0" err="1" smtClean="0"/>
              <a:t>req.body.age</a:t>
            </a:r>
            <a:r>
              <a:rPr lang="en-GB" dirty="0"/>
              <a:t>);</a:t>
            </a:r>
          </a:p>
          <a:p>
            <a:r>
              <a:rPr lang="en-GB" dirty="0" smtClean="0"/>
              <a:t>    console.log(</a:t>
            </a:r>
            <a:r>
              <a:rPr lang="en-GB" dirty="0" err="1" smtClean="0"/>
              <a:t>req.body.course</a:t>
            </a:r>
            <a:r>
              <a:rPr lang="en-GB" dirty="0"/>
              <a:t>);</a:t>
            </a:r>
          </a:p>
          <a:p>
            <a:r>
              <a:rPr lang="en-GB" dirty="0"/>
              <a:t>    </a:t>
            </a:r>
            <a:r>
              <a:rPr lang="en-GB" dirty="0" err="1">
                <a:solidFill>
                  <a:srgbClr val="FF0000"/>
                </a:solidFill>
              </a:rPr>
              <a:t>res.status</a:t>
            </a:r>
            <a:r>
              <a:rPr lang="en-GB" dirty="0">
                <a:solidFill>
                  <a:srgbClr val="FF0000"/>
                </a:solidFill>
              </a:rPr>
              <a:t>(201</a:t>
            </a:r>
            <a:r>
              <a:rPr lang="en-GB" dirty="0" smtClean="0">
                <a:solidFill>
                  <a:srgbClr val="FF0000"/>
                </a:solidFill>
              </a:rPr>
              <a:t>).</a:t>
            </a:r>
            <a:r>
              <a:rPr lang="en-GB" dirty="0">
                <a:solidFill>
                  <a:srgbClr val="FF0000"/>
                </a:solidFill>
              </a:rPr>
              <a:t>send({</a:t>
            </a:r>
          </a:p>
          <a:p>
            <a:r>
              <a:rPr lang="en-GB" dirty="0" smtClean="0">
                <a:solidFill>
                  <a:srgbClr val="FF0000"/>
                </a:solidFill>
              </a:rPr>
              <a:t>        Id</a:t>
            </a:r>
            <a:r>
              <a:rPr lang="en-GB" dirty="0">
                <a:solidFill>
                  <a:srgbClr val="FF0000"/>
                </a:solidFill>
              </a:rPr>
              <a:t>: 101,</a:t>
            </a:r>
          </a:p>
          <a:p>
            <a:r>
              <a:rPr lang="en-GB" dirty="0" smtClean="0">
                <a:solidFill>
                  <a:srgbClr val="FF0000"/>
                </a:solidFill>
              </a:rPr>
              <a:t>        Name</a:t>
            </a:r>
            <a:r>
              <a:rPr lang="en-GB" dirty="0">
                <a:solidFill>
                  <a:srgbClr val="FF0000"/>
                </a:solidFill>
              </a:rPr>
              <a:t>: req.body.name,</a:t>
            </a:r>
          </a:p>
          <a:p>
            <a:r>
              <a:rPr lang="en-GB" dirty="0" smtClean="0">
                <a:solidFill>
                  <a:srgbClr val="FF0000"/>
                </a:solidFill>
              </a:rPr>
              <a:t>        Age</a:t>
            </a:r>
            <a:r>
              <a:rPr lang="en-GB" dirty="0">
                <a:solidFill>
                  <a:srgbClr val="FF0000"/>
                </a:solidFill>
              </a:rPr>
              <a:t>: </a:t>
            </a:r>
            <a:r>
              <a:rPr lang="en-GB" dirty="0" err="1">
                <a:solidFill>
                  <a:srgbClr val="FF0000"/>
                </a:solidFill>
              </a:rPr>
              <a:t>req.body.age</a:t>
            </a:r>
            <a:r>
              <a:rPr lang="en-GB" dirty="0">
                <a:solidFill>
                  <a:srgbClr val="FF0000"/>
                </a:solidFill>
              </a:rPr>
              <a:t>,</a:t>
            </a:r>
          </a:p>
          <a:p>
            <a:r>
              <a:rPr lang="en-GB" dirty="0" smtClean="0">
                <a:solidFill>
                  <a:srgbClr val="FF0000"/>
                </a:solidFill>
              </a:rPr>
              <a:t>        Course</a:t>
            </a:r>
            <a:r>
              <a:rPr lang="en-GB" dirty="0">
                <a:solidFill>
                  <a:srgbClr val="FF0000"/>
                </a:solidFill>
              </a:rPr>
              <a:t>: </a:t>
            </a:r>
            <a:r>
              <a:rPr lang="en-GB" dirty="0" err="1" smtClean="0">
                <a:solidFill>
                  <a:srgbClr val="FF0000"/>
                </a:solidFill>
              </a:rPr>
              <a:t>req.body.course</a:t>
            </a:r>
            <a:endParaRPr lang="en-GB" dirty="0" smtClean="0">
              <a:solidFill>
                <a:srgbClr val="FF0000"/>
              </a:solidFill>
            </a:endParaRPr>
          </a:p>
          <a:p>
            <a:r>
              <a:rPr lang="en-GB" dirty="0">
                <a:solidFill>
                  <a:srgbClr val="FF0000"/>
                </a:solidFill>
              </a:rPr>
              <a:t> </a:t>
            </a:r>
            <a:r>
              <a:rPr lang="en-GB" dirty="0" smtClean="0">
                <a:solidFill>
                  <a:srgbClr val="FF0000"/>
                </a:solidFill>
              </a:rPr>
              <a:t>   });</a:t>
            </a:r>
          </a:p>
          <a:p>
            <a:r>
              <a:rPr lang="en-GB" dirty="0" smtClean="0"/>
              <a:t>});</a:t>
            </a:r>
            <a:endParaRPr lang="en-GB" dirty="0"/>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4908589" y="3842724"/>
            <a:ext cx="302930" cy="1279038"/>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545031" y="3943700"/>
            <a:ext cx="2259821" cy="1200329"/>
          </a:xfrm>
          <a:prstGeom prst="rect">
            <a:avLst/>
          </a:prstGeom>
          <a:noFill/>
        </p:spPr>
        <p:txBody>
          <a:bodyPr wrap="square" rtlCol="0">
            <a:spAutoFit/>
          </a:bodyPr>
          <a:lstStyle/>
          <a:p>
            <a:r>
              <a:rPr lang="en-GB" dirty="0" smtClean="0"/>
              <a:t>Pretend we added it and return a fake primary key “Id” value 101</a:t>
            </a:r>
            <a:endParaRPr lang="en-GB" dirty="0"/>
          </a:p>
        </p:txBody>
      </p:sp>
    </p:spTree>
    <p:extLst>
      <p:ext uri="{BB962C8B-B14F-4D97-AF65-F5344CB8AC3E}">
        <p14:creationId xmlns:p14="http://schemas.microsoft.com/office/powerpoint/2010/main" val="14399378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257175" y="1152215"/>
            <a:ext cx="8629566" cy="3275406"/>
          </a:xfrm>
          <a:prstGeom prst="rect">
            <a:avLst/>
          </a:prstGeom>
        </p:spPr>
      </p:pic>
      <p:pic>
        <p:nvPicPr>
          <p:cNvPr id="6" name="Picture 5"/>
          <p:cNvPicPr>
            <a:picLocks noChangeAspect="1"/>
          </p:cNvPicPr>
          <p:nvPr/>
        </p:nvPicPr>
        <p:blipFill>
          <a:blip r:embed="rId3"/>
          <a:stretch>
            <a:fillRect/>
          </a:stretch>
        </p:blipFill>
        <p:spPr>
          <a:xfrm>
            <a:off x="5257800" y="4851183"/>
            <a:ext cx="3609975" cy="1381125"/>
          </a:xfrm>
          <a:prstGeom prst="rect">
            <a:avLst/>
          </a:prstGeom>
        </p:spPr>
      </p:pic>
    </p:spTree>
    <p:extLst>
      <p:ext uri="{BB962C8B-B14F-4D97-AF65-F5344CB8AC3E}">
        <p14:creationId xmlns:p14="http://schemas.microsoft.com/office/powerpoint/2010/main" val="88704566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Delete Student</a:t>
            </a:r>
            <a:endParaRPr lang="en-GB" dirty="0"/>
          </a:p>
        </p:txBody>
      </p:sp>
      <p:sp>
        <p:nvSpPr>
          <p:cNvPr id="3" name="Content Placeholder 2"/>
          <p:cNvSpPr>
            <a:spLocks noGrp="1"/>
          </p:cNvSpPr>
          <p:nvPr>
            <p:ph idx="1"/>
          </p:nvPr>
        </p:nvSpPr>
        <p:spPr>
          <a:xfrm>
            <a:off x="1047750" y="1267818"/>
            <a:ext cx="7029450" cy="4571007"/>
          </a:xfrm>
        </p:spPr>
        <p:txBody>
          <a:bodyPr/>
          <a:lstStyle/>
          <a:p>
            <a:r>
              <a:rPr lang="en-GB" dirty="0"/>
              <a:t>URI is </a:t>
            </a:r>
            <a:r>
              <a:rPr lang="en-GB" dirty="0">
                <a:solidFill>
                  <a:srgbClr val="0070C0"/>
                </a:solidFill>
              </a:rPr>
              <a:t>http://</a:t>
            </a:r>
            <a:r>
              <a:rPr lang="en-GB" dirty="0" smtClean="0">
                <a:solidFill>
                  <a:srgbClr val="0070C0"/>
                </a:solidFill>
              </a:rPr>
              <a:t>localhost:1339/students/:id</a:t>
            </a:r>
            <a:r>
              <a:rPr lang="en-GB" dirty="0" smtClean="0"/>
              <a:t> </a:t>
            </a:r>
            <a:r>
              <a:rPr lang="en-GB" dirty="0"/>
              <a:t>and method is </a:t>
            </a:r>
            <a:r>
              <a:rPr lang="en-GB" dirty="0" smtClean="0">
                <a:solidFill>
                  <a:srgbClr val="FF0000"/>
                </a:solidFill>
              </a:rPr>
              <a:t>DELETE</a:t>
            </a:r>
            <a:endParaRPr lang="en-GB" dirty="0">
              <a:solidFill>
                <a:srgbClr val="FF0000"/>
              </a:solidFill>
            </a:endParaRPr>
          </a:p>
          <a:p>
            <a:r>
              <a:rPr lang="en-GB" dirty="0" smtClean="0"/>
              <a:t>Routing parameter expected for the student </a:t>
            </a:r>
            <a:r>
              <a:rPr lang="en-GB" b="1" dirty="0" smtClean="0"/>
              <a:t>Id</a:t>
            </a:r>
          </a:p>
          <a:p>
            <a:r>
              <a:rPr lang="en-GB" dirty="0" smtClean="0"/>
              <a:t>On </a:t>
            </a:r>
            <a:r>
              <a:rPr lang="en-GB" dirty="0"/>
              <a:t>successful </a:t>
            </a:r>
            <a:r>
              <a:rPr lang="en-GB" dirty="0" smtClean="0"/>
              <a:t>delete, </a:t>
            </a:r>
            <a:r>
              <a:rPr lang="en-GB" dirty="0"/>
              <a:t>return status code </a:t>
            </a:r>
            <a:r>
              <a:rPr lang="en-GB" dirty="0" smtClean="0"/>
              <a:t>200</a:t>
            </a:r>
          </a:p>
          <a:p>
            <a:pPr lvl="1"/>
            <a:r>
              <a:rPr lang="en-GB" sz="1400" i="1" dirty="0" smtClean="0"/>
              <a:t>I have chosen to return an empty JSON object as well, but since this is our API we could choose to just return nothing (</a:t>
            </a:r>
            <a:r>
              <a:rPr lang="en-GB" sz="1400" i="1" dirty="0" err="1" smtClean="0"/>
              <a:t>res.end</a:t>
            </a:r>
            <a:r>
              <a:rPr lang="en-GB" sz="1400" i="1" dirty="0" smtClean="0"/>
              <a:t>())</a:t>
            </a:r>
            <a:endParaRPr lang="en-GB" sz="1400"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67177" y="3294198"/>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delete</a:t>
            </a:r>
            <a:r>
              <a:rPr lang="en-GB" dirty="0"/>
              <a:t>('</a:t>
            </a:r>
            <a:r>
              <a:rPr lang="en-GB" dirty="0">
                <a:solidFill>
                  <a:srgbClr val="0070C0"/>
                </a:solidFill>
              </a:rPr>
              <a:t>/students/</a:t>
            </a:r>
            <a:r>
              <a:rPr lang="en-GB" b="1" dirty="0">
                <a:solidFill>
                  <a:schemeClr val="bg2">
                    <a:lumMod val="75000"/>
                  </a:schemeClr>
                </a:solidFill>
              </a:rPr>
              <a:t>:id</a:t>
            </a:r>
            <a:r>
              <a:rPr lang="en-GB" dirty="0"/>
              <a:t>', </a:t>
            </a:r>
            <a:r>
              <a:rPr lang="en-GB" dirty="0" err="1"/>
              <a:t>async</a:t>
            </a:r>
            <a:r>
              <a:rPr lang="en-GB" dirty="0"/>
              <a:t> (</a:t>
            </a:r>
            <a:r>
              <a:rPr lang="en-GB" dirty="0" err="1"/>
              <a:t>req</a:t>
            </a:r>
            <a:r>
              <a:rPr lang="en-GB" dirty="0"/>
              <a:t>, res) =&gt; {</a:t>
            </a:r>
          </a:p>
          <a:p>
            <a:r>
              <a:rPr lang="en-GB" dirty="0" smtClean="0"/>
              <a:t>    console.log</a:t>
            </a:r>
            <a:r>
              <a:rPr lang="en-GB" dirty="0"/>
              <a:t>("Delete student");</a:t>
            </a:r>
          </a:p>
          <a:p>
            <a:r>
              <a:rPr lang="en-GB" dirty="0" smtClean="0"/>
              <a:t>    console.log(</a:t>
            </a:r>
            <a:r>
              <a:rPr lang="en-GB" b="1" dirty="0" smtClean="0">
                <a:solidFill>
                  <a:schemeClr val="bg2">
                    <a:lumMod val="75000"/>
                  </a:schemeClr>
                </a:solidFill>
              </a:rPr>
              <a:t>req.params.id</a:t>
            </a:r>
            <a:r>
              <a:rPr lang="en-GB" dirty="0"/>
              <a:t>);</a:t>
            </a:r>
          </a:p>
          <a:p>
            <a:r>
              <a:rPr lang="en-GB" dirty="0"/>
              <a:t>    </a:t>
            </a:r>
            <a:r>
              <a:rPr lang="en-GB" dirty="0" err="1" smtClean="0">
                <a:solidFill>
                  <a:srgbClr val="FF0000"/>
                </a:solidFill>
              </a:rPr>
              <a:t>res.send</a:t>
            </a:r>
            <a:r>
              <a:rPr lang="en-GB" dirty="0" smtClean="0">
                <a:solidFill>
                  <a:srgbClr val="FF0000"/>
                </a:solidFill>
              </a:rPr>
              <a:t>({});     </a:t>
            </a:r>
            <a:r>
              <a:rPr lang="en-GB" dirty="0" smtClean="0">
                <a:solidFill>
                  <a:schemeClr val="accent1">
                    <a:lumMod val="25000"/>
                  </a:schemeClr>
                </a:solidFill>
              </a:rPr>
              <a:t>// 200 is the default status code</a:t>
            </a:r>
            <a:endParaRPr lang="en-GB" dirty="0">
              <a:solidFill>
                <a:schemeClr val="accent1">
                  <a:lumMod val="25000"/>
                </a:schemeClr>
              </a:solidFill>
            </a:endParaRPr>
          </a:p>
          <a:p>
            <a:r>
              <a:rPr lang="en-GB" dirty="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Tree>
    <p:extLst>
      <p:ext uri="{BB962C8B-B14F-4D97-AF65-F5344CB8AC3E}">
        <p14:creationId xmlns:p14="http://schemas.microsoft.com/office/powerpoint/2010/main" val="85903405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743501" y="2116655"/>
            <a:ext cx="5934075" cy="1200150"/>
          </a:xfrm>
          <a:prstGeom prst="rect">
            <a:avLst/>
          </a:prstGeom>
        </p:spPr>
      </p:pic>
      <p:pic>
        <p:nvPicPr>
          <p:cNvPr id="6" name="Picture 5"/>
          <p:cNvPicPr>
            <a:picLocks noChangeAspect="1"/>
          </p:cNvPicPr>
          <p:nvPr/>
        </p:nvPicPr>
        <p:blipFill>
          <a:blip r:embed="rId3"/>
          <a:stretch>
            <a:fillRect/>
          </a:stretch>
        </p:blipFill>
        <p:spPr>
          <a:xfrm>
            <a:off x="5096076" y="4835141"/>
            <a:ext cx="2647950" cy="1076325"/>
          </a:xfrm>
          <a:prstGeom prst="rect">
            <a:avLst/>
          </a:prstGeom>
        </p:spPr>
      </p:pic>
    </p:spTree>
    <p:extLst>
      <p:ext uri="{BB962C8B-B14F-4D97-AF65-F5344CB8AC3E}">
        <p14:creationId xmlns:p14="http://schemas.microsoft.com/office/powerpoint/2010/main" val="2218718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All Student Details</a:t>
            </a:r>
            <a:endParaRPr lang="en-GB" dirty="0"/>
          </a:p>
        </p:txBody>
      </p:sp>
      <p:sp>
        <p:nvSpPr>
          <p:cNvPr id="3" name="Content Placeholder 2"/>
          <p:cNvSpPr>
            <a:spLocks noGrp="1"/>
          </p:cNvSpPr>
          <p:nvPr>
            <p:ph idx="1"/>
          </p:nvPr>
        </p:nvSpPr>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dirty="0" smtClean="0"/>
              <a:t> </a:t>
            </a:r>
            <a:r>
              <a:rPr lang="en-GB" dirty="0"/>
              <a:t>and method is </a:t>
            </a:r>
            <a:r>
              <a:rPr lang="en-GB" dirty="0" smtClean="0">
                <a:solidFill>
                  <a:srgbClr val="FF0000"/>
                </a:solidFill>
              </a:rPr>
              <a:t>GET</a:t>
            </a:r>
            <a:endParaRPr lang="en-GB" dirty="0">
              <a:solidFill>
                <a:srgbClr val="FF0000"/>
              </a:solidFill>
            </a:endParaRPr>
          </a:p>
          <a:p>
            <a:r>
              <a:rPr lang="en-GB" dirty="0" smtClean="0"/>
              <a:t>On </a:t>
            </a:r>
            <a:r>
              <a:rPr lang="en-GB" dirty="0"/>
              <a:t>successful </a:t>
            </a:r>
            <a:r>
              <a:rPr lang="en-GB" dirty="0" smtClean="0"/>
              <a:t>read, </a:t>
            </a:r>
            <a:r>
              <a:rPr lang="en-GB" dirty="0"/>
              <a:t>return status code </a:t>
            </a:r>
            <a:r>
              <a:rPr lang="en-GB" dirty="0" smtClean="0"/>
              <a:t>200 and JSON </a:t>
            </a:r>
            <a:r>
              <a:rPr lang="en-GB" b="1" dirty="0" smtClean="0"/>
              <a:t>array</a:t>
            </a:r>
            <a:r>
              <a:rPr lang="en-GB" dirty="0" smtClean="0"/>
              <a:t> in Response Body</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1240" y="2938063"/>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smtClean="0"/>
              <a:t>    let </a:t>
            </a:r>
            <a:r>
              <a:rPr lang="en-GB" dirty="0"/>
              <a:t>data = </a:t>
            </a:r>
            <a:r>
              <a:rPr lang="en-GB" dirty="0" smtClean="0"/>
              <a:t>[ ];                                             </a:t>
            </a:r>
            <a:r>
              <a:rPr lang="en-GB" dirty="0" smtClean="0">
                <a:solidFill>
                  <a:srgbClr val="FF0000"/>
                </a:solidFill>
                <a:sym typeface="Wingdings" panose="05000000000000000000" pitchFamily="2" charset="2"/>
              </a:rPr>
              <a:t> records are objects in an array</a:t>
            </a:r>
            <a:endParaRPr lang="en-GB" dirty="0">
              <a:solidFill>
                <a:srgbClr val="FF0000"/>
              </a:solidFill>
            </a:endParaRPr>
          </a:p>
          <a:p>
            <a:r>
              <a:rPr lang="en-GB" dirty="0" smtClean="0"/>
              <a:t>    console.log</a:t>
            </a:r>
            <a:r>
              <a:rPr lang="en-GB" dirty="0"/>
              <a:t>("Read all student details");</a:t>
            </a:r>
          </a:p>
          <a:p>
            <a:r>
              <a:rPr lang="en-GB" dirty="0" smtClean="0"/>
              <a:t>    data[0</a:t>
            </a:r>
            <a:r>
              <a:rPr lang="en-GB" dirty="0"/>
              <a:t>] = { Id: 1, </a:t>
            </a:r>
            <a:r>
              <a:rPr lang="en-GB" dirty="0" err="1"/>
              <a:t>Name:"Fred</a:t>
            </a:r>
            <a:r>
              <a:rPr lang="en-GB" dirty="0"/>
              <a:t>", Age:23, Course: "SE" </a:t>
            </a:r>
            <a:r>
              <a:rPr lang="en-GB" dirty="0" smtClean="0"/>
              <a:t>};</a:t>
            </a:r>
            <a:endParaRPr lang="en-GB" dirty="0"/>
          </a:p>
          <a:p>
            <a:r>
              <a:rPr lang="en-GB" dirty="0" smtClean="0"/>
              <a:t>    data[1</a:t>
            </a:r>
            <a:r>
              <a:rPr lang="en-GB" dirty="0"/>
              <a:t>] = { Id: 2, </a:t>
            </a:r>
            <a:r>
              <a:rPr lang="en-GB" dirty="0" err="1"/>
              <a:t>Name:"Bob</a:t>
            </a:r>
            <a:r>
              <a:rPr lang="en-GB" dirty="0"/>
              <a:t>", Age:24, Course: "WD" </a:t>
            </a:r>
            <a:r>
              <a:rPr lang="en-GB" dirty="0" smtClean="0"/>
              <a:t>};</a:t>
            </a:r>
            <a:endParaRPr lang="en-GB" dirty="0"/>
          </a:p>
          <a:p>
            <a:r>
              <a:rPr lang="en-GB" dirty="0"/>
              <a:t>    </a:t>
            </a:r>
            <a:r>
              <a:rPr lang="en-GB" dirty="0" err="1">
                <a:solidFill>
                  <a:srgbClr val="FF0000"/>
                </a:solidFill>
              </a:rPr>
              <a:t>res.send</a:t>
            </a:r>
            <a:r>
              <a:rPr lang="en-GB" dirty="0">
                <a:solidFill>
                  <a:srgbClr val="FF0000"/>
                </a:solidFill>
              </a:rPr>
              <a:t>(data);</a:t>
            </a:r>
          </a:p>
          <a:p>
            <a:r>
              <a:rPr lang="en-GB" dirty="0" smtClean="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
        <p:nvSpPr>
          <p:cNvPr id="6" name="Right Brace 5"/>
          <p:cNvSpPr/>
          <p:nvPr/>
        </p:nvSpPr>
        <p:spPr bwMode="auto">
          <a:xfrm>
            <a:off x="6783041" y="4340673"/>
            <a:ext cx="506896" cy="611100"/>
          </a:xfrm>
          <a:prstGeom prst="rightBrace">
            <a:avLst/>
          </a:prstGeom>
          <a:no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7491434" y="4123657"/>
            <a:ext cx="1171531" cy="923330"/>
          </a:xfrm>
          <a:prstGeom prst="rect">
            <a:avLst/>
          </a:prstGeom>
          <a:noFill/>
        </p:spPr>
        <p:txBody>
          <a:bodyPr wrap="square" rtlCol="0">
            <a:spAutoFit/>
          </a:bodyPr>
          <a:lstStyle/>
          <a:p>
            <a:r>
              <a:rPr lang="en-GB" dirty="0" smtClean="0"/>
              <a:t>Fake database records</a:t>
            </a:r>
            <a:endParaRPr lang="en-GB" dirty="0"/>
          </a:p>
        </p:txBody>
      </p:sp>
    </p:spTree>
    <p:extLst>
      <p:ext uri="{BB962C8B-B14F-4D97-AF65-F5344CB8AC3E}">
        <p14:creationId xmlns:p14="http://schemas.microsoft.com/office/powerpoint/2010/main" val="344617372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322607" y="1253365"/>
            <a:ext cx="5467350" cy="1419225"/>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582757" y="3412093"/>
            <a:ext cx="1287532" cy="369332"/>
          </a:xfrm>
          <a:prstGeom prst="rect">
            <a:avLst/>
          </a:prstGeom>
          <a:noFill/>
        </p:spPr>
        <p:txBody>
          <a:bodyPr wrap="none" rtlCol="0">
            <a:spAutoFit/>
          </a:bodyPr>
          <a:lstStyle/>
          <a:p>
            <a:r>
              <a:rPr lang="en-GB" b="1" u="sng" dirty="0" smtClean="0"/>
              <a:t>Response</a:t>
            </a:r>
            <a:endParaRPr lang="en-GB" b="1" u="sng" dirty="0"/>
          </a:p>
        </p:txBody>
      </p:sp>
    </p:spTree>
    <p:extLst>
      <p:ext uri="{BB962C8B-B14F-4D97-AF65-F5344CB8AC3E}">
        <p14:creationId xmlns:p14="http://schemas.microsoft.com/office/powerpoint/2010/main" val="278323580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 Student’s Details By Id</a:t>
            </a:r>
            <a:endParaRPr lang="en-GB" dirty="0"/>
          </a:p>
        </p:txBody>
      </p:sp>
      <p:sp>
        <p:nvSpPr>
          <p:cNvPr id="3" name="Content Placeholder 2"/>
          <p:cNvSpPr>
            <a:spLocks noGrp="1"/>
          </p:cNvSpPr>
          <p:nvPr>
            <p:ph idx="1"/>
          </p:nvPr>
        </p:nvSpPr>
        <p:spPr>
          <a:xfrm>
            <a:off x="1047750" y="1436076"/>
            <a:ext cx="7029450" cy="4402749"/>
          </a:xfrm>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/:id</a:t>
            </a:r>
            <a:r>
              <a:rPr lang="en-GB" dirty="0" smtClean="0"/>
              <a:t> </a:t>
            </a:r>
            <a:r>
              <a:rPr lang="en-GB" dirty="0"/>
              <a:t>and method is </a:t>
            </a:r>
            <a:r>
              <a:rPr lang="en-GB" dirty="0" smtClean="0">
                <a:solidFill>
                  <a:srgbClr val="FF0000"/>
                </a:solidFill>
              </a:rPr>
              <a:t>GET</a:t>
            </a:r>
          </a:p>
          <a:p>
            <a:r>
              <a:rPr lang="en-GB" dirty="0"/>
              <a:t>Routing parameter expected for the student </a:t>
            </a:r>
            <a:r>
              <a:rPr lang="en-GB" b="1" dirty="0"/>
              <a:t>Id</a:t>
            </a:r>
          </a:p>
          <a:p>
            <a:r>
              <a:rPr lang="en-GB" dirty="0" smtClean="0"/>
              <a:t>On </a:t>
            </a:r>
            <a:r>
              <a:rPr lang="en-GB" dirty="0"/>
              <a:t>successful read, return status code 200 and JSON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06149" y="336047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smtClean="0">
                <a:solidFill>
                  <a:schemeClr val="bg1">
                    <a:lumMod val="65000"/>
                  </a:schemeClr>
                </a:solidFill>
              </a:rPr>
              <a:t>…….</a:t>
            </a:r>
          </a:p>
          <a:p>
            <a:endParaRPr lang="en-GB" dirty="0" smtClean="0"/>
          </a:p>
          <a:p>
            <a:r>
              <a:rPr lang="en-GB" dirty="0" err="1"/>
              <a:t>service.</a:t>
            </a:r>
            <a:r>
              <a:rPr lang="en-GB" dirty="0" err="1">
                <a:solidFill>
                  <a:srgbClr val="FF0000"/>
                </a:solidFill>
              </a:rPr>
              <a:t>get</a:t>
            </a:r>
            <a:r>
              <a:rPr lang="en-GB" dirty="0"/>
              <a:t>('/students</a:t>
            </a:r>
            <a:r>
              <a:rPr lang="en-GB" b="1" dirty="0">
                <a:solidFill>
                  <a:srgbClr val="FFC000"/>
                </a:solidFill>
              </a:rPr>
              <a:t>/:id</a:t>
            </a:r>
            <a:r>
              <a:rPr lang="en-GB" dirty="0"/>
              <a:t>', </a:t>
            </a:r>
            <a:r>
              <a:rPr lang="en-GB" dirty="0" err="1"/>
              <a:t>async</a:t>
            </a:r>
            <a:r>
              <a:rPr lang="en-GB" dirty="0"/>
              <a:t> (</a:t>
            </a:r>
            <a:r>
              <a:rPr lang="en-GB" dirty="0" err="1"/>
              <a:t>req</a:t>
            </a:r>
            <a:r>
              <a:rPr lang="en-GB" dirty="0"/>
              <a:t>, res) =&gt; {</a:t>
            </a:r>
          </a:p>
          <a:p>
            <a:r>
              <a:rPr lang="en-GB" dirty="0" smtClean="0"/>
              <a:t>    console.log</a:t>
            </a:r>
            <a:r>
              <a:rPr lang="en-GB" dirty="0"/>
              <a:t>("Read a student's details");</a:t>
            </a:r>
          </a:p>
          <a:p>
            <a:r>
              <a:rPr lang="en-GB" dirty="0" smtClean="0"/>
              <a:t>    console.log(req.params.id</a:t>
            </a:r>
            <a:r>
              <a:rPr lang="en-GB" dirty="0"/>
              <a:t>);</a:t>
            </a:r>
          </a:p>
          <a:p>
            <a:r>
              <a:rPr lang="en-GB" dirty="0">
                <a:solidFill>
                  <a:srgbClr val="FF0000"/>
                </a:solidFill>
              </a:rPr>
              <a:t>    </a:t>
            </a:r>
            <a:r>
              <a:rPr lang="en-GB" dirty="0" err="1">
                <a:solidFill>
                  <a:srgbClr val="FF0000"/>
                </a:solidFill>
              </a:rPr>
              <a:t>res.send</a:t>
            </a:r>
            <a:r>
              <a:rPr lang="en-GB" dirty="0" smtClean="0">
                <a:solidFill>
                  <a:srgbClr val="FF0000"/>
                </a:solidFill>
              </a:rPr>
              <a:t>( { </a:t>
            </a:r>
            <a:r>
              <a:rPr lang="en-GB" dirty="0">
                <a:solidFill>
                  <a:srgbClr val="FF0000"/>
                </a:solidFill>
              </a:rPr>
              <a:t>Id: </a:t>
            </a:r>
            <a:r>
              <a:rPr lang="en-GB" b="1" dirty="0">
                <a:solidFill>
                  <a:srgbClr val="FFC000"/>
                </a:solidFill>
              </a:rPr>
              <a:t>req.params.id</a:t>
            </a:r>
            <a:r>
              <a:rPr lang="en-GB" dirty="0">
                <a:solidFill>
                  <a:srgbClr val="FF0000"/>
                </a:solidFill>
              </a:rPr>
              <a:t>, </a:t>
            </a:r>
            <a:r>
              <a:rPr lang="en-GB" dirty="0" err="1">
                <a:solidFill>
                  <a:srgbClr val="FF0000"/>
                </a:solidFill>
              </a:rPr>
              <a:t>Name:"Fred</a:t>
            </a:r>
            <a:r>
              <a:rPr lang="en-GB" dirty="0">
                <a:solidFill>
                  <a:srgbClr val="FF0000"/>
                </a:solidFill>
              </a:rPr>
              <a:t>", Age:23, Course: "SE" </a:t>
            </a:r>
            <a:r>
              <a:rPr lang="en-GB" dirty="0" smtClean="0">
                <a:solidFill>
                  <a:srgbClr val="FF0000"/>
                </a:solidFill>
              </a:rPr>
              <a:t>} );</a:t>
            </a:r>
            <a:endParaRPr lang="en-GB" dirty="0">
              <a:solidFill>
                <a:srgbClr val="FF0000"/>
              </a:solidFill>
            </a:endParaRPr>
          </a:p>
          <a:p>
            <a:r>
              <a:rPr lang="en-GB" dirty="0" smtClean="0"/>
              <a:t>});</a:t>
            </a:r>
          </a:p>
          <a:p>
            <a:endParaRPr lang="en-GB" dirty="0" smtClean="0">
              <a:solidFill>
                <a:schemeClr val="bg1">
                  <a:lumMod val="65000"/>
                </a:schemeClr>
              </a:solidFill>
            </a:endParaRPr>
          </a:p>
          <a:p>
            <a:r>
              <a:rPr lang="en-GB" dirty="0" err="1" smtClean="0">
                <a:solidFill>
                  <a:schemeClr val="bg1">
                    <a:lumMod val="65000"/>
                  </a:schemeClr>
                </a:solidFill>
              </a:rPr>
              <a:t>service.listen</a:t>
            </a:r>
            <a:r>
              <a:rPr lang="en-GB" dirty="0" smtClean="0">
                <a:solidFill>
                  <a:schemeClr val="bg1">
                    <a:lumMod val="65000"/>
                  </a:schemeClr>
                </a:solidFill>
              </a:rPr>
              <a:t>(port</a:t>
            </a:r>
            <a:r>
              <a:rPr lang="en-GB" dirty="0">
                <a:solidFill>
                  <a:schemeClr val="bg1">
                    <a:lumMod val="65000"/>
                  </a:schemeClr>
                </a:solidFill>
              </a:rPr>
              <a:t>, () =&gt; console.log(`Example web service listening at http://localhost:${port}`));	</a:t>
            </a:r>
            <a:r>
              <a:rPr lang="en-GB" dirty="0"/>
              <a:t>	</a:t>
            </a:r>
          </a:p>
        </p:txBody>
      </p:sp>
      <p:sp>
        <p:nvSpPr>
          <p:cNvPr id="6" name="TextBox 5"/>
          <p:cNvSpPr txBox="1"/>
          <p:nvPr/>
        </p:nvSpPr>
        <p:spPr>
          <a:xfrm>
            <a:off x="3043467" y="6222798"/>
            <a:ext cx="4878259" cy="369332"/>
          </a:xfrm>
          <a:prstGeom prst="rect">
            <a:avLst/>
          </a:prstGeom>
          <a:noFill/>
        </p:spPr>
        <p:txBody>
          <a:bodyPr wrap="none" rtlCol="0">
            <a:spAutoFit/>
          </a:bodyPr>
          <a:lstStyle/>
          <a:p>
            <a:r>
              <a:rPr lang="en-GB" i="1" dirty="0" smtClean="0"/>
              <a:t>Pretending we read the record they requested</a:t>
            </a:r>
            <a:endParaRPr lang="en-GB" i="1" dirty="0"/>
          </a:p>
        </p:txBody>
      </p:sp>
      <p:cxnSp>
        <p:nvCxnSpPr>
          <p:cNvPr id="8" name="Straight Arrow Connector 7"/>
          <p:cNvCxnSpPr/>
          <p:nvPr/>
        </p:nvCxnSpPr>
        <p:spPr bwMode="auto">
          <a:xfrm flipH="1" flipV="1">
            <a:off x="3776870" y="5093804"/>
            <a:ext cx="823705" cy="1177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48541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1047750" y="1143000"/>
            <a:ext cx="5629275" cy="1162050"/>
          </a:xfrm>
          <a:prstGeom prst="rect">
            <a:avLst/>
          </a:prstGeom>
        </p:spPr>
      </p:pic>
      <p:pic>
        <p:nvPicPr>
          <p:cNvPr id="6" name="Picture 5"/>
          <p:cNvPicPr>
            <a:picLocks noChangeAspect="1"/>
          </p:cNvPicPr>
          <p:nvPr/>
        </p:nvPicPr>
        <p:blipFill>
          <a:blip r:embed="rId3"/>
          <a:stretch>
            <a:fillRect/>
          </a:stretch>
        </p:blipFill>
        <p:spPr>
          <a:xfrm>
            <a:off x="79375" y="3003550"/>
            <a:ext cx="8927744" cy="3014299"/>
          </a:xfrm>
          <a:prstGeom prst="rect">
            <a:avLst/>
          </a:prstGeom>
        </p:spPr>
      </p:pic>
      <p:sp>
        <p:nvSpPr>
          <p:cNvPr id="7" name="TextBox 6"/>
          <p:cNvSpPr txBox="1"/>
          <p:nvPr/>
        </p:nvSpPr>
        <p:spPr>
          <a:xfrm>
            <a:off x="5602007" y="3215243"/>
            <a:ext cx="1287532" cy="369332"/>
          </a:xfrm>
          <a:prstGeom prst="rect">
            <a:avLst/>
          </a:prstGeom>
          <a:noFill/>
        </p:spPr>
        <p:txBody>
          <a:bodyPr wrap="none" rtlCol="0">
            <a:spAutoFit/>
          </a:bodyPr>
          <a:lstStyle/>
          <a:p>
            <a:r>
              <a:rPr lang="en-GB" b="1" u="sng" dirty="0" smtClean="0"/>
              <a:t>Response</a:t>
            </a:r>
            <a:endParaRPr lang="en-GB" b="1" u="sng" dirty="0"/>
          </a:p>
        </p:txBody>
      </p:sp>
    </p:spTree>
    <p:extLst>
      <p:ext uri="{BB962C8B-B14F-4D97-AF65-F5344CB8AC3E}">
        <p14:creationId xmlns:p14="http://schemas.microsoft.com/office/powerpoint/2010/main" val="349373950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Query String Parameters</a:t>
            </a:r>
            <a:endParaRPr lang="en-GB" dirty="0"/>
          </a:p>
        </p:txBody>
      </p:sp>
      <p:sp>
        <p:nvSpPr>
          <p:cNvPr id="3" name="Content Placeholder 2"/>
          <p:cNvSpPr>
            <a:spLocks noGrp="1"/>
          </p:cNvSpPr>
          <p:nvPr>
            <p:ph idx="1"/>
          </p:nvPr>
        </p:nvSpPr>
        <p:spPr>
          <a:xfrm>
            <a:off x="1047750" y="1150219"/>
            <a:ext cx="7181850" cy="3102021"/>
          </a:xfrm>
        </p:spPr>
        <p:txBody>
          <a:bodyPr/>
          <a:lstStyle/>
          <a:p>
            <a:r>
              <a:rPr lang="en-GB" dirty="0" smtClean="0"/>
              <a:t>We can extract parameters from the URI add as query string parameters following the ? symbol</a:t>
            </a:r>
          </a:p>
          <a:p>
            <a:r>
              <a:rPr lang="en-GB" dirty="0" smtClean="0"/>
              <a:t>For example, to filter the students by name or age (note: there may be multiple students with the same name) “/</a:t>
            </a:r>
            <a:r>
              <a:rPr lang="en-GB" dirty="0" err="1" smtClean="0"/>
              <a:t>students?</a:t>
            </a:r>
            <a:r>
              <a:rPr lang="en-GB" dirty="0" err="1" smtClean="0">
                <a:solidFill>
                  <a:schemeClr val="accent5">
                    <a:lumMod val="25000"/>
                  </a:schemeClr>
                </a:solidFill>
              </a:rPr>
              <a:t>name</a:t>
            </a:r>
            <a:r>
              <a:rPr lang="en-GB" dirty="0" smtClean="0">
                <a:solidFill>
                  <a:schemeClr val="accent5">
                    <a:lumMod val="25000"/>
                  </a:schemeClr>
                </a:solidFill>
              </a:rPr>
              <a:t>=Fred</a:t>
            </a:r>
            <a:r>
              <a:rPr lang="en-GB" dirty="0" smtClean="0"/>
              <a:t>”</a:t>
            </a:r>
          </a:p>
          <a:p>
            <a:r>
              <a:rPr lang="en-GB" dirty="0" smtClean="0"/>
              <a:t>The </a:t>
            </a:r>
            <a:r>
              <a:rPr lang="en-GB" dirty="0" err="1" smtClean="0"/>
              <a:t>expressjs</a:t>
            </a:r>
            <a:r>
              <a:rPr lang="en-GB" dirty="0" smtClean="0"/>
              <a:t> framework automatically extract the query string parameters for us.</a:t>
            </a:r>
          </a:p>
          <a:p>
            <a:r>
              <a:rPr lang="en-GB" dirty="0" smtClean="0"/>
              <a:t>We can get these parameters from the request object using the </a:t>
            </a:r>
            <a:r>
              <a:rPr lang="en-GB" b="1" i="1" dirty="0" smtClean="0"/>
              <a:t>query</a:t>
            </a:r>
            <a:r>
              <a:rPr lang="en-GB" dirty="0" smtClean="0"/>
              <a:t> array e.g. to read the above “name” value: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39727" y="4462464"/>
            <a:ext cx="7577908" cy="1938992"/>
          </a:xfrm>
          <a:prstGeom prst="rect">
            <a:avLst/>
          </a:prstGeom>
          <a:solidFill>
            <a:schemeClr val="accent2">
              <a:lumMod val="20000"/>
              <a:lumOff val="80000"/>
            </a:schemeClr>
          </a:solidFill>
        </p:spPr>
        <p:txBody>
          <a:bodyPr wrap="none" rtlCol="0">
            <a:spAutoFit/>
          </a:bodyPr>
          <a:lstStyle/>
          <a:p>
            <a:r>
              <a:rPr lang="en-GB" sz="2000" dirty="0" err="1" smtClean="0"/>
              <a:t>service.get</a:t>
            </a:r>
            <a:r>
              <a:rPr lang="en-GB" sz="2000" dirty="0" smtClean="0"/>
              <a:t>('/students', (</a:t>
            </a:r>
            <a:r>
              <a:rPr lang="en-GB" sz="2000" dirty="0" err="1" smtClean="0"/>
              <a:t>req</a:t>
            </a:r>
            <a:r>
              <a:rPr lang="en-GB" sz="2000" dirty="0"/>
              <a:t>, res</a:t>
            </a:r>
            <a:r>
              <a:rPr lang="en-GB" sz="2000" dirty="0" smtClean="0"/>
              <a:t>) =&gt; {</a:t>
            </a:r>
          </a:p>
          <a:p>
            <a:r>
              <a:rPr lang="en-GB" sz="2000" dirty="0"/>
              <a:t> </a:t>
            </a:r>
            <a:r>
              <a:rPr lang="en-GB" sz="2000" dirty="0" smtClean="0"/>
              <a:t>     if( </a:t>
            </a:r>
            <a:r>
              <a:rPr lang="en-GB" sz="2000" dirty="0" err="1" smtClean="0"/>
              <a:t>typeof</a:t>
            </a:r>
            <a:r>
              <a:rPr lang="en-GB" sz="2000" dirty="0" smtClean="0"/>
              <a:t> </a:t>
            </a:r>
            <a:r>
              <a:rPr lang="en-GB" sz="2000" dirty="0">
                <a:solidFill>
                  <a:srgbClr val="FF0000"/>
                </a:solidFill>
              </a:rPr>
              <a:t>req.query.name</a:t>
            </a:r>
            <a:r>
              <a:rPr lang="en-GB" sz="2000" dirty="0"/>
              <a:t> === "</a:t>
            </a:r>
            <a:r>
              <a:rPr lang="en-GB" sz="2000" dirty="0" smtClean="0"/>
              <a:t>string“ )</a:t>
            </a:r>
          </a:p>
          <a:p>
            <a:r>
              <a:rPr lang="en-GB" sz="2000" dirty="0"/>
              <a:t> </a:t>
            </a:r>
            <a:r>
              <a:rPr lang="en-GB" sz="2000" dirty="0" smtClean="0"/>
              <a:t>     {</a:t>
            </a:r>
          </a:p>
          <a:p>
            <a:r>
              <a:rPr lang="en-GB" sz="2000" dirty="0"/>
              <a:t> </a:t>
            </a:r>
            <a:r>
              <a:rPr lang="en-GB" sz="2000" dirty="0" smtClean="0"/>
              <a:t>           console.log( `Search for the name = ${</a:t>
            </a:r>
            <a:r>
              <a:rPr lang="en-GB" sz="2000" dirty="0" smtClean="0">
                <a:solidFill>
                  <a:srgbClr val="FF0000"/>
                </a:solidFill>
              </a:rPr>
              <a:t>req.query.name</a:t>
            </a:r>
            <a:r>
              <a:rPr lang="en-GB" sz="2000" dirty="0" smtClean="0"/>
              <a:t>}` );</a:t>
            </a:r>
          </a:p>
          <a:p>
            <a:r>
              <a:rPr lang="en-GB" sz="2000" dirty="0"/>
              <a:t> </a:t>
            </a:r>
            <a:r>
              <a:rPr lang="en-GB" sz="2000" dirty="0" smtClean="0"/>
              <a:t>     }</a:t>
            </a:r>
            <a:br>
              <a:rPr lang="en-GB" sz="2000" dirty="0" smtClean="0"/>
            </a:br>
            <a:r>
              <a:rPr lang="en-GB" sz="2000" dirty="0" smtClean="0"/>
              <a:t>});</a:t>
            </a:r>
            <a:endParaRPr lang="en-GB" sz="2000" dirty="0"/>
          </a:p>
        </p:txBody>
      </p:sp>
    </p:spTree>
    <p:extLst>
      <p:ext uri="{BB962C8B-B14F-4D97-AF65-F5344CB8AC3E}">
        <p14:creationId xmlns:p14="http://schemas.microsoft.com/office/powerpoint/2010/main" val="26172356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a:t>
            </a:r>
            <a:r>
              <a:rPr lang="en-GB" dirty="0" smtClean="0"/>
              <a:t>Name</a:t>
            </a:r>
            <a:endParaRPr lang="en-GB" dirty="0"/>
          </a:p>
        </p:txBody>
      </p:sp>
      <p:sp>
        <p:nvSpPr>
          <p:cNvPr id="3" name="Content Placeholder 2"/>
          <p:cNvSpPr>
            <a:spLocks noGrp="1"/>
          </p:cNvSpPr>
          <p:nvPr>
            <p:ph idx="1"/>
          </p:nvPr>
        </p:nvSpPr>
        <p:spPr>
          <a:xfrm>
            <a:off x="1047750" y="1256097"/>
            <a:ext cx="7029450" cy="4582728"/>
          </a:xfrm>
        </p:spPr>
        <p:txBody>
          <a:bodyPr/>
          <a:lstStyle/>
          <a:p>
            <a:r>
              <a:rPr lang="en-GB" dirty="0"/>
              <a:t>URI is </a:t>
            </a:r>
            <a:r>
              <a:rPr lang="en-GB" dirty="0">
                <a:solidFill>
                  <a:srgbClr val="0070C0"/>
                </a:solidFill>
              </a:rPr>
              <a:t>http://</a:t>
            </a:r>
            <a:r>
              <a:rPr lang="en-GB" dirty="0" smtClean="0">
                <a:solidFill>
                  <a:srgbClr val="0070C0"/>
                </a:solidFill>
              </a:rPr>
              <a:t>localhost:1339/students</a:t>
            </a:r>
            <a:r>
              <a:rPr lang="en-GB" b="1" dirty="0" smtClean="0">
                <a:solidFill>
                  <a:srgbClr val="0070C0"/>
                </a:solidFill>
              </a:rPr>
              <a:t>?name=:name</a:t>
            </a:r>
            <a:r>
              <a:rPr lang="en-GB" dirty="0" smtClean="0"/>
              <a:t> </a:t>
            </a:r>
            <a:r>
              <a:rPr lang="en-GB" dirty="0"/>
              <a:t>and method is </a:t>
            </a:r>
            <a:r>
              <a:rPr lang="en-GB" dirty="0">
                <a:solidFill>
                  <a:srgbClr val="FF0000"/>
                </a:solidFill>
              </a:rPr>
              <a:t>GET</a:t>
            </a:r>
          </a:p>
          <a:p>
            <a:r>
              <a:rPr lang="en-GB" dirty="0"/>
              <a:t>Routing parameter expected for the student </a:t>
            </a:r>
            <a:r>
              <a:rPr lang="en-GB" b="1" dirty="0" smtClean="0"/>
              <a:t>Name</a:t>
            </a:r>
            <a:endParaRPr lang="en-GB" b="1" dirty="0"/>
          </a:p>
          <a:p>
            <a:r>
              <a:rPr lang="en-GB" dirty="0"/>
              <a:t>On successful read, return status code 200 and JSON in Response </a:t>
            </a:r>
            <a:r>
              <a:rPr lang="en-GB" dirty="0" smtClean="0"/>
              <a:t>Body</a:t>
            </a:r>
          </a:p>
          <a:p>
            <a:r>
              <a:rPr lang="en-GB" dirty="0" smtClean="0"/>
              <a:t>Modify the previous “/students” route that read all the students details</a:t>
            </a:r>
          </a:p>
          <a:p>
            <a:r>
              <a:rPr lang="en-GB" dirty="0" smtClean="0"/>
              <a:t>See next slide….</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0066423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a:t>
            </a:r>
            <a:r>
              <a:rPr lang="en-GB" dirty="0" smtClean="0"/>
              <a:t>Name</a:t>
            </a:r>
            <a:endParaRPr lang="en-GB" dirty="0"/>
          </a:p>
        </p:txBody>
      </p:sp>
      <p:sp>
        <p:nvSpPr>
          <p:cNvPr id="3" name="Content Placeholder 2"/>
          <p:cNvSpPr>
            <a:spLocks noGrp="1"/>
          </p:cNvSpPr>
          <p:nvPr>
            <p:ph idx="1"/>
          </p:nvPr>
        </p:nvSpPr>
        <p:spPr>
          <a:xfrm>
            <a:off x="1047750" y="1256097"/>
            <a:ext cx="7029450" cy="4582728"/>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04019" y="1088914"/>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solidFill>
                  <a:schemeClr val="bg1">
                    <a:lumMod val="65000"/>
                  </a:schemeClr>
                </a:solidFill>
              </a:rPr>
              <a:t>    </a:t>
            </a:r>
            <a:r>
              <a:rPr lang="en-GB" dirty="0" smtClean="0">
                <a:solidFill>
                  <a:schemeClr val="bg1">
                    <a:lumMod val="65000"/>
                  </a:schemeClr>
                </a:solidFill>
              </a:rPr>
              <a:t> let </a:t>
            </a:r>
            <a:r>
              <a:rPr lang="en-GB" dirty="0">
                <a:solidFill>
                  <a:schemeClr val="bg1">
                    <a:lumMod val="65000"/>
                  </a:schemeClr>
                </a:solidFill>
              </a:rPr>
              <a:t>data = [ ];                                             </a:t>
            </a:r>
          </a:p>
          <a:p>
            <a:r>
              <a:rPr lang="en-GB" dirty="0" smtClean="0"/>
              <a:t>     if(</a:t>
            </a:r>
            <a:r>
              <a:rPr lang="en-GB" dirty="0" err="1" smtClean="0"/>
              <a:t>typeof</a:t>
            </a:r>
            <a:r>
              <a:rPr lang="en-GB" dirty="0" smtClean="0"/>
              <a:t> </a:t>
            </a:r>
            <a:r>
              <a:rPr lang="en-GB" dirty="0">
                <a:solidFill>
                  <a:srgbClr val="FF0000"/>
                </a:solidFill>
              </a:rPr>
              <a:t>req.query.name</a:t>
            </a:r>
            <a:r>
              <a:rPr lang="en-GB" dirty="0"/>
              <a:t> === "string")</a:t>
            </a:r>
          </a:p>
          <a:p>
            <a:r>
              <a:rPr lang="en-GB" dirty="0" smtClean="0"/>
              <a:t>     {</a:t>
            </a:r>
            <a:endParaRPr lang="en-GB" dirty="0"/>
          </a:p>
          <a:p>
            <a:r>
              <a:rPr lang="en-GB" dirty="0" smtClean="0"/>
              <a:t>          console.log</a:t>
            </a:r>
            <a:r>
              <a:rPr lang="en-GB" dirty="0"/>
              <a:t>("Read the students' details");</a:t>
            </a:r>
          </a:p>
          <a:p>
            <a:r>
              <a:rPr lang="en-GB" dirty="0" smtClean="0"/>
              <a:t>          console.log(req.query.name</a:t>
            </a:r>
            <a:r>
              <a:rPr lang="en-GB" dirty="0"/>
              <a:t>);</a:t>
            </a:r>
          </a:p>
          <a:p>
            <a:r>
              <a:rPr lang="en-GB" dirty="0" smtClean="0"/>
              <a:t>          data[0</a:t>
            </a:r>
            <a:r>
              <a:rPr lang="en-GB" dirty="0"/>
              <a:t>] = { Id: 1, </a:t>
            </a:r>
            <a:r>
              <a:rPr lang="en-GB" dirty="0" err="1"/>
              <a:t>Name:req.query.name</a:t>
            </a:r>
            <a:r>
              <a:rPr lang="en-GB" dirty="0"/>
              <a:t>, Age:23, Course: "SE" };</a:t>
            </a:r>
          </a:p>
          <a:p>
            <a:r>
              <a:rPr lang="en-GB" dirty="0" smtClean="0"/>
              <a:t>          data[1</a:t>
            </a:r>
            <a:r>
              <a:rPr lang="en-GB" dirty="0"/>
              <a:t>] = { Id: 2, </a:t>
            </a:r>
            <a:r>
              <a:rPr lang="en-GB" dirty="0" err="1"/>
              <a:t>Name:req.query.name</a:t>
            </a:r>
            <a:r>
              <a:rPr lang="en-GB" dirty="0"/>
              <a:t>, Age:24, Course: "WD" };	</a:t>
            </a:r>
          </a:p>
          <a:p>
            <a:r>
              <a:rPr lang="en-GB" dirty="0" smtClean="0"/>
              <a:t>     }</a:t>
            </a:r>
            <a:endParaRPr lang="en-GB" dirty="0"/>
          </a:p>
          <a:p>
            <a:r>
              <a:rPr lang="en-GB" dirty="0" smtClean="0"/>
              <a:t>     else</a:t>
            </a:r>
            <a:endParaRPr lang="en-GB" dirty="0"/>
          </a:p>
          <a:p>
            <a:r>
              <a:rPr lang="en-GB" dirty="0" smtClean="0"/>
              <a:t>     {</a:t>
            </a:r>
            <a:endParaRPr lang="en-GB" dirty="0"/>
          </a:p>
          <a:p>
            <a:r>
              <a:rPr lang="en-GB" dirty="0" smtClean="0">
                <a:solidFill>
                  <a:schemeClr val="bg1">
                    <a:lumMod val="65000"/>
                  </a:schemeClr>
                </a:solidFill>
              </a:rPr>
              <a:t>          console.log</a:t>
            </a:r>
            <a:r>
              <a:rPr lang="en-GB" dirty="0">
                <a:solidFill>
                  <a:schemeClr val="bg1">
                    <a:lumMod val="65000"/>
                  </a:schemeClr>
                </a:solidFill>
              </a:rPr>
              <a:t>("Read all student details");</a:t>
            </a:r>
          </a:p>
          <a:p>
            <a:r>
              <a:rPr lang="en-GB" dirty="0" smtClean="0">
                <a:solidFill>
                  <a:schemeClr val="bg1">
                    <a:lumMod val="65000"/>
                  </a:schemeClr>
                </a:solidFill>
              </a:rPr>
              <a:t>          data[0</a:t>
            </a:r>
            <a:r>
              <a:rPr lang="en-GB" dirty="0">
                <a:solidFill>
                  <a:schemeClr val="bg1">
                    <a:lumMod val="65000"/>
                  </a:schemeClr>
                </a:solidFill>
              </a:rPr>
              <a:t>] = { Id: 1, </a:t>
            </a:r>
            <a:r>
              <a:rPr lang="en-GB" dirty="0" err="1">
                <a:solidFill>
                  <a:schemeClr val="bg1">
                    <a:lumMod val="65000"/>
                  </a:schemeClr>
                </a:solidFill>
              </a:rPr>
              <a:t>Name:"Fred</a:t>
            </a:r>
            <a:r>
              <a:rPr lang="en-GB" dirty="0">
                <a:solidFill>
                  <a:schemeClr val="bg1">
                    <a:lumMod val="65000"/>
                  </a:schemeClr>
                </a:solidFill>
              </a:rPr>
              <a:t>", Age:23, Course: "SE" };</a:t>
            </a:r>
          </a:p>
          <a:p>
            <a:r>
              <a:rPr lang="en-GB" dirty="0" smtClean="0">
                <a:solidFill>
                  <a:schemeClr val="bg1">
                    <a:lumMod val="65000"/>
                  </a:schemeClr>
                </a:solidFill>
              </a:rPr>
              <a:t>          data[1</a:t>
            </a:r>
            <a:r>
              <a:rPr lang="en-GB" dirty="0">
                <a:solidFill>
                  <a:schemeClr val="bg1">
                    <a:lumMod val="65000"/>
                  </a:schemeClr>
                </a:solidFill>
              </a:rPr>
              <a:t>] = { Id: 2, </a:t>
            </a:r>
            <a:r>
              <a:rPr lang="en-GB" dirty="0" err="1">
                <a:solidFill>
                  <a:schemeClr val="bg1">
                    <a:lumMod val="65000"/>
                  </a:schemeClr>
                </a:solidFill>
              </a:rPr>
              <a:t>Name:"Bob</a:t>
            </a:r>
            <a:r>
              <a:rPr lang="en-GB" dirty="0">
                <a:solidFill>
                  <a:schemeClr val="bg1">
                    <a:lumMod val="65000"/>
                  </a:schemeClr>
                </a:solidFill>
              </a:rPr>
              <a:t>", Age:24, Course: "WD" };</a:t>
            </a:r>
          </a:p>
          <a:p>
            <a:r>
              <a:rPr lang="en-GB" dirty="0" smtClean="0"/>
              <a:t>      }</a:t>
            </a:r>
          </a:p>
          <a:p>
            <a:r>
              <a:rPr lang="en-GB" dirty="0" smtClean="0">
                <a:solidFill>
                  <a:schemeClr val="bg1">
                    <a:lumMod val="65000"/>
                  </a:schemeClr>
                </a:solidFill>
              </a:rPr>
              <a:t>      </a:t>
            </a:r>
            <a:r>
              <a:rPr lang="en-GB" dirty="0" err="1" smtClean="0">
                <a:solidFill>
                  <a:schemeClr val="bg1">
                    <a:lumMod val="65000"/>
                  </a:schemeClr>
                </a:solidFill>
              </a:rPr>
              <a:t>res.send</a:t>
            </a:r>
            <a:r>
              <a:rPr lang="en-GB" dirty="0" smtClean="0">
                <a:solidFill>
                  <a:schemeClr val="bg1">
                    <a:lumMod val="65000"/>
                  </a:schemeClr>
                </a:solidFill>
              </a:rPr>
              <a:t>(data</a:t>
            </a:r>
            <a:r>
              <a:rPr lang="en-GB" dirty="0">
                <a:solidFill>
                  <a:schemeClr val="bg1">
                    <a:lumMod val="65000"/>
                  </a:schemeClr>
                </a:solidFill>
              </a:rPr>
              <a:t>);</a:t>
            </a:r>
          </a:p>
          <a:p>
            <a:r>
              <a:rPr lang="en-GB" dirty="0"/>
              <a:t>});</a:t>
            </a:r>
          </a:p>
          <a:p>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208803833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11353"/>
          </a:xfrm>
        </p:spPr>
        <p:txBody>
          <a:bodyPr/>
          <a:lstStyle/>
          <a:p>
            <a:r>
              <a:rPr lang="en-GB" dirty="0" smtClean="0"/>
              <a:t>FYI: </a:t>
            </a:r>
            <a:r>
              <a:rPr lang="en-GB" dirty="0" err="1" smtClean="0"/>
              <a:t>TypeScript</a:t>
            </a:r>
            <a:r>
              <a:rPr lang="en-GB" dirty="0" smtClean="0"/>
              <a:t> &amp; Express</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546391" y="795299"/>
            <a:ext cx="8328103" cy="5078313"/>
          </a:xfrm>
          <a:prstGeom prst="rect">
            <a:avLst/>
          </a:prstGeom>
          <a:solidFill>
            <a:schemeClr val="accent6">
              <a:lumMod val="20000"/>
              <a:lumOff val="80000"/>
            </a:schemeClr>
          </a:solidFill>
        </p:spPr>
        <p:txBody>
          <a:bodyPr wrap="square" rtlCol="0">
            <a:spAutoFit/>
          </a:bodyPr>
          <a:lstStyle/>
          <a:p>
            <a:r>
              <a:rPr lang="en-GB" dirty="0"/>
              <a:t>import express from "express";</a:t>
            </a:r>
          </a:p>
          <a:p>
            <a:endParaRPr lang="en-GB" dirty="0"/>
          </a:p>
          <a:p>
            <a:r>
              <a:rPr lang="en-GB" dirty="0" smtClean="0"/>
              <a:t>class </a:t>
            </a:r>
            <a:r>
              <a:rPr lang="en-GB" dirty="0" err="1"/>
              <a:t>WebserviceProcess</a:t>
            </a:r>
            <a:endParaRPr lang="en-GB" dirty="0"/>
          </a:p>
          <a:p>
            <a:r>
              <a:rPr lang="en-GB" dirty="0"/>
              <a:t>{</a:t>
            </a:r>
          </a:p>
          <a:p>
            <a:r>
              <a:rPr lang="en-GB" dirty="0"/>
              <a:t>	private _port: number = 1339;</a:t>
            </a:r>
          </a:p>
          <a:p>
            <a:r>
              <a:rPr lang="en-GB" dirty="0"/>
              <a:t>		</a:t>
            </a:r>
          </a:p>
          <a:p>
            <a:r>
              <a:rPr lang="en-GB" dirty="0"/>
              <a:t>	constructor</a:t>
            </a:r>
            <a:r>
              <a:rPr lang="en-GB" dirty="0" smtClean="0"/>
              <a:t>()  { } </a:t>
            </a:r>
            <a:endParaRPr lang="en-GB" dirty="0"/>
          </a:p>
          <a:p>
            <a:r>
              <a:rPr lang="en-GB" dirty="0"/>
              <a:t>	</a:t>
            </a:r>
          </a:p>
          <a:p>
            <a:r>
              <a:rPr lang="en-GB" dirty="0"/>
              <a:t>	</a:t>
            </a:r>
            <a:r>
              <a:rPr lang="en-GB" dirty="0">
                <a:solidFill>
                  <a:srgbClr val="FF0000"/>
                </a:solidFill>
              </a:rPr>
              <a:t>Start</a:t>
            </a:r>
            <a:r>
              <a:rPr lang="en-GB" dirty="0"/>
              <a:t>(): void</a:t>
            </a:r>
          </a:p>
          <a:p>
            <a:r>
              <a:rPr lang="en-GB" dirty="0"/>
              <a:t>	{</a:t>
            </a:r>
          </a:p>
          <a:p>
            <a:r>
              <a:rPr lang="en-GB" dirty="0"/>
              <a:t>		</a:t>
            </a:r>
            <a:r>
              <a:rPr lang="en-GB" dirty="0" smtClean="0"/>
              <a:t>SEE NEXT SLIDE</a:t>
            </a:r>
          </a:p>
          <a:p>
            <a:r>
              <a:rPr lang="en-GB" dirty="0"/>
              <a:t>	</a:t>
            </a:r>
            <a:r>
              <a:rPr lang="en-GB" dirty="0" smtClean="0"/>
              <a:t>}</a:t>
            </a:r>
            <a:endParaRPr lang="en-GB" dirty="0"/>
          </a:p>
          <a:p>
            <a:r>
              <a:rPr lang="en-GB" dirty="0"/>
              <a:t>}	</a:t>
            </a:r>
          </a:p>
          <a:p>
            <a:r>
              <a:rPr lang="en-GB" dirty="0"/>
              <a:t>	</a:t>
            </a:r>
          </a:p>
          <a:p>
            <a:r>
              <a:rPr lang="en-GB" dirty="0"/>
              <a:t>(function ()</a:t>
            </a:r>
          </a:p>
          <a:p>
            <a:r>
              <a:rPr lang="en-GB" dirty="0"/>
              <a:t>{</a:t>
            </a:r>
          </a:p>
          <a:p>
            <a:r>
              <a:rPr lang="en-GB" dirty="0"/>
              <a:t>	(new </a:t>
            </a:r>
            <a:r>
              <a:rPr lang="en-GB" dirty="0" err="1"/>
              <a:t>WebserviceProcess</a:t>
            </a:r>
            <a:r>
              <a:rPr lang="en-GB" dirty="0"/>
              <a:t>()).</a:t>
            </a:r>
            <a:r>
              <a:rPr lang="en-GB" dirty="0">
                <a:solidFill>
                  <a:srgbClr val="FF0000"/>
                </a:solidFill>
              </a:rPr>
              <a:t>Start</a:t>
            </a:r>
            <a:r>
              <a:rPr lang="en-GB" dirty="0"/>
              <a:t>();</a:t>
            </a:r>
          </a:p>
          <a:p>
            <a:r>
              <a:rPr lang="en-GB" dirty="0" smtClean="0"/>
              <a:t>})();</a:t>
            </a:r>
            <a:endParaRPr lang="en-GB" dirty="0"/>
          </a:p>
        </p:txBody>
      </p:sp>
      <p:sp>
        <p:nvSpPr>
          <p:cNvPr id="3" name="TextBox 2"/>
          <p:cNvSpPr txBox="1"/>
          <p:nvPr/>
        </p:nvSpPr>
        <p:spPr>
          <a:xfrm>
            <a:off x="5148469" y="892850"/>
            <a:ext cx="3656451" cy="2862322"/>
          </a:xfrm>
          <a:prstGeom prst="rect">
            <a:avLst/>
          </a:prstGeom>
          <a:noFill/>
          <a:ln w="19050">
            <a:solidFill>
              <a:schemeClr val="tx1"/>
            </a:solidFill>
          </a:ln>
        </p:spPr>
        <p:txBody>
          <a:bodyPr wrap="square" rtlCol="0">
            <a:spAutoFit/>
          </a:bodyPr>
          <a:lstStyle/>
          <a:p>
            <a:r>
              <a:rPr lang="en-GB" dirty="0" smtClean="0"/>
              <a:t>A better approach using </a:t>
            </a:r>
            <a:r>
              <a:rPr lang="en-GB" dirty="0" err="1" smtClean="0"/>
              <a:t>TypeScript</a:t>
            </a:r>
            <a:r>
              <a:rPr lang="en-GB" dirty="0" smtClean="0"/>
              <a:t> is to create a </a:t>
            </a:r>
            <a:r>
              <a:rPr lang="en-GB" dirty="0" err="1" smtClean="0"/>
              <a:t>TypeScript</a:t>
            </a:r>
            <a:r>
              <a:rPr lang="en-GB" dirty="0" smtClean="0"/>
              <a:t> class with a start method.</a:t>
            </a:r>
          </a:p>
          <a:p>
            <a:r>
              <a:rPr lang="en-GB" dirty="0" smtClean="0"/>
              <a:t>At the end of the file use a self invoking function to create an object using this class and call the start method on it.</a:t>
            </a:r>
          </a:p>
          <a:p>
            <a:r>
              <a:rPr lang="en-GB" dirty="0" smtClean="0"/>
              <a:t>See next slide…….</a:t>
            </a:r>
            <a:endParaRPr lang="en-GB" dirty="0"/>
          </a:p>
          <a:p>
            <a:r>
              <a:rPr lang="en-GB" dirty="0" smtClean="0"/>
              <a:t>Exercise for the reader….</a:t>
            </a:r>
            <a:endParaRPr lang="en-GB" dirty="0"/>
          </a:p>
        </p:txBody>
      </p:sp>
    </p:spTree>
    <p:extLst>
      <p:ext uri="{BB962C8B-B14F-4D97-AF65-F5344CB8AC3E}">
        <p14:creationId xmlns:p14="http://schemas.microsoft.com/office/powerpoint/2010/main" val="263950179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760397"/>
            <a:ext cx="7029450" cy="394636"/>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18057" y="28050"/>
            <a:ext cx="8186536" cy="6740307"/>
          </a:xfrm>
          <a:prstGeom prst="rect">
            <a:avLst/>
          </a:prstGeom>
          <a:solidFill>
            <a:schemeClr val="accent6">
              <a:lumMod val="20000"/>
              <a:lumOff val="80000"/>
            </a:schemeClr>
          </a:solidFill>
        </p:spPr>
        <p:txBody>
          <a:bodyPr wrap="square" rtlCol="0">
            <a:spAutoFit/>
          </a:bodyPr>
          <a:lstStyle/>
          <a:p>
            <a:r>
              <a:rPr lang="en-GB" dirty="0"/>
              <a:t>	Start(): void</a:t>
            </a:r>
          </a:p>
          <a:p>
            <a:r>
              <a:rPr lang="en-GB" dirty="0"/>
              <a:t>	{</a:t>
            </a:r>
          </a:p>
          <a:p>
            <a:r>
              <a:rPr lang="en-GB" dirty="0"/>
              <a:t>		</a:t>
            </a:r>
            <a:r>
              <a:rPr lang="en-GB" b="1" dirty="0"/>
              <a:t>let service = express</a:t>
            </a:r>
            <a:r>
              <a:rPr lang="en-GB" b="1" dirty="0" smtClean="0"/>
              <a:t>();</a:t>
            </a:r>
            <a:endParaRPr lang="en-GB" b="1" dirty="0"/>
          </a:p>
          <a:p>
            <a:r>
              <a:rPr lang="en-GB" dirty="0"/>
              <a:t>		let </a:t>
            </a:r>
            <a:r>
              <a:rPr lang="en-GB" dirty="0" err="1"/>
              <a:t>corsOptions</a:t>
            </a:r>
            <a:r>
              <a:rPr lang="en-GB" dirty="0"/>
              <a:t> = </a:t>
            </a:r>
            <a:r>
              <a:rPr lang="en-GB" dirty="0" smtClean="0"/>
              <a:t>{   </a:t>
            </a:r>
            <a:r>
              <a:rPr lang="en-GB" dirty="0" smtClean="0">
                <a:solidFill>
                  <a:schemeClr val="accent1">
                    <a:lumMod val="25000"/>
                  </a:schemeClr>
                </a:solidFill>
              </a:rPr>
              <a:t>See options  </a:t>
            </a:r>
            <a:r>
              <a:rPr lang="en-GB" dirty="0" smtClean="0"/>
              <a:t>};</a:t>
            </a:r>
            <a:endParaRPr lang="en-GB" dirty="0"/>
          </a:p>
          <a:p>
            <a:pPr lvl="4"/>
            <a:r>
              <a:rPr lang="en-GB" dirty="0" err="1" smtClean="0"/>
              <a:t>service.use</a:t>
            </a:r>
            <a:r>
              <a:rPr lang="en-GB" dirty="0"/>
              <a:t>( </a:t>
            </a:r>
            <a:r>
              <a:rPr lang="en-GB" dirty="0" err="1"/>
              <a:t>cors</a:t>
            </a:r>
            <a:r>
              <a:rPr lang="en-GB" dirty="0"/>
              <a:t>( </a:t>
            </a:r>
            <a:r>
              <a:rPr lang="en-GB" dirty="0" err="1"/>
              <a:t>corsOptions</a:t>
            </a:r>
            <a:r>
              <a:rPr lang="en-GB" dirty="0"/>
              <a:t> ) );</a:t>
            </a:r>
          </a:p>
          <a:p>
            <a:endParaRPr lang="en-GB" dirty="0"/>
          </a:p>
          <a:p>
            <a:r>
              <a:rPr lang="en-GB" dirty="0"/>
              <a:t>		</a:t>
            </a:r>
            <a:r>
              <a:rPr lang="en-GB" dirty="0">
                <a:solidFill>
                  <a:schemeClr val="accent5">
                    <a:lumMod val="25000"/>
                  </a:schemeClr>
                </a:solidFill>
              </a:rPr>
              <a:t>// Enable Express to read the Request Body</a:t>
            </a:r>
          </a:p>
          <a:p>
            <a:r>
              <a:rPr lang="en-GB" dirty="0"/>
              <a:t>		</a:t>
            </a:r>
            <a:r>
              <a:rPr lang="en-GB" dirty="0" err="1"/>
              <a:t>service.use</a:t>
            </a:r>
            <a:r>
              <a:rPr lang="en-GB" dirty="0"/>
              <a:t>(</a:t>
            </a:r>
            <a:r>
              <a:rPr lang="en-GB" dirty="0" err="1"/>
              <a:t>express.json</a:t>
            </a:r>
            <a:r>
              <a:rPr lang="en-GB" dirty="0" smtClean="0"/>
              <a:t>()); </a:t>
            </a:r>
            <a:r>
              <a:rPr lang="en-GB" dirty="0"/>
              <a:t>		</a:t>
            </a:r>
          </a:p>
          <a:p>
            <a:r>
              <a:rPr lang="en-GB" dirty="0"/>
              <a:t>		</a:t>
            </a:r>
            <a:r>
              <a:rPr lang="en-GB" dirty="0" err="1"/>
              <a:t>service.use</a:t>
            </a:r>
            <a:r>
              <a:rPr lang="en-GB" dirty="0"/>
              <a:t>(</a:t>
            </a:r>
            <a:r>
              <a:rPr lang="en-GB" dirty="0" err="1"/>
              <a:t>express.urlencoded</a:t>
            </a:r>
            <a:r>
              <a:rPr lang="en-GB" dirty="0"/>
              <a:t>({ extended: true })) </a:t>
            </a:r>
            <a:r>
              <a:rPr lang="en-GB" dirty="0" smtClean="0"/>
              <a:t>;</a:t>
            </a:r>
          </a:p>
          <a:p>
            <a:r>
              <a:rPr lang="en-GB" dirty="0"/>
              <a:t>			</a:t>
            </a:r>
          </a:p>
          <a:p>
            <a:r>
              <a:rPr lang="en-GB" dirty="0"/>
              <a:t>		</a:t>
            </a:r>
            <a:r>
              <a:rPr lang="en-GB" dirty="0" err="1"/>
              <a:t>service.post</a:t>
            </a:r>
            <a:r>
              <a:rPr lang="en-GB" dirty="0"/>
              <a:t>('/</a:t>
            </a:r>
            <a:r>
              <a:rPr lang="en-GB" dirty="0" err="1"/>
              <a:t>addkitty</a:t>
            </a:r>
            <a:r>
              <a:rPr lang="en-GB" dirty="0"/>
              <a:t>', </a:t>
            </a:r>
            <a:r>
              <a:rPr lang="en-GB" dirty="0" err="1" smtClean="0"/>
              <a:t>async</a:t>
            </a:r>
            <a:r>
              <a:rPr lang="en-GB" dirty="0" smtClean="0"/>
              <a:t> (</a:t>
            </a:r>
            <a:r>
              <a:rPr lang="en-GB" dirty="0" err="1" smtClean="0"/>
              <a:t>req</a:t>
            </a:r>
            <a:r>
              <a:rPr lang="en-GB" dirty="0"/>
              <a:t>, res) =&gt; </a:t>
            </a:r>
            <a:r>
              <a:rPr lang="en-GB" dirty="0" smtClean="0"/>
              <a:t>{</a:t>
            </a:r>
            <a:endParaRPr lang="en-GB" dirty="0"/>
          </a:p>
          <a:p>
            <a:r>
              <a:rPr lang="en-GB" dirty="0"/>
              <a:t>			</a:t>
            </a:r>
            <a:r>
              <a:rPr lang="en-GB" dirty="0" smtClean="0"/>
              <a:t>……</a:t>
            </a:r>
            <a:r>
              <a:rPr lang="en-GB" dirty="0"/>
              <a:t>				</a:t>
            </a:r>
          </a:p>
          <a:p>
            <a:r>
              <a:rPr lang="en-GB" dirty="0"/>
              <a:t>		});</a:t>
            </a:r>
          </a:p>
          <a:p>
            <a:r>
              <a:rPr lang="en-GB" dirty="0"/>
              <a:t>		</a:t>
            </a:r>
          </a:p>
          <a:p>
            <a:r>
              <a:rPr lang="en-GB" dirty="0"/>
              <a:t>		</a:t>
            </a:r>
            <a:r>
              <a:rPr lang="en-GB" dirty="0" err="1"/>
              <a:t>service.get</a:t>
            </a:r>
            <a:r>
              <a:rPr lang="en-GB" dirty="0"/>
              <a:t>('/</a:t>
            </a:r>
            <a:r>
              <a:rPr lang="en-GB" dirty="0" err="1"/>
              <a:t>findkitty</a:t>
            </a:r>
            <a:r>
              <a:rPr lang="en-GB" dirty="0"/>
              <a:t>/:name', </a:t>
            </a:r>
            <a:r>
              <a:rPr lang="en-GB" dirty="0" err="1"/>
              <a:t>async</a:t>
            </a:r>
            <a:r>
              <a:rPr lang="en-GB" dirty="0"/>
              <a:t> (</a:t>
            </a:r>
            <a:r>
              <a:rPr lang="en-GB" dirty="0" err="1"/>
              <a:t>req</a:t>
            </a:r>
            <a:r>
              <a:rPr lang="en-GB" dirty="0"/>
              <a:t>, res) =&gt; </a:t>
            </a:r>
            <a:r>
              <a:rPr lang="en-GB" dirty="0" smtClean="0"/>
              <a:t>{</a:t>
            </a:r>
            <a:endParaRPr lang="en-GB" dirty="0"/>
          </a:p>
          <a:p>
            <a:r>
              <a:rPr lang="en-GB" dirty="0"/>
              <a:t>			</a:t>
            </a:r>
            <a:r>
              <a:rPr lang="en-GB" dirty="0" smtClean="0"/>
              <a:t>…….</a:t>
            </a:r>
            <a:endParaRPr lang="en-GB" dirty="0"/>
          </a:p>
          <a:p>
            <a:r>
              <a:rPr lang="en-GB" dirty="0"/>
              <a:t>		});</a:t>
            </a:r>
          </a:p>
          <a:p>
            <a:r>
              <a:rPr lang="en-GB" dirty="0"/>
              <a:t>				</a:t>
            </a:r>
          </a:p>
          <a:p>
            <a:r>
              <a:rPr lang="en-GB" dirty="0"/>
              <a:t>		</a:t>
            </a:r>
            <a:r>
              <a:rPr lang="en-GB" dirty="0" err="1"/>
              <a:t>service.patch</a:t>
            </a:r>
            <a:r>
              <a:rPr lang="en-GB" dirty="0"/>
              <a:t>('/</a:t>
            </a:r>
            <a:r>
              <a:rPr lang="en-GB" dirty="0" err="1" smtClean="0"/>
              <a:t>patchkitty</a:t>
            </a:r>
            <a:r>
              <a:rPr lang="en-GB" dirty="0" smtClean="0"/>
              <a:t>/:</a:t>
            </a:r>
            <a:r>
              <a:rPr lang="en-GB" dirty="0"/>
              <a:t>name', </a:t>
            </a:r>
            <a:r>
              <a:rPr lang="en-GB" dirty="0" err="1"/>
              <a:t>async</a:t>
            </a:r>
            <a:r>
              <a:rPr lang="en-GB" dirty="0"/>
              <a:t> (</a:t>
            </a:r>
            <a:r>
              <a:rPr lang="en-GB" dirty="0" err="1"/>
              <a:t>req</a:t>
            </a:r>
            <a:r>
              <a:rPr lang="en-GB" dirty="0"/>
              <a:t>, res) =&gt; </a:t>
            </a:r>
            <a:r>
              <a:rPr lang="en-GB" dirty="0" smtClean="0"/>
              <a:t>{</a:t>
            </a:r>
            <a:r>
              <a:rPr lang="en-GB" dirty="0"/>
              <a:t>	</a:t>
            </a:r>
          </a:p>
          <a:p>
            <a:r>
              <a:rPr lang="en-GB" dirty="0"/>
              <a:t>			</a:t>
            </a:r>
            <a:r>
              <a:rPr lang="en-GB" dirty="0" smtClean="0"/>
              <a:t>……..</a:t>
            </a:r>
            <a:endParaRPr lang="en-GB" dirty="0"/>
          </a:p>
          <a:p>
            <a:r>
              <a:rPr lang="en-GB" dirty="0"/>
              <a:t>		});</a:t>
            </a:r>
          </a:p>
          <a:p>
            <a:r>
              <a:rPr lang="en-GB" dirty="0"/>
              <a:t>					</a:t>
            </a:r>
          </a:p>
          <a:p>
            <a:r>
              <a:rPr lang="en-GB" dirty="0"/>
              <a:t>		</a:t>
            </a:r>
            <a:r>
              <a:rPr lang="en-GB" b="1" dirty="0" err="1"/>
              <a:t>service.listen</a:t>
            </a:r>
            <a:r>
              <a:rPr lang="en-GB" b="1" dirty="0"/>
              <a:t>(</a:t>
            </a:r>
            <a:r>
              <a:rPr lang="en-GB" b="1" dirty="0" err="1"/>
              <a:t>this._port</a:t>
            </a:r>
            <a:r>
              <a:rPr lang="en-GB" b="1" dirty="0"/>
              <a:t>, () =&gt; console.log</a:t>
            </a:r>
            <a:r>
              <a:rPr lang="en-GB" b="1" dirty="0" smtClean="0"/>
              <a:t>(`Listening}`));</a:t>
            </a:r>
            <a:endParaRPr lang="en-GB" b="1" dirty="0"/>
          </a:p>
          <a:p>
            <a:r>
              <a:rPr lang="en-GB" dirty="0"/>
              <a:t>	</a:t>
            </a:r>
            <a:r>
              <a:rPr lang="en-GB" dirty="0" smtClean="0"/>
              <a:t>}</a:t>
            </a:r>
            <a:endParaRPr lang="en-GB" dirty="0"/>
          </a:p>
        </p:txBody>
      </p:sp>
      <p:sp>
        <p:nvSpPr>
          <p:cNvPr id="6" name="Left Brace 5"/>
          <p:cNvSpPr/>
          <p:nvPr/>
        </p:nvSpPr>
        <p:spPr bwMode="auto">
          <a:xfrm>
            <a:off x="1878496" y="2813385"/>
            <a:ext cx="347869" cy="3036404"/>
          </a:xfrm>
          <a:prstGeom prst="lef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rot="16200000">
            <a:off x="492277" y="4146920"/>
            <a:ext cx="2069797" cy="369332"/>
          </a:xfrm>
          <a:prstGeom prst="rect">
            <a:avLst/>
          </a:prstGeom>
          <a:noFill/>
        </p:spPr>
        <p:txBody>
          <a:bodyPr wrap="none" rtlCol="0">
            <a:spAutoFit/>
          </a:bodyPr>
          <a:lstStyle/>
          <a:p>
            <a:r>
              <a:rPr lang="en-GB" dirty="0" smtClean="0"/>
              <a:t>Set up your routes</a:t>
            </a:r>
            <a:endParaRPr lang="en-GB" dirty="0"/>
          </a:p>
        </p:txBody>
      </p:sp>
      <p:sp>
        <p:nvSpPr>
          <p:cNvPr id="2" name="Title 1"/>
          <p:cNvSpPr>
            <a:spLocks noGrp="1"/>
          </p:cNvSpPr>
          <p:nvPr>
            <p:ph type="title"/>
          </p:nvPr>
        </p:nvSpPr>
        <p:spPr>
          <a:xfrm>
            <a:off x="6243725" y="207565"/>
            <a:ext cx="2576834" cy="844550"/>
          </a:xfrm>
        </p:spPr>
        <p:txBody>
          <a:bodyPr/>
          <a:lstStyle/>
          <a:p>
            <a:r>
              <a:rPr lang="en-GB" dirty="0" err="1" smtClean="0"/>
              <a:t>TypeScript</a:t>
            </a:r>
            <a:r>
              <a:rPr lang="en-GB" dirty="0" smtClean="0"/>
              <a:t> &amp; Express</a:t>
            </a:r>
            <a:endParaRPr lang="en-GB" dirty="0"/>
          </a:p>
        </p:txBody>
      </p:sp>
    </p:spTree>
    <p:extLst>
      <p:ext uri="{BB962C8B-B14F-4D97-AF65-F5344CB8AC3E}">
        <p14:creationId xmlns:p14="http://schemas.microsoft.com/office/powerpoint/2010/main" val="2101569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88668</TotalTime>
  <Words>4505</Words>
  <Application>Microsoft Office PowerPoint</Application>
  <PresentationFormat>On-screen Show (4:3)</PresentationFormat>
  <Paragraphs>709</Paragraphs>
  <Slides>49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Arial</vt:lpstr>
      <vt:lpstr>Helvetica</vt:lpstr>
      <vt:lpstr>Helvetica-Narrow</vt:lpstr>
      <vt:lpstr>Impact</vt:lpstr>
      <vt:lpstr>Monotype Sorts</vt:lpstr>
      <vt:lpstr>Times New Roman</vt:lpstr>
      <vt:lpstr>Wingdings</vt:lpstr>
      <vt:lpstr>os-slides</vt:lpstr>
      <vt:lpstr>Express</vt:lpstr>
      <vt:lpstr>Express</vt:lpstr>
      <vt:lpstr>Setup</vt:lpstr>
      <vt:lpstr>Setup (Cont)</vt:lpstr>
      <vt:lpstr>Building a Web Service</vt:lpstr>
      <vt:lpstr>Exercise</vt:lpstr>
      <vt:lpstr>Exercise</vt:lpstr>
      <vt:lpstr>Exercise</vt:lpstr>
      <vt:lpstr>PowerPoint Presentation</vt:lpstr>
      <vt:lpstr>Node.js vs Express</vt:lpstr>
      <vt:lpstr>Express Object</vt:lpstr>
      <vt:lpstr>Start the Server/Service</vt:lpstr>
      <vt:lpstr>Exercise</vt:lpstr>
      <vt:lpstr>Error? Windows User</vt:lpstr>
      <vt:lpstr>Exercise</vt:lpstr>
      <vt:lpstr>Exercise (Cont)</vt:lpstr>
      <vt:lpstr>Routing Methods</vt:lpstr>
      <vt:lpstr>Routing Method Signature</vt:lpstr>
      <vt:lpstr>Examples</vt:lpstr>
      <vt:lpstr>For Comparison</vt:lpstr>
      <vt:lpstr>Callback</vt:lpstr>
      <vt:lpstr>Exercise</vt:lpstr>
      <vt:lpstr>Route Parameters</vt:lpstr>
      <vt:lpstr>Exercise</vt:lpstr>
      <vt:lpstr>Response Object</vt:lpstr>
      <vt:lpstr>Response Headers</vt:lpstr>
      <vt:lpstr>next()</vt:lpstr>
      <vt:lpstr>Exercise</vt:lpstr>
      <vt:lpstr>Request Body</vt:lpstr>
      <vt:lpstr>Exercise</vt:lpstr>
      <vt:lpstr>Exercise (Cont)</vt:lpstr>
      <vt:lpstr>Same Origin Resource</vt:lpstr>
      <vt:lpstr>CORS</vt:lpstr>
      <vt:lpstr>Exercise</vt:lpstr>
      <vt:lpstr>Exercise</vt:lpstr>
      <vt:lpstr>Note</vt:lpstr>
      <vt:lpstr>Add Student Details</vt:lpstr>
      <vt:lpstr>PowerPoint Presentation</vt:lpstr>
      <vt:lpstr>Delete Student</vt:lpstr>
      <vt:lpstr>PowerPoint Presentation</vt:lpstr>
      <vt:lpstr>Read All Student Details</vt:lpstr>
      <vt:lpstr>PowerPoint Presentation</vt:lpstr>
      <vt:lpstr>Read a Student’s Details By Id</vt:lpstr>
      <vt:lpstr>PowerPoint Presentation</vt:lpstr>
      <vt:lpstr>Query String Parameters</vt:lpstr>
      <vt:lpstr>Read a Student’s Details By Name</vt:lpstr>
      <vt:lpstr>Read a Student’s Details By Name</vt:lpstr>
      <vt:lpstr>FYI: TypeScript &amp; Express</vt:lpstr>
      <vt:lpstr>TypeScript &amp; Express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1348</cp:revision>
  <cp:lastPrinted>2001-06-14T13:58:17Z</cp:lastPrinted>
  <dcterms:created xsi:type="dcterms:W3CDTF">1999-06-25T18:38:26Z</dcterms:created>
  <dcterms:modified xsi:type="dcterms:W3CDTF">2020-12-03T17:33:22Z</dcterms:modified>
</cp:coreProperties>
</file>