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4"/>
  </p:notesMasterIdLst>
  <p:sldIdLst>
    <p:sldId id="257" r:id="rId2"/>
    <p:sldId id="256" r:id="rId3"/>
    <p:sldId id="296" r:id="rId4"/>
    <p:sldId id="292" r:id="rId5"/>
    <p:sldId id="280" r:id="rId6"/>
    <p:sldId id="263" r:id="rId7"/>
    <p:sldId id="268" r:id="rId8"/>
    <p:sldId id="289" r:id="rId9"/>
    <p:sldId id="293" r:id="rId10"/>
    <p:sldId id="265" r:id="rId11"/>
    <p:sldId id="264" r:id="rId12"/>
    <p:sldId id="258" r:id="rId13"/>
    <p:sldId id="282" r:id="rId14"/>
    <p:sldId id="303" r:id="rId15"/>
    <p:sldId id="286" r:id="rId16"/>
    <p:sldId id="276" r:id="rId17"/>
    <p:sldId id="301" r:id="rId18"/>
    <p:sldId id="300" r:id="rId19"/>
    <p:sldId id="297" r:id="rId20"/>
    <p:sldId id="299" r:id="rId21"/>
    <p:sldId id="302" r:id="rId22"/>
    <p:sldId id="291" r:id="rId23"/>
  </p:sldIdLst>
  <p:sldSz cx="12192000" cy="6858000"/>
  <p:notesSz cx="6858000" cy="994568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0268" autoAdjust="0"/>
  </p:normalViewPr>
  <p:slideViewPr>
    <p:cSldViewPr snapToGrid="0">
      <p:cViewPr varScale="1">
        <p:scale>
          <a:sx n="70" d="100"/>
          <a:sy n="70" d="100"/>
        </p:scale>
        <p:origin x="73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1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6B1829-2725-4E25-85E6-4F3CF532BB61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44500" y="1243013"/>
            <a:ext cx="5969000" cy="33575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786362"/>
            <a:ext cx="5486400" cy="39161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901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901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70595D-431D-42BA-AC85-D05376234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54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70595D-431D-42BA-AC85-D053762341F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212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70595D-431D-42BA-AC85-D053762341F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8612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70595D-431D-42BA-AC85-D053762341F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2605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70595D-431D-42BA-AC85-D053762341F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1150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11/6/2017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11/6/2017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11/6/2017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11/6/2017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11/6/2017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omedcentral.com/submit/(Accessed:27October2017)" TargetMode="External"/><Relationship Id="rId2" Type="http://schemas.openxmlformats.org/officeDocument/2006/relationships/hyperlink" Target="http://www.tcp.sagepub.com/(Accessed:15October2017)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afal.org/publication(Accessed:23" TargetMode="External"/><Relationship Id="rId2" Type="http://schemas.openxmlformats.org/officeDocument/2006/relationships/hyperlink" Target="http://www.hafal.org/publication(Accessed:21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v.wales/" TargetMode="External"/><Relationship Id="rId2" Type="http://schemas.openxmlformats.org/officeDocument/2006/relationships/hyperlink" Target="http://www.hafal.org.publications/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eb.b.ebscohost.com/ehost/deliver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90067" y="672833"/>
            <a:ext cx="7818939" cy="922514"/>
          </a:xfrm>
        </p:spPr>
        <p:txBody>
          <a:bodyPr>
            <a:normAutofit fontScale="90000"/>
          </a:bodyPr>
          <a:lstStyle/>
          <a:p>
            <a:r>
              <a:rPr lang="en-GB" sz="5400" dirty="0" smtClean="0"/>
              <a:t>APPLIED MENTAL HEALTH        ADVOCACY</a:t>
            </a:r>
            <a:endParaRPr lang="en-GB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88758" y="6014434"/>
            <a:ext cx="3532503" cy="1262130"/>
          </a:xfrm>
        </p:spPr>
        <p:txBody>
          <a:bodyPr/>
          <a:lstStyle/>
          <a:p>
            <a:r>
              <a:rPr lang="en-GB" dirty="0" smtClean="0"/>
              <a:t>Lyudmyla AMERY 1651468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401" y="1755915"/>
            <a:ext cx="8456269" cy="4097951"/>
          </a:xfrm>
          <a:prstGeom prst="rect">
            <a:avLst/>
          </a:prstGeom>
        </p:spPr>
      </p:pic>
      <p:pic>
        <p:nvPicPr>
          <p:cNvPr id="1026" name="Picture 2" descr="UWTSD Moodle 17/1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264" y="166597"/>
            <a:ext cx="22479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67420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06472" y="332402"/>
            <a:ext cx="3569783" cy="1151624"/>
          </a:xfrm>
        </p:spPr>
        <p:txBody>
          <a:bodyPr/>
          <a:lstStyle/>
          <a:p>
            <a:r>
              <a:rPr lang="en-GB" dirty="0" err="1" smtClean="0"/>
              <a:t>hafal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2721" y="1764132"/>
            <a:ext cx="7712766" cy="6008268"/>
          </a:xfrm>
        </p:spPr>
        <p:txBody>
          <a:bodyPr>
            <a:normAutofit/>
          </a:bodyPr>
          <a:lstStyle/>
          <a:p>
            <a:r>
              <a:rPr lang="en-GB" dirty="0" err="1" smtClean="0"/>
              <a:t>Hafal</a:t>
            </a:r>
            <a:r>
              <a:rPr lang="en-GB" dirty="0" smtClean="0"/>
              <a:t> is the principal charity organisation in wales.</a:t>
            </a:r>
          </a:p>
          <a:p>
            <a:endParaRPr lang="en-GB" dirty="0" smtClean="0"/>
          </a:p>
          <a:p>
            <a:r>
              <a:rPr lang="en-GB" dirty="0" err="1" smtClean="0"/>
              <a:t>hafal</a:t>
            </a:r>
            <a:r>
              <a:rPr lang="en-GB" dirty="0" smtClean="0"/>
              <a:t> supports people with serious mental illness, their families and  carers.</a:t>
            </a:r>
          </a:p>
          <a:p>
            <a:endParaRPr lang="en-GB" dirty="0" smtClean="0"/>
          </a:p>
          <a:p>
            <a:r>
              <a:rPr lang="en-GB" dirty="0" err="1" smtClean="0"/>
              <a:t>Hafal</a:t>
            </a:r>
            <a:r>
              <a:rPr lang="en-GB" dirty="0" smtClean="0"/>
              <a:t> campaign thought publication, research and media work </a:t>
            </a:r>
          </a:p>
          <a:p>
            <a:endParaRPr lang="en-GB" dirty="0" smtClean="0"/>
          </a:p>
          <a:p>
            <a:r>
              <a:rPr lang="en-GB" dirty="0" err="1"/>
              <a:t>Hafal</a:t>
            </a:r>
            <a:r>
              <a:rPr lang="en-GB" dirty="0"/>
              <a:t>  </a:t>
            </a:r>
            <a:r>
              <a:rPr lang="en-GB" dirty="0" smtClean="0"/>
              <a:t>providing voice n the planning mental health services/ help government </a:t>
            </a:r>
            <a:r>
              <a:rPr lang="en-GB" dirty="0"/>
              <a:t>develop mental health policies </a:t>
            </a:r>
          </a:p>
        </p:txBody>
      </p:sp>
      <p:pic>
        <p:nvPicPr>
          <p:cNvPr id="1026" name="Picture 2" descr="Image result for hafal imag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1458" y="416595"/>
            <a:ext cx="2926080" cy="1347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1212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Hafal</a:t>
            </a:r>
            <a:r>
              <a:rPr lang="en-GB" dirty="0" smtClean="0"/>
              <a:t> won international award</a:t>
            </a:r>
            <a:br>
              <a:rPr lang="en-GB" dirty="0" smtClean="0"/>
            </a:br>
            <a:r>
              <a:rPr lang="en-GB" dirty="0" smtClean="0"/>
              <a:t>23.08.2017 for best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3200" dirty="0" smtClean="0"/>
              <a:t>The award recognises the outstanding initiatives and efforts of Mental Health </a:t>
            </a:r>
          </a:p>
          <a:p>
            <a:pPr marL="0" indent="0">
              <a:buNone/>
            </a:pPr>
            <a:r>
              <a:rPr lang="en-GB" sz="3200" dirty="0" smtClean="0"/>
              <a:t>Organisation in Europe</a:t>
            </a:r>
            <a:endParaRPr lang="en-GB" sz="32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051884" y="2291793"/>
            <a:ext cx="3706689" cy="3499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19306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194449"/>
            <a:ext cx="9905998" cy="666942"/>
          </a:xfrm>
        </p:spPr>
        <p:txBody>
          <a:bodyPr/>
          <a:lstStyle/>
          <a:p>
            <a:r>
              <a:rPr lang="en-GB" dirty="0" err="1" smtClean="0"/>
              <a:t>Hafal</a:t>
            </a:r>
            <a:r>
              <a:rPr lang="en-GB" dirty="0" smtClean="0"/>
              <a:t> services: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967408"/>
            <a:ext cx="4878389" cy="5764695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1200" dirty="0"/>
              <a:t> </a:t>
            </a:r>
            <a:r>
              <a:rPr lang="en-GB" sz="11200" dirty="0" smtClean="0"/>
              <a:t>Inpatient </a:t>
            </a:r>
            <a:r>
              <a:rPr lang="en-GB" sz="11200" dirty="0"/>
              <a:t>Advocacy in Secure Mental Health </a:t>
            </a:r>
            <a:r>
              <a:rPr lang="en-GB" sz="11200" dirty="0" smtClean="0"/>
              <a:t>Facilities</a:t>
            </a:r>
            <a:r>
              <a:rPr lang="en-GB" sz="11200" dirty="0"/>
              <a:t> </a:t>
            </a:r>
            <a:br>
              <a:rPr lang="en-GB" sz="11200" dirty="0"/>
            </a:br>
            <a:endParaRPr lang="en-GB" sz="112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11200" dirty="0"/>
              <a:t> Activities for Service Users and Carers. </a:t>
            </a:r>
            <a:br>
              <a:rPr lang="en-GB" sz="11200" dirty="0"/>
            </a:br>
            <a:r>
              <a:rPr lang="en-GB" sz="11200" dirty="0"/>
              <a:t> </a:t>
            </a:r>
            <a:endParaRPr lang="en-GB" sz="11200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sz="11200" dirty="0" smtClean="0"/>
              <a:t>Befriending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11200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sz="11200" dirty="0" smtClean="0"/>
              <a:t> Housing/Employment</a:t>
            </a:r>
            <a:r>
              <a:rPr lang="en-GB" sz="11200" dirty="0"/>
              <a:t/>
            </a:r>
            <a:br>
              <a:rPr lang="en-GB" sz="11200" dirty="0"/>
            </a:br>
            <a:r>
              <a:rPr lang="en-GB" sz="11200" dirty="0" smtClean="0"/>
              <a:t> 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1200" dirty="0"/>
              <a:t> </a:t>
            </a:r>
            <a:r>
              <a:rPr lang="en-GB" sz="11200" dirty="0" smtClean="0"/>
              <a:t>Family Support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8600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sz="8600" dirty="0" smtClean="0"/>
              <a:t>Employment</a:t>
            </a:r>
          </a:p>
          <a:p>
            <a:pPr marL="0" indent="0">
              <a:buNone/>
            </a:pPr>
            <a:r>
              <a:rPr lang="en-GB" sz="8000" dirty="0" smtClean="0"/>
              <a:t> </a:t>
            </a:r>
            <a:endParaRPr lang="en-GB" sz="4000" dirty="0" smtClean="0"/>
          </a:p>
          <a:p>
            <a:pPr>
              <a:buFont typeface="Wingdings" panose="05000000000000000000" pitchFamily="2" charset="2"/>
              <a:buChar char="§"/>
            </a:pPr>
            <a:endParaRPr lang="en-GB" sz="80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503582"/>
            <a:ext cx="4875211" cy="6042991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 </a:t>
            </a:r>
            <a:r>
              <a:rPr lang="en-GB" sz="2800" dirty="0" smtClean="0"/>
              <a:t>Carers </a:t>
            </a:r>
            <a:r>
              <a:rPr lang="en-GB" sz="2800" dirty="0"/>
              <a:t>Respite </a:t>
            </a:r>
            <a:r>
              <a:rPr lang="en-GB" sz="2800" dirty="0" smtClean="0"/>
              <a:t>Service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 </a:t>
            </a:r>
            <a:r>
              <a:rPr lang="en-GB" sz="2800" dirty="0" smtClean="0"/>
              <a:t>Criminal </a:t>
            </a:r>
            <a:r>
              <a:rPr lang="en-GB" sz="2800" dirty="0"/>
              <a:t>Justice </a:t>
            </a:r>
            <a:r>
              <a:rPr lang="en-GB" sz="2800" dirty="0" smtClean="0"/>
              <a:t>Services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 </a:t>
            </a:r>
            <a:r>
              <a:rPr lang="en-GB" sz="2800" dirty="0" smtClean="0"/>
              <a:t>Young </a:t>
            </a:r>
            <a:r>
              <a:rPr lang="en-GB" sz="2800" dirty="0"/>
              <a:t>People's Information </a:t>
            </a:r>
            <a:r>
              <a:rPr lang="en-GB" sz="2800" dirty="0" smtClean="0"/>
              <a:t>Hub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 </a:t>
            </a:r>
            <a:r>
              <a:rPr lang="en-GB" sz="2800" dirty="0" smtClean="0"/>
              <a:t> </a:t>
            </a:r>
            <a:r>
              <a:rPr lang="en-GB" sz="2800" dirty="0"/>
              <a:t>National Learning </a:t>
            </a:r>
            <a:r>
              <a:rPr lang="en-GB" sz="2800" dirty="0" smtClean="0"/>
              <a:t>Centre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 Campaigns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  Publications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 </a:t>
            </a:r>
            <a:r>
              <a:rPr lang="en-GB" sz="2800" dirty="0" smtClean="0"/>
              <a:t>Recovery Centre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 </a:t>
            </a:r>
            <a:r>
              <a:rPr lang="en-GB" sz="2800" dirty="0" smtClean="0"/>
              <a:t>Early </a:t>
            </a:r>
            <a:r>
              <a:rPr lang="en-GB" sz="2800" dirty="0"/>
              <a:t>Intervention Service</a:t>
            </a:r>
          </a:p>
        </p:txBody>
      </p:sp>
    </p:spTree>
    <p:extLst>
      <p:ext uri="{BB962C8B-B14F-4D97-AF65-F5344CB8AC3E}">
        <p14:creationId xmlns:p14="http://schemas.microsoft.com/office/powerpoint/2010/main" val="13530548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61022" y="563953"/>
            <a:ext cx="4754171" cy="886895"/>
          </a:xfrm>
        </p:spPr>
        <p:txBody>
          <a:bodyPr/>
          <a:lstStyle/>
          <a:p>
            <a:r>
              <a:rPr lang="en-GB" dirty="0" smtClean="0"/>
              <a:t>missions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93559" y="1450848"/>
            <a:ext cx="8289098" cy="4864608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Empowerment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Equal access to services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Recovery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Adopt holistic approach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Timely/effective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 </a:t>
            </a:r>
            <a:r>
              <a:rPr lang="en-GB" sz="2800" dirty="0" smtClean="0"/>
              <a:t>Intervention </a:t>
            </a:r>
            <a:r>
              <a:rPr lang="en-GB" sz="2800" dirty="0"/>
              <a:t>for Psychosis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Reducing </a:t>
            </a:r>
            <a:r>
              <a:rPr lang="en-GB" sz="2800" dirty="0"/>
              <a:t>stress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Minimising discrimination/stigma</a:t>
            </a:r>
          </a:p>
          <a:p>
            <a:endParaRPr lang="en-GB" sz="2800" dirty="0"/>
          </a:p>
        </p:txBody>
      </p:sp>
      <p:pic>
        <p:nvPicPr>
          <p:cNvPr id="4" name="Picture 2" descr="Image result for World Federation for Mental Healt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4313" y="1584960"/>
            <a:ext cx="3737334" cy="4730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50703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7262" y="243570"/>
            <a:ext cx="5621315" cy="61912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420" y="690740"/>
            <a:ext cx="4744452" cy="945481"/>
          </a:xfrm>
        </p:spPr>
        <p:txBody>
          <a:bodyPr/>
          <a:lstStyle/>
          <a:p>
            <a:r>
              <a:rPr lang="en-GB" dirty="0" smtClean="0"/>
              <a:t>HOLISTIC APPROACH</a:t>
            </a:r>
            <a:endParaRPr lang="en-GB" dirty="0"/>
          </a:p>
        </p:txBody>
      </p:sp>
      <p:sp>
        <p:nvSpPr>
          <p:cNvPr id="4" name="AutoShape 2" descr="whole-person"/>
          <p:cNvSpPr>
            <a:spLocks noGrp="1" noChangeAspect="1" noChangeArrowheads="1"/>
          </p:cNvSpPr>
          <p:nvPr>
            <p:ph idx="1"/>
          </p:nvPr>
        </p:nvSpPr>
        <p:spPr bwMode="auto">
          <a:xfrm>
            <a:off x="668610" y="1843178"/>
            <a:ext cx="4217611" cy="4591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sz="2800" dirty="0" smtClean="0"/>
              <a:t>  treatment</a:t>
            </a:r>
          </a:p>
          <a:p>
            <a:r>
              <a:rPr lang="en-GB" sz="2800" dirty="0" smtClean="0"/>
              <a:t> rehabilitation choices</a:t>
            </a:r>
          </a:p>
          <a:p>
            <a:r>
              <a:rPr lang="en-GB" sz="2800" dirty="0" smtClean="0"/>
              <a:t>  resolving  concerns</a:t>
            </a:r>
          </a:p>
          <a:p>
            <a:r>
              <a:rPr lang="en-GB" sz="2800" dirty="0" smtClean="0"/>
              <a:t> value the opportunity to change</a:t>
            </a:r>
          </a:p>
          <a:p>
            <a:r>
              <a:rPr lang="en-GB" sz="2800" dirty="0" smtClean="0"/>
              <a:t>  learn from their mistakes.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072622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6786" y="466663"/>
            <a:ext cx="9905998" cy="898311"/>
          </a:xfrm>
        </p:spPr>
        <p:txBody>
          <a:bodyPr/>
          <a:lstStyle/>
          <a:p>
            <a:r>
              <a:rPr lang="en-GB" dirty="0" smtClean="0"/>
              <a:t> “Lets talk!”-psychological therapy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0131" y="1688654"/>
            <a:ext cx="3287469" cy="4427917"/>
          </a:xfrm>
        </p:spPr>
      </p:pic>
      <p:sp>
        <p:nvSpPr>
          <p:cNvPr id="6" name="Rectangle 5"/>
          <p:cNvSpPr/>
          <p:nvPr/>
        </p:nvSpPr>
        <p:spPr>
          <a:xfrm>
            <a:off x="1019225" y="1688654"/>
            <a:ext cx="6120384" cy="459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Evidence-based</a:t>
            </a:r>
          </a:p>
          <a:p>
            <a:pPr algn="ctr"/>
            <a:endParaRPr lang="en-GB" sz="2800" dirty="0" smtClean="0"/>
          </a:p>
          <a:p>
            <a:pPr algn="ctr"/>
            <a:r>
              <a:rPr lang="en-GB" sz="2800" dirty="0" smtClean="0"/>
              <a:t> psychological therapies</a:t>
            </a:r>
          </a:p>
          <a:p>
            <a:pPr algn="ctr"/>
            <a:endParaRPr lang="en-GB" sz="2800" dirty="0" smtClean="0"/>
          </a:p>
          <a:p>
            <a:pPr algn="ctr"/>
            <a:r>
              <a:rPr lang="en-GB" sz="2800" dirty="0" smtClean="0"/>
              <a:t> provide support for people who are</a:t>
            </a:r>
          </a:p>
          <a:p>
            <a:pPr algn="ctr"/>
            <a:r>
              <a:rPr lang="en-GB" sz="2800" dirty="0" smtClean="0"/>
              <a:t> experiences psychosis</a:t>
            </a:r>
          </a:p>
          <a:p>
            <a:pPr algn="ctr"/>
            <a:endParaRPr lang="en-GB" sz="2800" dirty="0" smtClean="0"/>
          </a:p>
          <a:p>
            <a:pPr algn="ctr"/>
            <a:r>
              <a:rPr lang="en-GB" sz="2800" dirty="0"/>
              <a:t>t</a:t>
            </a:r>
            <a:r>
              <a:rPr lang="en-GB" sz="2800" dirty="0" smtClean="0"/>
              <a:t>heir carers and families across Wales 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004900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26970"/>
            <a:ext cx="9905998" cy="852473"/>
          </a:xfrm>
        </p:spPr>
        <p:txBody>
          <a:bodyPr/>
          <a:lstStyle/>
          <a:p>
            <a:r>
              <a:rPr lang="en-GB" dirty="0" smtClean="0"/>
              <a:t>Stigma and discrimination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1179443"/>
            <a:ext cx="9905999" cy="5181600"/>
          </a:xfrm>
        </p:spPr>
        <p:txBody>
          <a:bodyPr>
            <a:normAutofit lnSpcReduction="10000"/>
          </a:bodyPr>
          <a:lstStyle/>
          <a:p>
            <a:r>
              <a:rPr lang="en-GB" sz="2800" dirty="0" smtClean="0"/>
              <a:t>People who have experienced stigma or discrimination have difficulty and negative impact on treatments ,benefiting from relationship.</a:t>
            </a:r>
          </a:p>
          <a:p>
            <a:endParaRPr lang="en-GB" sz="2800" dirty="0" smtClean="0"/>
          </a:p>
          <a:p>
            <a:r>
              <a:rPr lang="en-GB" sz="2800" dirty="0" smtClean="0"/>
              <a:t>Tenancy issues need advocacy support because housing or poor living conditions destabilise well-being and stability.</a:t>
            </a:r>
          </a:p>
          <a:p>
            <a:endParaRPr lang="en-GB" sz="2800" dirty="0" smtClean="0"/>
          </a:p>
          <a:p>
            <a:r>
              <a:rPr lang="en-GB" sz="2800" dirty="0" smtClean="0"/>
              <a:t>Finances when patient loss capacity to manage  ones finances</a:t>
            </a:r>
          </a:p>
          <a:p>
            <a:r>
              <a:rPr lang="en-GB" sz="2800" dirty="0" smtClean="0"/>
              <a:t>Unemployment/job loss/reduce of quality life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426291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07503"/>
            <a:ext cx="9905998" cy="1478570"/>
          </a:xfrm>
        </p:spPr>
        <p:txBody>
          <a:bodyPr/>
          <a:lstStyle/>
          <a:p>
            <a:r>
              <a:rPr lang="en-GB" dirty="0" err="1" smtClean="0"/>
              <a:t>Hafal</a:t>
            </a:r>
            <a:r>
              <a:rPr lang="en-GB" dirty="0" smtClean="0"/>
              <a:t>-RESEARCH PRIORITIES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1730326"/>
            <a:ext cx="4878389" cy="4060874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Support during recovery/treatment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Choice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Education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Employment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Stigma/attitudes/discrimination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Support Services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0741" y="1788736"/>
            <a:ext cx="4781862" cy="4052838"/>
          </a:xfrm>
        </p:spPr>
      </p:pic>
    </p:spTree>
    <p:extLst>
      <p:ext uri="{BB962C8B-B14F-4D97-AF65-F5344CB8AC3E}">
        <p14:creationId xmlns:p14="http://schemas.microsoft.com/office/powerpoint/2010/main" val="3258111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6641" y="240502"/>
            <a:ext cx="5603630" cy="1234730"/>
          </a:xfrm>
        </p:spPr>
        <p:txBody>
          <a:bodyPr/>
          <a:lstStyle/>
          <a:p>
            <a:r>
              <a:rPr lang="en-GB" dirty="0" smtClean="0"/>
              <a:t>advocacy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7620" y="1719072"/>
            <a:ext cx="4070667" cy="4427252"/>
          </a:xfrm>
        </p:spPr>
      </p:pic>
      <p:sp>
        <p:nvSpPr>
          <p:cNvPr id="5" name="Rectangle 4"/>
          <p:cNvSpPr/>
          <p:nvPr/>
        </p:nvSpPr>
        <p:spPr>
          <a:xfrm>
            <a:off x="1487424" y="1719072"/>
            <a:ext cx="5352288" cy="4523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Wingdings" panose="05000000000000000000" pitchFamily="2" charset="2"/>
              <a:buChar char="q"/>
            </a:pPr>
            <a:r>
              <a:rPr lang="en-GB" dirty="0" smtClean="0"/>
              <a:t>HAFAL PROVIDE ADULT SERVICE IN SOUTH WALES POLICE AND DYFEN POWYS POLICE</a:t>
            </a:r>
          </a:p>
          <a:p>
            <a:pPr marL="285750" indent="-285750" algn="ctr">
              <a:buFont typeface="Wingdings" panose="05000000000000000000" pitchFamily="2" charset="2"/>
              <a:buChar char="q"/>
            </a:pPr>
            <a:endParaRPr lang="en-GB" dirty="0" smtClean="0"/>
          </a:p>
          <a:p>
            <a:pPr algn="ctr"/>
            <a:endParaRPr lang="en-GB" dirty="0" smtClean="0"/>
          </a:p>
          <a:p>
            <a:pPr marL="285750" indent="-285750" algn="ctr">
              <a:buFont typeface="Wingdings" panose="05000000000000000000" pitchFamily="2" charset="2"/>
              <a:buChar char="q"/>
            </a:pPr>
            <a:r>
              <a:rPr lang="en-GB" dirty="0" smtClean="0"/>
              <a:t>DEPARTMENT FOR WORK AND PENSIONS INVESTIGATIONS AND VICTIM AND WITNESS INTERVIEWS</a:t>
            </a:r>
          </a:p>
          <a:p>
            <a:pPr marL="285750" indent="-285750" algn="ctr">
              <a:buFont typeface="Wingdings" panose="05000000000000000000" pitchFamily="2" charset="2"/>
              <a:buChar char="q"/>
            </a:pPr>
            <a:endParaRPr lang="en-GB" dirty="0" smtClean="0"/>
          </a:p>
          <a:p>
            <a:pPr algn="ctr"/>
            <a:endParaRPr lang="en-GB" dirty="0" smtClean="0"/>
          </a:p>
          <a:p>
            <a:pPr marL="285750" indent="-285750" algn="ctr">
              <a:buFont typeface="Wingdings" panose="05000000000000000000" pitchFamily="2" charset="2"/>
              <a:buChar char="q"/>
            </a:pPr>
            <a:r>
              <a:rPr lang="en-GB" dirty="0" smtClean="0"/>
              <a:t>HAFAL SUPPORT VULNERABLE PEOPLE DURING THEIR TIME IN CUSTODY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30413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56176" y="325910"/>
            <a:ext cx="3531898" cy="710410"/>
          </a:xfrm>
        </p:spPr>
        <p:txBody>
          <a:bodyPr/>
          <a:lstStyle/>
          <a:p>
            <a:r>
              <a:rPr lang="en-GB" dirty="0" smtClean="0"/>
              <a:t>Carers rights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72640" y="1060704"/>
            <a:ext cx="6473952" cy="5483834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 Carer’s assessment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Information/confidentiality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Treatment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Learning/training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Development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Delivery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The patients “ Best interest”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800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 smtClean="0"/>
              <a:t>Mental Health Act 2007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 smtClean="0"/>
              <a:t>Mental Health(Wales)Measure 2010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 smtClean="0"/>
              <a:t>Social Services and Well-being(Wales)Act2014                           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800" dirty="0" smtClean="0"/>
          </a:p>
          <a:p>
            <a:pPr>
              <a:buFont typeface="Wingdings" panose="05000000000000000000" pitchFamily="2" charset="2"/>
              <a:buChar char="§"/>
            </a:pPr>
            <a:endParaRPr lang="en-GB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5162" y="1109472"/>
            <a:ext cx="4257206" cy="4376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2975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6763" y="407963"/>
            <a:ext cx="8810648" cy="1189189"/>
          </a:xfrm>
        </p:spPr>
        <p:txBody>
          <a:bodyPr/>
          <a:lstStyle/>
          <a:p>
            <a:r>
              <a:rPr lang="en-GB" dirty="0" smtClean="0"/>
              <a:t>Advocacy role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7015" y="2190461"/>
            <a:ext cx="4189240" cy="3940935"/>
          </a:xfrm>
        </p:spPr>
      </p:pic>
      <p:sp>
        <p:nvSpPr>
          <p:cNvPr id="3" name="Rectangle 2"/>
          <p:cNvSpPr/>
          <p:nvPr/>
        </p:nvSpPr>
        <p:spPr>
          <a:xfrm>
            <a:off x="1741118" y="1791222"/>
            <a:ext cx="5849655" cy="45970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HELP TO MAKE  OWN CHOICE</a:t>
            </a:r>
          </a:p>
          <a:p>
            <a:pPr algn="ctr"/>
            <a:r>
              <a:rPr lang="en-GB" dirty="0" smtClean="0"/>
              <a:t>ASSIST IN CUSTODY </a:t>
            </a:r>
          </a:p>
          <a:p>
            <a:pPr algn="ctr"/>
            <a:r>
              <a:rPr lang="en-GB" dirty="0" smtClean="0"/>
              <a:t> </a:t>
            </a:r>
          </a:p>
          <a:p>
            <a:pPr algn="ctr"/>
            <a:r>
              <a:rPr lang="en-GB" dirty="0" smtClean="0"/>
              <a:t>ACT ON PATIENTS DECISIONS</a:t>
            </a:r>
          </a:p>
          <a:p>
            <a:pPr algn="ctr"/>
            <a:endParaRPr lang="en-GB" dirty="0" smtClean="0"/>
          </a:p>
          <a:p>
            <a:pPr algn="ctr"/>
            <a:r>
              <a:rPr lang="en-GB" dirty="0" smtClean="0"/>
              <a:t>PROMOTE INDEPENDENCE</a:t>
            </a:r>
          </a:p>
          <a:p>
            <a:pPr algn="ctr"/>
            <a:endParaRPr lang="en-GB" dirty="0" smtClean="0"/>
          </a:p>
          <a:p>
            <a:pPr algn="ctr"/>
            <a:r>
              <a:rPr lang="en-GB" dirty="0" smtClean="0"/>
              <a:t>HELP TO PLAN AHEAD</a:t>
            </a:r>
          </a:p>
          <a:p>
            <a:pPr algn="ctr"/>
            <a:endParaRPr lang="en-GB" dirty="0" smtClean="0"/>
          </a:p>
          <a:p>
            <a:pPr algn="ctr"/>
            <a:r>
              <a:rPr lang="en-GB" dirty="0" smtClean="0"/>
              <a:t>SET UP GOALS</a:t>
            </a:r>
          </a:p>
          <a:p>
            <a:pPr algn="ctr"/>
            <a:endParaRPr lang="en-GB" dirty="0" smtClean="0"/>
          </a:p>
          <a:p>
            <a:pPr algn="ctr"/>
            <a:r>
              <a:rPr lang="en-GB" dirty="0" smtClean="0"/>
              <a:t>IMPROVE QUALITY OF LIFE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65295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2648" y="379164"/>
            <a:ext cx="9905998" cy="2167088"/>
          </a:xfrm>
        </p:spPr>
        <p:txBody>
          <a:bodyPr/>
          <a:lstStyle/>
          <a:p>
            <a:r>
              <a:rPr lang="en-GB" dirty="0" smtClean="0"/>
              <a:t>INDEPENDENT ADVOCATE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2648" y="1434905"/>
            <a:ext cx="9905999" cy="51746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 </a:t>
            </a:r>
          </a:p>
          <a:p>
            <a:r>
              <a:rPr lang="en-GB" sz="2800" dirty="0" smtClean="0"/>
              <a:t>Civil rights                                       </a:t>
            </a:r>
          </a:p>
          <a:p>
            <a:r>
              <a:rPr lang="en-GB" sz="2800" dirty="0" smtClean="0"/>
              <a:t>Client-centred</a:t>
            </a:r>
          </a:p>
          <a:p>
            <a:r>
              <a:rPr lang="en-GB" sz="2800" dirty="0" smtClean="0"/>
              <a:t>Therapeutic goals/recovery</a:t>
            </a:r>
          </a:p>
          <a:p>
            <a:r>
              <a:rPr lang="en-GB" sz="2800" dirty="0" smtClean="0"/>
              <a:t>Equality</a:t>
            </a:r>
          </a:p>
          <a:p>
            <a:r>
              <a:rPr lang="en-GB" sz="2800" dirty="0" smtClean="0"/>
              <a:t>Social inclusion</a:t>
            </a:r>
          </a:p>
          <a:p>
            <a:r>
              <a:rPr lang="en-GB" sz="2800" dirty="0" smtClean="0"/>
              <a:t>Need to provide information and resolving community based issues such as rights, entitlement , freedom and access to justice.</a:t>
            </a:r>
            <a:endParaRPr lang="en-GB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6104" y="2233533"/>
            <a:ext cx="5786203" cy="2788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48071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5944"/>
            <a:ext cx="9905998" cy="1334125"/>
          </a:xfrm>
        </p:spPr>
        <p:txBody>
          <a:bodyPr/>
          <a:lstStyle/>
          <a:p>
            <a:r>
              <a:rPr lang="en-GB" dirty="0" smtClean="0"/>
              <a:t>Mental capacity act 2005/CODE OF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1340069"/>
            <a:ext cx="4878389" cy="4790907"/>
          </a:xfrm>
        </p:spPr>
        <p:txBody>
          <a:bodyPr>
            <a:normAutofit/>
          </a:bodyPr>
          <a:lstStyle/>
          <a:p>
            <a:r>
              <a:rPr lang="en-GB" dirty="0" smtClean="0"/>
              <a:t>DECISION</a:t>
            </a:r>
          </a:p>
          <a:p>
            <a:endParaRPr lang="en-GB" dirty="0" smtClean="0"/>
          </a:p>
          <a:p>
            <a:r>
              <a:rPr lang="en-GB" dirty="0" smtClean="0"/>
              <a:t>BEST INTEREST</a:t>
            </a:r>
          </a:p>
          <a:p>
            <a:endParaRPr lang="en-GB" dirty="0" smtClean="0"/>
          </a:p>
          <a:p>
            <a:r>
              <a:rPr lang="en-GB" dirty="0" smtClean="0"/>
              <a:t>ALTERNATIVE OPTIONS</a:t>
            </a:r>
          </a:p>
          <a:p>
            <a:endParaRPr lang="en-GB" dirty="0" smtClean="0"/>
          </a:p>
          <a:p>
            <a:r>
              <a:rPr lang="en-GB" dirty="0" smtClean="0"/>
              <a:t>AN LASTING POWER  OF ATTORNEY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340069"/>
            <a:ext cx="4875211" cy="5202621"/>
          </a:xfrm>
        </p:spPr>
        <p:txBody>
          <a:bodyPr>
            <a:normAutofit/>
          </a:bodyPr>
          <a:lstStyle/>
          <a:p>
            <a:r>
              <a:rPr lang="en-GB" dirty="0" smtClean="0"/>
              <a:t>ROLE IMHA</a:t>
            </a:r>
          </a:p>
          <a:p>
            <a:endParaRPr lang="en-GB" dirty="0" smtClean="0"/>
          </a:p>
          <a:p>
            <a:r>
              <a:rPr lang="en-GB" dirty="0" smtClean="0"/>
              <a:t>GUIDANCE</a:t>
            </a:r>
          </a:p>
          <a:p>
            <a:endParaRPr lang="en-GB" dirty="0" smtClean="0"/>
          </a:p>
          <a:p>
            <a:r>
              <a:rPr lang="en-GB" dirty="0" smtClean="0"/>
              <a:t> DUTY OF CARE</a:t>
            </a:r>
          </a:p>
          <a:p>
            <a:endParaRPr lang="en-GB" dirty="0" smtClean="0"/>
          </a:p>
          <a:p>
            <a:r>
              <a:rPr lang="en-GB" dirty="0" smtClean="0"/>
              <a:t>PROTECTION</a:t>
            </a:r>
          </a:p>
          <a:p>
            <a:endParaRPr lang="en-GB" dirty="0" smtClean="0"/>
          </a:p>
          <a:p>
            <a:r>
              <a:rPr lang="en-GB" dirty="0" smtClean="0"/>
              <a:t>SUPPORT/TREATMENT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0369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4266" y="464695"/>
            <a:ext cx="9913426" cy="95354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Social services and well-being act 2016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flipV="1">
            <a:off x="5895676" y="1996046"/>
            <a:ext cx="5781662" cy="462960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5676" y="1996047"/>
            <a:ext cx="5965875" cy="4524674"/>
          </a:xfrm>
        </p:spPr>
      </p:pic>
      <p:sp>
        <p:nvSpPr>
          <p:cNvPr id="4" name="Rectangle 3"/>
          <p:cNvSpPr/>
          <p:nvPr/>
        </p:nvSpPr>
        <p:spPr>
          <a:xfrm>
            <a:off x="741692" y="1523172"/>
            <a:ext cx="5153984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Assessment/care planning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Safeguarding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Advocacy </a:t>
            </a:r>
            <a:r>
              <a:rPr lang="en-GB" sz="2800" dirty="0" smtClean="0"/>
              <a:t>service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Partnership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Prevention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800" dirty="0" smtClean="0"/>
          </a:p>
          <a:p>
            <a:r>
              <a:rPr lang="en-GB" sz="2800" dirty="0" smtClean="0"/>
              <a:t>Support Local authorities/health boards/Welsh Ministers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676447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 ?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46251" y="1814731"/>
            <a:ext cx="7258931" cy="4459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5140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149902"/>
            <a:ext cx="9905998" cy="734518"/>
          </a:xfrm>
        </p:spPr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1490" y="1050274"/>
            <a:ext cx="9905999" cy="5395496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Bateman, N . (2000) </a:t>
            </a:r>
            <a:r>
              <a:rPr lang="en-GB" i="1" dirty="0" smtClean="0"/>
              <a:t>Advocacy Skills for Health and Social Care Professionals</a:t>
            </a:r>
            <a:r>
              <a:rPr lang="en-GB" dirty="0" smtClean="0"/>
              <a:t>. Jessica Kingsley.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Bradley , J</a:t>
            </a:r>
            <a:r>
              <a:rPr lang="en-GB" dirty="0"/>
              <a:t>. M</a:t>
            </a:r>
            <a:r>
              <a:rPr lang="en-GB" dirty="0" smtClean="0"/>
              <a:t>. ,Werth</a:t>
            </a:r>
            <a:r>
              <a:rPr lang="en-GB" dirty="0"/>
              <a:t>, J</a:t>
            </a:r>
            <a:r>
              <a:rPr lang="en-GB" dirty="0" smtClean="0"/>
              <a:t>, L</a:t>
            </a:r>
            <a:r>
              <a:rPr lang="en-GB" dirty="0"/>
              <a:t>., </a:t>
            </a:r>
            <a:r>
              <a:rPr lang="en-GB" dirty="0" smtClean="0"/>
              <a:t>and </a:t>
            </a:r>
            <a:r>
              <a:rPr lang="en-GB" dirty="0"/>
              <a:t>Hastings, S. </a:t>
            </a:r>
            <a:r>
              <a:rPr lang="en-GB" dirty="0" smtClean="0"/>
              <a:t>l. </a:t>
            </a:r>
            <a:r>
              <a:rPr lang="en-GB" dirty="0"/>
              <a:t>(2012</a:t>
            </a:r>
            <a:r>
              <a:rPr lang="en-GB" dirty="0" smtClean="0"/>
              <a:t>) ’</a:t>
            </a:r>
            <a:r>
              <a:rPr lang="en-GB" i="1" dirty="0" smtClean="0"/>
              <a:t> </a:t>
            </a:r>
            <a:r>
              <a:rPr lang="en-GB" dirty="0"/>
              <a:t>Social Justice Advocacy in Rural </a:t>
            </a:r>
            <a:r>
              <a:rPr lang="en-GB" dirty="0" smtClean="0"/>
              <a:t>communities : </a:t>
            </a:r>
            <a:r>
              <a:rPr lang="en-GB" dirty="0"/>
              <a:t>Practical Issues and </a:t>
            </a:r>
            <a:r>
              <a:rPr lang="en-GB" dirty="0" smtClean="0"/>
              <a:t>Implication,’ </a:t>
            </a:r>
            <a:r>
              <a:rPr lang="en-GB" i="1" dirty="0"/>
              <a:t>The Counselling </a:t>
            </a:r>
            <a:r>
              <a:rPr lang="en-GB" i="1" dirty="0" smtClean="0"/>
              <a:t>Psychologist, 40</a:t>
            </a:r>
            <a:r>
              <a:rPr lang="en-GB" dirty="0" smtClean="0"/>
              <a:t>, 3, </a:t>
            </a:r>
            <a:r>
              <a:rPr lang="en-GB" dirty="0"/>
              <a:t>pp.363-364 </a:t>
            </a:r>
            <a:r>
              <a:rPr lang="en-GB" dirty="0" smtClean="0"/>
              <a:t>[Online] .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</a:t>
            </a:r>
            <a:r>
              <a:rPr lang="en-GB" dirty="0" smtClean="0">
                <a:hlinkClick r:id="rId2"/>
              </a:rPr>
              <a:t>: //</a:t>
            </a:r>
            <a:r>
              <a:rPr lang="en-GB" dirty="0">
                <a:hlinkClick r:id="rId2"/>
              </a:rPr>
              <a:t>www</a:t>
            </a:r>
            <a:r>
              <a:rPr lang="en-GB" dirty="0" smtClean="0">
                <a:hlinkClick r:id="rId2"/>
              </a:rPr>
              <a:t>. tcp.sagepub.com/ (Accessed : 15October2017</a:t>
            </a:r>
            <a:r>
              <a:rPr lang="en-GB" dirty="0">
                <a:hlinkClick r:id="rId2"/>
              </a:rPr>
              <a:t>)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Bowen , </a:t>
            </a:r>
            <a:r>
              <a:rPr lang="en-GB" dirty="0"/>
              <a:t>P</a:t>
            </a:r>
            <a:r>
              <a:rPr lang="en-GB" dirty="0" smtClean="0"/>
              <a:t>. , (</a:t>
            </a:r>
            <a:r>
              <a:rPr lang="en-GB" dirty="0"/>
              <a:t>2007) </a:t>
            </a:r>
            <a:r>
              <a:rPr lang="en-GB" i="1" dirty="0"/>
              <a:t>Blackstone’s guide to the Mental Health Act 2007</a:t>
            </a:r>
            <a:r>
              <a:rPr lang="en-GB" i="1" dirty="0" smtClean="0"/>
              <a:t>. Oxford</a:t>
            </a:r>
            <a:r>
              <a:rPr lang="en-GB" i="1" dirty="0"/>
              <a:t>. Oxford </a:t>
            </a:r>
            <a:r>
              <a:rPr lang="en-GB" dirty="0"/>
              <a:t>University Press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Coffey , </a:t>
            </a:r>
            <a:r>
              <a:rPr lang="en-GB" dirty="0"/>
              <a:t>M</a:t>
            </a:r>
            <a:r>
              <a:rPr lang="en-GB" dirty="0" smtClean="0"/>
              <a:t>. , Hannigan , B . , </a:t>
            </a:r>
            <a:r>
              <a:rPr lang="en-GB" dirty="0" err="1" smtClean="0"/>
              <a:t>Meudel</a:t>
            </a:r>
            <a:r>
              <a:rPr lang="en-GB" dirty="0" smtClean="0"/>
              <a:t> , A . , Hunt , </a:t>
            </a:r>
            <a:r>
              <a:rPr lang="en-GB" dirty="0"/>
              <a:t>J. </a:t>
            </a:r>
            <a:r>
              <a:rPr lang="en-GB" dirty="0" smtClean="0"/>
              <a:t>, and Fitzsimmons , D</a:t>
            </a:r>
            <a:r>
              <a:rPr lang="en-GB" dirty="0"/>
              <a:t>. (2016</a:t>
            </a:r>
            <a:r>
              <a:rPr lang="en-GB" dirty="0" smtClean="0"/>
              <a:t>) ’Study </a:t>
            </a:r>
            <a:r>
              <a:rPr lang="en-GB" dirty="0"/>
              <a:t>protocol: a mixed methods study to assess mental health recovery, shared decision-making and quality of life </a:t>
            </a:r>
            <a:r>
              <a:rPr lang="en-GB" dirty="0" smtClean="0"/>
              <a:t>( Plan 4 Recovery ) , </a:t>
            </a:r>
            <a:r>
              <a:rPr lang="en-GB" i="1" dirty="0" smtClean="0"/>
              <a:t>BMC </a:t>
            </a:r>
            <a:r>
              <a:rPr lang="en-GB" i="1" dirty="0"/>
              <a:t>Health Services </a:t>
            </a:r>
            <a:r>
              <a:rPr lang="en-GB" i="1" dirty="0" smtClean="0"/>
              <a:t>Research </a:t>
            </a:r>
            <a:r>
              <a:rPr lang="en-GB" dirty="0" smtClean="0"/>
              <a:t>16, 392 [</a:t>
            </a:r>
            <a:r>
              <a:rPr lang="en-GB" dirty="0"/>
              <a:t>Online</a:t>
            </a:r>
            <a:r>
              <a:rPr lang="en-GB" dirty="0" smtClean="0"/>
              <a:t>]. Available </a:t>
            </a:r>
            <a:r>
              <a:rPr lang="en-GB" dirty="0"/>
              <a:t>at: </a:t>
            </a:r>
            <a:r>
              <a:rPr lang="en-GB" dirty="0">
                <a:hlinkClick r:id="rId3"/>
              </a:rPr>
              <a:t>http</a:t>
            </a:r>
            <a:r>
              <a:rPr lang="en-GB" dirty="0" smtClean="0">
                <a:hlinkClick r:id="rId3"/>
              </a:rPr>
              <a:t>: //</a:t>
            </a:r>
            <a:r>
              <a:rPr lang="en-GB" dirty="0">
                <a:hlinkClick r:id="rId3"/>
              </a:rPr>
              <a:t>www.biomedcentral.com/submit</a:t>
            </a:r>
            <a:r>
              <a:rPr lang="en-GB" dirty="0" smtClean="0">
                <a:hlinkClick r:id="rId3"/>
              </a:rPr>
              <a:t>/ (Accessed:27 October2017</a:t>
            </a:r>
            <a:r>
              <a:rPr lang="en-GB" dirty="0">
                <a:hlinkClick r:id="rId3"/>
              </a:rPr>
              <a:t>)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44798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1452" y="181124"/>
            <a:ext cx="9905998" cy="628345"/>
          </a:xfrm>
        </p:spPr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575" y="929390"/>
            <a:ext cx="11047751" cy="5651292"/>
          </a:xfrm>
        </p:spPr>
        <p:txBody>
          <a:bodyPr/>
          <a:lstStyle/>
          <a:p>
            <a:pPr marL="0" indent="0">
              <a:buNone/>
            </a:pPr>
            <a:r>
              <a:rPr lang="en-GB" dirty="0" err="1" smtClean="0"/>
              <a:t>Drakeford</a:t>
            </a:r>
            <a:r>
              <a:rPr lang="en-GB" dirty="0" smtClean="0"/>
              <a:t> , M</a:t>
            </a:r>
            <a:r>
              <a:rPr lang="en-GB" dirty="0"/>
              <a:t>, AM </a:t>
            </a:r>
            <a:r>
              <a:rPr lang="en-GB" dirty="0" smtClean="0"/>
              <a:t>. (2016) ’</a:t>
            </a:r>
            <a:r>
              <a:rPr lang="en-GB" i="1" dirty="0" smtClean="0"/>
              <a:t>An </a:t>
            </a:r>
            <a:r>
              <a:rPr lang="en-GB" i="1" dirty="0"/>
              <a:t>NHS for future generations-why we are making prudent healthcare happen</a:t>
            </a:r>
            <a:r>
              <a:rPr lang="en-GB" dirty="0" smtClean="0"/>
              <a:t>’,[</a:t>
            </a:r>
            <a:r>
              <a:rPr lang="en-GB" dirty="0"/>
              <a:t>Online].Available at: http</a:t>
            </a:r>
            <a:r>
              <a:rPr lang="en-GB" dirty="0" smtClean="0"/>
              <a:t>://www.prudenthealthcare.org.uk/ph</a:t>
            </a:r>
            <a:r>
              <a:rPr lang="en-GB" dirty="0"/>
              <a:t>/(Accessed:27 October2017).</a:t>
            </a:r>
          </a:p>
        </p:txBody>
      </p:sp>
      <p:sp>
        <p:nvSpPr>
          <p:cNvPr id="4" name="Rectangle 3"/>
          <p:cNvSpPr/>
          <p:nvPr/>
        </p:nvSpPr>
        <p:spPr>
          <a:xfrm>
            <a:off x="510575" y="2615148"/>
            <a:ext cx="11301673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Green, J. E., Mc </a:t>
            </a:r>
            <a:r>
              <a:rPr lang="en-GB" sz="2400" dirty="0" err="1"/>
              <a:t>Collum</a:t>
            </a:r>
            <a:r>
              <a:rPr lang="en-GB" sz="2400" dirty="0"/>
              <a:t>, V.C., and Hays, D.G. (2008) ‘</a:t>
            </a:r>
            <a:r>
              <a:rPr lang="en-GB" sz="2400" i="1" dirty="0"/>
              <a:t> </a:t>
            </a:r>
            <a:r>
              <a:rPr lang="en-GB" sz="2400" dirty="0"/>
              <a:t>Teaching Advocacy Counselling; A Social Justice Paradigm of Awareness, Knowledge, and Skills</a:t>
            </a:r>
            <a:r>
              <a:rPr lang="en-GB" sz="2400" i="1" dirty="0"/>
              <a:t>.’ Journal for Social Action in Counselling and Psychology </a:t>
            </a:r>
            <a:r>
              <a:rPr lang="en-GB" sz="2400" dirty="0"/>
              <a:t>, 1,2 pp.14-29. [Online]. Available at: http://www.scholar.google.com/(Accessed : 5 November 2017</a:t>
            </a:r>
            <a:r>
              <a:rPr lang="en-GB" sz="2400" dirty="0" smtClean="0"/>
              <a:t>)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Green ,E., J., Mc </a:t>
            </a:r>
            <a:r>
              <a:rPr lang="en-GB" sz="2400" dirty="0" err="1"/>
              <a:t>Collum</a:t>
            </a:r>
            <a:r>
              <a:rPr lang="en-GB" sz="2400" dirty="0"/>
              <a:t> , V.C., and Hays, D.G. (2008) ’ Teaching Advocacy Counselling within a Social Justice Framework: Implications for School Counsellors and Educators’. </a:t>
            </a:r>
            <a:r>
              <a:rPr lang="en-GB" sz="2400" i="1" dirty="0"/>
              <a:t>Journal of Social Action in Counselling and Psychology,1,2 [Online</a:t>
            </a:r>
            <a:r>
              <a:rPr lang="en-GB" sz="2400" dirty="0"/>
              <a:t>] . Available at: http ://www.http:/schcolar.com/ ( Accessed : 5 November2017)</a:t>
            </a:r>
          </a:p>
        </p:txBody>
      </p:sp>
    </p:spTree>
    <p:extLst>
      <p:ext uri="{BB962C8B-B14F-4D97-AF65-F5344CB8AC3E}">
        <p14:creationId xmlns:p14="http://schemas.microsoft.com/office/powerpoint/2010/main" val="12853185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1" y="389745"/>
            <a:ext cx="9905998" cy="52465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918" y="2599478"/>
            <a:ext cx="11857220" cy="5618130"/>
          </a:xfrm>
        </p:spPr>
        <p:txBody>
          <a:bodyPr/>
          <a:lstStyle/>
          <a:p>
            <a:r>
              <a:rPr lang="en-GB" dirty="0" err="1" smtClean="0"/>
              <a:t>Newbigging</a:t>
            </a:r>
            <a:r>
              <a:rPr lang="en-GB" dirty="0" smtClean="0"/>
              <a:t> , K., Ridley, J . , Mc </a:t>
            </a:r>
            <a:r>
              <a:rPr lang="en-GB" dirty="0" err="1" smtClean="0"/>
              <a:t>keown</a:t>
            </a:r>
            <a:r>
              <a:rPr lang="en-GB" dirty="0" smtClean="0"/>
              <a:t> , M., </a:t>
            </a:r>
            <a:r>
              <a:rPr lang="en-GB" dirty="0" err="1" smtClean="0"/>
              <a:t>Sadd</a:t>
            </a:r>
            <a:r>
              <a:rPr lang="en-GB" dirty="0" smtClean="0"/>
              <a:t> ,J . , Machin ,K., Cruse , K ., De la </a:t>
            </a:r>
            <a:r>
              <a:rPr lang="en-GB" dirty="0" err="1" smtClean="0"/>
              <a:t>Haye</a:t>
            </a:r>
            <a:r>
              <a:rPr lang="en-GB" dirty="0" smtClean="0"/>
              <a:t> , S. , Able, L . N., and </a:t>
            </a:r>
            <a:r>
              <a:rPr lang="en-GB" dirty="0" err="1" smtClean="0"/>
              <a:t>Poursanidou</a:t>
            </a:r>
            <a:r>
              <a:rPr lang="en-GB" dirty="0" smtClean="0"/>
              <a:t> , K. (2015)</a:t>
            </a:r>
            <a:r>
              <a:rPr lang="en-GB" i="1" dirty="0" smtClean="0"/>
              <a:t> Independent Mental Health  Advocacy. The Right to be heard. Context , Values and Good Practice </a:t>
            </a:r>
            <a:r>
              <a:rPr lang="en-GB" dirty="0" smtClean="0"/>
              <a:t>. London</a:t>
            </a:r>
            <a:r>
              <a:rPr lang="en-GB" dirty="0"/>
              <a:t>:</a:t>
            </a:r>
            <a:r>
              <a:rPr lang="en-GB" dirty="0" smtClean="0"/>
              <a:t> Jessica Kingsley Publishers. 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Department for Constitutional Affairs (2013</a:t>
            </a:r>
            <a:r>
              <a:rPr lang="en-GB" i="1" dirty="0" smtClean="0"/>
              <a:t>) Mental Capacity Act 2005 Code of Practice , </a:t>
            </a:r>
            <a:r>
              <a:rPr lang="en-GB" dirty="0" smtClean="0"/>
              <a:t>The Stationery Office on behalf of the Department for Constitutional Affairs. [Online]Available at</a:t>
            </a:r>
            <a:r>
              <a:rPr lang="en-GB" dirty="0"/>
              <a:t>:</a:t>
            </a:r>
            <a:r>
              <a:rPr lang="en-GB" dirty="0" smtClean="0"/>
              <a:t> </a:t>
            </a:r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</a:t>
            </a:r>
            <a:r>
              <a:rPr lang="en-GB" dirty="0" smtClean="0">
                <a:hlinkClick r:id="rId3"/>
              </a:rPr>
              <a:t>//www. gov.uk</a:t>
            </a:r>
            <a:r>
              <a:rPr lang="en-GB" dirty="0" smtClean="0"/>
              <a:t> /( Accessed : 27 October 2017)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94741" y="1156774"/>
            <a:ext cx="11242623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Harrison ,T., and Davis, R . (2009) ‘ Advocacy: time to communicate. </a:t>
            </a:r>
            <a:r>
              <a:rPr lang="en-GB" sz="2400" i="1" dirty="0"/>
              <a:t>Advances in psychiatric treatment ’,15</a:t>
            </a:r>
            <a:r>
              <a:rPr lang="en-GB" sz="2400" dirty="0"/>
              <a:t>, pp.57-64. [Online] . Available at: http:// www.apt.rcpsych.org/ (Accessed:10 October 2017</a:t>
            </a:r>
            <a:r>
              <a:rPr lang="en-GB" sz="2400" dirty="0" smtClean="0"/>
              <a:t>)</a:t>
            </a:r>
          </a:p>
          <a:p>
            <a:endParaRPr lang="en-GB" sz="2400" dirty="0" smtClean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085737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1650" y="284814"/>
            <a:ext cx="9905998" cy="58461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141412" y="989352"/>
            <a:ext cx="9905999" cy="544142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Mental health W</a:t>
            </a:r>
            <a:r>
              <a:rPr lang="en-GB" dirty="0" smtClean="0"/>
              <a:t>ales </a:t>
            </a:r>
            <a:r>
              <a:rPr lang="en-GB" dirty="0"/>
              <a:t>the voice of service users and carers (2017</a:t>
            </a:r>
            <a:r>
              <a:rPr lang="en-GB" dirty="0" smtClean="0"/>
              <a:t>) ‘Increasing </a:t>
            </a:r>
            <a:r>
              <a:rPr lang="en-GB" dirty="0"/>
              <a:t>access to talking </a:t>
            </a:r>
            <a:r>
              <a:rPr lang="en-GB" dirty="0" smtClean="0"/>
              <a:t>therapies’.[</a:t>
            </a:r>
            <a:r>
              <a:rPr lang="en-GB" dirty="0"/>
              <a:t>Online]. Available at: </a:t>
            </a:r>
            <a:r>
              <a:rPr lang="en-GB" dirty="0">
                <a:hlinkClick r:id="rId2"/>
              </a:rPr>
              <a:t>http://www.hafal.org/publication (Accessed:21</a:t>
            </a:r>
            <a:r>
              <a:rPr lang="en-GB" dirty="0"/>
              <a:t> </a:t>
            </a:r>
            <a:r>
              <a:rPr lang="en-GB" dirty="0" smtClean="0"/>
              <a:t>October2007)</a:t>
            </a: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r>
              <a:rPr lang="en-GB" dirty="0"/>
              <a:t>Mental health Wales the voice of service users and carers (2017</a:t>
            </a:r>
            <a:r>
              <a:rPr lang="en-GB" dirty="0" smtClean="0"/>
              <a:t>)’ </a:t>
            </a:r>
            <a:r>
              <a:rPr lang="en-GB" i="1" dirty="0" smtClean="0"/>
              <a:t>Criminal </a:t>
            </a:r>
            <a:r>
              <a:rPr lang="en-GB" i="1" dirty="0"/>
              <a:t>Justice </a:t>
            </a:r>
            <a:r>
              <a:rPr lang="en-GB" i="1" dirty="0" smtClean="0"/>
              <a:t>issues’</a:t>
            </a:r>
            <a:r>
              <a:rPr lang="en-GB" dirty="0" smtClean="0"/>
              <a:t>. </a:t>
            </a:r>
            <a:r>
              <a:rPr lang="en-GB" dirty="0"/>
              <a:t>[</a:t>
            </a:r>
            <a:r>
              <a:rPr lang="en-GB" dirty="0" smtClean="0"/>
              <a:t>Online] . Available </a:t>
            </a:r>
            <a:r>
              <a:rPr lang="en-GB" dirty="0"/>
              <a:t>at: </a:t>
            </a:r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www.hafal.org/publication/ (Accessed : 23</a:t>
            </a:r>
            <a:r>
              <a:rPr lang="en-GB" dirty="0" smtClean="0"/>
              <a:t> </a:t>
            </a:r>
            <a:r>
              <a:rPr lang="en-GB" dirty="0"/>
              <a:t>October2017).</a:t>
            </a:r>
          </a:p>
          <a:p>
            <a:pPr marL="0" indent="0">
              <a:buNone/>
            </a:pPr>
            <a:r>
              <a:rPr lang="en-GB" i="1" dirty="0"/>
              <a:t> </a:t>
            </a:r>
          </a:p>
          <a:p>
            <a:r>
              <a:rPr lang="en-GB" dirty="0"/>
              <a:t>A Mental Health </a:t>
            </a:r>
            <a:r>
              <a:rPr lang="en-GB" dirty="0" smtClean="0"/>
              <a:t>Wales (2015)’ </a:t>
            </a:r>
            <a:r>
              <a:rPr lang="en-GB" i="1" dirty="0" smtClean="0"/>
              <a:t>Research </a:t>
            </a:r>
            <a:r>
              <a:rPr lang="en-GB" i="1" dirty="0"/>
              <a:t>issues </a:t>
            </a:r>
            <a:r>
              <a:rPr lang="en-GB" i="1" dirty="0" smtClean="0"/>
              <a:t>‘</a:t>
            </a:r>
            <a:r>
              <a:rPr lang="en-GB" dirty="0" smtClean="0"/>
              <a:t>.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[Online</a:t>
            </a:r>
            <a:r>
              <a:rPr lang="en-GB" dirty="0" smtClean="0"/>
              <a:t>]. Available </a:t>
            </a:r>
            <a:r>
              <a:rPr lang="en-GB" dirty="0"/>
              <a:t>at: </a:t>
            </a:r>
            <a:r>
              <a:rPr lang="en-GB" dirty="0" smtClean="0"/>
              <a:t>http://www.hafal.org./publication/ </a:t>
            </a:r>
            <a:r>
              <a:rPr lang="en-GB" dirty="0"/>
              <a:t>(Accessed</a:t>
            </a:r>
            <a:r>
              <a:rPr lang="en-GB" dirty="0" smtClean="0"/>
              <a:t>: 27October2017</a:t>
            </a:r>
            <a:r>
              <a:rPr lang="en-GB" dirty="0"/>
              <a:t>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0882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408655"/>
            <a:ext cx="9905998" cy="685627"/>
          </a:xfrm>
        </p:spPr>
        <p:txBody>
          <a:bodyPr>
            <a:normAutofit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411234" y="3073946"/>
            <a:ext cx="9905999" cy="357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2400" dirty="0"/>
              <a:t>Mental health Wales the voice of service users and carers (2014)</a:t>
            </a:r>
          </a:p>
          <a:p>
            <a:pPr marL="0" indent="0" algn="ctr">
              <a:buNone/>
            </a:pPr>
            <a:r>
              <a:rPr lang="en-GB" sz="2400" i="1" dirty="0" smtClean="0"/>
              <a:t>‘Carers</a:t>
            </a:r>
            <a:r>
              <a:rPr lang="en-GB" sz="2400" i="1" dirty="0"/>
              <a:t>: know your rights</a:t>
            </a:r>
            <a:r>
              <a:rPr lang="en-GB" sz="2400" i="1" dirty="0" smtClean="0"/>
              <a:t>.’[</a:t>
            </a:r>
            <a:r>
              <a:rPr lang="en-GB" sz="2400" dirty="0" smtClean="0"/>
              <a:t>Online] Available </a:t>
            </a:r>
            <a:r>
              <a:rPr lang="en-GB" dirty="0" smtClean="0"/>
              <a:t>at: http://</a:t>
            </a:r>
            <a:r>
              <a:rPr lang="en-GB" sz="2400" dirty="0" smtClean="0"/>
              <a:t>www.hafai.org.publication/(Accessed:10 October2017).</a:t>
            </a:r>
          </a:p>
          <a:p>
            <a:pPr marL="0" indent="0" algn="ctr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2400" dirty="0" smtClean="0"/>
              <a:t> </a:t>
            </a:r>
            <a:r>
              <a:rPr lang="en-GB" dirty="0"/>
              <a:t>A guide for patients, families and </a:t>
            </a:r>
            <a:r>
              <a:rPr lang="en-GB" dirty="0" smtClean="0"/>
              <a:t>professionals (2016)’Understanding and responding quickly to psychosis.’</a:t>
            </a:r>
            <a:r>
              <a:rPr lang="en-GB" sz="2400" dirty="0" smtClean="0"/>
              <a:t> [Online] </a:t>
            </a:r>
            <a:r>
              <a:rPr lang="en-GB" dirty="0" smtClean="0"/>
              <a:t>Available at : </a:t>
            </a:r>
            <a:r>
              <a:rPr lang="en-GB" dirty="0" smtClean="0">
                <a:hlinkClick r:id="rId2"/>
              </a:rPr>
              <a:t>http://</a:t>
            </a:r>
            <a:r>
              <a:rPr lang="en-GB" sz="2400" dirty="0" smtClean="0">
                <a:hlinkClick r:id="rId2"/>
              </a:rPr>
              <a:t>www.hafal.org./publications</a:t>
            </a:r>
            <a:r>
              <a:rPr lang="en-GB" sz="2400" dirty="0" smtClean="0"/>
              <a:t>/( Accesssed:10 October 2017) .</a:t>
            </a:r>
            <a:endParaRPr lang="en-GB" sz="2400" dirty="0"/>
          </a:p>
        </p:txBody>
      </p:sp>
      <p:sp>
        <p:nvSpPr>
          <p:cNvPr id="5" name="Rectangle 4"/>
          <p:cNvSpPr/>
          <p:nvPr/>
        </p:nvSpPr>
        <p:spPr>
          <a:xfrm>
            <a:off x="1141411" y="1094282"/>
            <a:ext cx="1028109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/>
            <a:endParaRPr lang="en-GB" sz="2400" i="1" dirty="0" smtClean="0"/>
          </a:p>
          <a:p>
            <a:pPr lvl="2"/>
            <a:r>
              <a:rPr lang="en-GB" sz="2400" dirty="0" smtClean="0"/>
              <a:t>Social </a:t>
            </a:r>
            <a:r>
              <a:rPr lang="en-GB" sz="2400" dirty="0"/>
              <a:t>Services and </a:t>
            </a:r>
            <a:r>
              <a:rPr lang="en-GB" sz="2400" dirty="0" smtClean="0"/>
              <a:t>Well-being (</a:t>
            </a:r>
            <a:r>
              <a:rPr lang="en-GB" sz="2400" dirty="0"/>
              <a:t>Wales</a:t>
            </a:r>
            <a:r>
              <a:rPr lang="en-GB" sz="2400" dirty="0" smtClean="0"/>
              <a:t>) Act </a:t>
            </a:r>
            <a:r>
              <a:rPr lang="en-GB" sz="2400" i="1" dirty="0"/>
              <a:t>(</a:t>
            </a:r>
            <a:r>
              <a:rPr lang="en-GB" sz="2400" dirty="0" smtClean="0"/>
              <a:t>2016) </a:t>
            </a:r>
            <a:r>
              <a:rPr lang="en-GB" sz="2400" dirty="0"/>
              <a:t>[Online</a:t>
            </a:r>
            <a:r>
              <a:rPr lang="en-GB" sz="2400" dirty="0" smtClean="0"/>
              <a:t>]. Available </a:t>
            </a:r>
            <a:r>
              <a:rPr lang="en-GB" sz="2400" dirty="0"/>
              <a:t>at: </a:t>
            </a:r>
            <a:r>
              <a:rPr lang="en-GB" sz="2400" dirty="0">
                <a:hlinkClick r:id="rId3"/>
              </a:rPr>
              <a:t>http://</a:t>
            </a:r>
            <a:r>
              <a:rPr lang="en-GB" sz="2400" dirty="0" smtClean="0">
                <a:hlinkClick r:id="rId3"/>
              </a:rPr>
              <a:t>www.gov.wales</a:t>
            </a:r>
            <a:r>
              <a:rPr lang="en-GB" sz="2400" dirty="0" smtClean="0"/>
              <a:t>/ (Accessed:17 </a:t>
            </a:r>
            <a:r>
              <a:rPr lang="en-GB" sz="2400" dirty="0"/>
              <a:t>October 2017).</a:t>
            </a:r>
          </a:p>
        </p:txBody>
      </p:sp>
    </p:spTree>
    <p:extLst>
      <p:ext uri="{BB962C8B-B14F-4D97-AF65-F5344CB8AC3E}">
        <p14:creationId xmlns:p14="http://schemas.microsoft.com/office/powerpoint/2010/main" val="8944242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8891" y="-229621"/>
            <a:ext cx="9905998" cy="1478570"/>
          </a:xfrm>
        </p:spPr>
        <p:txBody>
          <a:bodyPr/>
          <a:lstStyle/>
          <a:p>
            <a:r>
              <a:rPr lang="en-GB" dirty="0" smtClean="0"/>
              <a:t>reference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8890" y="854438"/>
            <a:ext cx="9905999" cy="5501392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A user guide (2014)’ </a:t>
            </a:r>
            <a:r>
              <a:rPr lang="en-GB" i="1" dirty="0" smtClean="0"/>
              <a:t>Treatments for serious mental illness</a:t>
            </a:r>
            <a:r>
              <a:rPr lang="en-GB" dirty="0" smtClean="0"/>
              <a:t>’.[Online].Available at: http: //www.hafal.org./publication/(Accessed:5 November 2017)</a:t>
            </a:r>
          </a:p>
          <a:p>
            <a:endParaRPr lang="en-GB" dirty="0" smtClean="0"/>
          </a:p>
          <a:p>
            <a:r>
              <a:rPr lang="en-GB" dirty="0" smtClean="0"/>
              <a:t>Stanley, S. and </a:t>
            </a:r>
            <a:r>
              <a:rPr lang="en-GB" dirty="0" err="1" smtClean="0"/>
              <a:t>Kehyayan</a:t>
            </a:r>
            <a:r>
              <a:rPr lang="en-GB" dirty="0" smtClean="0"/>
              <a:t> </a:t>
            </a:r>
            <a:r>
              <a:rPr lang="en-GB" dirty="0"/>
              <a:t>,</a:t>
            </a:r>
            <a:r>
              <a:rPr lang="en-GB" dirty="0" smtClean="0"/>
              <a:t>V. (2012) ’Advocacy: Critical component in a Comprehensive Mental Health System’.</a:t>
            </a:r>
            <a:r>
              <a:rPr lang="en-GB" i="1" dirty="0" smtClean="0"/>
              <a:t> American Journal of Orthopsychiatry,82,1Jan,pp.115-120 </a:t>
            </a:r>
            <a:r>
              <a:rPr lang="en-GB" dirty="0" smtClean="0"/>
              <a:t>[Online]. Available at: </a:t>
            </a:r>
            <a:r>
              <a:rPr lang="en-GB" dirty="0" smtClean="0">
                <a:hlinkClick r:id="rId2"/>
              </a:rPr>
              <a:t>http://web.b.ebscohost.com/ehost/delivery</a:t>
            </a:r>
            <a:r>
              <a:rPr lang="en-GB" dirty="0" smtClean="0"/>
              <a:t> ?</a:t>
            </a:r>
            <a:r>
              <a:rPr lang="en-GB" dirty="0" err="1" smtClean="0"/>
              <a:t>sid</a:t>
            </a:r>
            <a:r>
              <a:rPr lang="en-GB" dirty="0" smtClean="0"/>
              <a:t>=ef81b335-60/Accessed: 24 October2017)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0868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ADVOCACY10</Template>
  <TotalTime>3</TotalTime>
  <Words>1141</Words>
  <Application>Microsoft Office PowerPoint</Application>
  <PresentationFormat>Widescreen</PresentationFormat>
  <Paragraphs>184</Paragraphs>
  <Slides>22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Calibri</vt:lpstr>
      <vt:lpstr>Courier New</vt:lpstr>
      <vt:lpstr>Trebuchet MS</vt:lpstr>
      <vt:lpstr>Tw Cen MT</vt:lpstr>
      <vt:lpstr>Wingdings</vt:lpstr>
      <vt:lpstr>Circuit</vt:lpstr>
      <vt:lpstr>APPLIED MENTAL HEALTH        ADVOCACY</vt:lpstr>
      <vt:lpstr>hafal</vt:lpstr>
      <vt:lpstr>Hafal won international award 23.08.2017 for best practice</vt:lpstr>
      <vt:lpstr>Hafal services:</vt:lpstr>
      <vt:lpstr>missions</vt:lpstr>
      <vt:lpstr>HOLISTIC APPROACH</vt:lpstr>
      <vt:lpstr> “Lets talk!”-psychological therapy </vt:lpstr>
      <vt:lpstr>Stigma and discrimination</vt:lpstr>
      <vt:lpstr>Hafal-RESEARCH PRIORITIES</vt:lpstr>
      <vt:lpstr>advocacy</vt:lpstr>
      <vt:lpstr>Carers rights</vt:lpstr>
      <vt:lpstr>Advocacy role</vt:lpstr>
      <vt:lpstr>INDEPENDENT ADVOCATE</vt:lpstr>
      <vt:lpstr>Mental capacity act 2005/CODE OF PRACTICE</vt:lpstr>
      <vt:lpstr>Social services and well-being act 2016 </vt:lpstr>
      <vt:lpstr>ANY Questions ?</vt:lpstr>
      <vt:lpstr>REFERENCES</vt:lpstr>
      <vt:lpstr>references</vt:lpstr>
      <vt:lpstr>REFERENCE</vt:lpstr>
      <vt:lpstr>reference</vt:lpstr>
      <vt:lpstr>REFERENCES</vt:lpstr>
      <vt:lpstr>reference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APPLIED MENTAL HEALTH        ADVOCACY</dc:title>
  <dc:creator>Lyudmyla Amery (1651468)</dc:creator>
  <cp:lastModifiedBy>Lyudmyla Amery (1651468)</cp:lastModifiedBy>
  <cp:revision>2</cp:revision>
  <cp:lastPrinted>2017-11-06T09:58:09Z</cp:lastPrinted>
  <dcterms:created xsi:type="dcterms:W3CDTF">2017-11-06T10:23:41Z</dcterms:created>
  <dcterms:modified xsi:type="dcterms:W3CDTF">2017-11-06T10:29:13Z</dcterms:modified>
</cp:coreProperties>
</file>