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16"/>
  </p:notesMasterIdLst>
  <p:sldIdLst>
    <p:sldId id="256" r:id="rId2"/>
    <p:sldId id="259" r:id="rId3"/>
    <p:sldId id="258" r:id="rId4"/>
    <p:sldId id="265" r:id="rId5"/>
    <p:sldId id="260" r:id="rId6"/>
    <p:sldId id="261" r:id="rId7"/>
    <p:sldId id="257" r:id="rId8"/>
    <p:sldId id="266" r:id="rId9"/>
    <p:sldId id="268" r:id="rId10"/>
    <p:sldId id="267" r:id="rId11"/>
    <p:sldId id="269" r:id="rId12"/>
    <p:sldId id="263" r:id="rId13"/>
    <p:sldId id="264" r:id="rId14"/>
    <p:sldId id="26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095"/>
    <p:restoredTop sz="90925"/>
  </p:normalViewPr>
  <p:slideViewPr>
    <p:cSldViewPr snapToGrid="0">
      <p:cViewPr varScale="1">
        <p:scale>
          <a:sx n="185" d="100"/>
          <a:sy n="185" d="100"/>
        </p:scale>
        <p:origin x="135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0CEBD5-181E-4E4C-8A06-8754C17601EA}" type="datetimeFigureOut">
              <a:rPr lang="en-GB" smtClean="0"/>
              <a:t>11/12/2022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9CFF94-8AA2-7F4D-AF7E-8B5B28A34660}" type="slidenum">
              <a:rPr lang="en-GB" smtClean="0"/>
              <a:t>‹#›</a:t>
            </a:fld>
            <a:endParaRPr lang="en-GB"/>
          </a:p>
        </p:txBody>
      </p:sp>
    </p:spTree>
    <p:extLst>
      <p:ext uri="{BB962C8B-B14F-4D97-AF65-F5344CB8AC3E}">
        <p14:creationId xmlns:p14="http://schemas.microsoft.com/office/powerpoint/2010/main" val="3036068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9CFF94-8AA2-7F4D-AF7E-8B5B28A34660}" type="slidenum">
              <a:rPr lang="en-GB" smtClean="0"/>
              <a:t>4</a:t>
            </a:fld>
            <a:endParaRPr lang="en-GB"/>
          </a:p>
        </p:txBody>
      </p:sp>
    </p:spTree>
    <p:extLst>
      <p:ext uri="{BB962C8B-B14F-4D97-AF65-F5344CB8AC3E}">
        <p14:creationId xmlns:p14="http://schemas.microsoft.com/office/powerpoint/2010/main" val="2031742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Benefits</a:t>
            </a:r>
          </a:p>
          <a:p>
            <a:r>
              <a:rPr lang="en-GB" dirty="0"/>
              <a:t>Press release: Alert all businesses on Carnaby Street, opportunity to get them involved as well as any smaller businesses. I will also have a registration service to avoid fraudulent activity.</a:t>
            </a:r>
          </a:p>
          <a:p>
            <a:r>
              <a:rPr lang="en-GB" dirty="0"/>
              <a:t>Game/App: Keeps the event in mind between the advert, posters and reels. Entices younger children, they can get excited about the countdown and will likely ask their parents to go.</a:t>
            </a:r>
          </a:p>
          <a:p>
            <a:r>
              <a:rPr lang="en-GB" dirty="0"/>
              <a:t>Merchandise: Children wanting to be like the child in the advert and have their very own soldier.</a:t>
            </a:r>
          </a:p>
          <a:p>
            <a:endParaRPr lang="en-GB" dirty="0"/>
          </a:p>
          <a:p>
            <a:r>
              <a:rPr lang="en-GB" dirty="0"/>
              <a:t>Tv/Internet: TV advert can be targeted for peak family times, set around after school hours and dinner time. Internet sparks a lot of talk, reels, hashtags and company tags create a clicking frenzy. People who like one of the brands associated with the event will be notified of the reels because there will be a collaboration with tagging and each business sharing media linked to the event.</a:t>
            </a:r>
          </a:p>
          <a:p>
            <a:endParaRPr lang="en-GB" dirty="0"/>
          </a:p>
          <a:p>
            <a:r>
              <a:rPr lang="en-GB" dirty="0"/>
              <a:t>TikTok: I don’t plan to use TikTok because I don’t feel it fits my brief. The emphasis for </a:t>
            </a:r>
            <a:r>
              <a:rPr lang="en-GB" dirty="0" err="1"/>
              <a:t>uch</a:t>
            </a:r>
            <a:r>
              <a:rPr lang="en-GB" dirty="0"/>
              <a:t> of the event starts with the younger children aged 4-10, with the merchandise and the game/app countdown planting the first seed. The domino effect from here is the parents looking into the event further, noticing it across Instagram and </a:t>
            </a:r>
            <a:r>
              <a:rPr lang="en-GB" dirty="0" err="1"/>
              <a:t>facebook</a:t>
            </a:r>
            <a:r>
              <a:rPr lang="en-GB" dirty="0"/>
              <a:t>. </a:t>
            </a:r>
            <a:r>
              <a:rPr lang="en-GB" dirty="0" err="1"/>
              <a:t>Tiktok</a:t>
            </a:r>
            <a:r>
              <a:rPr lang="en-GB" dirty="0"/>
              <a:t> is good for the teens however it’s faster paced and I feel my advert needs more time than TikTok averages with viewers.</a:t>
            </a:r>
          </a:p>
          <a:p>
            <a:r>
              <a:rPr lang="en-GB" dirty="0"/>
              <a:t>Having a charity box for small businesses to promote helps get them exposure and the fundraising too. It also means we accommodate cash holders as well as card holders.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Whilst the main event is based in London, it’s not limited to London. Using the internet means we can reach the rest of the country with the reels, tv adverts and HFH website. QR codes and ‘Links in Bio’ will take people straight to a donations page, in the same way as the QR code on the charity box.</a:t>
            </a:r>
          </a:p>
        </p:txBody>
      </p:sp>
      <p:sp>
        <p:nvSpPr>
          <p:cNvPr id="4" name="Slide Number Placeholder 3"/>
          <p:cNvSpPr>
            <a:spLocks noGrp="1"/>
          </p:cNvSpPr>
          <p:nvPr>
            <p:ph type="sldNum" sz="quarter" idx="5"/>
          </p:nvPr>
        </p:nvSpPr>
        <p:spPr/>
        <p:txBody>
          <a:bodyPr/>
          <a:lstStyle/>
          <a:p>
            <a:fld id="{129CFF94-8AA2-7F4D-AF7E-8B5B28A34660}" type="slidenum">
              <a:rPr lang="en-GB" smtClean="0"/>
              <a:t>6</a:t>
            </a:fld>
            <a:endParaRPr lang="en-GB"/>
          </a:p>
        </p:txBody>
      </p:sp>
    </p:spTree>
    <p:extLst>
      <p:ext uri="{BB962C8B-B14F-4D97-AF65-F5344CB8AC3E}">
        <p14:creationId xmlns:p14="http://schemas.microsoft.com/office/powerpoint/2010/main" val="1345072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Young families, parents with children aged around 4-10, the child in the advert is about 9. I’ve chosen this age range because I feel my app game will appeal to a younger audience as well as the soldier toy.</a:t>
            </a:r>
          </a:p>
          <a:p>
            <a:r>
              <a:rPr lang="en-GB" dirty="0"/>
              <a:t>Families in the armed forces will feel a personal connection to the cause.</a:t>
            </a:r>
          </a:p>
          <a:p>
            <a:r>
              <a:rPr lang="en-GB" dirty="0"/>
              <a:t>Foodies: There is going to be both stalls for buying gifts as well as plenty of opportunities to eat. If people see well known and loved street food brands serving up late night dishes, they could then be enticed to look around the other stalls as they eat.</a:t>
            </a:r>
          </a:p>
          <a:p>
            <a:r>
              <a:rPr lang="en-GB" dirty="0"/>
              <a:t>20-60: Considering university students as my youngest of this age bracket I feel they will find the all in one convenience of the event favourable. They can go for food and rinks with friends and look for gifts to take hoe to their families. The possibility of the event being quite crowded, I feel a much older age range probably would avoid it. However, in order to accommodate an older audience I plan to have the event run through the day as well.</a:t>
            </a:r>
          </a:p>
        </p:txBody>
      </p:sp>
      <p:sp>
        <p:nvSpPr>
          <p:cNvPr id="4" name="Slide Number Placeholder 3"/>
          <p:cNvSpPr>
            <a:spLocks noGrp="1"/>
          </p:cNvSpPr>
          <p:nvPr>
            <p:ph type="sldNum" sz="quarter" idx="5"/>
          </p:nvPr>
        </p:nvSpPr>
        <p:spPr/>
        <p:txBody>
          <a:bodyPr/>
          <a:lstStyle/>
          <a:p>
            <a:fld id="{129CFF94-8AA2-7F4D-AF7E-8B5B28A34660}" type="slidenum">
              <a:rPr lang="en-GB" smtClean="0"/>
              <a:t>14</a:t>
            </a:fld>
            <a:endParaRPr lang="en-GB"/>
          </a:p>
        </p:txBody>
      </p:sp>
    </p:spTree>
    <p:extLst>
      <p:ext uri="{BB962C8B-B14F-4D97-AF65-F5344CB8AC3E}">
        <p14:creationId xmlns:p14="http://schemas.microsoft.com/office/powerpoint/2010/main" val="2377787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12/11/22</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443684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12/11/22</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80709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12/11/22</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72948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12/11/22</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64267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12/11/22</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69603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12/11/22</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79917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12/11/22</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51020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12/11/22</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170295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12/11/22</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01222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12/11/22</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54954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12/11/22</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43194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12/11/22</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1736889"/>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XI7vkQBbNXE?start=43&amp;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8D2B7-4CC4-2E39-F68C-52FD30DFBE83}"/>
              </a:ext>
            </a:extLst>
          </p:cNvPr>
          <p:cNvSpPr>
            <a:spLocks noGrp="1"/>
          </p:cNvSpPr>
          <p:nvPr>
            <p:ph type="ctrTitle"/>
          </p:nvPr>
        </p:nvSpPr>
        <p:spPr>
          <a:xfrm>
            <a:off x="685800" y="908651"/>
            <a:ext cx="3959028" cy="3640345"/>
          </a:xfrm>
        </p:spPr>
        <p:txBody>
          <a:bodyPr anchor="t">
            <a:normAutofit/>
          </a:bodyPr>
          <a:lstStyle/>
          <a:p>
            <a:r>
              <a:rPr lang="en-GB" sz="4000" dirty="0">
                <a:solidFill>
                  <a:schemeClr val="bg1"/>
                </a:solidFill>
              </a:rPr>
              <a:t>Multiplatform</a:t>
            </a:r>
            <a:br>
              <a:rPr lang="en-GB" sz="4000" dirty="0">
                <a:solidFill>
                  <a:schemeClr val="bg1"/>
                </a:solidFill>
              </a:rPr>
            </a:br>
            <a:r>
              <a:rPr lang="en-GB" sz="4000" dirty="0">
                <a:solidFill>
                  <a:schemeClr val="bg1"/>
                </a:solidFill>
              </a:rPr>
              <a:t>Content</a:t>
            </a:r>
          </a:p>
        </p:txBody>
      </p:sp>
      <p:sp>
        <p:nvSpPr>
          <p:cNvPr id="3" name="Subtitle 2">
            <a:extLst>
              <a:ext uri="{FF2B5EF4-FFF2-40B4-BE49-F238E27FC236}">
                <a16:creationId xmlns:a16="http://schemas.microsoft.com/office/drawing/2014/main" id="{DF159888-9F85-C22F-2E4A-9B379B647F3B}"/>
              </a:ext>
            </a:extLst>
          </p:cNvPr>
          <p:cNvSpPr>
            <a:spLocks noGrp="1"/>
          </p:cNvSpPr>
          <p:nvPr>
            <p:ph type="subTitle" idx="1"/>
          </p:nvPr>
        </p:nvSpPr>
        <p:spPr>
          <a:xfrm>
            <a:off x="705934" y="5220450"/>
            <a:ext cx="3380437" cy="570748"/>
          </a:xfrm>
        </p:spPr>
        <p:txBody>
          <a:bodyPr anchor="b">
            <a:normAutofit fontScale="85000" lnSpcReduction="10000"/>
          </a:bodyPr>
          <a:lstStyle/>
          <a:p>
            <a:r>
              <a:rPr lang="en-GB" sz="1800" dirty="0">
                <a:solidFill>
                  <a:schemeClr val="bg1"/>
                </a:solidFill>
              </a:rPr>
              <a:t>HPMF6004 Gemma Payne 2004977</a:t>
            </a:r>
          </a:p>
        </p:txBody>
      </p:sp>
      <p:cxnSp>
        <p:nvCxnSpPr>
          <p:cNvPr id="13" name="Straight Connector 1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pic>
        <p:nvPicPr>
          <p:cNvPr id="4" name="Picture 3" descr="Jigsaw puzzles in plastic figures">
            <a:extLst>
              <a:ext uri="{FF2B5EF4-FFF2-40B4-BE49-F238E27FC236}">
                <a16:creationId xmlns:a16="http://schemas.microsoft.com/office/drawing/2014/main" id="{2E36DA7E-487E-A031-B593-49B28AF1A7F8}"/>
              </a:ext>
            </a:extLst>
          </p:cNvPr>
          <p:cNvPicPr>
            <a:picLocks noChangeAspect="1"/>
          </p:cNvPicPr>
          <p:nvPr/>
        </p:nvPicPr>
        <p:blipFill rotWithShape="1">
          <a:blip r:embed="rId2"/>
          <a:srcRect l="15147" r="10979"/>
          <a:stretch/>
        </p:blipFill>
        <p:spPr>
          <a:xfrm>
            <a:off x="4876158" y="10"/>
            <a:ext cx="7315841" cy="6857990"/>
          </a:xfrm>
          <a:prstGeom prst="rect">
            <a:avLst/>
          </a:prstGeom>
        </p:spPr>
      </p:pic>
    </p:spTree>
    <p:extLst>
      <p:ext uri="{BB962C8B-B14F-4D97-AF65-F5344CB8AC3E}">
        <p14:creationId xmlns:p14="http://schemas.microsoft.com/office/powerpoint/2010/main" val="1636850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78BFB-7275-3B62-F269-EF0F4CC29F6C}"/>
              </a:ext>
            </a:extLst>
          </p:cNvPr>
          <p:cNvSpPr>
            <a:spLocks noGrp="1"/>
          </p:cNvSpPr>
          <p:nvPr>
            <p:ph type="title"/>
          </p:nvPr>
        </p:nvSpPr>
        <p:spPr/>
        <p:txBody>
          <a:bodyPr/>
          <a:lstStyle/>
          <a:p>
            <a:r>
              <a:rPr lang="en-GB" dirty="0"/>
              <a:t>Help for Heroes Fundraising event</a:t>
            </a:r>
            <a:br>
              <a:rPr lang="en-GB" dirty="0"/>
            </a:br>
            <a:r>
              <a:rPr lang="en-GB" sz="2800" dirty="0"/>
              <a:t>With John Lewis</a:t>
            </a:r>
            <a:endParaRPr lang="en-GB" dirty="0"/>
          </a:p>
        </p:txBody>
      </p:sp>
      <p:sp>
        <p:nvSpPr>
          <p:cNvPr id="4" name="TextBox 3">
            <a:extLst>
              <a:ext uri="{FF2B5EF4-FFF2-40B4-BE49-F238E27FC236}">
                <a16:creationId xmlns:a16="http://schemas.microsoft.com/office/drawing/2014/main" id="{4EEBC5E9-DB40-E82F-036E-F0A8A0C45085}"/>
              </a:ext>
            </a:extLst>
          </p:cNvPr>
          <p:cNvSpPr txBox="1"/>
          <p:nvPr/>
        </p:nvSpPr>
        <p:spPr>
          <a:xfrm>
            <a:off x="700635" y="2481943"/>
            <a:ext cx="6039799" cy="2585323"/>
          </a:xfrm>
          <a:prstGeom prst="rect">
            <a:avLst/>
          </a:prstGeom>
          <a:noFill/>
        </p:spPr>
        <p:txBody>
          <a:bodyPr wrap="square" rtlCol="0">
            <a:spAutoFit/>
          </a:bodyPr>
          <a:lstStyle/>
          <a:p>
            <a:r>
              <a:rPr lang="en-GB" dirty="0"/>
              <a:t>Christmas market fundraiser set up by John Lewis in conjunction with Help for Heroes plus other well known brands/companies found on Carnaby street.</a:t>
            </a:r>
          </a:p>
          <a:p>
            <a:endParaRPr lang="en-GB" dirty="0"/>
          </a:p>
          <a:p>
            <a:r>
              <a:rPr lang="en-GB" dirty="0"/>
              <a:t>This event offers exposure for independent/local traders and an opportunity for fundraising on behalf of Help for Heroes, using the ever anticipated John Lewis Christmas adverts and some clever marketing to follow.</a:t>
            </a:r>
          </a:p>
          <a:p>
            <a:endParaRPr lang="en-GB" dirty="0"/>
          </a:p>
        </p:txBody>
      </p:sp>
    </p:spTree>
    <p:extLst>
      <p:ext uri="{BB962C8B-B14F-4D97-AF65-F5344CB8AC3E}">
        <p14:creationId xmlns:p14="http://schemas.microsoft.com/office/powerpoint/2010/main" val="2958419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Diagram&#10;&#10;Description automatically generated">
            <a:extLst>
              <a:ext uri="{FF2B5EF4-FFF2-40B4-BE49-F238E27FC236}">
                <a16:creationId xmlns:a16="http://schemas.microsoft.com/office/drawing/2014/main" id="{75E839A8-7A54-60C0-2C7B-0B0C69140142}"/>
              </a:ext>
            </a:extLst>
          </p:cNvPr>
          <p:cNvPicPr>
            <a:picLocks noChangeAspect="1"/>
          </p:cNvPicPr>
          <p:nvPr/>
        </p:nvPicPr>
        <p:blipFill>
          <a:blip r:embed="rId2"/>
          <a:stretch>
            <a:fillRect/>
          </a:stretch>
        </p:blipFill>
        <p:spPr>
          <a:xfrm>
            <a:off x="700635" y="777369"/>
            <a:ext cx="10996246" cy="5303262"/>
          </a:xfrm>
          <a:prstGeom prst="rect">
            <a:avLst/>
          </a:prstGeom>
        </p:spPr>
      </p:pic>
      <p:sp>
        <p:nvSpPr>
          <p:cNvPr id="2" name="Title 1">
            <a:extLst>
              <a:ext uri="{FF2B5EF4-FFF2-40B4-BE49-F238E27FC236}">
                <a16:creationId xmlns:a16="http://schemas.microsoft.com/office/drawing/2014/main" id="{EAF9B9CF-B9C5-4266-35D5-F8FC5B6176BC}"/>
              </a:ext>
            </a:extLst>
          </p:cNvPr>
          <p:cNvSpPr>
            <a:spLocks noGrp="1"/>
          </p:cNvSpPr>
          <p:nvPr>
            <p:ph type="title"/>
          </p:nvPr>
        </p:nvSpPr>
        <p:spPr/>
        <p:txBody>
          <a:bodyPr/>
          <a:lstStyle/>
          <a:p>
            <a:r>
              <a:rPr lang="en-GB" dirty="0"/>
              <a:t>Strategy</a:t>
            </a:r>
          </a:p>
        </p:txBody>
      </p:sp>
    </p:spTree>
    <p:extLst>
      <p:ext uri="{BB962C8B-B14F-4D97-AF65-F5344CB8AC3E}">
        <p14:creationId xmlns:p14="http://schemas.microsoft.com/office/powerpoint/2010/main" val="2455663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D4CCC-3BD5-1D00-9887-F6E0159CF288}"/>
              </a:ext>
            </a:extLst>
          </p:cNvPr>
          <p:cNvSpPr>
            <a:spLocks noGrp="1"/>
          </p:cNvSpPr>
          <p:nvPr>
            <p:ph type="title"/>
          </p:nvPr>
        </p:nvSpPr>
        <p:spPr/>
        <p:txBody>
          <a:bodyPr/>
          <a:lstStyle/>
          <a:p>
            <a:r>
              <a:rPr lang="en-GB" dirty="0"/>
              <a:t>Henry Jenkins</a:t>
            </a:r>
          </a:p>
        </p:txBody>
      </p:sp>
      <p:sp>
        <p:nvSpPr>
          <p:cNvPr id="3" name="Content Placeholder 2">
            <a:extLst>
              <a:ext uri="{FF2B5EF4-FFF2-40B4-BE49-F238E27FC236}">
                <a16:creationId xmlns:a16="http://schemas.microsoft.com/office/drawing/2014/main" id="{F890A4B7-E4EF-187C-A614-5B4DC9ABBD93}"/>
              </a:ext>
            </a:extLst>
          </p:cNvPr>
          <p:cNvSpPr>
            <a:spLocks noGrp="1"/>
          </p:cNvSpPr>
          <p:nvPr>
            <p:ph idx="1"/>
          </p:nvPr>
        </p:nvSpPr>
        <p:spPr>
          <a:xfrm>
            <a:off x="700635" y="1610956"/>
            <a:ext cx="10691265" cy="3636088"/>
          </a:xfrm>
        </p:spPr>
        <p:txBody>
          <a:bodyPr/>
          <a:lstStyle/>
          <a:p>
            <a:pPr marL="0" indent="0">
              <a:buNone/>
            </a:pPr>
            <a:r>
              <a:rPr lang="en-GB" sz="1800" dirty="0"/>
              <a:t>“What we’re seeing is, in the digital age, as the public begins to take media into it’s own hands, and begins to assert its right to retell those stories, the public are taking media, without the permission of copyright owners and innovating, experimenting, recontextualising, responding to those images in new ways.”</a:t>
            </a:r>
          </a:p>
          <a:p>
            <a:pPr marL="0" indent="0">
              <a:buNone/>
            </a:pPr>
            <a:r>
              <a:rPr lang="en-GB" dirty="0"/>
              <a:t>						</a:t>
            </a:r>
            <a:r>
              <a:rPr lang="en-GB" sz="1400" b="1" dirty="0"/>
              <a:t>Henry Jenkins on Transmedia (Jenkins,2008).</a:t>
            </a:r>
            <a:endParaRPr lang="en-GB" b="1" dirty="0"/>
          </a:p>
        </p:txBody>
      </p:sp>
      <p:pic>
        <p:nvPicPr>
          <p:cNvPr id="5" name="Picture 4" descr="Graphical user interface, website&#10;&#10;Description automatically generated">
            <a:extLst>
              <a:ext uri="{FF2B5EF4-FFF2-40B4-BE49-F238E27FC236}">
                <a16:creationId xmlns:a16="http://schemas.microsoft.com/office/drawing/2014/main" id="{06CAEDEF-5DCF-D8FD-38D4-B808CF4393BB}"/>
              </a:ext>
            </a:extLst>
          </p:cNvPr>
          <p:cNvPicPr>
            <a:picLocks noChangeAspect="1"/>
          </p:cNvPicPr>
          <p:nvPr/>
        </p:nvPicPr>
        <p:blipFill>
          <a:blip r:embed="rId3"/>
          <a:stretch>
            <a:fillRect/>
          </a:stretch>
        </p:blipFill>
        <p:spPr>
          <a:xfrm>
            <a:off x="3400289" y="3221308"/>
            <a:ext cx="2042599" cy="2758877"/>
          </a:xfrm>
          <a:prstGeom prst="rect">
            <a:avLst/>
          </a:prstGeom>
        </p:spPr>
      </p:pic>
      <p:pic>
        <p:nvPicPr>
          <p:cNvPr id="7" name="Picture 6" descr="A person holding a glass of wine&#10;&#10;Description automatically generated with medium confidence">
            <a:extLst>
              <a:ext uri="{FF2B5EF4-FFF2-40B4-BE49-F238E27FC236}">
                <a16:creationId xmlns:a16="http://schemas.microsoft.com/office/drawing/2014/main" id="{4519F649-D5BF-E7DB-0CFF-743BA3E1A728}"/>
              </a:ext>
            </a:extLst>
          </p:cNvPr>
          <p:cNvPicPr>
            <a:picLocks noChangeAspect="1"/>
          </p:cNvPicPr>
          <p:nvPr/>
        </p:nvPicPr>
        <p:blipFill>
          <a:blip r:embed="rId4"/>
          <a:stretch>
            <a:fillRect/>
          </a:stretch>
        </p:blipFill>
        <p:spPr>
          <a:xfrm>
            <a:off x="505297" y="3212439"/>
            <a:ext cx="2793002" cy="2756662"/>
          </a:xfrm>
          <a:prstGeom prst="rect">
            <a:avLst/>
          </a:prstGeom>
        </p:spPr>
      </p:pic>
      <p:pic>
        <p:nvPicPr>
          <p:cNvPr id="9" name="Picture 8" descr="Text&#10;&#10;Description automatically generated with medium confidence">
            <a:extLst>
              <a:ext uri="{FF2B5EF4-FFF2-40B4-BE49-F238E27FC236}">
                <a16:creationId xmlns:a16="http://schemas.microsoft.com/office/drawing/2014/main" id="{7B762991-462D-83F7-885B-EFEF49D4FCA3}"/>
              </a:ext>
            </a:extLst>
          </p:cNvPr>
          <p:cNvPicPr>
            <a:picLocks noChangeAspect="1"/>
          </p:cNvPicPr>
          <p:nvPr/>
        </p:nvPicPr>
        <p:blipFill>
          <a:blip r:embed="rId5"/>
          <a:stretch>
            <a:fillRect/>
          </a:stretch>
        </p:blipFill>
        <p:spPr>
          <a:xfrm>
            <a:off x="5544878" y="3221308"/>
            <a:ext cx="2775548" cy="2747793"/>
          </a:xfrm>
          <a:prstGeom prst="rect">
            <a:avLst/>
          </a:prstGeom>
        </p:spPr>
      </p:pic>
      <p:pic>
        <p:nvPicPr>
          <p:cNvPr id="11" name="Picture 10" descr="A person holding an object&#10;&#10;Description automatically generated">
            <a:extLst>
              <a:ext uri="{FF2B5EF4-FFF2-40B4-BE49-F238E27FC236}">
                <a16:creationId xmlns:a16="http://schemas.microsoft.com/office/drawing/2014/main" id="{E1EC2DE5-91EA-7EE4-5590-47058C9CA6F2}"/>
              </a:ext>
            </a:extLst>
          </p:cNvPr>
          <p:cNvPicPr>
            <a:picLocks noChangeAspect="1"/>
          </p:cNvPicPr>
          <p:nvPr/>
        </p:nvPicPr>
        <p:blipFill>
          <a:blip r:embed="rId6"/>
          <a:stretch>
            <a:fillRect/>
          </a:stretch>
        </p:blipFill>
        <p:spPr>
          <a:xfrm>
            <a:off x="8422416" y="3663361"/>
            <a:ext cx="3408815" cy="2272543"/>
          </a:xfrm>
          <a:prstGeom prst="rect">
            <a:avLst/>
          </a:prstGeom>
        </p:spPr>
      </p:pic>
    </p:spTree>
    <p:extLst>
      <p:ext uri="{BB962C8B-B14F-4D97-AF65-F5344CB8AC3E}">
        <p14:creationId xmlns:p14="http://schemas.microsoft.com/office/powerpoint/2010/main" val="3440505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CF7B7-D104-28FD-DC96-E8EFC2977A84}"/>
              </a:ext>
            </a:extLst>
          </p:cNvPr>
          <p:cNvSpPr>
            <a:spLocks noGrp="1"/>
          </p:cNvSpPr>
          <p:nvPr>
            <p:ph type="title"/>
          </p:nvPr>
        </p:nvSpPr>
        <p:spPr/>
        <p:txBody>
          <a:bodyPr/>
          <a:lstStyle/>
          <a:p>
            <a:r>
              <a:rPr lang="en-GB" dirty="0"/>
              <a:t>Christmas Advert Impacts</a:t>
            </a:r>
          </a:p>
        </p:txBody>
      </p:sp>
      <p:sp>
        <p:nvSpPr>
          <p:cNvPr id="3" name="Content Placeholder 2">
            <a:extLst>
              <a:ext uri="{FF2B5EF4-FFF2-40B4-BE49-F238E27FC236}">
                <a16:creationId xmlns:a16="http://schemas.microsoft.com/office/drawing/2014/main" id="{7FF3F204-E6E1-6559-2400-8DF39AA30A5E}"/>
              </a:ext>
            </a:extLst>
          </p:cNvPr>
          <p:cNvSpPr>
            <a:spLocks noGrp="1"/>
          </p:cNvSpPr>
          <p:nvPr>
            <p:ph idx="1"/>
          </p:nvPr>
        </p:nvSpPr>
        <p:spPr>
          <a:xfrm>
            <a:off x="700635" y="2293126"/>
            <a:ext cx="2013765" cy="3636088"/>
          </a:xfrm>
        </p:spPr>
        <p:txBody>
          <a:bodyPr/>
          <a:lstStyle/>
          <a:p>
            <a:r>
              <a:rPr lang="en-GB" dirty="0"/>
              <a:t>Expected</a:t>
            </a:r>
          </a:p>
          <a:p>
            <a:r>
              <a:rPr lang="en-GB" dirty="0"/>
              <a:t>Memorable</a:t>
            </a:r>
          </a:p>
          <a:p>
            <a:r>
              <a:rPr lang="en-GB" dirty="0"/>
              <a:t>Create buzz</a:t>
            </a:r>
          </a:p>
          <a:p>
            <a:r>
              <a:rPr lang="en-GB" dirty="0"/>
              <a:t>Tradition</a:t>
            </a:r>
          </a:p>
        </p:txBody>
      </p:sp>
      <p:pic>
        <p:nvPicPr>
          <p:cNvPr id="5" name="Picture 4" descr="Text&#10;&#10;Description automatically generated">
            <a:extLst>
              <a:ext uri="{FF2B5EF4-FFF2-40B4-BE49-F238E27FC236}">
                <a16:creationId xmlns:a16="http://schemas.microsoft.com/office/drawing/2014/main" id="{8CFDC24C-679E-4DCB-240B-EB1773B345A5}"/>
              </a:ext>
            </a:extLst>
          </p:cNvPr>
          <p:cNvPicPr>
            <a:picLocks noChangeAspect="1"/>
          </p:cNvPicPr>
          <p:nvPr/>
        </p:nvPicPr>
        <p:blipFill>
          <a:blip r:embed="rId2"/>
          <a:stretch>
            <a:fillRect/>
          </a:stretch>
        </p:blipFill>
        <p:spPr>
          <a:xfrm>
            <a:off x="6666956" y="1631584"/>
            <a:ext cx="5115152" cy="3193274"/>
          </a:xfrm>
          <a:prstGeom prst="rect">
            <a:avLst/>
          </a:prstGeom>
        </p:spPr>
      </p:pic>
      <p:sp>
        <p:nvSpPr>
          <p:cNvPr id="6" name="TextBox 5">
            <a:extLst>
              <a:ext uri="{FF2B5EF4-FFF2-40B4-BE49-F238E27FC236}">
                <a16:creationId xmlns:a16="http://schemas.microsoft.com/office/drawing/2014/main" id="{5289DAF0-BE89-B71D-5F14-DB855F1CA8E6}"/>
              </a:ext>
            </a:extLst>
          </p:cNvPr>
          <p:cNvSpPr txBox="1"/>
          <p:nvPr/>
        </p:nvSpPr>
        <p:spPr>
          <a:xfrm>
            <a:off x="8445600" y="4731771"/>
            <a:ext cx="2477143" cy="338554"/>
          </a:xfrm>
          <a:prstGeom prst="rect">
            <a:avLst/>
          </a:prstGeom>
          <a:noFill/>
        </p:spPr>
        <p:txBody>
          <a:bodyPr wrap="square" rtlCol="0">
            <a:spAutoFit/>
          </a:bodyPr>
          <a:lstStyle/>
          <a:p>
            <a:pPr algn="r"/>
            <a:r>
              <a:rPr lang="en-GB" sz="800" dirty="0">
                <a:effectLst/>
                <a:latin typeface="+mj-lt"/>
                <a:ea typeface="Calibri" panose="020F0502020204030204" pitchFamily="34" charset="0"/>
                <a:cs typeface="Times New Roman" panose="02020603050405020304" pitchFamily="18" charset="0"/>
              </a:rPr>
              <a:t>When could John Lewis Christmas advert 2022 come out</a:t>
            </a:r>
            <a:r>
              <a:rPr lang="en-GB" sz="800" dirty="0">
                <a:effectLst/>
                <a:latin typeface="+mj-lt"/>
              </a:rPr>
              <a:t> (</a:t>
            </a:r>
            <a:r>
              <a:rPr lang="en-GB" sz="800" dirty="0">
                <a:latin typeface="+mj-lt"/>
              </a:rPr>
              <a:t>Metro, ND)</a:t>
            </a:r>
          </a:p>
        </p:txBody>
      </p:sp>
    </p:spTree>
    <p:extLst>
      <p:ext uri="{BB962C8B-B14F-4D97-AF65-F5344CB8AC3E}">
        <p14:creationId xmlns:p14="http://schemas.microsoft.com/office/powerpoint/2010/main" val="1803015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7AFE5-F89C-245E-9EC0-5365505D9DB8}"/>
              </a:ext>
            </a:extLst>
          </p:cNvPr>
          <p:cNvSpPr>
            <a:spLocks noGrp="1"/>
          </p:cNvSpPr>
          <p:nvPr>
            <p:ph type="title"/>
          </p:nvPr>
        </p:nvSpPr>
        <p:spPr/>
        <p:txBody>
          <a:bodyPr/>
          <a:lstStyle/>
          <a:p>
            <a:r>
              <a:rPr lang="en-GB" dirty="0"/>
              <a:t>Platforms</a:t>
            </a:r>
          </a:p>
        </p:txBody>
      </p:sp>
      <p:sp>
        <p:nvSpPr>
          <p:cNvPr id="3" name="Content Placeholder 2">
            <a:extLst>
              <a:ext uri="{FF2B5EF4-FFF2-40B4-BE49-F238E27FC236}">
                <a16:creationId xmlns:a16="http://schemas.microsoft.com/office/drawing/2014/main" id="{395A7300-178D-D520-C02F-195479747EF1}"/>
              </a:ext>
            </a:extLst>
          </p:cNvPr>
          <p:cNvSpPr>
            <a:spLocks noGrp="1"/>
          </p:cNvSpPr>
          <p:nvPr>
            <p:ph idx="1"/>
          </p:nvPr>
        </p:nvSpPr>
        <p:spPr>
          <a:xfrm>
            <a:off x="700635" y="1849177"/>
            <a:ext cx="10691265" cy="4021535"/>
          </a:xfrm>
        </p:spPr>
        <p:txBody>
          <a:bodyPr>
            <a:normAutofit fontScale="70000" lnSpcReduction="20000"/>
          </a:bodyPr>
          <a:lstStyle/>
          <a:p>
            <a:r>
              <a:rPr lang="en-GB" dirty="0"/>
              <a:t>Press release</a:t>
            </a:r>
          </a:p>
          <a:p>
            <a:pPr lvl="1"/>
            <a:r>
              <a:rPr lang="en-GB" dirty="0"/>
              <a:t>Contact businesses in Carnaby street</a:t>
            </a:r>
          </a:p>
          <a:p>
            <a:pPr lvl="1"/>
            <a:r>
              <a:rPr lang="en-GB" dirty="0"/>
              <a:t>Charity boxes inside main shops</a:t>
            </a:r>
          </a:p>
          <a:p>
            <a:pPr lvl="1"/>
            <a:r>
              <a:rPr lang="en-GB" dirty="0"/>
              <a:t>Larger stores donate % of profits from event</a:t>
            </a:r>
          </a:p>
          <a:p>
            <a:r>
              <a:rPr lang="en-GB" dirty="0"/>
              <a:t>Game/App</a:t>
            </a:r>
          </a:p>
          <a:p>
            <a:pPr lvl="1"/>
            <a:r>
              <a:rPr lang="en-GB" dirty="0"/>
              <a:t>Two character dynamics</a:t>
            </a:r>
          </a:p>
          <a:p>
            <a:r>
              <a:rPr lang="en-GB" dirty="0"/>
              <a:t>Merchandise</a:t>
            </a:r>
          </a:p>
          <a:p>
            <a:pPr lvl="1"/>
            <a:r>
              <a:rPr lang="en-GB" dirty="0"/>
              <a:t>Toy soldier</a:t>
            </a:r>
          </a:p>
          <a:p>
            <a:r>
              <a:rPr lang="en-GB" dirty="0"/>
              <a:t>Tv/Internet</a:t>
            </a:r>
          </a:p>
          <a:p>
            <a:pPr lvl="1"/>
            <a:r>
              <a:rPr lang="en-GB" dirty="0"/>
              <a:t>Instagram and reels</a:t>
            </a:r>
          </a:p>
          <a:p>
            <a:pPr lvl="1"/>
            <a:r>
              <a:rPr lang="en-GB" dirty="0"/>
              <a:t>Facebook</a:t>
            </a:r>
          </a:p>
          <a:p>
            <a:pPr lvl="1"/>
            <a:r>
              <a:rPr lang="en-GB" dirty="0"/>
              <a:t>YouTube</a:t>
            </a:r>
          </a:p>
          <a:p>
            <a:r>
              <a:rPr lang="en-GB" dirty="0"/>
              <a:t>Local/Independent companies</a:t>
            </a:r>
          </a:p>
          <a:p>
            <a:pPr lvl="1"/>
            <a:r>
              <a:rPr lang="en-GB" dirty="0"/>
              <a:t>Charity box at each stall with scannable QR code on for those without cash.</a:t>
            </a:r>
          </a:p>
        </p:txBody>
      </p:sp>
    </p:spTree>
    <p:extLst>
      <p:ext uri="{BB962C8B-B14F-4D97-AF65-F5344CB8AC3E}">
        <p14:creationId xmlns:p14="http://schemas.microsoft.com/office/powerpoint/2010/main" val="1603658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colorful, crowd&#10;&#10;Description automatically generated">
            <a:extLst>
              <a:ext uri="{FF2B5EF4-FFF2-40B4-BE49-F238E27FC236}">
                <a16:creationId xmlns:a16="http://schemas.microsoft.com/office/drawing/2014/main" id="{5898BB74-8F28-1D0E-F7CB-0B87DEC10FCC}"/>
              </a:ext>
            </a:extLst>
          </p:cNvPr>
          <p:cNvPicPr>
            <a:picLocks noGrp="1" noChangeAspect="1"/>
          </p:cNvPicPr>
          <p:nvPr>
            <p:ph idx="1"/>
          </p:nvPr>
        </p:nvPicPr>
        <p:blipFill rotWithShape="1">
          <a:blip r:embed="rId2"/>
          <a:srcRect/>
          <a:stretch/>
        </p:blipFill>
        <p:spPr>
          <a:xfrm>
            <a:off x="20" y="10"/>
            <a:ext cx="12191979" cy="6857989"/>
          </a:xfrm>
          <a:prstGeom prst="rect">
            <a:avLst/>
          </a:prstGeom>
        </p:spPr>
      </p:pic>
    </p:spTree>
    <p:extLst>
      <p:ext uri="{BB962C8B-B14F-4D97-AF65-F5344CB8AC3E}">
        <p14:creationId xmlns:p14="http://schemas.microsoft.com/office/powerpoint/2010/main" val="197512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E465419B-03CC-D7D2-9EA8-5012B44BA0A2}"/>
              </a:ext>
            </a:extLst>
          </p:cNvPr>
          <p:cNvPicPr>
            <a:picLocks noChangeAspect="1"/>
          </p:cNvPicPr>
          <p:nvPr/>
        </p:nvPicPr>
        <p:blipFill>
          <a:blip r:embed="rId2"/>
          <a:stretch>
            <a:fillRect/>
          </a:stretch>
        </p:blipFill>
        <p:spPr>
          <a:xfrm>
            <a:off x="3870251" y="781444"/>
            <a:ext cx="4560239" cy="5295112"/>
          </a:xfrm>
          <a:prstGeom prst="rect">
            <a:avLst/>
          </a:prstGeom>
        </p:spPr>
      </p:pic>
    </p:spTree>
    <p:extLst>
      <p:ext uri="{BB962C8B-B14F-4D97-AF65-F5344CB8AC3E}">
        <p14:creationId xmlns:p14="http://schemas.microsoft.com/office/powerpoint/2010/main" val="2944389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22FFB-BF71-5A6C-7AEA-2F3150BFB6FA}"/>
              </a:ext>
            </a:extLst>
          </p:cNvPr>
          <p:cNvSpPr>
            <a:spLocks noGrp="1"/>
          </p:cNvSpPr>
          <p:nvPr>
            <p:ph type="title"/>
          </p:nvPr>
        </p:nvSpPr>
        <p:spPr/>
        <p:txBody>
          <a:bodyPr/>
          <a:lstStyle/>
          <a:p>
            <a:r>
              <a:rPr lang="en-GB" dirty="0"/>
              <a:t>Advert</a:t>
            </a:r>
          </a:p>
        </p:txBody>
      </p:sp>
      <p:pic>
        <p:nvPicPr>
          <p:cNvPr id="4" name="Online Media 3" descr="John Lewis Christmas advert #Militaryman">
            <a:hlinkClick r:id="" action="ppaction://media"/>
            <a:extLst>
              <a:ext uri="{FF2B5EF4-FFF2-40B4-BE49-F238E27FC236}">
                <a16:creationId xmlns:a16="http://schemas.microsoft.com/office/drawing/2014/main" id="{0FA6A160-05A4-EA2A-DF7E-5279AD4589B0}"/>
              </a:ext>
            </a:extLst>
          </p:cNvPr>
          <p:cNvPicPr>
            <a:picLocks noRot="1" noChangeAspect="1"/>
          </p:cNvPicPr>
          <p:nvPr>
            <a:videoFile r:link="rId1"/>
          </p:nvPr>
        </p:nvPicPr>
        <p:blipFill>
          <a:blip r:embed="rId3"/>
          <a:stretch>
            <a:fillRect/>
          </a:stretch>
        </p:blipFill>
        <p:spPr>
          <a:xfrm>
            <a:off x="2962554" y="1893303"/>
            <a:ext cx="6167426" cy="3484596"/>
          </a:xfrm>
          <a:prstGeom prst="rect">
            <a:avLst/>
          </a:prstGeom>
        </p:spPr>
      </p:pic>
    </p:spTree>
    <p:extLst>
      <p:ext uri="{BB962C8B-B14F-4D97-AF65-F5344CB8AC3E}">
        <p14:creationId xmlns:p14="http://schemas.microsoft.com/office/powerpoint/2010/main" val="435310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AA63457E-85E7-6BE4-495F-1C28A74870DC}"/>
              </a:ext>
            </a:extLst>
          </p:cNvPr>
          <p:cNvPicPr>
            <a:picLocks noChangeAspect="1"/>
          </p:cNvPicPr>
          <p:nvPr/>
        </p:nvPicPr>
        <p:blipFill>
          <a:blip r:embed="rId2"/>
          <a:stretch>
            <a:fillRect/>
          </a:stretch>
        </p:blipFill>
        <p:spPr>
          <a:xfrm>
            <a:off x="2060864" y="838200"/>
            <a:ext cx="7772400" cy="5181600"/>
          </a:xfrm>
          <a:prstGeom prst="rect">
            <a:avLst/>
          </a:prstGeom>
        </p:spPr>
      </p:pic>
    </p:spTree>
    <p:extLst>
      <p:ext uri="{BB962C8B-B14F-4D97-AF65-F5344CB8AC3E}">
        <p14:creationId xmlns:p14="http://schemas.microsoft.com/office/powerpoint/2010/main" val="2041499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10;&#10;Description automatically generated">
            <a:extLst>
              <a:ext uri="{FF2B5EF4-FFF2-40B4-BE49-F238E27FC236}">
                <a16:creationId xmlns:a16="http://schemas.microsoft.com/office/drawing/2014/main" id="{DC43C2E3-C2EA-8BC3-5AFC-DDB8EB03CDFB}"/>
              </a:ext>
            </a:extLst>
          </p:cNvPr>
          <p:cNvPicPr>
            <a:picLocks noChangeAspect="1"/>
          </p:cNvPicPr>
          <p:nvPr/>
        </p:nvPicPr>
        <p:blipFill>
          <a:blip r:embed="rId2"/>
          <a:stretch>
            <a:fillRect/>
          </a:stretch>
        </p:blipFill>
        <p:spPr>
          <a:xfrm>
            <a:off x="5899738" y="2492829"/>
            <a:ext cx="5967983" cy="3564212"/>
          </a:xfrm>
          <a:prstGeom prst="rect">
            <a:avLst/>
          </a:prstGeom>
        </p:spPr>
      </p:pic>
      <p:pic>
        <p:nvPicPr>
          <p:cNvPr id="7" name="Picture 6" descr="A picture containing text, sky&#10;&#10;Description automatically generated">
            <a:extLst>
              <a:ext uri="{FF2B5EF4-FFF2-40B4-BE49-F238E27FC236}">
                <a16:creationId xmlns:a16="http://schemas.microsoft.com/office/drawing/2014/main" id="{02039F80-089F-B897-5BED-BBB2905BC68B}"/>
              </a:ext>
            </a:extLst>
          </p:cNvPr>
          <p:cNvPicPr>
            <a:picLocks noChangeAspect="1"/>
          </p:cNvPicPr>
          <p:nvPr/>
        </p:nvPicPr>
        <p:blipFill>
          <a:blip r:embed="rId3"/>
          <a:stretch>
            <a:fillRect/>
          </a:stretch>
        </p:blipFill>
        <p:spPr>
          <a:xfrm>
            <a:off x="234903" y="828182"/>
            <a:ext cx="5574631" cy="3329293"/>
          </a:xfrm>
          <a:prstGeom prst="rect">
            <a:avLst/>
          </a:prstGeom>
        </p:spPr>
      </p:pic>
    </p:spTree>
    <p:extLst>
      <p:ext uri="{BB962C8B-B14F-4D97-AF65-F5344CB8AC3E}">
        <p14:creationId xmlns:p14="http://schemas.microsoft.com/office/powerpoint/2010/main" val="3302187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AD9AD2F8-5FCD-F075-624A-B27344B5D1AA}"/>
              </a:ext>
            </a:extLst>
          </p:cNvPr>
          <p:cNvPicPr>
            <a:picLocks noChangeAspect="1"/>
          </p:cNvPicPr>
          <p:nvPr/>
        </p:nvPicPr>
        <p:blipFill>
          <a:blip r:embed="rId2"/>
          <a:stretch>
            <a:fillRect/>
          </a:stretch>
        </p:blipFill>
        <p:spPr>
          <a:xfrm>
            <a:off x="770151" y="1276708"/>
            <a:ext cx="3719205" cy="4304581"/>
          </a:xfrm>
          <a:prstGeom prst="rect">
            <a:avLst/>
          </a:prstGeom>
        </p:spPr>
      </p:pic>
      <p:pic>
        <p:nvPicPr>
          <p:cNvPr id="35" name="Picture 34">
            <a:extLst>
              <a:ext uri="{FF2B5EF4-FFF2-40B4-BE49-F238E27FC236}">
                <a16:creationId xmlns:a16="http://schemas.microsoft.com/office/drawing/2014/main" id="{853AFA5B-EF8F-FE6A-421B-A14D72A2E47A}"/>
              </a:ext>
            </a:extLst>
          </p:cNvPr>
          <p:cNvPicPr>
            <a:picLocks noChangeAspect="1"/>
          </p:cNvPicPr>
          <p:nvPr/>
        </p:nvPicPr>
        <p:blipFill>
          <a:blip r:embed="rId3"/>
          <a:stretch>
            <a:fillRect/>
          </a:stretch>
        </p:blipFill>
        <p:spPr>
          <a:xfrm>
            <a:off x="5236234" y="1109394"/>
            <a:ext cx="6185615" cy="4639211"/>
          </a:xfrm>
          <a:prstGeom prst="rect">
            <a:avLst/>
          </a:prstGeom>
        </p:spPr>
      </p:pic>
    </p:spTree>
    <p:extLst>
      <p:ext uri="{BB962C8B-B14F-4D97-AF65-F5344CB8AC3E}">
        <p14:creationId xmlns:p14="http://schemas.microsoft.com/office/powerpoint/2010/main" val="18233430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FE86DD83-9EF7-36A8-9A82-5C9AE9339709}"/>
              </a:ext>
            </a:extLst>
          </p:cNvPr>
          <p:cNvPicPr>
            <a:picLocks noChangeAspect="1"/>
          </p:cNvPicPr>
          <p:nvPr/>
        </p:nvPicPr>
        <p:blipFill>
          <a:blip r:embed="rId2"/>
          <a:stretch>
            <a:fillRect/>
          </a:stretch>
        </p:blipFill>
        <p:spPr>
          <a:xfrm>
            <a:off x="588369" y="750498"/>
            <a:ext cx="11015261" cy="5357004"/>
          </a:xfrm>
          <a:prstGeom prst="rect">
            <a:avLst/>
          </a:prstGeom>
        </p:spPr>
      </p:pic>
    </p:spTree>
    <p:extLst>
      <p:ext uri="{BB962C8B-B14F-4D97-AF65-F5344CB8AC3E}">
        <p14:creationId xmlns:p14="http://schemas.microsoft.com/office/powerpoint/2010/main" val="3836194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47555-4B5C-0ACE-8A7C-635828B9D9B5}"/>
              </a:ext>
            </a:extLst>
          </p:cNvPr>
          <p:cNvSpPr>
            <a:spLocks noGrp="1"/>
          </p:cNvSpPr>
          <p:nvPr>
            <p:ph type="title"/>
          </p:nvPr>
        </p:nvSpPr>
        <p:spPr/>
        <p:txBody>
          <a:bodyPr/>
          <a:lstStyle/>
          <a:p>
            <a:r>
              <a:rPr lang="en-GB" dirty="0"/>
              <a:t>Audience</a:t>
            </a:r>
          </a:p>
        </p:txBody>
      </p:sp>
      <p:sp>
        <p:nvSpPr>
          <p:cNvPr id="3" name="Content Placeholder 2">
            <a:extLst>
              <a:ext uri="{FF2B5EF4-FFF2-40B4-BE49-F238E27FC236}">
                <a16:creationId xmlns:a16="http://schemas.microsoft.com/office/drawing/2014/main" id="{465F17DD-198B-BB62-C2CD-BF200AC40CAB}"/>
              </a:ext>
            </a:extLst>
          </p:cNvPr>
          <p:cNvSpPr>
            <a:spLocks noGrp="1"/>
          </p:cNvSpPr>
          <p:nvPr>
            <p:ph idx="1"/>
          </p:nvPr>
        </p:nvSpPr>
        <p:spPr>
          <a:xfrm>
            <a:off x="700634" y="1996563"/>
            <a:ext cx="10691265" cy="3636088"/>
          </a:xfrm>
        </p:spPr>
        <p:txBody>
          <a:bodyPr/>
          <a:lstStyle/>
          <a:p>
            <a:r>
              <a:rPr lang="en-GB" dirty="0"/>
              <a:t>Families</a:t>
            </a:r>
          </a:p>
          <a:p>
            <a:r>
              <a:rPr lang="en-GB" dirty="0"/>
              <a:t>Families in the armed forces</a:t>
            </a:r>
          </a:p>
          <a:p>
            <a:r>
              <a:rPr lang="en-GB" dirty="0"/>
              <a:t>Foodies</a:t>
            </a:r>
          </a:p>
          <a:p>
            <a:r>
              <a:rPr lang="en-GB" dirty="0"/>
              <a:t>20-80 year olds</a:t>
            </a:r>
          </a:p>
        </p:txBody>
      </p:sp>
    </p:spTree>
    <p:extLst>
      <p:ext uri="{BB962C8B-B14F-4D97-AF65-F5344CB8AC3E}">
        <p14:creationId xmlns:p14="http://schemas.microsoft.com/office/powerpoint/2010/main" val="462160062"/>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1B2F2C"/>
      </a:dk2>
      <a:lt2>
        <a:srgbClr val="F0F0F3"/>
      </a:lt2>
      <a:accent1>
        <a:srgbClr val="A7A259"/>
      </a:accent1>
      <a:accent2>
        <a:srgbClr val="D99147"/>
      </a:accent2>
      <a:accent3>
        <a:srgbClr val="E38379"/>
      </a:accent3>
      <a:accent4>
        <a:srgbClr val="DD5C85"/>
      </a:accent4>
      <a:accent5>
        <a:srgbClr val="E379C8"/>
      </a:accent5>
      <a:accent6>
        <a:srgbClr val="C95CDD"/>
      </a:accent6>
      <a:hlink>
        <a:srgbClr val="6C71B0"/>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7276</TotalTime>
  <Words>806</Words>
  <Application>Microsoft Macintosh PowerPoint</Application>
  <PresentationFormat>Widescreen</PresentationFormat>
  <Paragraphs>55</Paragraphs>
  <Slides>14</Slides>
  <Notes>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Calisto MT</vt:lpstr>
      <vt:lpstr>Univers Condensed</vt:lpstr>
      <vt:lpstr>ChronicleVTI</vt:lpstr>
      <vt:lpstr>Multiplatform Content</vt:lpstr>
      <vt:lpstr>Help for Heroes Fundraising event With John Lewis</vt:lpstr>
      <vt:lpstr>Strategy</vt:lpstr>
      <vt:lpstr>Henry Jenkins</vt:lpstr>
      <vt:lpstr>Christmas Advert Impacts</vt:lpstr>
      <vt:lpstr>Platforms</vt:lpstr>
      <vt:lpstr>PowerPoint Presentation</vt:lpstr>
      <vt:lpstr>PowerPoint Presentation</vt:lpstr>
      <vt:lpstr>Advert</vt:lpstr>
      <vt:lpstr>PowerPoint Presentation</vt:lpstr>
      <vt:lpstr>PowerPoint Presentation</vt:lpstr>
      <vt:lpstr>PowerPoint Presentation</vt:lpstr>
      <vt:lpstr>PowerPoint Presentation</vt:lpstr>
      <vt:lpstr>Audience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Multilevel Content</dc:title>
  <dc:creator>Gemma Payne (2004977)</dc:creator>
  <cp:lastModifiedBy>Gemma Payne (2004977)</cp:lastModifiedBy>
  <cp:revision>6</cp:revision>
  <dcterms:created xsi:type="dcterms:W3CDTF">2022-11-28T08:59:15Z</dcterms:created>
  <dcterms:modified xsi:type="dcterms:W3CDTF">2022-12-11T14:03:51Z</dcterms:modified>
</cp:coreProperties>
</file>