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7"/>
  </p:notesMasterIdLst>
  <p:sldIdLst>
    <p:sldId id="257" r:id="rId2"/>
    <p:sldId id="260" r:id="rId3"/>
    <p:sldId id="258" r:id="rId4"/>
    <p:sldId id="259" r:id="rId5"/>
    <p:sldId id="261"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0" autoAdjust="0"/>
    <p:restoredTop sz="94660"/>
  </p:normalViewPr>
  <p:slideViewPr>
    <p:cSldViewPr snapToGrid="0">
      <p:cViewPr varScale="1">
        <p:scale>
          <a:sx n="103" d="100"/>
          <a:sy n="103" d="100"/>
        </p:scale>
        <p:origin x="88" y="3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5FA396-479C-446A-BCEA-C06748568DAE}" type="datetimeFigureOut">
              <a:rPr lang="en-GB" smtClean="0"/>
              <a:t>20/04/2026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75E3E-9DEF-40AB-BEFF-30A1E41E352B}" type="slidenum">
              <a:rPr lang="en-GB" smtClean="0"/>
              <a:t>‹#›</a:t>
            </a:fld>
            <a:endParaRPr lang="en-GB"/>
          </a:p>
        </p:txBody>
      </p:sp>
    </p:spTree>
    <p:extLst>
      <p:ext uri="{BB962C8B-B14F-4D97-AF65-F5344CB8AC3E}">
        <p14:creationId xmlns:p14="http://schemas.microsoft.com/office/powerpoint/2010/main" val="3401765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75E3E-9DEF-40AB-BEFF-30A1E41E352B}" type="slidenum">
              <a:rPr lang="en-GB" smtClean="0"/>
              <a:t>2</a:t>
            </a:fld>
            <a:endParaRPr lang="en-GB"/>
          </a:p>
        </p:txBody>
      </p:sp>
    </p:spTree>
    <p:extLst>
      <p:ext uri="{BB962C8B-B14F-4D97-AF65-F5344CB8AC3E}">
        <p14:creationId xmlns:p14="http://schemas.microsoft.com/office/powerpoint/2010/main" val="1318935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D75E3E-9DEF-40AB-BEFF-30A1E41E352B}" type="slidenum">
              <a:rPr lang="en-GB" smtClean="0"/>
              <a:t>3</a:t>
            </a:fld>
            <a:endParaRPr lang="en-GB"/>
          </a:p>
        </p:txBody>
      </p:sp>
    </p:spTree>
    <p:extLst>
      <p:ext uri="{BB962C8B-B14F-4D97-AF65-F5344CB8AC3E}">
        <p14:creationId xmlns:p14="http://schemas.microsoft.com/office/powerpoint/2010/main" val="2912666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937198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3316432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272657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B9A8C96-AF22-49CB-A9E8-EC611DBC24FD}"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3016466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B9A8C96-AF22-49CB-A9E8-EC611DBC24FD}" type="datetimeFigureOut">
              <a:rPr lang="en-GB" smtClean="0"/>
              <a:t>20/04/2026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899007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9A8C96-AF22-49CB-A9E8-EC611DBC24FD}" type="datetimeFigureOut">
              <a:rPr lang="en-GB" smtClean="0"/>
              <a:t>20/04/2026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1520101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9A8C96-AF22-49CB-A9E8-EC611DBC24FD}" type="datetimeFigureOut">
              <a:rPr lang="en-GB" smtClean="0"/>
              <a:t>20/04/2026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2167384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9A8C96-AF22-49CB-A9E8-EC611DBC24FD}"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4014324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9A8C96-AF22-49CB-A9E8-EC611DBC24FD}"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2167580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9A8C96-AF22-49CB-A9E8-EC611DBC24FD}" type="datetimeFigureOut">
              <a:rPr lang="en-GB" smtClean="0"/>
              <a:t>20/04/2026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2471876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31519118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1900075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12784293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775768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21824776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24057145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9A8C96-AF22-49CB-A9E8-EC611DBC24FD}" type="datetimeFigureOut">
              <a:rPr lang="en-GB" smtClean="0"/>
              <a:t>20/04/2026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4F4CE7-015C-423B-AD00-44341FBDB608}" type="slidenum">
              <a:rPr lang="en-GB" smtClean="0"/>
              <a:t>‹#›</a:t>
            </a:fld>
            <a:endParaRPr lang="en-GB"/>
          </a:p>
        </p:txBody>
      </p:sp>
    </p:spTree>
    <p:extLst>
      <p:ext uri="{BB962C8B-B14F-4D97-AF65-F5344CB8AC3E}">
        <p14:creationId xmlns:p14="http://schemas.microsoft.com/office/powerpoint/2010/main" val="4076861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B9A8C96-AF22-49CB-A9E8-EC611DBC24FD}" type="datetimeFigureOut">
              <a:rPr lang="en-GB" smtClean="0"/>
              <a:t>20/04/2026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F4F4CE7-015C-423B-AD00-44341FBDB608}" type="slidenum">
              <a:rPr lang="en-GB" smtClean="0"/>
              <a:t>‹#›</a:t>
            </a:fld>
            <a:endParaRPr lang="en-GB"/>
          </a:p>
        </p:txBody>
      </p:sp>
    </p:spTree>
    <p:extLst>
      <p:ext uri="{BB962C8B-B14F-4D97-AF65-F5344CB8AC3E}">
        <p14:creationId xmlns:p14="http://schemas.microsoft.com/office/powerpoint/2010/main" val="212036297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notesSlide" Target="../notesSlides/notesSlide2.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2A1E25D-508A-4EE7-9B89-71BC1BEEF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22">
            <a:extLst>
              <a:ext uri="{FF2B5EF4-FFF2-40B4-BE49-F238E27FC236}">
                <a16:creationId xmlns:a16="http://schemas.microsoft.com/office/drawing/2014/main" id="{6FD9ED33-B960-4F9D-8023-20D830625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974973" y="-15832"/>
            <a:ext cx="9217026" cy="6889518"/>
          </a:xfrm>
          <a:custGeom>
            <a:avLst/>
            <a:gdLst>
              <a:gd name="connsiteX0" fmla="*/ 1087153 w 9217026"/>
              <a:gd name="connsiteY0" fmla="*/ 0 h 6889518"/>
              <a:gd name="connsiteX1" fmla="*/ 1087153 w 9217026"/>
              <a:gd name="connsiteY1" fmla="*/ 1098 h 6889518"/>
              <a:gd name="connsiteX2" fmla="*/ 0 w 9217026"/>
              <a:gd name="connsiteY2" fmla="*/ 0 h 6889518"/>
              <a:gd name="connsiteX3" fmla="*/ 0 w 9217026"/>
              <a:gd name="connsiteY3" fmla="*/ 6889518 h 6889518"/>
              <a:gd name="connsiteX4" fmla="*/ 1087153 w 9217026"/>
              <a:gd name="connsiteY4" fmla="*/ 6888254 h 6889518"/>
              <a:gd name="connsiteX5" fmla="*/ 1087153 w 9217026"/>
              <a:gd name="connsiteY5" fmla="*/ 6889518 h 6889518"/>
              <a:gd name="connsiteX6" fmla="*/ 7295095 w 9217026"/>
              <a:gd name="connsiteY6" fmla="*/ 6882299 h 6889518"/>
              <a:gd name="connsiteX7" fmla="*/ 9217026 w 9217026"/>
              <a:gd name="connsiteY7" fmla="*/ 5349831 h 6889518"/>
              <a:gd name="connsiteX8" fmla="*/ 8378827 w 9217026"/>
              <a:gd name="connsiteY8" fmla="*/ 7365 h 688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17026" h="6889518">
                <a:moveTo>
                  <a:pt x="1087153" y="0"/>
                </a:moveTo>
                <a:lnTo>
                  <a:pt x="1087153" y="1098"/>
                </a:lnTo>
                <a:lnTo>
                  <a:pt x="0" y="0"/>
                </a:lnTo>
                <a:lnTo>
                  <a:pt x="0" y="6889518"/>
                </a:lnTo>
                <a:lnTo>
                  <a:pt x="1087153" y="6888254"/>
                </a:lnTo>
                <a:lnTo>
                  <a:pt x="1087153" y="6889518"/>
                </a:lnTo>
                <a:lnTo>
                  <a:pt x="7295095" y="6882299"/>
                </a:lnTo>
                <a:lnTo>
                  <a:pt x="9217026" y="5349831"/>
                </a:lnTo>
                <a:lnTo>
                  <a:pt x="8378827"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29" name="Group 28">
            <a:extLst>
              <a:ext uri="{FF2B5EF4-FFF2-40B4-BE49-F238E27FC236}">
                <a16:creationId xmlns:a16="http://schemas.microsoft.com/office/drawing/2014/main" id="{48248BD7-AE40-49AB-844D-ABD40D80B2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0" name="Freeform 6">
              <a:extLst>
                <a:ext uri="{FF2B5EF4-FFF2-40B4-BE49-F238E27FC236}">
                  <a16:creationId xmlns:a16="http://schemas.microsoft.com/office/drawing/2014/main" id="{977D6250-A0F3-4872-9969-3DB7ADE7C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1" name="Freeform 7">
              <a:extLst>
                <a:ext uri="{FF2B5EF4-FFF2-40B4-BE49-F238E27FC236}">
                  <a16:creationId xmlns:a16="http://schemas.microsoft.com/office/drawing/2014/main" id="{5796BEC7-5389-45D6-A0D4-F36405E5A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2" name="Freeform 8">
              <a:extLst>
                <a:ext uri="{FF2B5EF4-FFF2-40B4-BE49-F238E27FC236}">
                  <a16:creationId xmlns:a16="http://schemas.microsoft.com/office/drawing/2014/main" id="{BEA57FAB-D2EF-4F47-A986-4321D5148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3" name="Freeform 9">
              <a:extLst>
                <a:ext uri="{FF2B5EF4-FFF2-40B4-BE49-F238E27FC236}">
                  <a16:creationId xmlns:a16="http://schemas.microsoft.com/office/drawing/2014/main" id="{5E8C59C9-8A0C-4F01-A36F-1C6389554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4" name="Freeform 10">
              <a:extLst>
                <a:ext uri="{FF2B5EF4-FFF2-40B4-BE49-F238E27FC236}">
                  <a16:creationId xmlns:a16="http://schemas.microsoft.com/office/drawing/2014/main" id="{62D244EC-76FC-490A-8371-18E8C0624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5" name="Freeform 11">
              <a:extLst>
                <a:ext uri="{FF2B5EF4-FFF2-40B4-BE49-F238E27FC236}">
                  <a16:creationId xmlns:a16="http://schemas.microsoft.com/office/drawing/2014/main" id="{FA33782B-4F01-450E-A17D-F7C03359D0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pic>
        <p:nvPicPr>
          <p:cNvPr id="7" name="Picture 6">
            <a:extLst>
              <a:ext uri="{FF2B5EF4-FFF2-40B4-BE49-F238E27FC236}">
                <a16:creationId xmlns:a16="http://schemas.microsoft.com/office/drawing/2014/main" id="{79B5758E-EBF8-262A-D2BE-662122C5FB96}"/>
              </a:ext>
            </a:extLst>
          </p:cNvPr>
          <p:cNvPicPr>
            <a:picLocks noChangeAspect="1"/>
          </p:cNvPicPr>
          <p:nvPr/>
        </p:nvPicPr>
        <p:blipFill>
          <a:blip r:embed="rId5"/>
          <a:srcRect l="21490" r="17979" b="1"/>
          <a:stretch>
            <a:fillRect/>
          </a:stretch>
        </p:blipFill>
        <p:spPr>
          <a:xfrm>
            <a:off x="-101029" y="15316"/>
            <a:ext cx="3175466" cy="5245940"/>
          </a:xfrm>
          <a:custGeom>
            <a:avLst/>
            <a:gdLst/>
            <a:ahLst/>
            <a:cxnLst/>
            <a:rect l="l" t="t" r="r" b="b"/>
            <a:pathLst>
              <a:path w="3175486" h="5245950">
                <a:moveTo>
                  <a:pt x="0" y="0"/>
                </a:moveTo>
                <a:lnTo>
                  <a:pt x="3175486" y="0"/>
                </a:lnTo>
                <a:lnTo>
                  <a:pt x="2294818" y="5223932"/>
                </a:lnTo>
                <a:lnTo>
                  <a:pt x="2310547" y="5245950"/>
                </a:lnTo>
                <a:lnTo>
                  <a:pt x="0" y="4901963"/>
                </a:lnTo>
                <a:close/>
              </a:path>
            </a:pathLst>
          </a:custGeom>
          <a:ln w="38100">
            <a:noFill/>
          </a:ln>
          <a:effectLst/>
        </p:spPr>
      </p:pic>
      <p:pic>
        <p:nvPicPr>
          <p:cNvPr id="5" name="Picture 4">
            <a:extLst>
              <a:ext uri="{FF2B5EF4-FFF2-40B4-BE49-F238E27FC236}">
                <a16:creationId xmlns:a16="http://schemas.microsoft.com/office/drawing/2014/main" id="{44517760-B067-0C72-A613-1720F7693A22}"/>
              </a:ext>
            </a:extLst>
          </p:cNvPr>
          <p:cNvPicPr>
            <a:picLocks noChangeAspect="1"/>
          </p:cNvPicPr>
          <p:nvPr/>
        </p:nvPicPr>
        <p:blipFill>
          <a:blip r:embed="rId6"/>
          <a:srcRect l="8973" r="15868" b="-1"/>
          <a:stretch>
            <a:fillRect/>
          </a:stretch>
        </p:blipFill>
        <p:spPr>
          <a:xfrm>
            <a:off x="20" y="4901964"/>
            <a:ext cx="3459143" cy="1956037"/>
          </a:xfrm>
          <a:custGeom>
            <a:avLst/>
            <a:gdLst/>
            <a:ahLst/>
            <a:cxnLst/>
            <a:rect l="l" t="t" r="r" b="b"/>
            <a:pathLst>
              <a:path w="3459163" h="1956037">
                <a:moveTo>
                  <a:pt x="0" y="0"/>
                </a:moveTo>
                <a:lnTo>
                  <a:pt x="2310547" y="343987"/>
                </a:lnTo>
                <a:lnTo>
                  <a:pt x="3459163" y="1951804"/>
                </a:lnTo>
                <a:lnTo>
                  <a:pt x="0" y="1956037"/>
                </a:lnTo>
                <a:close/>
              </a:path>
            </a:pathLst>
          </a:custGeom>
          <a:ln w="38100">
            <a:noFill/>
          </a:ln>
          <a:effectLst/>
        </p:spPr>
      </p:pic>
      <p:sp>
        <p:nvSpPr>
          <p:cNvPr id="3" name="Content Placeholder 2">
            <a:extLst>
              <a:ext uri="{FF2B5EF4-FFF2-40B4-BE49-F238E27FC236}">
                <a16:creationId xmlns:a16="http://schemas.microsoft.com/office/drawing/2014/main" id="{786C0FC8-C3C4-8565-E632-AE028EE31FF5}"/>
              </a:ext>
            </a:extLst>
          </p:cNvPr>
          <p:cNvSpPr>
            <a:spLocks noGrp="1"/>
          </p:cNvSpPr>
          <p:nvPr>
            <p:ph idx="1"/>
          </p:nvPr>
        </p:nvSpPr>
        <p:spPr>
          <a:xfrm>
            <a:off x="4162425" y="1439562"/>
            <a:ext cx="7446961" cy="3719383"/>
          </a:xfrm>
          <a:solidFill>
            <a:schemeClr val="accent1">
              <a:alpha val="50000"/>
            </a:schemeClr>
          </a:solidFill>
          <a:ln>
            <a:noFill/>
          </a:ln>
          <a:effectLst>
            <a:softEdge rad="127000"/>
          </a:effectLst>
        </p:spPr>
        <p:style>
          <a:lnRef idx="0">
            <a:scrgbClr r="0" g="0" b="0"/>
          </a:lnRef>
          <a:fillRef idx="0">
            <a:scrgbClr r="0" g="0" b="0"/>
          </a:fillRef>
          <a:effectRef idx="0">
            <a:scrgbClr r="0" g="0" b="0"/>
          </a:effectRef>
          <a:fontRef idx="minor">
            <a:schemeClr val="lt1"/>
          </a:fontRef>
        </p:style>
        <p:txBody>
          <a:bodyPr>
            <a:normAutofit/>
          </a:bodyPr>
          <a:lstStyle/>
          <a:p>
            <a:pPr>
              <a:lnSpc>
                <a:spcPct val="90000"/>
              </a:lnSpc>
            </a:pPr>
            <a:r>
              <a:rPr lang="en-US" sz="2200" dirty="0">
                <a:solidFill>
                  <a:schemeClr val="bg1"/>
                </a:solidFill>
                <a:latin typeface="Arial" panose="020B0604020202020204" pitchFamily="34" charset="0"/>
                <a:cs typeface="Arial" panose="020B0604020202020204" pitchFamily="34" charset="0"/>
              </a:rPr>
              <a:t>Local pet care &amp; dog walking service.</a:t>
            </a:r>
          </a:p>
          <a:p>
            <a:pPr>
              <a:lnSpc>
                <a:spcPct val="90000"/>
              </a:lnSpc>
            </a:pPr>
            <a:r>
              <a:rPr lang="en-US" sz="2200" dirty="0">
                <a:solidFill>
                  <a:schemeClr val="bg1"/>
                </a:solidFill>
                <a:latin typeface="Arial" panose="020B0604020202020204" pitchFamily="34" charset="0"/>
                <a:cs typeface="Arial" panose="020B0604020202020204" pitchFamily="34" charset="0"/>
              </a:rPr>
              <a:t>For pet owners on the go.</a:t>
            </a:r>
          </a:p>
          <a:p>
            <a:pPr>
              <a:lnSpc>
                <a:spcPct val="90000"/>
              </a:lnSpc>
            </a:pPr>
            <a:r>
              <a:rPr lang="en-US" sz="2200" dirty="0">
                <a:solidFill>
                  <a:schemeClr val="bg1"/>
                </a:solidFill>
                <a:latin typeface="Arial" panose="020B0604020202020204" pitchFamily="34" charset="0"/>
                <a:cs typeface="Arial" panose="020B0604020202020204" pitchFamily="34" charset="0"/>
              </a:rPr>
              <a:t>Happy Paws is a local small business providing sustainable dog walking and basic pet care services to our community. </a:t>
            </a:r>
          </a:p>
          <a:p>
            <a:pPr>
              <a:lnSpc>
                <a:spcPct val="90000"/>
              </a:lnSpc>
            </a:pPr>
            <a:r>
              <a:rPr lang="en-US" sz="2200" dirty="0">
                <a:solidFill>
                  <a:schemeClr val="bg1"/>
                </a:solidFill>
                <a:latin typeface="Arial" panose="020B0604020202020204" pitchFamily="34" charset="0"/>
                <a:cs typeface="Arial" panose="020B0604020202020204" pitchFamily="34" charset="0"/>
              </a:rPr>
              <a:t>We support busy people who do not have enough time to take care of their pets by providing them with a reliable and personalised pet care service while also being environmentally responsible.</a:t>
            </a:r>
            <a:endParaRPr lang="en-GB" sz="2200" dirty="0">
              <a:solidFill>
                <a:schemeClr val="bg1"/>
              </a:solidFill>
              <a:latin typeface="Arial" panose="020B0604020202020204" pitchFamily="34" charset="0"/>
              <a:cs typeface="Arial" panose="020B0604020202020204" pitchFamily="34" charset="0"/>
            </a:endParaRPr>
          </a:p>
        </p:txBody>
      </p:sp>
      <p:pic>
        <p:nvPicPr>
          <p:cNvPr id="2" name="Slide1">
            <a:hlinkClick r:id="" action="ppaction://media"/>
            <a:extLst>
              <a:ext uri="{FF2B5EF4-FFF2-40B4-BE49-F238E27FC236}">
                <a16:creationId xmlns:a16="http://schemas.microsoft.com/office/drawing/2014/main" id="{A342A131-20C4-C3EE-4CC1-71FD4A0BE3D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781013" y="5805272"/>
            <a:ext cx="406400" cy="406400"/>
          </a:xfrm>
          <a:prstGeom prst="rect">
            <a:avLst/>
          </a:prstGeom>
        </p:spPr>
      </p:pic>
    </p:spTree>
    <p:extLst>
      <p:ext uri="{BB962C8B-B14F-4D97-AF65-F5344CB8AC3E}">
        <p14:creationId xmlns:p14="http://schemas.microsoft.com/office/powerpoint/2010/main" val="4209785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9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C7E7EC7-DCFA-DE31-DD46-AED50F3F3FDF}"/>
              </a:ext>
            </a:extLst>
          </p:cNvPr>
          <p:cNvPicPr>
            <a:picLocks noChangeAspect="1"/>
          </p:cNvPicPr>
          <p:nvPr/>
        </p:nvPicPr>
        <p:blipFill>
          <a:blip r:embed="rId6"/>
          <a:srcRect l="27490" r="2405" b="-1"/>
          <a:stretch>
            <a:fillRect/>
          </a:stretch>
        </p:blipFill>
        <p:spPr>
          <a:xfrm>
            <a:off x="20" y="10"/>
            <a:ext cx="11246320" cy="6857990"/>
          </a:xfrm>
          <a:custGeom>
            <a:avLst/>
            <a:gdLst/>
            <a:ahLst/>
            <a:cxnLst/>
            <a:rect l="l" t="t" r="r" b="b"/>
            <a:pathLst>
              <a:path w="11246340" h="6858000">
                <a:moveTo>
                  <a:pt x="7586025" y="0"/>
                </a:moveTo>
                <a:lnTo>
                  <a:pt x="9130861" y="0"/>
                </a:lnTo>
                <a:lnTo>
                  <a:pt x="8323835" y="5445054"/>
                </a:lnTo>
                <a:lnTo>
                  <a:pt x="8334831" y="5446683"/>
                </a:lnTo>
                <a:lnTo>
                  <a:pt x="8323836" y="5469833"/>
                </a:lnTo>
                <a:lnTo>
                  <a:pt x="11246340" y="6858000"/>
                </a:lnTo>
                <a:lnTo>
                  <a:pt x="7787523" y="6858000"/>
                </a:lnTo>
                <a:lnTo>
                  <a:pt x="6728309" y="5186187"/>
                </a:lnTo>
                <a:lnTo>
                  <a:pt x="6729371" y="5186363"/>
                </a:lnTo>
                <a:close/>
                <a:moveTo>
                  <a:pt x="0" y="0"/>
                </a:moveTo>
                <a:lnTo>
                  <a:pt x="7500950" y="0"/>
                </a:lnTo>
                <a:lnTo>
                  <a:pt x="6647343" y="5167910"/>
                </a:lnTo>
                <a:lnTo>
                  <a:pt x="6643726" y="5170434"/>
                </a:lnTo>
                <a:lnTo>
                  <a:pt x="7499235" y="6858000"/>
                </a:lnTo>
                <a:lnTo>
                  <a:pt x="0" y="6858000"/>
                </a:lnTo>
                <a:close/>
              </a:path>
            </a:pathLst>
          </a:custGeom>
        </p:spPr>
      </p:pic>
      <p:sp>
        <p:nvSpPr>
          <p:cNvPr id="18" name="Freeform 37">
            <a:extLst>
              <a:ext uri="{FF2B5EF4-FFF2-40B4-BE49-F238E27FC236}">
                <a16:creationId xmlns:a16="http://schemas.microsoft.com/office/drawing/2014/main" id="{1C40522E-719B-4EF2-8100-DF20F317B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20" name="Group 19">
            <a:extLst>
              <a:ext uri="{FF2B5EF4-FFF2-40B4-BE49-F238E27FC236}">
                <a16:creationId xmlns:a16="http://schemas.microsoft.com/office/drawing/2014/main" id="{DF0D92E7-0A68-42A1-97BB-A5E058ACB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21" name="Freeform 6">
              <a:extLst>
                <a:ext uri="{FF2B5EF4-FFF2-40B4-BE49-F238E27FC236}">
                  <a16:creationId xmlns:a16="http://schemas.microsoft.com/office/drawing/2014/main" id="{31E5632C-4BB9-4CB9-868F-ED9953C91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2" name="Freeform 7">
              <a:extLst>
                <a:ext uri="{FF2B5EF4-FFF2-40B4-BE49-F238E27FC236}">
                  <a16:creationId xmlns:a16="http://schemas.microsoft.com/office/drawing/2014/main" id="{550E49B5-8ACC-41C9-9BB3-42CDC03FE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3" name="Freeform 8">
              <a:extLst>
                <a:ext uri="{FF2B5EF4-FFF2-40B4-BE49-F238E27FC236}">
                  <a16:creationId xmlns:a16="http://schemas.microsoft.com/office/drawing/2014/main" id="{9B7E2283-77D1-4DF1-9674-3DB62820A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4C274CA5-DADA-4D93-AD4A-B88C45A90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82E630CC-3310-4FC9-9F36-93F4C0AAB1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19C1530F-0480-4FA0-AA17-E3549B39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pic>
        <p:nvPicPr>
          <p:cNvPr id="13" name="Picture 12">
            <a:extLst>
              <a:ext uri="{FF2B5EF4-FFF2-40B4-BE49-F238E27FC236}">
                <a16:creationId xmlns:a16="http://schemas.microsoft.com/office/drawing/2014/main" id="{54F5042D-8D53-2CA1-FE98-352C3335D874}"/>
              </a:ext>
            </a:extLst>
          </p:cNvPr>
          <p:cNvPicPr>
            <a:picLocks noChangeAspect="1"/>
          </p:cNvPicPr>
          <p:nvPr/>
        </p:nvPicPr>
        <p:blipFill>
          <a:blip r:embed="rId7"/>
          <a:srcRect l="9906" r="9192"/>
          <a:stretch>
            <a:fillRect/>
          </a:stretch>
        </p:blipFill>
        <p:spPr>
          <a:xfrm>
            <a:off x="6643730" y="10"/>
            <a:ext cx="5548271" cy="6857990"/>
          </a:xfrm>
          <a:custGeom>
            <a:avLst/>
            <a:gdLst/>
            <a:ahLst/>
            <a:cxnLst/>
            <a:rect l="l" t="t" r="r" b="b"/>
            <a:pathLst>
              <a:path w="5548271" h="6858000">
                <a:moveTo>
                  <a:pt x="2486158" y="0"/>
                </a:moveTo>
                <a:lnTo>
                  <a:pt x="5548271" y="0"/>
                </a:lnTo>
                <a:lnTo>
                  <a:pt x="5548271" y="6858000"/>
                </a:lnTo>
                <a:lnTo>
                  <a:pt x="4616471" y="6858000"/>
                </a:lnTo>
                <a:lnTo>
                  <a:pt x="1680108" y="5463251"/>
                </a:lnTo>
                <a:lnTo>
                  <a:pt x="1691104" y="5440102"/>
                </a:lnTo>
                <a:lnTo>
                  <a:pt x="1680108" y="5438473"/>
                </a:lnTo>
                <a:close/>
                <a:moveTo>
                  <a:pt x="856137" y="0"/>
                </a:moveTo>
                <a:lnTo>
                  <a:pt x="941211" y="0"/>
                </a:lnTo>
                <a:lnTo>
                  <a:pt x="85642" y="5179781"/>
                </a:lnTo>
                <a:lnTo>
                  <a:pt x="84581" y="5179606"/>
                </a:lnTo>
                <a:lnTo>
                  <a:pt x="1147966" y="6858000"/>
                </a:lnTo>
                <a:lnTo>
                  <a:pt x="858844" y="6858000"/>
                </a:lnTo>
                <a:lnTo>
                  <a:pt x="0" y="5163852"/>
                </a:lnTo>
                <a:lnTo>
                  <a:pt x="3617" y="5161329"/>
                </a:lnTo>
                <a:close/>
              </a:path>
            </a:pathLst>
          </a:custGeom>
        </p:spPr>
      </p:pic>
      <p:sp>
        <p:nvSpPr>
          <p:cNvPr id="2" name="Title 1">
            <a:extLst>
              <a:ext uri="{FF2B5EF4-FFF2-40B4-BE49-F238E27FC236}">
                <a16:creationId xmlns:a16="http://schemas.microsoft.com/office/drawing/2014/main" id="{E9E2F5F5-4053-34E9-C7AC-49F66F1FE693}"/>
              </a:ext>
            </a:extLst>
          </p:cNvPr>
          <p:cNvSpPr>
            <a:spLocks noGrp="1"/>
          </p:cNvSpPr>
          <p:nvPr>
            <p:ph type="title"/>
          </p:nvPr>
        </p:nvSpPr>
        <p:spPr>
          <a:xfrm>
            <a:off x="574644" y="494271"/>
            <a:ext cx="5957961" cy="778476"/>
          </a:xfrm>
          <a:effectLst/>
        </p:spPr>
        <p:txBody>
          <a:bodyPr anchor="ctr">
            <a:normAutofit fontScale="90000"/>
          </a:bodyPr>
          <a:lstStyle/>
          <a:p>
            <a:r>
              <a:rPr lang="en-US" b="1" dirty="0">
                <a:solidFill>
                  <a:schemeClr val="accent1">
                    <a:lumMod val="75000"/>
                  </a:schemeClr>
                </a:solidFill>
                <a:latin typeface="Arial" panose="020B0604020202020204" pitchFamily="34" charset="0"/>
                <a:cs typeface="Arial" panose="020B0604020202020204" pitchFamily="34" charset="0"/>
              </a:rPr>
              <a:t>Why It Will Be Successful</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9A52C6-4B89-1961-CE51-562DA7DD163B}"/>
              </a:ext>
            </a:extLst>
          </p:cNvPr>
          <p:cNvSpPr>
            <a:spLocks noGrp="1"/>
          </p:cNvSpPr>
          <p:nvPr>
            <p:ph idx="1"/>
          </p:nvPr>
        </p:nvSpPr>
        <p:spPr>
          <a:xfrm>
            <a:off x="389239" y="1897592"/>
            <a:ext cx="6272312" cy="4410531"/>
          </a:xfrm>
        </p:spPr>
        <p:txBody>
          <a:bodyPr anchor="ctr">
            <a:normAutofit/>
          </a:bodyPr>
          <a:lstStyle/>
          <a:p>
            <a:pPr>
              <a:lnSpc>
                <a:spcPct val="90000"/>
              </a:lnSpc>
            </a:pPr>
            <a:r>
              <a:rPr lang="en-US" sz="1800" dirty="0">
                <a:solidFill>
                  <a:schemeClr val="bg1"/>
                </a:solidFill>
                <a:latin typeface="Arial" panose="020B0604020202020204" pitchFamily="34" charset="0"/>
                <a:cs typeface="Arial" panose="020B0604020202020204" pitchFamily="34" charset="0"/>
              </a:rPr>
              <a:t>Increased demand for pet care services.</a:t>
            </a:r>
          </a:p>
          <a:p>
            <a:pPr>
              <a:lnSpc>
                <a:spcPct val="90000"/>
              </a:lnSpc>
            </a:pPr>
            <a:r>
              <a:rPr lang="en-US" sz="1800" dirty="0">
                <a:solidFill>
                  <a:schemeClr val="bg1"/>
                </a:solidFill>
                <a:latin typeface="Arial" panose="020B0604020202020204" pitchFamily="34" charset="0"/>
                <a:cs typeface="Arial" panose="020B0604020202020204" pitchFamily="34" charset="0"/>
              </a:rPr>
              <a:t>Low cost - strong profit potential.</a:t>
            </a:r>
          </a:p>
          <a:p>
            <a:pPr>
              <a:lnSpc>
                <a:spcPct val="90000"/>
              </a:lnSpc>
            </a:pPr>
            <a:r>
              <a:rPr lang="en-US" sz="1800" dirty="0">
                <a:solidFill>
                  <a:schemeClr val="bg1"/>
                </a:solidFill>
                <a:latin typeface="Arial" panose="020B0604020202020204" pitchFamily="34" charset="0"/>
                <a:cs typeface="Arial" panose="020B0604020202020204" pitchFamily="34" charset="0"/>
              </a:rPr>
              <a:t>Happy Paws is positioned to be a success due to the increase in the number of domestic pet owners and because of the growing need for assistance with dog care, due in large part to the busy lifestyles of most pet owners. </a:t>
            </a:r>
          </a:p>
          <a:p>
            <a:pPr>
              <a:lnSpc>
                <a:spcPct val="90000"/>
              </a:lnSpc>
            </a:pPr>
            <a:r>
              <a:rPr lang="en-US" sz="1800" dirty="0">
                <a:solidFill>
                  <a:schemeClr val="bg1"/>
                </a:solidFill>
                <a:latin typeface="Arial" panose="020B0604020202020204" pitchFamily="34" charset="0"/>
                <a:cs typeface="Arial" panose="020B0604020202020204" pitchFamily="34" charset="0"/>
              </a:rPr>
              <a:t>Happy Paws also has a financially viable business model due to the low cost of providing dog walking services, which provides it with the ability to build a good business reputation based on trust and reliable service, while also building strong customer relationships. </a:t>
            </a:r>
          </a:p>
          <a:p>
            <a:pPr>
              <a:lnSpc>
                <a:spcPct val="90000"/>
              </a:lnSpc>
            </a:pPr>
            <a:r>
              <a:rPr lang="en-US" sz="1800" dirty="0">
                <a:solidFill>
                  <a:schemeClr val="bg1"/>
                </a:solidFill>
                <a:latin typeface="Arial" panose="020B0604020202020204" pitchFamily="34" charset="0"/>
                <a:cs typeface="Arial" panose="020B0604020202020204" pitchFamily="34" charset="0"/>
              </a:rPr>
              <a:t>Happy Paws also has the potential to expand its current service offering and establish significant growth in the future.</a:t>
            </a:r>
          </a:p>
          <a:p>
            <a:pPr>
              <a:lnSpc>
                <a:spcPct val="90000"/>
              </a:lnSpc>
            </a:pPr>
            <a:endParaRPr lang="en-GB" sz="1700" dirty="0">
              <a:solidFill>
                <a:schemeClr val="bg1"/>
              </a:solidFill>
            </a:endParaRPr>
          </a:p>
        </p:txBody>
      </p:sp>
      <p:pic>
        <p:nvPicPr>
          <p:cNvPr id="4" name="Slid 2">
            <a:hlinkClick r:id="" action="ppaction://media"/>
            <a:extLst>
              <a:ext uri="{FF2B5EF4-FFF2-40B4-BE49-F238E27FC236}">
                <a16:creationId xmlns:a16="http://schemas.microsoft.com/office/drawing/2014/main" id="{76346468-6104-3328-39F6-7A9FBDF1659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245921" y="6160529"/>
            <a:ext cx="406400" cy="406400"/>
          </a:xfrm>
          <a:prstGeom prst="rect">
            <a:avLst/>
          </a:prstGeom>
        </p:spPr>
      </p:pic>
    </p:spTree>
    <p:extLst>
      <p:ext uri="{BB962C8B-B14F-4D97-AF65-F5344CB8AC3E}">
        <p14:creationId xmlns:p14="http://schemas.microsoft.com/office/powerpoint/2010/main" val="341843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6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9F2C18C-103B-4C2A-BF05-80F1FFF9C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22">
            <a:extLst>
              <a:ext uri="{FF2B5EF4-FFF2-40B4-BE49-F238E27FC236}">
                <a16:creationId xmlns:a16="http://schemas.microsoft.com/office/drawing/2014/main" id="{51892D2D-AFA1-4A8A-A3CB-D24D68637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974973" y="-15832"/>
            <a:ext cx="9217026" cy="6889518"/>
          </a:xfrm>
          <a:custGeom>
            <a:avLst/>
            <a:gdLst>
              <a:gd name="connsiteX0" fmla="*/ 1087153 w 9217026"/>
              <a:gd name="connsiteY0" fmla="*/ 0 h 6889518"/>
              <a:gd name="connsiteX1" fmla="*/ 1087153 w 9217026"/>
              <a:gd name="connsiteY1" fmla="*/ 1098 h 6889518"/>
              <a:gd name="connsiteX2" fmla="*/ 0 w 9217026"/>
              <a:gd name="connsiteY2" fmla="*/ 0 h 6889518"/>
              <a:gd name="connsiteX3" fmla="*/ 0 w 9217026"/>
              <a:gd name="connsiteY3" fmla="*/ 6889518 h 6889518"/>
              <a:gd name="connsiteX4" fmla="*/ 1087153 w 9217026"/>
              <a:gd name="connsiteY4" fmla="*/ 6888254 h 6889518"/>
              <a:gd name="connsiteX5" fmla="*/ 1087153 w 9217026"/>
              <a:gd name="connsiteY5" fmla="*/ 6889518 h 6889518"/>
              <a:gd name="connsiteX6" fmla="*/ 7295095 w 9217026"/>
              <a:gd name="connsiteY6" fmla="*/ 6882299 h 6889518"/>
              <a:gd name="connsiteX7" fmla="*/ 9217026 w 9217026"/>
              <a:gd name="connsiteY7" fmla="*/ 5349831 h 6889518"/>
              <a:gd name="connsiteX8" fmla="*/ 8378827 w 9217026"/>
              <a:gd name="connsiteY8" fmla="*/ 7365 h 688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17026" h="6889518">
                <a:moveTo>
                  <a:pt x="1087153" y="0"/>
                </a:moveTo>
                <a:lnTo>
                  <a:pt x="1087153" y="1098"/>
                </a:lnTo>
                <a:lnTo>
                  <a:pt x="0" y="0"/>
                </a:lnTo>
                <a:lnTo>
                  <a:pt x="0" y="6889518"/>
                </a:lnTo>
                <a:lnTo>
                  <a:pt x="1087153" y="6888254"/>
                </a:lnTo>
                <a:lnTo>
                  <a:pt x="1087153" y="6889518"/>
                </a:lnTo>
                <a:lnTo>
                  <a:pt x="7295095" y="6882299"/>
                </a:lnTo>
                <a:lnTo>
                  <a:pt x="9217026" y="5349831"/>
                </a:lnTo>
                <a:lnTo>
                  <a:pt x="8378827"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8" name="Group 17">
            <a:extLst>
              <a:ext uri="{FF2B5EF4-FFF2-40B4-BE49-F238E27FC236}">
                <a16:creationId xmlns:a16="http://schemas.microsoft.com/office/drawing/2014/main" id="{2AB494D8-AD41-49A5-A56B-FE659E02A5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9" name="Freeform 6">
              <a:extLst>
                <a:ext uri="{FF2B5EF4-FFF2-40B4-BE49-F238E27FC236}">
                  <a16:creationId xmlns:a16="http://schemas.microsoft.com/office/drawing/2014/main" id="{E6362DD6-03C5-4033-B4B0-A817D4818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0" name="Freeform 7">
              <a:extLst>
                <a:ext uri="{FF2B5EF4-FFF2-40B4-BE49-F238E27FC236}">
                  <a16:creationId xmlns:a16="http://schemas.microsoft.com/office/drawing/2014/main" id="{D4449137-6C25-4073-83C6-FF2034077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1" name="Freeform 8">
              <a:extLst>
                <a:ext uri="{FF2B5EF4-FFF2-40B4-BE49-F238E27FC236}">
                  <a16:creationId xmlns:a16="http://schemas.microsoft.com/office/drawing/2014/main" id="{90902DC7-44AC-43E8-A857-DB023D9CD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2" name="Freeform 9">
              <a:extLst>
                <a:ext uri="{FF2B5EF4-FFF2-40B4-BE49-F238E27FC236}">
                  <a16:creationId xmlns:a16="http://schemas.microsoft.com/office/drawing/2014/main" id="{4F6C3FD3-850E-4827-8AFA-AF6DAF7EF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3" name="Freeform 10">
              <a:extLst>
                <a:ext uri="{FF2B5EF4-FFF2-40B4-BE49-F238E27FC236}">
                  <a16:creationId xmlns:a16="http://schemas.microsoft.com/office/drawing/2014/main" id="{CB95DE6E-D4BE-41C6-B767-28D953E3F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4" name="Freeform 11">
              <a:extLst>
                <a:ext uri="{FF2B5EF4-FFF2-40B4-BE49-F238E27FC236}">
                  <a16:creationId xmlns:a16="http://schemas.microsoft.com/office/drawing/2014/main" id="{AE0F0CD2-C1D9-4713-BCC7-55A542BC6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1C6157F-22C8-25C5-17FF-8AFE1BB73EEF}"/>
              </a:ext>
            </a:extLst>
          </p:cNvPr>
          <p:cNvSpPr>
            <a:spLocks noGrp="1"/>
          </p:cNvSpPr>
          <p:nvPr>
            <p:ph type="title"/>
          </p:nvPr>
        </p:nvSpPr>
        <p:spPr>
          <a:xfrm>
            <a:off x="3719763" y="408195"/>
            <a:ext cx="7316535" cy="1752599"/>
          </a:xfrm>
        </p:spPr>
        <p:txBody>
          <a:bodyPr>
            <a:normAutofit/>
          </a:bodyPr>
          <a:lstStyle/>
          <a:p>
            <a:r>
              <a:rPr lang="en-GB" b="1" dirty="0">
                <a:solidFill>
                  <a:schemeClr val="accent1">
                    <a:lumMod val="75000"/>
                  </a:schemeClr>
                </a:solidFill>
                <a:latin typeface="Arial" panose="020B0604020202020204" pitchFamily="34" charset="0"/>
                <a:cs typeface="Arial" panose="020B0604020202020204" pitchFamily="34" charset="0"/>
              </a:rPr>
              <a:t>Key Features &amp; Sustainability</a:t>
            </a:r>
          </a:p>
        </p:txBody>
      </p:sp>
      <p:pic>
        <p:nvPicPr>
          <p:cNvPr id="7" name="Picture 6">
            <a:extLst>
              <a:ext uri="{FF2B5EF4-FFF2-40B4-BE49-F238E27FC236}">
                <a16:creationId xmlns:a16="http://schemas.microsoft.com/office/drawing/2014/main" id="{3D126328-FDE9-F6EA-E6CB-C8A2217C0C0E}"/>
              </a:ext>
            </a:extLst>
          </p:cNvPr>
          <p:cNvPicPr>
            <a:picLocks noChangeAspect="1"/>
          </p:cNvPicPr>
          <p:nvPr/>
        </p:nvPicPr>
        <p:blipFill>
          <a:blip r:embed="rId6"/>
          <a:srcRect t="17422" r="4" b="4"/>
          <a:stretch>
            <a:fillRect/>
          </a:stretch>
        </p:blipFill>
        <p:spPr>
          <a:xfrm>
            <a:off x="20" y="1"/>
            <a:ext cx="3175466" cy="2622205"/>
          </a:xfrm>
          <a:custGeom>
            <a:avLst/>
            <a:gdLst/>
            <a:ahLst/>
            <a:cxnLst/>
            <a:rect l="l" t="t" r="r" b="b"/>
            <a:pathLst>
              <a:path w="3175486" h="2622205">
                <a:moveTo>
                  <a:pt x="0" y="0"/>
                </a:moveTo>
                <a:lnTo>
                  <a:pt x="3175486" y="0"/>
                </a:lnTo>
                <a:lnTo>
                  <a:pt x="2733426" y="2622205"/>
                </a:lnTo>
                <a:lnTo>
                  <a:pt x="0" y="2160761"/>
                </a:lnTo>
                <a:close/>
              </a:path>
            </a:pathLst>
          </a:custGeom>
          <a:ln w="38100">
            <a:noFill/>
          </a:ln>
          <a:effectLst/>
        </p:spPr>
      </p:pic>
      <p:pic>
        <p:nvPicPr>
          <p:cNvPr id="9" name="Picture 8">
            <a:extLst>
              <a:ext uri="{FF2B5EF4-FFF2-40B4-BE49-F238E27FC236}">
                <a16:creationId xmlns:a16="http://schemas.microsoft.com/office/drawing/2014/main" id="{0F257220-F0AC-125A-E386-5F11E50E8D8E}"/>
              </a:ext>
            </a:extLst>
          </p:cNvPr>
          <p:cNvPicPr>
            <a:picLocks noChangeAspect="1"/>
          </p:cNvPicPr>
          <p:nvPr/>
        </p:nvPicPr>
        <p:blipFill>
          <a:blip r:embed="rId7"/>
          <a:srcRect l="36203" r="13961" b="1"/>
          <a:stretch>
            <a:fillRect/>
          </a:stretch>
        </p:blipFill>
        <p:spPr>
          <a:xfrm>
            <a:off x="1" y="2160794"/>
            <a:ext cx="2733421" cy="3085156"/>
          </a:xfrm>
          <a:custGeom>
            <a:avLst/>
            <a:gdLst/>
            <a:ahLst/>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26" name="Straight Connector 25">
            <a:extLst>
              <a:ext uri="{FF2B5EF4-FFF2-40B4-BE49-F238E27FC236}">
                <a16:creationId xmlns:a16="http://schemas.microsoft.com/office/drawing/2014/main" id="{9DBEC20B-48EC-4E84-9E56-D970F8120B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0C5A456-130E-ED3A-3A0E-7E73CEFC567A}"/>
              </a:ext>
            </a:extLst>
          </p:cNvPr>
          <p:cNvPicPr>
            <a:picLocks noChangeAspect="1"/>
          </p:cNvPicPr>
          <p:nvPr/>
        </p:nvPicPr>
        <p:blipFill>
          <a:blip r:embed="rId8"/>
          <a:srcRect t="14656" r="2" b="19973"/>
          <a:stretch>
            <a:fillRect/>
          </a:stretch>
        </p:blipFill>
        <p:spPr>
          <a:xfrm>
            <a:off x="20" y="4901964"/>
            <a:ext cx="3459143" cy="1956037"/>
          </a:xfrm>
          <a:custGeom>
            <a:avLst/>
            <a:gdLst/>
            <a:ahLst/>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28" name="Straight Connector 27">
            <a:extLst>
              <a:ext uri="{FF2B5EF4-FFF2-40B4-BE49-F238E27FC236}">
                <a16:creationId xmlns:a16="http://schemas.microsoft.com/office/drawing/2014/main" id="{AAE65CDC-35D6-4BC5-99C5-3F9DB0C5A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ECB01D-7316-7126-F7F9-071A03B5F491}"/>
              </a:ext>
            </a:extLst>
          </p:cNvPr>
          <p:cNvSpPr>
            <a:spLocks noGrp="1"/>
          </p:cNvSpPr>
          <p:nvPr>
            <p:ph idx="1"/>
          </p:nvPr>
        </p:nvSpPr>
        <p:spPr>
          <a:xfrm>
            <a:off x="4056062" y="2666999"/>
            <a:ext cx="7446961" cy="3124201"/>
          </a:xfrm>
        </p:spPr>
        <p:txBody>
          <a:bodyPr>
            <a:normAutofit lnSpcReduction="10000"/>
          </a:bodyPr>
          <a:lstStyle/>
          <a:p>
            <a:pPr>
              <a:lnSpc>
                <a:spcPct val="90000"/>
              </a:lnSpc>
            </a:pPr>
            <a:r>
              <a:rPr lang="en-US" sz="1800" dirty="0">
                <a:solidFill>
                  <a:schemeClr val="bg1"/>
                </a:solidFill>
                <a:latin typeface="Arial" panose="020B0604020202020204" pitchFamily="34" charset="0"/>
                <a:cs typeface="Arial" panose="020B0604020202020204" pitchFamily="34" charset="0"/>
              </a:rPr>
              <a:t>Personalised and affordable (£10) service.</a:t>
            </a:r>
          </a:p>
          <a:p>
            <a:pPr>
              <a:lnSpc>
                <a:spcPct val="90000"/>
              </a:lnSpc>
            </a:pPr>
            <a:r>
              <a:rPr lang="en-US" sz="1800" dirty="0">
                <a:solidFill>
                  <a:schemeClr val="bg1"/>
                </a:solidFill>
                <a:latin typeface="Arial" panose="020B0604020202020204" pitchFamily="34" charset="0"/>
                <a:cs typeface="Arial" panose="020B0604020202020204" pitchFamily="34" charset="0"/>
              </a:rPr>
              <a:t>Low-carbon footprint (walking &amp; biking).</a:t>
            </a:r>
          </a:p>
          <a:p>
            <a:pPr>
              <a:lnSpc>
                <a:spcPct val="90000"/>
              </a:lnSpc>
            </a:pPr>
            <a:r>
              <a:rPr lang="en-US" sz="1800" dirty="0">
                <a:solidFill>
                  <a:schemeClr val="bg1"/>
                </a:solidFill>
                <a:latin typeface="Arial" panose="020B0604020202020204" pitchFamily="34" charset="0"/>
                <a:cs typeface="Arial" panose="020B0604020202020204" pitchFamily="34" charset="0"/>
              </a:rPr>
              <a:t>The differentiator/disruption of the model of Happy Paws is its distinct value proposition of offering personalised service for each dog at a reasonably low cost. </a:t>
            </a:r>
          </a:p>
          <a:p>
            <a:pPr>
              <a:lnSpc>
                <a:spcPct val="90000"/>
              </a:lnSpc>
            </a:pPr>
            <a:r>
              <a:rPr lang="en-US" sz="1800" dirty="0">
                <a:solidFill>
                  <a:schemeClr val="bg1"/>
                </a:solidFill>
                <a:latin typeface="Arial" panose="020B0604020202020204" pitchFamily="34" charset="0"/>
                <a:cs typeface="Arial" panose="020B0604020202020204" pitchFamily="34" charset="0"/>
              </a:rPr>
              <a:t>The services are delivered through local businesses and are delivered in a way to limit the use of cars to minimise the carbon footprint of dog walking.</a:t>
            </a:r>
          </a:p>
          <a:p>
            <a:pPr>
              <a:lnSpc>
                <a:spcPct val="90000"/>
              </a:lnSpc>
            </a:pPr>
            <a:r>
              <a:rPr lang="en-US" sz="1800" dirty="0">
                <a:solidFill>
                  <a:schemeClr val="bg1"/>
                </a:solidFill>
                <a:latin typeface="Arial" panose="020B0604020202020204" pitchFamily="34" charset="0"/>
                <a:cs typeface="Arial" panose="020B0604020202020204" pitchFamily="34" charset="0"/>
              </a:rPr>
              <a:t> In addition, many of the supplies used by the business are environmentally friendly, such as biodegradable waste bags, which appeal to a growing environmentally aware segment of the market.</a:t>
            </a:r>
          </a:p>
          <a:p>
            <a:pPr>
              <a:lnSpc>
                <a:spcPct val="90000"/>
              </a:lnSpc>
            </a:pPr>
            <a:endParaRPr lang="en-GB" sz="1700" dirty="0">
              <a:solidFill>
                <a:schemeClr val="bg1"/>
              </a:solidFill>
            </a:endParaRPr>
          </a:p>
        </p:txBody>
      </p:sp>
      <p:pic>
        <p:nvPicPr>
          <p:cNvPr id="4" name="Slide3">
            <a:hlinkClick r:id="" action="ppaction://media"/>
            <a:extLst>
              <a:ext uri="{FF2B5EF4-FFF2-40B4-BE49-F238E27FC236}">
                <a16:creationId xmlns:a16="http://schemas.microsoft.com/office/drawing/2014/main" id="{AFB7740F-5435-632D-1ED5-7170E47B610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299823" y="6121400"/>
            <a:ext cx="406400" cy="406400"/>
          </a:xfrm>
          <a:prstGeom prst="rect">
            <a:avLst/>
          </a:prstGeom>
        </p:spPr>
      </p:pic>
    </p:spTree>
    <p:extLst>
      <p:ext uri="{BB962C8B-B14F-4D97-AF65-F5344CB8AC3E}">
        <p14:creationId xmlns:p14="http://schemas.microsoft.com/office/powerpoint/2010/main" val="96775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5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1CAA210-5C2B-1F19-6351-7248E1F23FF4}"/>
              </a:ext>
            </a:extLst>
          </p:cNvPr>
          <p:cNvPicPr>
            <a:picLocks noChangeAspect="1"/>
          </p:cNvPicPr>
          <p:nvPr/>
        </p:nvPicPr>
        <p:blipFill>
          <a:blip r:embed="rId5"/>
          <a:srcRect t="19450" r="1" b="19571"/>
          <a:stretch>
            <a:fillRect/>
          </a:stretch>
        </p:blipFill>
        <p:spPr>
          <a:xfrm>
            <a:off x="20" y="10"/>
            <a:ext cx="11246320" cy="6857990"/>
          </a:xfrm>
          <a:custGeom>
            <a:avLst/>
            <a:gdLst/>
            <a:ahLst/>
            <a:cxnLst/>
            <a:rect l="l" t="t" r="r" b="b"/>
            <a:pathLst>
              <a:path w="11246340" h="6858000">
                <a:moveTo>
                  <a:pt x="7586025" y="0"/>
                </a:moveTo>
                <a:lnTo>
                  <a:pt x="9130861" y="0"/>
                </a:lnTo>
                <a:lnTo>
                  <a:pt x="8323835" y="5445054"/>
                </a:lnTo>
                <a:lnTo>
                  <a:pt x="8334831" y="5446683"/>
                </a:lnTo>
                <a:lnTo>
                  <a:pt x="8323836" y="5469833"/>
                </a:lnTo>
                <a:lnTo>
                  <a:pt x="11246340" y="6858000"/>
                </a:lnTo>
                <a:lnTo>
                  <a:pt x="7787523" y="6858000"/>
                </a:lnTo>
                <a:lnTo>
                  <a:pt x="6728309" y="5186187"/>
                </a:lnTo>
                <a:lnTo>
                  <a:pt x="6729371" y="5186363"/>
                </a:lnTo>
                <a:close/>
                <a:moveTo>
                  <a:pt x="0" y="0"/>
                </a:moveTo>
                <a:lnTo>
                  <a:pt x="7500950" y="0"/>
                </a:lnTo>
                <a:lnTo>
                  <a:pt x="6647343" y="5167910"/>
                </a:lnTo>
                <a:lnTo>
                  <a:pt x="6643726" y="5170434"/>
                </a:lnTo>
                <a:lnTo>
                  <a:pt x="7499235" y="6858000"/>
                </a:lnTo>
                <a:lnTo>
                  <a:pt x="0" y="6858000"/>
                </a:lnTo>
                <a:close/>
              </a:path>
            </a:pathLst>
          </a:custGeom>
        </p:spPr>
      </p:pic>
      <p:sp>
        <p:nvSpPr>
          <p:cNvPr id="12" name="Freeform 37">
            <a:extLst>
              <a:ext uri="{FF2B5EF4-FFF2-40B4-BE49-F238E27FC236}">
                <a16:creationId xmlns:a16="http://schemas.microsoft.com/office/drawing/2014/main" id="{1C40522E-719B-4EF2-8100-DF20F317B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2"/>
            <a:ext cx="8005382" cy="6857999"/>
          </a:xfrm>
          <a:custGeom>
            <a:avLst/>
            <a:gdLst>
              <a:gd name="connsiteX0" fmla="*/ 0 w 8005382"/>
              <a:gd name="connsiteY0" fmla="*/ 0 h 6857999"/>
              <a:gd name="connsiteX1" fmla="*/ 7723450 w 8005382"/>
              <a:gd name="connsiteY1" fmla="*/ 0 h 6857999"/>
              <a:gd name="connsiteX2" fmla="*/ 6859850 w 8005382"/>
              <a:gd name="connsiteY2" fmla="*/ 5223932 h 6857999"/>
              <a:gd name="connsiteX3" fmla="*/ 8005382 w 8005382"/>
              <a:gd name="connsiteY3" fmla="*/ 6857999 h 6857999"/>
              <a:gd name="connsiteX4" fmla="*/ 0 w 800538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5382" h="6857999">
                <a:moveTo>
                  <a:pt x="0" y="0"/>
                </a:moveTo>
                <a:lnTo>
                  <a:pt x="7723450" y="0"/>
                </a:lnTo>
                <a:lnTo>
                  <a:pt x="6859850" y="5223932"/>
                </a:lnTo>
                <a:lnTo>
                  <a:pt x="8005382" y="6857999"/>
                </a:lnTo>
                <a:lnTo>
                  <a:pt x="0" y="6857999"/>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D92E7-0A68-42A1-97BB-A5E058ACB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42930" y="0"/>
            <a:ext cx="2436813" cy="6858001"/>
            <a:chOff x="1320800" y="0"/>
            <a:chExt cx="2436813" cy="6858001"/>
          </a:xfrm>
        </p:grpSpPr>
        <p:sp>
          <p:nvSpPr>
            <p:cNvPr id="15" name="Freeform 6">
              <a:extLst>
                <a:ext uri="{FF2B5EF4-FFF2-40B4-BE49-F238E27FC236}">
                  <a16:creationId xmlns:a16="http://schemas.microsoft.com/office/drawing/2014/main" id="{31E5632C-4BB9-4CB9-868F-ED9953C91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6" name="Freeform 7">
              <a:extLst>
                <a:ext uri="{FF2B5EF4-FFF2-40B4-BE49-F238E27FC236}">
                  <a16:creationId xmlns:a16="http://schemas.microsoft.com/office/drawing/2014/main" id="{550E49B5-8ACC-41C9-9BB3-42CDC03FEA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7" name="Freeform 8">
              <a:extLst>
                <a:ext uri="{FF2B5EF4-FFF2-40B4-BE49-F238E27FC236}">
                  <a16:creationId xmlns:a16="http://schemas.microsoft.com/office/drawing/2014/main" id="{9B7E2283-77D1-4DF1-9674-3DB62820A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8" name="Freeform 9">
              <a:extLst>
                <a:ext uri="{FF2B5EF4-FFF2-40B4-BE49-F238E27FC236}">
                  <a16:creationId xmlns:a16="http://schemas.microsoft.com/office/drawing/2014/main" id="{4C274CA5-DADA-4D93-AD4A-B88C45A90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9" name="Freeform 10">
              <a:extLst>
                <a:ext uri="{FF2B5EF4-FFF2-40B4-BE49-F238E27FC236}">
                  <a16:creationId xmlns:a16="http://schemas.microsoft.com/office/drawing/2014/main" id="{82E630CC-3310-4FC9-9F36-93F4C0AAB1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0" name="Freeform 11">
              <a:extLst>
                <a:ext uri="{FF2B5EF4-FFF2-40B4-BE49-F238E27FC236}">
                  <a16:creationId xmlns:a16="http://schemas.microsoft.com/office/drawing/2014/main" id="{19C1530F-0480-4FA0-AA17-E3549B39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pic>
        <p:nvPicPr>
          <p:cNvPr id="5" name="Picture 4">
            <a:extLst>
              <a:ext uri="{FF2B5EF4-FFF2-40B4-BE49-F238E27FC236}">
                <a16:creationId xmlns:a16="http://schemas.microsoft.com/office/drawing/2014/main" id="{39BD3A1A-CAD4-C4D7-6D73-E06EB919EA37}"/>
              </a:ext>
            </a:extLst>
          </p:cNvPr>
          <p:cNvPicPr>
            <a:picLocks noChangeAspect="1"/>
          </p:cNvPicPr>
          <p:nvPr/>
        </p:nvPicPr>
        <p:blipFill>
          <a:blip r:embed="rId6"/>
          <a:srcRect l="28904" r="30645"/>
          <a:stretch>
            <a:fillRect/>
          </a:stretch>
        </p:blipFill>
        <p:spPr>
          <a:xfrm>
            <a:off x="6643730" y="10"/>
            <a:ext cx="5548271" cy="6857990"/>
          </a:xfrm>
          <a:custGeom>
            <a:avLst/>
            <a:gdLst/>
            <a:ahLst/>
            <a:cxnLst/>
            <a:rect l="l" t="t" r="r" b="b"/>
            <a:pathLst>
              <a:path w="5548271" h="6858000">
                <a:moveTo>
                  <a:pt x="2486158" y="0"/>
                </a:moveTo>
                <a:lnTo>
                  <a:pt x="5548271" y="0"/>
                </a:lnTo>
                <a:lnTo>
                  <a:pt x="5548271" y="6858000"/>
                </a:lnTo>
                <a:lnTo>
                  <a:pt x="4616471" y="6858000"/>
                </a:lnTo>
                <a:lnTo>
                  <a:pt x="1680108" y="5463251"/>
                </a:lnTo>
                <a:lnTo>
                  <a:pt x="1691104" y="5440102"/>
                </a:lnTo>
                <a:lnTo>
                  <a:pt x="1680108" y="5438473"/>
                </a:lnTo>
                <a:close/>
                <a:moveTo>
                  <a:pt x="856137" y="0"/>
                </a:moveTo>
                <a:lnTo>
                  <a:pt x="941211" y="0"/>
                </a:lnTo>
                <a:lnTo>
                  <a:pt x="85642" y="5179781"/>
                </a:lnTo>
                <a:lnTo>
                  <a:pt x="84581" y="5179606"/>
                </a:lnTo>
                <a:lnTo>
                  <a:pt x="1147966" y="6858000"/>
                </a:lnTo>
                <a:lnTo>
                  <a:pt x="858844" y="6858000"/>
                </a:lnTo>
                <a:lnTo>
                  <a:pt x="0" y="5163852"/>
                </a:lnTo>
                <a:lnTo>
                  <a:pt x="3617" y="5161329"/>
                </a:lnTo>
                <a:close/>
              </a:path>
            </a:pathLst>
          </a:custGeom>
        </p:spPr>
      </p:pic>
      <p:sp>
        <p:nvSpPr>
          <p:cNvPr id="2" name="Title 1">
            <a:extLst>
              <a:ext uri="{FF2B5EF4-FFF2-40B4-BE49-F238E27FC236}">
                <a16:creationId xmlns:a16="http://schemas.microsoft.com/office/drawing/2014/main" id="{B24E8BFA-62A1-FF9C-6176-89ED4E6D4D55}"/>
              </a:ext>
            </a:extLst>
          </p:cNvPr>
          <p:cNvSpPr>
            <a:spLocks noGrp="1"/>
          </p:cNvSpPr>
          <p:nvPr>
            <p:ph type="title"/>
          </p:nvPr>
        </p:nvSpPr>
        <p:spPr>
          <a:xfrm>
            <a:off x="673818" y="465665"/>
            <a:ext cx="5957961" cy="1202267"/>
          </a:xfrm>
          <a:effectLst/>
        </p:spPr>
        <p:txBody>
          <a:bodyPr anchor="ctr">
            <a:normAutofit/>
          </a:bodyPr>
          <a:lstStyle/>
          <a:p>
            <a:pPr>
              <a:lnSpc>
                <a:spcPct val="90000"/>
              </a:lnSpc>
            </a:pPr>
            <a:r>
              <a:rPr lang="en-GB" sz="3600" b="1" dirty="0">
                <a:solidFill>
                  <a:schemeClr val="accent1">
                    <a:lumMod val="75000"/>
                  </a:schemeClr>
                </a:solidFill>
                <a:latin typeface="Arial" panose="020B0604020202020204" pitchFamily="34" charset="0"/>
                <a:cs typeface="Arial" panose="020B0604020202020204" pitchFamily="34" charset="0"/>
              </a:rPr>
              <a:t>Market, Strategy &amp; Resources</a:t>
            </a:r>
          </a:p>
        </p:txBody>
      </p:sp>
      <p:sp>
        <p:nvSpPr>
          <p:cNvPr id="3" name="Content Placeholder 2">
            <a:extLst>
              <a:ext uri="{FF2B5EF4-FFF2-40B4-BE49-F238E27FC236}">
                <a16:creationId xmlns:a16="http://schemas.microsoft.com/office/drawing/2014/main" id="{F672533E-CC97-2501-F345-9C917B7BBD04}"/>
              </a:ext>
            </a:extLst>
          </p:cNvPr>
          <p:cNvSpPr>
            <a:spLocks noGrp="1"/>
          </p:cNvSpPr>
          <p:nvPr>
            <p:ph idx="1"/>
          </p:nvPr>
        </p:nvSpPr>
        <p:spPr>
          <a:xfrm>
            <a:off x="574589" y="1897592"/>
            <a:ext cx="6086961" cy="4379639"/>
          </a:xfrm>
        </p:spPr>
        <p:txBody>
          <a:bodyPr anchor="ctr">
            <a:normAutofit/>
          </a:bodyPr>
          <a:lstStyle/>
          <a:p>
            <a:pPr>
              <a:lnSpc>
                <a:spcPct val="90000"/>
              </a:lnSpc>
            </a:pPr>
            <a:r>
              <a:rPr lang="en-US" sz="2000" dirty="0">
                <a:solidFill>
                  <a:schemeClr val="bg1"/>
                </a:solidFill>
                <a:latin typeface="Arial" panose="020B0604020202020204" pitchFamily="34" charset="0"/>
                <a:cs typeface="Arial" panose="020B0604020202020204" pitchFamily="34" charset="0"/>
              </a:rPr>
              <a:t>Target: professionals, families, elderly pet owners.</a:t>
            </a:r>
          </a:p>
          <a:p>
            <a:pPr>
              <a:lnSpc>
                <a:spcPct val="90000"/>
              </a:lnSpc>
            </a:pPr>
            <a:r>
              <a:rPr lang="en-US" sz="2000" dirty="0">
                <a:solidFill>
                  <a:schemeClr val="bg1"/>
                </a:solidFill>
                <a:latin typeface="Arial" panose="020B0604020202020204" pitchFamily="34" charset="0"/>
                <a:cs typeface="Arial" panose="020B0604020202020204" pitchFamily="34" charset="0"/>
              </a:rPr>
              <a:t>Promotion: social media, flyers, word-of-mouth recommendations.</a:t>
            </a:r>
          </a:p>
          <a:p>
            <a:pPr>
              <a:lnSpc>
                <a:spcPct val="90000"/>
              </a:lnSpc>
            </a:pPr>
            <a:r>
              <a:rPr lang="en-US" sz="2000" dirty="0">
                <a:solidFill>
                  <a:schemeClr val="bg1"/>
                </a:solidFill>
                <a:latin typeface="Arial" panose="020B0604020202020204" pitchFamily="34" charset="0"/>
                <a:cs typeface="Arial" panose="020B0604020202020204" pitchFamily="34" charset="0"/>
              </a:rPr>
              <a:t>Happy Paws focuses on targeting customers who need assistance with caring for their pets. </a:t>
            </a:r>
          </a:p>
          <a:p>
            <a:pPr>
              <a:lnSpc>
                <a:spcPct val="90000"/>
              </a:lnSpc>
            </a:pPr>
            <a:r>
              <a:rPr lang="en-US" sz="2000" dirty="0">
                <a:solidFill>
                  <a:schemeClr val="bg1"/>
                </a:solidFill>
                <a:latin typeface="Arial" panose="020B0604020202020204" pitchFamily="34" charset="0"/>
                <a:cs typeface="Arial" panose="020B0604020202020204" pitchFamily="34" charset="0"/>
              </a:rPr>
              <a:t>It uses low-cost promotional methods such as social media and word-of-mouth to reach out to customers. </a:t>
            </a:r>
          </a:p>
          <a:p>
            <a:pPr>
              <a:lnSpc>
                <a:spcPct val="90000"/>
              </a:lnSpc>
            </a:pPr>
            <a:r>
              <a:rPr lang="en-US" sz="2000" dirty="0">
                <a:solidFill>
                  <a:schemeClr val="bg1"/>
                </a:solidFill>
                <a:latin typeface="Arial" panose="020B0604020202020204" pitchFamily="34" charset="0"/>
                <a:cs typeface="Arial" panose="020B0604020202020204" pitchFamily="34" charset="0"/>
              </a:rPr>
              <a:t>The business has low start-up costs (£50 - £100), which </a:t>
            </a:r>
            <a:r>
              <a:rPr lang="en-US" sz="2000" dirty="0" err="1">
                <a:solidFill>
                  <a:schemeClr val="bg1"/>
                </a:solidFill>
                <a:latin typeface="Arial" panose="020B0604020202020204" pitchFamily="34" charset="0"/>
                <a:cs typeface="Arial" panose="020B0604020202020204" pitchFamily="34" charset="0"/>
              </a:rPr>
              <a:t>minimises</a:t>
            </a:r>
            <a:r>
              <a:rPr lang="en-US" sz="2000" dirty="0">
                <a:solidFill>
                  <a:schemeClr val="bg1"/>
                </a:solidFill>
                <a:latin typeface="Arial" panose="020B0604020202020204" pitchFamily="34" charset="0"/>
                <a:cs typeface="Arial" panose="020B0604020202020204" pitchFamily="34" charset="0"/>
              </a:rPr>
              <a:t> financial risk and allows for steady growth, and requires minimal equipment.</a:t>
            </a:r>
            <a:endParaRPr lang="en-GB" sz="2000" dirty="0">
              <a:solidFill>
                <a:schemeClr val="bg1"/>
              </a:solidFill>
              <a:latin typeface="Arial" panose="020B0604020202020204" pitchFamily="34" charset="0"/>
              <a:cs typeface="Arial" panose="020B0604020202020204" pitchFamily="34" charset="0"/>
            </a:endParaRPr>
          </a:p>
        </p:txBody>
      </p:sp>
      <p:pic>
        <p:nvPicPr>
          <p:cNvPr id="4" name="Slid4">
            <a:hlinkClick r:id="" action="ppaction://media"/>
            <a:extLst>
              <a:ext uri="{FF2B5EF4-FFF2-40B4-BE49-F238E27FC236}">
                <a16:creationId xmlns:a16="http://schemas.microsoft.com/office/drawing/2014/main" id="{A08BD227-1593-1BAC-E37A-2BF2C3495E2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207918" y="6189135"/>
            <a:ext cx="406400" cy="406400"/>
          </a:xfrm>
          <a:prstGeom prst="rect">
            <a:avLst/>
          </a:prstGeom>
        </p:spPr>
      </p:pic>
    </p:spTree>
    <p:extLst>
      <p:ext uri="{BB962C8B-B14F-4D97-AF65-F5344CB8AC3E}">
        <p14:creationId xmlns:p14="http://schemas.microsoft.com/office/powerpoint/2010/main" val="147075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E8C8F-DCB1-A165-9621-3437B6CDD9C4}"/>
              </a:ext>
            </a:extLst>
          </p:cNvPr>
          <p:cNvSpPr>
            <a:spLocks noGrp="1"/>
          </p:cNvSpPr>
          <p:nvPr>
            <p:ph type="title"/>
          </p:nvPr>
        </p:nvSpPr>
        <p:spPr>
          <a:xfrm>
            <a:off x="1484310" y="345990"/>
            <a:ext cx="10018713" cy="1143000"/>
          </a:xfrm>
        </p:spPr>
        <p:txBody>
          <a:bodyPr/>
          <a:lstStyle/>
          <a:p>
            <a:r>
              <a:rPr lang="en-GB" b="1" dirty="0">
                <a:solidFill>
                  <a:schemeClr val="accent1">
                    <a:lumMod val="75000"/>
                  </a:schemeClr>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95C0F366-E492-43B2-45DE-329527E55C44}"/>
              </a:ext>
            </a:extLst>
          </p:cNvPr>
          <p:cNvSpPr>
            <a:spLocks noGrp="1"/>
          </p:cNvSpPr>
          <p:nvPr>
            <p:ph idx="1"/>
          </p:nvPr>
        </p:nvSpPr>
        <p:spPr>
          <a:xfrm>
            <a:off x="1484310" y="1538417"/>
            <a:ext cx="10018713" cy="5097162"/>
          </a:xfrm>
        </p:spPr>
        <p:txBody>
          <a:bodyPr>
            <a:normAutofit fontScale="70000" lnSpcReduction="20000"/>
          </a:bodyPr>
          <a:lstStyle/>
          <a:p>
            <a:r>
              <a:rPr lang="en-GB" dirty="0">
                <a:latin typeface="Arial" panose="020B0604020202020204" pitchFamily="34" charset="0"/>
                <a:cs typeface="Arial" panose="020B0604020202020204" pitchFamily="34" charset="0"/>
              </a:rPr>
              <a:t>Abraham, K. T. (2024). Responsible leadership and triple bottom line performance: Imperatives for corporate sustainability. </a:t>
            </a:r>
            <a:r>
              <a:rPr lang="en-GB" i="1" dirty="0">
                <a:latin typeface="Arial" panose="020B0604020202020204" pitchFamily="34" charset="0"/>
                <a:cs typeface="Arial" panose="020B0604020202020204" pitchFamily="34" charset="0"/>
              </a:rPr>
              <a:t>Journal of Global Responsibility, 15</a:t>
            </a:r>
            <a:r>
              <a:rPr lang="en-GB" dirty="0">
                <a:latin typeface="Arial" panose="020B0604020202020204" pitchFamily="34" charset="0"/>
                <a:cs typeface="Arial" panose="020B0604020202020204" pitchFamily="34" charset="0"/>
              </a:rPr>
              <a:t>(4), 485–500.</a:t>
            </a:r>
          </a:p>
          <a:p>
            <a:r>
              <a:rPr lang="en-GB" dirty="0">
                <a:latin typeface="Arial" panose="020B0604020202020204" pitchFamily="34" charset="0"/>
                <a:cs typeface="Arial" panose="020B0604020202020204" pitchFamily="34" charset="0"/>
              </a:rPr>
              <a:t>Andersson, S., Svensson, G., Molina‐Castillo, F. J., Otero‐Neira, C., Lindgren, J., Karlsson, N. P., &amp; Laurell, H. (2022). Sustainable development—Direct and indirect effects between economic, social, and environmental dimensions in business practices. </a:t>
            </a:r>
            <a:r>
              <a:rPr lang="en-GB" i="1" dirty="0">
                <a:latin typeface="Arial" panose="020B0604020202020204" pitchFamily="34" charset="0"/>
                <a:cs typeface="Arial" panose="020B0604020202020204" pitchFamily="34" charset="0"/>
              </a:rPr>
              <a:t>Corporate Social Responsibility and Environmental Management, 29</a:t>
            </a:r>
            <a:r>
              <a:rPr lang="en-GB" dirty="0">
                <a:latin typeface="Arial" panose="020B0604020202020204" pitchFamily="34" charset="0"/>
                <a:cs typeface="Arial" panose="020B0604020202020204" pitchFamily="34" charset="0"/>
              </a:rPr>
              <a:t>(5), 1158–1172.</a:t>
            </a:r>
          </a:p>
          <a:p>
            <a:r>
              <a:rPr lang="en-GB" dirty="0" err="1">
                <a:latin typeface="Arial" panose="020B0604020202020204" pitchFamily="34" charset="0"/>
                <a:cs typeface="Arial" panose="020B0604020202020204" pitchFamily="34" charset="0"/>
              </a:rPr>
              <a:t>Chungyalpa</a:t>
            </a:r>
            <a:r>
              <a:rPr lang="en-GB" dirty="0">
                <a:latin typeface="Arial" panose="020B0604020202020204" pitchFamily="34" charset="0"/>
                <a:cs typeface="Arial" panose="020B0604020202020204" pitchFamily="34" charset="0"/>
              </a:rPr>
              <a:t>, W., &amp; von Rosing, M. (2025). Understanding business sustainability: The what, why, and how of sustainable business practices. In </a:t>
            </a:r>
            <a:r>
              <a:rPr lang="en-GB" i="1" dirty="0">
                <a:latin typeface="Arial" panose="020B0604020202020204" pitchFamily="34" charset="0"/>
                <a:cs typeface="Arial" panose="020B0604020202020204" pitchFamily="34" charset="0"/>
              </a:rPr>
              <a:t>The Sustainability Handbook (Vol. 1, pp. 579–600). </a:t>
            </a:r>
            <a:r>
              <a:rPr lang="en-GB" dirty="0">
                <a:latin typeface="Arial" panose="020B0604020202020204" pitchFamily="34" charset="0"/>
                <a:cs typeface="Arial" panose="020B0604020202020204" pitchFamily="34" charset="0"/>
              </a:rPr>
              <a:t>Elsevier.</a:t>
            </a:r>
          </a:p>
          <a:p>
            <a:r>
              <a:rPr lang="en-GB" dirty="0">
                <a:latin typeface="Arial" panose="020B0604020202020204" pitchFamily="34" charset="0"/>
                <a:cs typeface="Arial" panose="020B0604020202020204" pitchFamily="34" charset="0"/>
              </a:rPr>
              <a:t>Ferlito, R., &amp; Faraci, R. (2022). Business model innovation for sustainability: A new framework. </a:t>
            </a:r>
            <a:r>
              <a:rPr lang="en-GB" i="1" dirty="0">
                <a:latin typeface="Arial" panose="020B0604020202020204" pitchFamily="34" charset="0"/>
                <a:cs typeface="Arial" panose="020B0604020202020204" pitchFamily="34" charset="0"/>
              </a:rPr>
              <a:t>Innovation &amp; Management Review, 19</a:t>
            </a:r>
            <a:r>
              <a:rPr lang="en-GB" dirty="0">
                <a:latin typeface="Arial" panose="020B0604020202020204" pitchFamily="34" charset="0"/>
                <a:cs typeface="Arial" panose="020B0604020202020204" pitchFamily="34" charset="0"/>
              </a:rPr>
              <a:t>(3), 222–236.</a:t>
            </a:r>
          </a:p>
          <a:p>
            <a:r>
              <a:rPr lang="en-GB" dirty="0">
                <a:latin typeface="Arial" panose="020B0604020202020204" pitchFamily="34" charset="0"/>
                <a:cs typeface="Arial" panose="020B0604020202020204" pitchFamily="34" charset="0"/>
              </a:rPr>
              <a:t>Khan, U. U., Ali, Y., Petrillo, A., &amp; De Felice, F. (2023). Macro-environmental factors and their impact on startups from the perspective of developing countries. </a:t>
            </a:r>
            <a:r>
              <a:rPr lang="en-GB" i="1" dirty="0">
                <a:latin typeface="Arial" panose="020B0604020202020204" pitchFamily="34" charset="0"/>
                <a:cs typeface="Arial" panose="020B0604020202020204" pitchFamily="34" charset="0"/>
              </a:rPr>
              <a:t>International Journal of Sustainable Engineering, 16</a:t>
            </a:r>
            <a:r>
              <a:rPr lang="en-GB" dirty="0">
                <a:latin typeface="Arial" panose="020B0604020202020204" pitchFamily="34" charset="0"/>
                <a:cs typeface="Arial" panose="020B0604020202020204" pitchFamily="34" charset="0"/>
              </a:rPr>
              <a:t>(1), 166–183.</a:t>
            </a:r>
          </a:p>
          <a:p>
            <a:r>
              <a:rPr lang="en-GB" dirty="0">
                <a:latin typeface="Arial" panose="020B0604020202020204" pitchFamily="34" charset="0"/>
                <a:cs typeface="Arial" panose="020B0604020202020204" pitchFamily="34" charset="0"/>
              </a:rPr>
              <a:t>Nogueira, E., Gomes, S., &amp; Lopes, J. M. (2023). Triple Bottom Line, Sustainability, and Economic Development: What binds them together? A bibliometric approach. </a:t>
            </a:r>
            <a:r>
              <a:rPr lang="en-GB" i="1" dirty="0">
                <a:latin typeface="Arial" panose="020B0604020202020204" pitchFamily="34" charset="0"/>
                <a:cs typeface="Arial" panose="020B0604020202020204" pitchFamily="34" charset="0"/>
              </a:rPr>
              <a:t>Sustainability, 15</a:t>
            </a:r>
            <a:r>
              <a:rPr lang="en-GB" dirty="0">
                <a:latin typeface="Arial" panose="020B0604020202020204" pitchFamily="34" charset="0"/>
                <a:cs typeface="Arial" panose="020B0604020202020204" pitchFamily="34" charset="0"/>
              </a:rPr>
              <a:t>(8), 6706.</a:t>
            </a:r>
          </a:p>
          <a:p>
            <a:r>
              <a:rPr lang="en-GB" dirty="0">
                <a:latin typeface="Arial" panose="020B0604020202020204" pitchFamily="34" charset="0"/>
                <a:cs typeface="Arial" panose="020B0604020202020204" pitchFamily="34" charset="0"/>
              </a:rPr>
              <a:t>Santiago, B. D. S., Scavarda, L. F., Gusmão Caiado, R. G., Santos, R. S., &amp; Mattos Nascimento, D. L. D. (2025). Corporate social responsibility and circular economy integration framework within sustainable supply chain management: Building blocks for Industry 5.0. </a:t>
            </a:r>
            <a:r>
              <a:rPr lang="en-GB" i="1" dirty="0">
                <a:latin typeface="Arial" panose="020B0604020202020204" pitchFamily="34" charset="0"/>
                <a:cs typeface="Arial" panose="020B0604020202020204" pitchFamily="34" charset="0"/>
              </a:rPr>
              <a:t>Corporate Social Responsibility and Environmental Management, 32</a:t>
            </a:r>
            <a:r>
              <a:rPr lang="en-GB" dirty="0">
                <a:latin typeface="Arial" panose="020B0604020202020204" pitchFamily="34" charset="0"/>
                <a:cs typeface="Arial" panose="020B0604020202020204" pitchFamily="34" charset="0"/>
              </a:rPr>
              <a:t>(1), 269–290.</a:t>
            </a:r>
          </a:p>
        </p:txBody>
      </p:sp>
    </p:spTree>
    <p:extLst>
      <p:ext uri="{BB962C8B-B14F-4D97-AF65-F5344CB8AC3E}">
        <p14:creationId xmlns:p14="http://schemas.microsoft.com/office/powerpoint/2010/main" val="6862777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33</TotalTime>
  <Words>730</Words>
  <Application>Microsoft Office PowerPoint</Application>
  <PresentationFormat>Widescreen</PresentationFormat>
  <Paragraphs>32</Paragraphs>
  <Slides>5</Slides>
  <Notes>2</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Arial</vt:lpstr>
      <vt:lpstr>Corbel</vt:lpstr>
      <vt:lpstr>Parallax</vt:lpstr>
      <vt:lpstr>PowerPoint Presentation</vt:lpstr>
      <vt:lpstr>Why It Will Be Successful</vt:lpstr>
      <vt:lpstr>Key Features &amp; Sustainability</vt:lpstr>
      <vt:lpstr>Market, Strategy &amp; Resources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Mirabela Voican (1907947)</dc:creator>
  <cp:lastModifiedBy>Mirabela Voican (1907947)</cp:lastModifiedBy>
  <cp:revision>2</cp:revision>
  <dcterms:created xsi:type="dcterms:W3CDTF">2026-04-19T21:49:01Z</dcterms:created>
  <dcterms:modified xsi:type="dcterms:W3CDTF">2026-04-20T18:18:42Z</dcterms:modified>
</cp:coreProperties>
</file>