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1"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0" d="100"/>
          <a:sy n="70" d="100"/>
        </p:scale>
        <p:origin x="4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68EA5E4-5673-4F48-9B18-8D184354E95C}" type="datetimeFigureOut">
              <a:rPr lang="en-GB" smtClean="0"/>
              <a:t>12/04/2022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4EFA709-2AE1-4CD7-B442-214CB62B8069}" type="slidenum">
              <a:rPr lang="en-GB" smtClean="0"/>
              <a:t>‹#›</a:t>
            </a:fld>
            <a:endParaRPr lang="en-GB"/>
          </a:p>
        </p:txBody>
      </p:sp>
    </p:spTree>
    <p:extLst>
      <p:ext uri="{BB962C8B-B14F-4D97-AF65-F5344CB8AC3E}">
        <p14:creationId xmlns:p14="http://schemas.microsoft.com/office/powerpoint/2010/main" val="918062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8EA5E4-5673-4F48-9B18-8D184354E95C}" type="datetimeFigureOut">
              <a:rPr lang="en-GB" smtClean="0"/>
              <a:t>12/04/2022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4EFA709-2AE1-4CD7-B442-214CB62B8069}" type="slidenum">
              <a:rPr lang="en-GB" smtClean="0"/>
              <a:t>‹#›</a:t>
            </a:fld>
            <a:endParaRPr lang="en-GB"/>
          </a:p>
        </p:txBody>
      </p:sp>
    </p:spTree>
    <p:extLst>
      <p:ext uri="{BB962C8B-B14F-4D97-AF65-F5344CB8AC3E}">
        <p14:creationId xmlns:p14="http://schemas.microsoft.com/office/powerpoint/2010/main" val="712843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8EA5E4-5673-4F48-9B18-8D184354E95C}" type="datetimeFigureOut">
              <a:rPr lang="en-GB" smtClean="0"/>
              <a:t>12/04/2022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4EFA709-2AE1-4CD7-B442-214CB62B8069}" type="slidenum">
              <a:rPr lang="en-GB" smtClean="0"/>
              <a:t>‹#›</a:t>
            </a:fld>
            <a:endParaRPr lang="en-GB"/>
          </a:p>
        </p:txBody>
      </p:sp>
    </p:spTree>
    <p:extLst>
      <p:ext uri="{BB962C8B-B14F-4D97-AF65-F5344CB8AC3E}">
        <p14:creationId xmlns:p14="http://schemas.microsoft.com/office/powerpoint/2010/main" val="3259150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8EA5E4-5673-4F48-9B18-8D184354E95C}" type="datetimeFigureOut">
              <a:rPr lang="en-GB" smtClean="0"/>
              <a:t>12/04/2022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4EFA709-2AE1-4CD7-B442-214CB62B8069}" type="slidenum">
              <a:rPr lang="en-GB" smtClean="0"/>
              <a:t>‹#›</a:t>
            </a:fld>
            <a:endParaRPr lang="en-GB"/>
          </a:p>
        </p:txBody>
      </p:sp>
    </p:spTree>
    <p:extLst>
      <p:ext uri="{BB962C8B-B14F-4D97-AF65-F5344CB8AC3E}">
        <p14:creationId xmlns:p14="http://schemas.microsoft.com/office/powerpoint/2010/main" val="377723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8EA5E4-5673-4F48-9B18-8D184354E95C}" type="datetimeFigureOut">
              <a:rPr lang="en-GB" smtClean="0"/>
              <a:t>12/04/2022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4EFA709-2AE1-4CD7-B442-214CB62B8069}" type="slidenum">
              <a:rPr lang="en-GB" smtClean="0"/>
              <a:t>‹#›</a:t>
            </a:fld>
            <a:endParaRPr lang="en-GB"/>
          </a:p>
        </p:txBody>
      </p:sp>
    </p:spTree>
    <p:extLst>
      <p:ext uri="{BB962C8B-B14F-4D97-AF65-F5344CB8AC3E}">
        <p14:creationId xmlns:p14="http://schemas.microsoft.com/office/powerpoint/2010/main" val="1695592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8EA5E4-5673-4F48-9B18-8D184354E95C}" type="datetimeFigureOut">
              <a:rPr lang="en-GB" smtClean="0"/>
              <a:t>12/04/2022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4EFA709-2AE1-4CD7-B442-214CB62B8069}" type="slidenum">
              <a:rPr lang="en-GB" smtClean="0"/>
              <a:t>‹#›</a:t>
            </a:fld>
            <a:endParaRPr lang="en-GB"/>
          </a:p>
        </p:txBody>
      </p:sp>
    </p:spTree>
    <p:extLst>
      <p:ext uri="{BB962C8B-B14F-4D97-AF65-F5344CB8AC3E}">
        <p14:creationId xmlns:p14="http://schemas.microsoft.com/office/powerpoint/2010/main" val="1933163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8EA5E4-5673-4F48-9B18-8D184354E95C}" type="datetimeFigureOut">
              <a:rPr lang="en-GB" smtClean="0"/>
              <a:t>12/04/2022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4EFA709-2AE1-4CD7-B442-214CB62B8069}" type="slidenum">
              <a:rPr lang="en-GB" smtClean="0"/>
              <a:t>‹#›</a:t>
            </a:fld>
            <a:endParaRPr lang="en-GB"/>
          </a:p>
        </p:txBody>
      </p:sp>
    </p:spTree>
    <p:extLst>
      <p:ext uri="{BB962C8B-B14F-4D97-AF65-F5344CB8AC3E}">
        <p14:creationId xmlns:p14="http://schemas.microsoft.com/office/powerpoint/2010/main" val="3603519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8EA5E4-5673-4F48-9B18-8D184354E95C}" type="datetimeFigureOut">
              <a:rPr lang="en-GB" smtClean="0"/>
              <a:t>12/04/2022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4EFA709-2AE1-4CD7-B442-214CB62B8069}" type="slidenum">
              <a:rPr lang="en-GB" smtClean="0"/>
              <a:t>‹#›</a:t>
            </a:fld>
            <a:endParaRPr lang="en-GB"/>
          </a:p>
        </p:txBody>
      </p:sp>
    </p:spTree>
    <p:extLst>
      <p:ext uri="{BB962C8B-B14F-4D97-AF65-F5344CB8AC3E}">
        <p14:creationId xmlns:p14="http://schemas.microsoft.com/office/powerpoint/2010/main" val="344262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8EA5E4-5673-4F48-9B18-8D184354E95C}" type="datetimeFigureOut">
              <a:rPr lang="en-GB" smtClean="0"/>
              <a:t>12/04/2022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4EFA709-2AE1-4CD7-B442-214CB62B8069}" type="slidenum">
              <a:rPr lang="en-GB" smtClean="0"/>
              <a:t>‹#›</a:t>
            </a:fld>
            <a:endParaRPr lang="en-GB"/>
          </a:p>
        </p:txBody>
      </p:sp>
    </p:spTree>
    <p:extLst>
      <p:ext uri="{BB962C8B-B14F-4D97-AF65-F5344CB8AC3E}">
        <p14:creationId xmlns:p14="http://schemas.microsoft.com/office/powerpoint/2010/main" val="608312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8EA5E4-5673-4F48-9B18-8D184354E95C}" type="datetimeFigureOut">
              <a:rPr lang="en-GB" smtClean="0"/>
              <a:t>12/04/2022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4EFA709-2AE1-4CD7-B442-214CB62B8069}" type="slidenum">
              <a:rPr lang="en-GB" smtClean="0"/>
              <a:t>‹#›</a:t>
            </a:fld>
            <a:endParaRPr lang="en-GB"/>
          </a:p>
        </p:txBody>
      </p:sp>
    </p:spTree>
    <p:extLst>
      <p:ext uri="{BB962C8B-B14F-4D97-AF65-F5344CB8AC3E}">
        <p14:creationId xmlns:p14="http://schemas.microsoft.com/office/powerpoint/2010/main" val="740823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8EA5E4-5673-4F48-9B18-8D184354E95C}" type="datetimeFigureOut">
              <a:rPr lang="en-GB" smtClean="0"/>
              <a:t>12/04/2022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4EFA709-2AE1-4CD7-B442-214CB62B8069}"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853544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68EA5E4-5673-4F48-9B18-8D184354E95C}" type="datetimeFigureOut">
              <a:rPr lang="en-GB" smtClean="0"/>
              <a:t>12/04/2022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4EFA709-2AE1-4CD7-B442-214CB62B8069}" type="slidenum">
              <a:rPr lang="en-GB" smtClean="0"/>
              <a:t>‹#›</a:t>
            </a:fld>
            <a:endParaRPr lang="en-GB"/>
          </a:p>
        </p:txBody>
      </p:sp>
    </p:spTree>
    <p:extLst>
      <p:ext uri="{BB962C8B-B14F-4D97-AF65-F5344CB8AC3E}">
        <p14:creationId xmlns:p14="http://schemas.microsoft.com/office/powerpoint/2010/main" val="39817008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68EA5E4-5673-4F48-9B18-8D184354E95C}" type="datetimeFigureOut">
              <a:rPr lang="en-GB" smtClean="0"/>
              <a:t>12/04/2022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4EFA709-2AE1-4CD7-B442-214CB62B8069}"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581479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68EA5E4-5673-4F48-9B18-8D184354E95C}" type="datetimeFigureOut">
              <a:rPr lang="en-GB" smtClean="0"/>
              <a:t>12/04/2022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4EFA709-2AE1-4CD7-B442-214CB62B8069}" type="slidenum">
              <a:rPr lang="en-GB" smtClean="0"/>
              <a:t>‹#›</a:t>
            </a:fld>
            <a:endParaRPr lang="en-GB"/>
          </a:p>
        </p:txBody>
      </p:sp>
    </p:spTree>
    <p:extLst>
      <p:ext uri="{BB962C8B-B14F-4D97-AF65-F5344CB8AC3E}">
        <p14:creationId xmlns:p14="http://schemas.microsoft.com/office/powerpoint/2010/main" val="3129685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8EA5E4-5673-4F48-9B18-8D184354E95C}" type="datetimeFigureOut">
              <a:rPr lang="en-GB" smtClean="0"/>
              <a:t>12/04/2022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4EFA709-2AE1-4CD7-B442-214CB62B8069}" type="slidenum">
              <a:rPr lang="en-GB" smtClean="0"/>
              <a:t>‹#›</a:t>
            </a:fld>
            <a:endParaRPr lang="en-GB"/>
          </a:p>
        </p:txBody>
      </p:sp>
    </p:spTree>
    <p:extLst>
      <p:ext uri="{BB962C8B-B14F-4D97-AF65-F5344CB8AC3E}">
        <p14:creationId xmlns:p14="http://schemas.microsoft.com/office/powerpoint/2010/main" val="30598469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8EA5E4-5673-4F48-9B18-8D184354E95C}" type="datetimeFigureOut">
              <a:rPr lang="en-GB" smtClean="0"/>
              <a:t>12/04/2022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4EFA709-2AE1-4CD7-B442-214CB62B8069}" type="slidenum">
              <a:rPr lang="en-GB" smtClean="0"/>
              <a:t>‹#›</a:t>
            </a:fld>
            <a:endParaRPr lang="en-GB"/>
          </a:p>
        </p:txBody>
      </p:sp>
    </p:spTree>
    <p:extLst>
      <p:ext uri="{BB962C8B-B14F-4D97-AF65-F5344CB8AC3E}">
        <p14:creationId xmlns:p14="http://schemas.microsoft.com/office/powerpoint/2010/main" val="178014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68EA5E4-5673-4F48-9B18-8D184354E95C}" type="datetimeFigureOut">
              <a:rPr lang="en-GB" smtClean="0"/>
              <a:t>12/04/2022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4EFA709-2AE1-4CD7-B442-214CB62B8069}" type="slidenum">
              <a:rPr lang="en-GB" smtClean="0"/>
              <a:t>‹#›</a:t>
            </a:fld>
            <a:endParaRPr lang="en-GB"/>
          </a:p>
        </p:txBody>
      </p:sp>
    </p:spTree>
    <p:extLst>
      <p:ext uri="{BB962C8B-B14F-4D97-AF65-F5344CB8AC3E}">
        <p14:creationId xmlns:p14="http://schemas.microsoft.com/office/powerpoint/2010/main" val="196507434"/>
      </p:ext>
    </p:extLst>
  </p:cSld>
  <p:clrMap bg1="lt1" tx1="dk1" bg2="lt2" tx2="dk2" accent1="accent1" accent2="accent2" accent3="accent3" accent4="accent4" accent5="accent5" accent6="accent6" hlink="hlink" folHlink="folHlink"/>
  <p:sldLayoutIdLst>
    <p:sldLayoutId id="2147483832" r:id="rId1"/>
    <p:sldLayoutId id="2147483833" r:id="rId2"/>
    <p:sldLayoutId id="2147483834" r:id="rId3"/>
    <p:sldLayoutId id="2147483835" r:id="rId4"/>
    <p:sldLayoutId id="2147483836" r:id="rId5"/>
    <p:sldLayoutId id="2147483837" r:id="rId6"/>
    <p:sldLayoutId id="2147483838" r:id="rId7"/>
    <p:sldLayoutId id="2147483839" r:id="rId8"/>
    <p:sldLayoutId id="2147483840" r:id="rId9"/>
    <p:sldLayoutId id="2147483841" r:id="rId10"/>
    <p:sldLayoutId id="2147483842" r:id="rId11"/>
    <p:sldLayoutId id="2147483843" r:id="rId12"/>
    <p:sldLayoutId id="2147483844" r:id="rId13"/>
    <p:sldLayoutId id="2147483845" r:id="rId14"/>
    <p:sldLayoutId id="2147483846" r:id="rId15"/>
    <p:sldLayoutId id="214748384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E4992-4DB8-43E7-B50E-DD8390BB96F1}"/>
              </a:ext>
            </a:extLst>
          </p:cNvPr>
          <p:cNvSpPr>
            <a:spLocks noGrp="1"/>
          </p:cNvSpPr>
          <p:nvPr>
            <p:ph type="ctrTitle"/>
          </p:nvPr>
        </p:nvSpPr>
        <p:spPr>
          <a:xfrm>
            <a:off x="1219201" y="795130"/>
            <a:ext cx="10442712" cy="3415171"/>
          </a:xfrm>
        </p:spPr>
        <p:txBody>
          <a:bodyPr>
            <a:noAutofit/>
          </a:bodyPr>
          <a:lstStyle/>
          <a:p>
            <a:r>
              <a:rPr lang="en-GB" sz="5400" b="1" dirty="0">
                <a:solidFill>
                  <a:srgbClr val="002060"/>
                </a:solidFill>
              </a:rPr>
              <a:t>              BMSW4001</a:t>
            </a:r>
            <a:br>
              <a:rPr lang="en-GB" sz="5400" b="1" dirty="0">
                <a:solidFill>
                  <a:srgbClr val="002060"/>
                </a:solidFill>
              </a:rPr>
            </a:br>
            <a:r>
              <a:rPr lang="en-GB" sz="5400" b="1" dirty="0">
                <a:solidFill>
                  <a:schemeClr val="accent2">
                    <a:lumMod val="75000"/>
                  </a:schemeClr>
                </a:solidFill>
              </a:rPr>
              <a:t>Academic and Employability                      Skills(ACE)</a:t>
            </a:r>
            <a:br>
              <a:rPr lang="en-GB" sz="5400" b="1" dirty="0">
                <a:solidFill>
                  <a:schemeClr val="accent2">
                    <a:lumMod val="75000"/>
                  </a:schemeClr>
                </a:solidFill>
              </a:rPr>
            </a:br>
            <a:endParaRPr lang="en-GB" sz="5400" b="1" dirty="0">
              <a:solidFill>
                <a:schemeClr val="accent2">
                  <a:lumMod val="75000"/>
                </a:schemeClr>
              </a:solidFill>
            </a:endParaRPr>
          </a:p>
        </p:txBody>
      </p:sp>
      <p:sp>
        <p:nvSpPr>
          <p:cNvPr id="3" name="Subtitle 2">
            <a:extLst>
              <a:ext uri="{FF2B5EF4-FFF2-40B4-BE49-F238E27FC236}">
                <a16:creationId xmlns:a16="http://schemas.microsoft.com/office/drawing/2014/main" id="{0828B619-6CC3-44AC-B410-7685B1E30F7D}"/>
              </a:ext>
            </a:extLst>
          </p:cNvPr>
          <p:cNvSpPr>
            <a:spLocks noGrp="1"/>
          </p:cNvSpPr>
          <p:nvPr>
            <p:ph type="subTitle" idx="1"/>
          </p:nvPr>
        </p:nvSpPr>
        <p:spPr/>
        <p:txBody>
          <a:bodyPr>
            <a:noAutofit/>
          </a:bodyPr>
          <a:lstStyle/>
          <a:p>
            <a:r>
              <a:rPr lang="en-GB" sz="3200" dirty="0">
                <a:solidFill>
                  <a:srgbClr val="002060"/>
                </a:solidFill>
              </a:rPr>
              <a:t>Adriana Toma</a:t>
            </a:r>
          </a:p>
          <a:p>
            <a:r>
              <a:rPr lang="en-GB" sz="3200" dirty="0">
                <a:solidFill>
                  <a:srgbClr val="002060"/>
                </a:solidFill>
              </a:rPr>
              <a:t>2113309</a:t>
            </a:r>
          </a:p>
          <a:p>
            <a:r>
              <a:rPr lang="en-GB" sz="3200" dirty="0">
                <a:solidFill>
                  <a:schemeClr val="accent2">
                    <a:lumMod val="75000"/>
                  </a:schemeClr>
                </a:solidFill>
              </a:rPr>
              <a:t>Lecturer: DEMETRIOU LIZETA</a:t>
            </a:r>
          </a:p>
        </p:txBody>
      </p:sp>
    </p:spTree>
    <p:extLst>
      <p:ext uri="{BB962C8B-B14F-4D97-AF65-F5344CB8AC3E}">
        <p14:creationId xmlns:p14="http://schemas.microsoft.com/office/powerpoint/2010/main" val="547549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CE4F1-5C29-4F00-AF3A-3CB56294F8A3}"/>
              </a:ext>
            </a:extLst>
          </p:cNvPr>
          <p:cNvSpPr>
            <a:spLocks noGrp="1"/>
          </p:cNvSpPr>
          <p:nvPr>
            <p:ph type="title"/>
          </p:nvPr>
        </p:nvSpPr>
        <p:spPr/>
        <p:txBody>
          <a:bodyPr/>
          <a:lstStyle/>
          <a:p>
            <a:r>
              <a:rPr lang="en-GB" b="1" dirty="0">
                <a:latin typeface="Arial Black" panose="020B0A04020102020204" pitchFamily="34" charset="0"/>
              </a:rPr>
              <a:t>              OVERVIEW</a:t>
            </a:r>
          </a:p>
        </p:txBody>
      </p:sp>
      <p:sp>
        <p:nvSpPr>
          <p:cNvPr id="3" name="Content Placeholder 2">
            <a:extLst>
              <a:ext uri="{FF2B5EF4-FFF2-40B4-BE49-F238E27FC236}">
                <a16:creationId xmlns:a16="http://schemas.microsoft.com/office/drawing/2014/main" id="{BB4E50F7-1EF6-4EA2-B6C2-3E2DAF174967}"/>
              </a:ext>
            </a:extLst>
          </p:cNvPr>
          <p:cNvSpPr>
            <a:spLocks noGrp="1"/>
          </p:cNvSpPr>
          <p:nvPr>
            <p:ph sz="half" idx="1"/>
          </p:nvPr>
        </p:nvSpPr>
        <p:spPr/>
        <p:txBody>
          <a:bodyPr>
            <a:normAutofit/>
          </a:bodyPr>
          <a:lstStyle/>
          <a:p>
            <a:r>
              <a:rPr lang="en-GB" sz="2000" dirty="0"/>
              <a:t>INTRODUCTION</a:t>
            </a:r>
          </a:p>
          <a:p>
            <a:r>
              <a:rPr lang="en-GB" sz="2000" dirty="0"/>
              <a:t>DESCRIPTION OF THE BUSINESS</a:t>
            </a:r>
          </a:p>
          <a:p>
            <a:r>
              <a:rPr lang="en-GB" sz="2000" dirty="0"/>
              <a:t>SWOT ANALYSIS</a:t>
            </a:r>
          </a:p>
          <a:p>
            <a:r>
              <a:rPr lang="en-GB" sz="2000" dirty="0"/>
              <a:t>CONCLUSION</a:t>
            </a:r>
          </a:p>
          <a:p>
            <a:r>
              <a:rPr lang="en-GB" sz="2000" dirty="0"/>
              <a:t>REFERENCES</a:t>
            </a:r>
          </a:p>
        </p:txBody>
      </p:sp>
      <p:pic>
        <p:nvPicPr>
          <p:cNvPr id="5" name="Content Placeholder 4">
            <a:extLst>
              <a:ext uri="{FF2B5EF4-FFF2-40B4-BE49-F238E27FC236}">
                <a16:creationId xmlns:a16="http://schemas.microsoft.com/office/drawing/2014/main" id="{A1E68436-71BE-4A5C-9C50-3B01334B2E43}"/>
              </a:ext>
            </a:extLst>
          </p:cNvPr>
          <p:cNvPicPr>
            <a:picLocks noGrp="1" noChangeAspect="1"/>
          </p:cNvPicPr>
          <p:nvPr>
            <p:ph sz="half" idx="2"/>
          </p:nvPr>
        </p:nvPicPr>
        <p:blipFill>
          <a:blip r:embed="rId2"/>
          <a:stretch>
            <a:fillRect/>
          </a:stretch>
        </p:blipFill>
        <p:spPr>
          <a:xfrm>
            <a:off x="8033543" y="1905000"/>
            <a:ext cx="3813899" cy="2981325"/>
          </a:xfrm>
          <a:prstGeom prst="rect">
            <a:avLst/>
          </a:prstGeom>
        </p:spPr>
      </p:pic>
    </p:spTree>
    <p:extLst>
      <p:ext uri="{BB962C8B-B14F-4D97-AF65-F5344CB8AC3E}">
        <p14:creationId xmlns:p14="http://schemas.microsoft.com/office/powerpoint/2010/main" val="3845548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B3417-F591-4149-8E6B-B84F53C85FDC}"/>
              </a:ext>
            </a:extLst>
          </p:cNvPr>
          <p:cNvSpPr>
            <a:spLocks noGrp="1"/>
          </p:cNvSpPr>
          <p:nvPr>
            <p:ph type="title"/>
          </p:nvPr>
        </p:nvSpPr>
        <p:spPr>
          <a:xfrm>
            <a:off x="1722783" y="385571"/>
            <a:ext cx="9172229" cy="714360"/>
          </a:xfrm>
        </p:spPr>
        <p:txBody>
          <a:bodyPr>
            <a:normAutofit/>
          </a:bodyPr>
          <a:lstStyle/>
          <a:p>
            <a:r>
              <a:rPr lang="en-GB" sz="2800" dirty="0">
                <a:latin typeface="Georgia" panose="02040502050405020303" pitchFamily="18" charset="0"/>
              </a:rPr>
              <a:t>INTRODUCTION</a:t>
            </a:r>
          </a:p>
        </p:txBody>
      </p:sp>
      <p:sp>
        <p:nvSpPr>
          <p:cNvPr id="3" name="Content Placeholder 2">
            <a:extLst>
              <a:ext uri="{FF2B5EF4-FFF2-40B4-BE49-F238E27FC236}">
                <a16:creationId xmlns:a16="http://schemas.microsoft.com/office/drawing/2014/main" id="{57025A74-2E90-429B-83CF-D9D4A7158358}"/>
              </a:ext>
            </a:extLst>
          </p:cNvPr>
          <p:cNvSpPr>
            <a:spLocks noGrp="1"/>
          </p:cNvSpPr>
          <p:nvPr>
            <p:ph idx="1"/>
          </p:nvPr>
        </p:nvSpPr>
        <p:spPr>
          <a:xfrm>
            <a:off x="2358888" y="1298713"/>
            <a:ext cx="6891130" cy="4956312"/>
          </a:xfrm>
        </p:spPr>
        <p:txBody>
          <a:bodyPr/>
          <a:lstStyle/>
          <a:p>
            <a:r>
              <a:rPr lang="en-GB" dirty="0"/>
              <a:t>Business plan is considered a major that is necessarily a support to enter a business on the market (Almeida, and Sandos 2018). In recent years, more and more people are focusing on developing a business plan that is fruitful in marking a profit and eliminating the risks associated with the new business. The business plan includes various elements that are evaluated and that play an important role in the overall development. This report outlines a plan for a new restaurant that will be called  “HEART of BUKOVINA” and offers sweet confectionery and café services. The restaurant will be located in the heart of the City of London which will be the target of all lovers of sweet traditions. The report highlights the key components and their assessment that are needed in developing and focusing on employment tasks.</a:t>
            </a:r>
          </a:p>
        </p:txBody>
      </p:sp>
    </p:spTree>
    <p:extLst>
      <p:ext uri="{BB962C8B-B14F-4D97-AF65-F5344CB8AC3E}">
        <p14:creationId xmlns:p14="http://schemas.microsoft.com/office/powerpoint/2010/main" val="4220527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48009-B6EF-4D62-B75A-A9C0B0C845F2}"/>
              </a:ext>
            </a:extLst>
          </p:cNvPr>
          <p:cNvSpPr>
            <a:spLocks noGrp="1"/>
          </p:cNvSpPr>
          <p:nvPr>
            <p:ph type="title"/>
          </p:nvPr>
        </p:nvSpPr>
        <p:spPr>
          <a:xfrm>
            <a:off x="1974575" y="291548"/>
            <a:ext cx="9066211" cy="1295675"/>
          </a:xfrm>
        </p:spPr>
        <p:txBody>
          <a:bodyPr>
            <a:normAutofit/>
          </a:bodyPr>
          <a:lstStyle/>
          <a:p>
            <a:r>
              <a:rPr lang="en-GB" sz="2800" dirty="0">
                <a:latin typeface="Georgia" panose="02040502050405020303" pitchFamily="18" charset="0"/>
              </a:rPr>
              <a:t>DESCRIPTION OF THE BUSINESS</a:t>
            </a:r>
          </a:p>
        </p:txBody>
      </p:sp>
      <p:sp>
        <p:nvSpPr>
          <p:cNvPr id="3" name="Content Placeholder 2">
            <a:extLst>
              <a:ext uri="{FF2B5EF4-FFF2-40B4-BE49-F238E27FC236}">
                <a16:creationId xmlns:a16="http://schemas.microsoft.com/office/drawing/2014/main" id="{0E4DA576-395F-4320-BDF7-5219CB5EEBE0}"/>
              </a:ext>
            </a:extLst>
          </p:cNvPr>
          <p:cNvSpPr>
            <a:spLocks noGrp="1"/>
          </p:cNvSpPr>
          <p:nvPr>
            <p:ph idx="1"/>
          </p:nvPr>
        </p:nvSpPr>
        <p:spPr>
          <a:xfrm>
            <a:off x="2464903" y="1205948"/>
            <a:ext cx="6652593" cy="4705273"/>
          </a:xfrm>
        </p:spPr>
        <p:txBody>
          <a:bodyPr/>
          <a:lstStyle/>
          <a:p>
            <a:r>
              <a:rPr lang="en-GB" dirty="0"/>
              <a:t>The new business will be called “Heart of Bukovina” which will be located in the heart of London City near Westminster. The restaurant will offer the target audience sweet Romanian class cuisine. The target customers of the business will be of all ages. The restaurant will also serve different types of cakes and drinks to various guests at affordable prices. The strategy for a new restaurant will be conceived and developed by the top management of the business.</a:t>
            </a:r>
          </a:p>
        </p:txBody>
      </p:sp>
    </p:spTree>
    <p:extLst>
      <p:ext uri="{BB962C8B-B14F-4D97-AF65-F5344CB8AC3E}">
        <p14:creationId xmlns:p14="http://schemas.microsoft.com/office/powerpoint/2010/main" val="3242506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18EAC-F34E-4CBA-9779-FB33111FF984}"/>
              </a:ext>
            </a:extLst>
          </p:cNvPr>
          <p:cNvSpPr>
            <a:spLocks noGrp="1"/>
          </p:cNvSpPr>
          <p:nvPr>
            <p:ph type="title"/>
          </p:nvPr>
        </p:nvSpPr>
        <p:spPr/>
        <p:txBody>
          <a:bodyPr>
            <a:normAutofit/>
          </a:bodyPr>
          <a:lstStyle/>
          <a:p>
            <a:r>
              <a:rPr lang="en-GB" sz="2800" dirty="0">
                <a:latin typeface="Georgia" panose="02040502050405020303" pitchFamily="18" charset="0"/>
              </a:rPr>
              <a:t>SKILLS  I  ALREADY HAVE IN ORDER TO MAKE NEW BUSINESS SUCCESSFUL</a:t>
            </a:r>
          </a:p>
        </p:txBody>
      </p:sp>
      <p:sp>
        <p:nvSpPr>
          <p:cNvPr id="3" name="Content Placeholder 2">
            <a:extLst>
              <a:ext uri="{FF2B5EF4-FFF2-40B4-BE49-F238E27FC236}">
                <a16:creationId xmlns:a16="http://schemas.microsoft.com/office/drawing/2014/main" id="{AD71ACB2-106A-4CD8-8449-BDF535530C16}"/>
              </a:ext>
            </a:extLst>
          </p:cNvPr>
          <p:cNvSpPr>
            <a:spLocks noGrp="1"/>
          </p:cNvSpPr>
          <p:nvPr>
            <p:ph idx="1"/>
          </p:nvPr>
        </p:nvSpPr>
        <p:spPr>
          <a:xfrm>
            <a:off x="2589212" y="2146852"/>
            <a:ext cx="6833084" cy="3764369"/>
          </a:xfrm>
        </p:spPr>
        <p:txBody>
          <a:bodyPr/>
          <a:lstStyle/>
          <a:p>
            <a:r>
              <a:rPr lang="en-GB" dirty="0"/>
              <a:t>It is important for a person to focus on a different set of skills that correspond to new business. All companies in the national and international market focus on developing skills that are very useful in increasing profitability and revenue (Barrow, Barrow and Brown, 2018).</a:t>
            </a:r>
          </a:p>
        </p:txBody>
      </p:sp>
    </p:spTree>
    <p:extLst>
      <p:ext uri="{BB962C8B-B14F-4D97-AF65-F5344CB8AC3E}">
        <p14:creationId xmlns:p14="http://schemas.microsoft.com/office/powerpoint/2010/main" val="2006842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8EE94-63AB-49A1-A0A8-FB40BAEFF34B}"/>
              </a:ext>
            </a:extLst>
          </p:cNvPr>
          <p:cNvSpPr>
            <a:spLocks noGrp="1"/>
          </p:cNvSpPr>
          <p:nvPr>
            <p:ph type="title"/>
          </p:nvPr>
        </p:nvSpPr>
        <p:spPr/>
        <p:txBody>
          <a:bodyPr>
            <a:normAutofit/>
          </a:bodyPr>
          <a:lstStyle/>
          <a:p>
            <a:r>
              <a:rPr lang="en-GB" sz="2800" dirty="0">
                <a:latin typeface="Georgia" panose="02040502050405020303" pitchFamily="18" charset="0"/>
              </a:rPr>
              <a:t>The major skills I already have are listed below using  </a:t>
            </a:r>
            <a:r>
              <a:rPr lang="en-GB" dirty="0">
                <a:solidFill>
                  <a:srgbClr val="FF0000"/>
                </a:solidFill>
                <a:latin typeface="Georgia" panose="02040502050405020303" pitchFamily="18" charset="0"/>
              </a:rPr>
              <a:t>SWOT analysis </a:t>
            </a:r>
            <a:r>
              <a:rPr lang="en-GB" sz="2800" dirty="0">
                <a:latin typeface="Georgia" panose="02040502050405020303" pitchFamily="18" charset="0"/>
              </a:rPr>
              <a:t>:</a:t>
            </a:r>
          </a:p>
        </p:txBody>
      </p:sp>
      <p:sp>
        <p:nvSpPr>
          <p:cNvPr id="3" name="Content Placeholder 2">
            <a:extLst>
              <a:ext uri="{FF2B5EF4-FFF2-40B4-BE49-F238E27FC236}">
                <a16:creationId xmlns:a16="http://schemas.microsoft.com/office/drawing/2014/main" id="{59F04835-CD17-45B2-A3C5-95E6EACF72C2}"/>
              </a:ext>
            </a:extLst>
          </p:cNvPr>
          <p:cNvSpPr>
            <a:spLocks noGrp="1"/>
          </p:cNvSpPr>
          <p:nvPr>
            <p:ph idx="1"/>
          </p:nvPr>
        </p:nvSpPr>
        <p:spPr>
          <a:xfrm>
            <a:off x="687389" y="1683026"/>
            <a:ext cx="10817224" cy="4929809"/>
          </a:xfrm>
        </p:spPr>
        <p:txBody>
          <a:bodyPr>
            <a:normAutofit/>
          </a:bodyPr>
          <a:lstStyle/>
          <a:p>
            <a:r>
              <a:rPr lang="en-GB" sz="2000" b="1" i="1" u="sng" dirty="0">
                <a:solidFill>
                  <a:srgbClr val="92D050"/>
                </a:solidFill>
                <a:effectLst>
                  <a:outerShdw blurRad="38100" dist="38100" dir="2700000" algn="tl">
                    <a:srgbClr val="000000">
                      <a:alpha val="43137"/>
                    </a:srgbClr>
                  </a:outerShdw>
                </a:effectLst>
              </a:rPr>
              <a:t>STRENGTH </a:t>
            </a:r>
            <a:r>
              <a:rPr lang="en-GB" b="1" i="1" u="sng" dirty="0">
                <a:solidFill>
                  <a:schemeClr val="tx1"/>
                </a:solidFill>
                <a:effectLst>
                  <a:outerShdw blurRad="38100" dist="38100" dir="2700000" algn="tl">
                    <a:srgbClr val="000000">
                      <a:alpha val="43137"/>
                    </a:srgbClr>
                  </a:outerShdw>
                </a:effectLst>
              </a:rPr>
              <a:t>: </a:t>
            </a:r>
            <a:r>
              <a:rPr lang="en-GB" dirty="0">
                <a:solidFill>
                  <a:schemeClr val="tx1"/>
                </a:solidFill>
              </a:rPr>
              <a:t> I can be the leader as a force for all members of my team to follow  and obey my instructions for the proper functioning of our restaurant. As a leader, I involve my team in being active and participatory for each member in our operations.</a:t>
            </a:r>
          </a:p>
          <a:p>
            <a:r>
              <a:rPr lang="en-GB" sz="2000" b="1" i="1" u="sng" dirty="0">
                <a:solidFill>
                  <a:srgbClr val="92D050"/>
                </a:solidFill>
                <a:effectLst>
                  <a:outerShdw blurRad="38100" dist="38100" dir="2700000" algn="tl">
                    <a:srgbClr val="000000">
                      <a:alpha val="43137"/>
                    </a:srgbClr>
                  </a:outerShdw>
                </a:effectLst>
              </a:rPr>
              <a:t>WEAKNESS</a:t>
            </a:r>
            <a:r>
              <a:rPr lang="en-GB" dirty="0">
                <a:solidFill>
                  <a:srgbClr val="92D050"/>
                </a:solidFill>
              </a:rPr>
              <a:t> </a:t>
            </a:r>
            <a:r>
              <a:rPr lang="en-GB" dirty="0">
                <a:solidFill>
                  <a:schemeClr val="tx1"/>
                </a:solidFill>
              </a:rPr>
              <a:t>: I have discussions about the transmission of information. Information literacy is not so adequate, this leads to double work which is the repetition  of some commands.</a:t>
            </a:r>
            <a:endParaRPr lang="en-GB" sz="2000" b="1" i="1" u="sng" dirty="0">
              <a:solidFill>
                <a:srgbClr val="92D050"/>
              </a:solidFill>
              <a:effectLst>
                <a:outerShdw blurRad="38100" dist="38100" dir="2700000" algn="tl">
                  <a:srgbClr val="000000">
                    <a:alpha val="43137"/>
                  </a:srgbClr>
                </a:outerShdw>
              </a:effectLst>
            </a:endParaRPr>
          </a:p>
          <a:p>
            <a:r>
              <a:rPr lang="en-GB" sz="2000" b="1" i="1" u="sng" dirty="0">
                <a:solidFill>
                  <a:srgbClr val="92D050"/>
                </a:solidFill>
                <a:effectLst>
                  <a:outerShdw blurRad="38100" dist="38100" dir="2700000" algn="tl">
                    <a:srgbClr val="000000">
                      <a:alpha val="43137"/>
                    </a:srgbClr>
                  </a:outerShdw>
                </a:effectLst>
              </a:rPr>
              <a:t>OPPORTUNITIES </a:t>
            </a:r>
            <a:r>
              <a:rPr lang="en-GB" dirty="0">
                <a:solidFill>
                  <a:schemeClr val="tx1"/>
                </a:solidFill>
              </a:rPr>
              <a:t>:Take advantage of all the opportunities available in the food industry. We take care of all the trends and fashionable foods that are, using all the ones in our menu and we are up to date with everything that is new.</a:t>
            </a:r>
            <a:endParaRPr lang="en-GB" sz="2000" b="1" i="1" u="sng" dirty="0">
              <a:solidFill>
                <a:srgbClr val="92D050"/>
              </a:solidFill>
              <a:effectLst>
                <a:outerShdw blurRad="38100" dist="38100" dir="2700000" algn="tl">
                  <a:srgbClr val="000000">
                    <a:alpha val="43137"/>
                  </a:srgbClr>
                </a:outerShdw>
              </a:effectLst>
            </a:endParaRPr>
          </a:p>
          <a:p>
            <a:r>
              <a:rPr lang="en-GB" sz="2000" b="1" i="1" u="sng" dirty="0">
                <a:solidFill>
                  <a:srgbClr val="92D050"/>
                </a:solidFill>
                <a:effectLst>
                  <a:outerShdw blurRad="38100" dist="38100" dir="2700000" algn="tl">
                    <a:srgbClr val="000000">
                      <a:alpha val="43137"/>
                    </a:srgbClr>
                  </a:outerShdw>
                </a:effectLst>
              </a:rPr>
              <a:t>THREATS </a:t>
            </a:r>
            <a:r>
              <a:rPr lang="en-GB" dirty="0">
                <a:solidFill>
                  <a:schemeClr val="tx1"/>
                </a:solidFill>
              </a:rPr>
              <a:t>: We have a lot of competition in the market that can pose a major threats to the new business (</a:t>
            </a:r>
            <a:r>
              <a:rPr lang="en-GB" dirty="0" err="1">
                <a:solidFill>
                  <a:schemeClr val="tx1"/>
                </a:solidFill>
              </a:rPr>
              <a:t>Hopp</a:t>
            </a:r>
            <a:r>
              <a:rPr lang="en-GB" dirty="0">
                <a:solidFill>
                  <a:schemeClr val="tx1"/>
                </a:solidFill>
              </a:rPr>
              <a:t>, and Greene, 2018). The nearby restaurants are a big threat because they offer us competition in the market and they also have very loyal customers.</a:t>
            </a:r>
            <a:endParaRPr lang="en-GB" sz="2000" b="1" i="1" u="sng" dirty="0">
              <a:solidFill>
                <a:srgbClr val="92D05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86216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365ED-8765-4D39-8DE3-D5C049BBDF6F}"/>
              </a:ext>
            </a:extLst>
          </p:cNvPr>
          <p:cNvSpPr>
            <a:spLocks noGrp="1"/>
          </p:cNvSpPr>
          <p:nvPr>
            <p:ph type="title"/>
          </p:nvPr>
        </p:nvSpPr>
        <p:spPr/>
        <p:txBody>
          <a:bodyPr>
            <a:normAutofit/>
          </a:bodyPr>
          <a:lstStyle/>
          <a:p>
            <a:r>
              <a:rPr lang="en-GB" sz="2800" dirty="0">
                <a:latin typeface="Georgia" panose="02040502050405020303" pitchFamily="18" charset="0"/>
              </a:rPr>
              <a:t>THE SKILLS WHICH I NEED TO IMPROVE IN ORDER TO GET SUCCESS IN NEW BUSINESS</a:t>
            </a:r>
          </a:p>
        </p:txBody>
      </p:sp>
      <p:sp>
        <p:nvSpPr>
          <p:cNvPr id="3" name="Content Placeholder 2">
            <a:extLst>
              <a:ext uri="{FF2B5EF4-FFF2-40B4-BE49-F238E27FC236}">
                <a16:creationId xmlns:a16="http://schemas.microsoft.com/office/drawing/2014/main" id="{FDB8E8F2-544F-4653-A684-1DC162C83215}"/>
              </a:ext>
            </a:extLst>
          </p:cNvPr>
          <p:cNvSpPr>
            <a:spLocks noGrp="1"/>
          </p:cNvSpPr>
          <p:nvPr>
            <p:ph idx="1"/>
          </p:nvPr>
        </p:nvSpPr>
        <p:spPr>
          <a:xfrm>
            <a:off x="556591" y="1709531"/>
            <a:ext cx="10948021" cy="4201692"/>
          </a:xfrm>
        </p:spPr>
        <p:txBody>
          <a:bodyPr>
            <a:normAutofit/>
          </a:bodyPr>
          <a:lstStyle/>
          <a:p>
            <a:r>
              <a:rPr lang="en-GB" sz="2000" b="1" i="1" dirty="0">
                <a:solidFill>
                  <a:schemeClr val="bg2">
                    <a:lumMod val="50000"/>
                  </a:schemeClr>
                </a:solidFill>
              </a:rPr>
              <a:t>Time management</a:t>
            </a:r>
            <a:r>
              <a:rPr lang="en-GB" dirty="0">
                <a:solidFill>
                  <a:schemeClr val="bg2">
                    <a:lumMod val="50000"/>
                  </a:schemeClr>
                </a:solidFill>
              </a:rPr>
              <a:t> </a:t>
            </a:r>
            <a:r>
              <a:rPr lang="en-GB" dirty="0">
                <a:solidFill>
                  <a:schemeClr val="tx1"/>
                </a:solidFill>
              </a:rPr>
              <a:t>: It is the most important skill that every person needs to know from daily tasks to everything we do, it is important to manage time with everything. Even if you are currently studying how to organize every day. I still have work to do in this regard. As a new market entrepreneur, I need to improve and be efficient in managing  my time (</a:t>
            </a:r>
            <a:r>
              <a:rPr lang="en-GB" dirty="0" err="1">
                <a:solidFill>
                  <a:schemeClr val="tx1"/>
                </a:solidFill>
              </a:rPr>
              <a:t>Inkon</a:t>
            </a:r>
            <a:r>
              <a:rPr lang="en-GB" dirty="0">
                <a:solidFill>
                  <a:schemeClr val="tx1"/>
                </a:solidFill>
              </a:rPr>
              <a:t>, 2019). Time management is necessary for my business, for the overall achievement of my company’s goals and objectives. We need to be very good with our calendar because we can lose customers if we don’t give them order on time. It’s important that they be handled in a timely manner. </a:t>
            </a:r>
          </a:p>
          <a:p>
            <a:r>
              <a:rPr lang="en-GB" sz="2000" b="1" i="1" dirty="0">
                <a:solidFill>
                  <a:schemeClr val="bg2">
                    <a:lumMod val="50000"/>
                  </a:schemeClr>
                </a:solidFill>
              </a:rPr>
              <a:t>Entrepreneurship </a:t>
            </a:r>
            <a:r>
              <a:rPr lang="en-GB" dirty="0">
                <a:solidFill>
                  <a:schemeClr val="tx1"/>
                </a:solidFill>
              </a:rPr>
              <a:t>: Entrepreneurship needs ideas, thoughts of new beliefs and everything that is new to be in the industry. Growing fast and with a good reputation and goodwill in the industry for a long time. I have to observe everything related to the management and analysis of the financial risks involved and take risks that can have consequences for me.</a:t>
            </a:r>
            <a:endParaRPr lang="en-GB" sz="2000" b="1" i="1" dirty="0">
              <a:solidFill>
                <a:schemeClr val="bg2">
                  <a:lumMod val="50000"/>
                </a:schemeClr>
              </a:solidFill>
            </a:endParaRPr>
          </a:p>
        </p:txBody>
      </p:sp>
    </p:spTree>
    <p:extLst>
      <p:ext uri="{BB962C8B-B14F-4D97-AF65-F5344CB8AC3E}">
        <p14:creationId xmlns:p14="http://schemas.microsoft.com/office/powerpoint/2010/main" val="2698000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8FA58-EFD4-4B40-8A9B-EA95A7BCA88E}"/>
              </a:ext>
            </a:extLst>
          </p:cNvPr>
          <p:cNvSpPr>
            <a:spLocks noGrp="1"/>
          </p:cNvSpPr>
          <p:nvPr>
            <p:ph type="title"/>
          </p:nvPr>
        </p:nvSpPr>
        <p:spPr>
          <a:xfrm rot="10800000" flipH="1">
            <a:off x="1762539" y="3578086"/>
            <a:ext cx="2266122" cy="2869096"/>
          </a:xfrm>
        </p:spPr>
        <p:txBody>
          <a:bodyPr>
            <a:normAutofit/>
          </a:bodyPr>
          <a:lstStyle/>
          <a:p>
            <a:r>
              <a:rPr lang="en-GB" sz="800" dirty="0"/>
              <a:t>.</a:t>
            </a:r>
          </a:p>
        </p:txBody>
      </p:sp>
      <p:sp>
        <p:nvSpPr>
          <p:cNvPr id="3" name="Content Placeholder 2">
            <a:extLst>
              <a:ext uri="{FF2B5EF4-FFF2-40B4-BE49-F238E27FC236}">
                <a16:creationId xmlns:a16="http://schemas.microsoft.com/office/drawing/2014/main" id="{4C6B65DD-FE3C-4BAA-B570-B750722525AE}"/>
              </a:ext>
            </a:extLst>
          </p:cNvPr>
          <p:cNvSpPr>
            <a:spLocks noGrp="1"/>
          </p:cNvSpPr>
          <p:nvPr>
            <p:ph idx="1"/>
          </p:nvPr>
        </p:nvSpPr>
        <p:spPr>
          <a:xfrm>
            <a:off x="1913351" y="410817"/>
            <a:ext cx="8915400" cy="3777622"/>
          </a:xfrm>
        </p:spPr>
        <p:txBody>
          <a:bodyPr>
            <a:normAutofit/>
          </a:bodyPr>
          <a:lstStyle/>
          <a:p>
            <a:r>
              <a:rPr lang="en-GB" sz="2000" b="1" i="1" dirty="0">
                <a:solidFill>
                  <a:schemeClr val="bg2">
                    <a:lumMod val="75000"/>
                  </a:schemeClr>
                </a:solidFill>
              </a:rPr>
              <a:t>Team management </a:t>
            </a:r>
            <a:r>
              <a:rPr lang="en-GB" sz="1600" dirty="0">
                <a:solidFill>
                  <a:schemeClr val="tx1"/>
                </a:solidFill>
              </a:rPr>
              <a:t>: A lot of work needs to be done on the skills of transmitting information in our team (Moro Visconti, 2019). There is a lot to be said about the ability to improve the operation  of the restaurant. We need to be very administrative and coordinated  with our  information and mention a complete check of repeat orders. Understanding the world of the chose sector, I read relevant articles or ask for advice from recruitment agencies , job centres, etc. The recruitment agencies are good and can improve us with excellent staff (TOMASSSONI, 2019). If there are any complaints or problem, they are very helpful in solving the problem.</a:t>
            </a:r>
            <a:endParaRPr lang="en-GB" sz="2000" b="1" i="1" dirty="0">
              <a:solidFill>
                <a:schemeClr val="bg2">
                  <a:lumMod val="75000"/>
                </a:schemeClr>
              </a:solidFill>
            </a:endParaRPr>
          </a:p>
        </p:txBody>
      </p:sp>
    </p:spTree>
    <p:extLst>
      <p:ext uri="{BB962C8B-B14F-4D97-AF65-F5344CB8AC3E}">
        <p14:creationId xmlns:p14="http://schemas.microsoft.com/office/powerpoint/2010/main" val="2351412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681AA-2DCE-45CA-923A-1C055682CC62}"/>
              </a:ext>
            </a:extLst>
          </p:cNvPr>
          <p:cNvSpPr>
            <a:spLocks noGrp="1"/>
          </p:cNvSpPr>
          <p:nvPr>
            <p:ph type="title"/>
          </p:nvPr>
        </p:nvSpPr>
        <p:spPr>
          <a:xfrm>
            <a:off x="2589213" y="624110"/>
            <a:ext cx="8915400" cy="1045664"/>
          </a:xfrm>
        </p:spPr>
        <p:txBody>
          <a:bodyPr>
            <a:normAutofit/>
          </a:bodyPr>
          <a:lstStyle/>
          <a:p>
            <a:r>
              <a:rPr lang="en-GB" sz="2800" b="1" dirty="0">
                <a:latin typeface="Georgia" panose="02040502050405020303" pitchFamily="18" charset="0"/>
              </a:rPr>
              <a:t>CONCLUSION</a:t>
            </a:r>
          </a:p>
        </p:txBody>
      </p:sp>
      <p:sp>
        <p:nvSpPr>
          <p:cNvPr id="3" name="Content Placeholder 2">
            <a:extLst>
              <a:ext uri="{FF2B5EF4-FFF2-40B4-BE49-F238E27FC236}">
                <a16:creationId xmlns:a16="http://schemas.microsoft.com/office/drawing/2014/main" id="{12A04269-2816-4F77-AFA6-9AF61B48F8FF}"/>
              </a:ext>
            </a:extLst>
          </p:cNvPr>
          <p:cNvSpPr>
            <a:spLocks noGrp="1"/>
          </p:cNvSpPr>
          <p:nvPr>
            <p:ph idx="1"/>
          </p:nvPr>
        </p:nvSpPr>
        <p:spPr>
          <a:xfrm>
            <a:off x="1449525" y="1669774"/>
            <a:ext cx="8915400" cy="3777622"/>
          </a:xfrm>
        </p:spPr>
        <p:txBody>
          <a:bodyPr/>
          <a:lstStyle/>
          <a:p>
            <a:r>
              <a:rPr lang="en-GB" dirty="0"/>
              <a:t>My presentation above is the business plan which is a key and major approach that facilitates the development of a future business. The project concludes the importance of the various employment skills that are important in giving impetus to the new plan . It concludes above the importance of key skills and competencies that are important for advancing the business plan. This project also ends with the role of strategic and senior management in supporting the development of new business.</a:t>
            </a:r>
          </a:p>
        </p:txBody>
      </p:sp>
    </p:spTree>
    <p:extLst>
      <p:ext uri="{BB962C8B-B14F-4D97-AF65-F5344CB8AC3E}">
        <p14:creationId xmlns:p14="http://schemas.microsoft.com/office/powerpoint/2010/main" val="1410637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57474-6494-4D46-A972-08A02CFEBF07}"/>
              </a:ext>
            </a:extLst>
          </p:cNvPr>
          <p:cNvSpPr>
            <a:spLocks noGrp="1"/>
          </p:cNvSpPr>
          <p:nvPr>
            <p:ph type="title"/>
          </p:nvPr>
        </p:nvSpPr>
        <p:spPr>
          <a:xfrm>
            <a:off x="1943568" y="306333"/>
            <a:ext cx="8911687" cy="1280890"/>
          </a:xfrm>
        </p:spPr>
        <p:txBody>
          <a:bodyPr>
            <a:normAutofit/>
          </a:bodyPr>
          <a:lstStyle/>
          <a:p>
            <a:r>
              <a:rPr lang="en-GB" sz="2800" dirty="0">
                <a:latin typeface="Georgia" panose="02040502050405020303" pitchFamily="18" charset="0"/>
              </a:rPr>
              <a:t>REFERENCES</a:t>
            </a:r>
          </a:p>
        </p:txBody>
      </p:sp>
      <p:sp>
        <p:nvSpPr>
          <p:cNvPr id="3" name="Content Placeholder 2">
            <a:extLst>
              <a:ext uri="{FF2B5EF4-FFF2-40B4-BE49-F238E27FC236}">
                <a16:creationId xmlns:a16="http://schemas.microsoft.com/office/drawing/2014/main" id="{EFCC85CE-22D9-4D68-9790-6325F104027F}"/>
              </a:ext>
            </a:extLst>
          </p:cNvPr>
          <p:cNvSpPr>
            <a:spLocks noGrp="1"/>
          </p:cNvSpPr>
          <p:nvPr>
            <p:ph idx="1"/>
          </p:nvPr>
        </p:nvSpPr>
        <p:spPr>
          <a:xfrm>
            <a:off x="715617" y="1258957"/>
            <a:ext cx="11199812" cy="5169100"/>
          </a:xfrm>
        </p:spPr>
        <p:txBody>
          <a:bodyPr>
            <a:normAutofit fontScale="92500"/>
          </a:bodyPr>
          <a:lstStyle/>
          <a:p>
            <a:r>
              <a:rPr lang="en-GB" dirty="0"/>
              <a:t>Books and Journals</a:t>
            </a:r>
          </a:p>
          <a:p>
            <a:r>
              <a:rPr lang="en-GB" dirty="0"/>
              <a:t>Publishers.</a:t>
            </a:r>
          </a:p>
          <a:p>
            <a:r>
              <a:rPr lang="en-GB" dirty="0"/>
              <a:t>Barrow, C., Barrow, P. and Brown, R., 2018. The Business Plan Workbook: A Step-By-Step Guide to Creating and Developing a Successful Business. Kogan Page Publishers.</a:t>
            </a:r>
          </a:p>
          <a:p>
            <a:r>
              <a:rPr lang="en-GB" dirty="0" err="1"/>
              <a:t>Hopp</a:t>
            </a:r>
            <a:r>
              <a:rPr lang="en-GB" dirty="0"/>
              <a:t>, C. and Greene, F.J., 2018. In pursuit of time: Business plan sequencing, duration and </a:t>
            </a:r>
            <a:r>
              <a:rPr lang="en-GB" dirty="0" err="1"/>
              <a:t>intraentrainment</a:t>
            </a:r>
            <a:r>
              <a:rPr lang="en-GB" dirty="0"/>
              <a:t> effects on new venture viability. Journal of Management Studies, 55(2), pp.320-351.</a:t>
            </a:r>
          </a:p>
          <a:p>
            <a:r>
              <a:rPr lang="en-GB" dirty="0" err="1"/>
              <a:t>Inkon</a:t>
            </a:r>
            <a:r>
              <a:rPr lang="en-GB" dirty="0"/>
              <a:t>, K., 2019. A cross-sectional study on the relationship between business plan, entrepreneur type, development stage and profitability of US SMEs. Academy of Entrepreneurship Journal, 25(1), pp.1-21.</a:t>
            </a:r>
          </a:p>
          <a:p>
            <a:r>
              <a:rPr lang="en-GB" dirty="0"/>
              <a:t>Moro Visconti, R., 2019. How to prepare a business plan with excel. Available at SSRN 2039748.</a:t>
            </a:r>
          </a:p>
          <a:p>
            <a:r>
              <a:rPr lang="en-GB" dirty="0" err="1"/>
              <a:t>Souto</a:t>
            </a:r>
            <a:r>
              <a:rPr lang="en-GB" dirty="0"/>
              <a:t>, J.E. and Rodríguez-López, Á., 2021. Entrepreneurial learning in an experiential and competences training context: A business plan in Bachelor thesis. The International Journal of Management Education, 19(3), p.100513.</a:t>
            </a:r>
          </a:p>
          <a:p>
            <a:r>
              <a:rPr lang="en-GB" dirty="0"/>
              <a:t>TOMASSONI, M., 2019. Development of a business plan for the expansion of CESI's operations on the IFI hydropower market.</a:t>
            </a:r>
          </a:p>
          <a:p>
            <a:r>
              <a:rPr lang="en-GB" dirty="0"/>
              <a:t>Almeida, F. and Santos, J., 2018. The business plan reference manual for IT businesses. River </a:t>
            </a:r>
          </a:p>
          <a:p>
            <a:endParaRPr lang="en-GB" dirty="0"/>
          </a:p>
          <a:p>
            <a:endParaRPr lang="en-GB" dirty="0"/>
          </a:p>
        </p:txBody>
      </p:sp>
    </p:spTree>
    <p:extLst>
      <p:ext uri="{BB962C8B-B14F-4D97-AF65-F5344CB8AC3E}">
        <p14:creationId xmlns:p14="http://schemas.microsoft.com/office/powerpoint/2010/main" val="108160427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172</TotalTime>
  <Words>1165</Words>
  <Application>Microsoft Office PowerPoint</Application>
  <PresentationFormat>Widescreen</PresentationFormat>
  <Paragraphs>38</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Arial Black</vt:lpstr>
      <vt:lpstr>Century Gothic</vt:lpstr>
      <vt:lpstr>Georgia</vt:lpstr>
      <vt:lpstr>Wingdings 3</vt:lpstr>
      <vt:lpstr>Wisp</vt:lpstr>
      <vt:lpstr>              BMSW4001 Academic and Employability                      Skills(ACE) </vt:lpstr>
      <vt:lpstr>              OVERVIEW</vt:lpstr>
      <vt:lpstr>INTRODUCTION</vt:lpstr>
      <vt:lpstr>DESCRIPTION OF THE BUSINESS</vt:lpstr>
      <vt:lpstr>SKILLS  I  ALREADY HAVE IN ORDER TO MAKE NEW BUSINESS SUCCESSFUL</vt:lpstr>
      <vt:lpstr>The major skills I already have are listed below using  SWOT analysis :</vt:lpstr>
      <vt:lpstr>THE SKILLS WHICH I NEED TO IMPROVE IN ORDER TO GET SUCCESS IN NEW BUSINESS</vt:lpstr>
      <vt:lpstr>.</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BMSW4001 Academic and Employability                      Skills(ACE)</dc:title>
  <dc:creator>adriana ungurean</dc:creator>
  <cp:lastModifiedBy>adriana ungurean</cp:lastModifiedBy>
  <cp:revision>2</cp:revision>
  <dcterms:created xsi:type="dcterms:W3CDTF">2022-04-12T09:21:53Z</dcterms:created>
  <dcterms:modified xsi:type="dcterms:W3CDTF">2022-04-12T15:48:25Z</dcterms:modified>
</cp:coreProperties>
</file>