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9" r:id="rId5"/>
    <p:sldMasterId id="2147483734" r:id="rId6"/>
    <p:sldMasterId id="2147483746" r:id="rId7"/>
    <p:sldMasterId id="2147483660" r:id="rId8"/>
  </p:sldMasterIdLst>
  <p:notesMasterIdLst>
    <p:notesMasterId r:id="rId45"/>
  </p:notesMasterIdLst>
  <p:sldIdLst>
    <p:sldId id="256" r:id="rId9"/>
    <p:sldId id="312" r:id="rId10"/>
    <p:sldId id="338" r:id="rId11"/>
    <p:sldId id="270" r:id="rId12"/>
    <p:sldId id="356" r:id="rId13"/>
    <p:sldId id="333" r:id="rId14"/>
    <p:sldId id="354" r:id="rId15"/>
    <p:sldId id="353" r:id="rId16"/>
    <p:sldId id="355" r:id="rId17"/>
    <p:sldId id="359" r:id="rId18"/>
    <p:sldId id="308" r:id="rId19"/>
    <p:sldId id="363" r:id="rId20"/>
    <p:sldId id="329" r:id="rId21"/>
    <p:sldId id="357" r:id="rId22"/>
    <p:sldId id="340" r:id="rId23"/>
    <p:sldId id="341" r:id="rId24"/>
    <p:sldId id="332" r:id="rId25"/>
    <p:sldId id="335" r:id="rId26"/>
    <p:sldId id="336" r:id="rId27"/>
    <p:sldId id="339" r:id="rId28"/>
    <p:sldId id="343" r:id="rId29"/>
    <p:sldId id="360" r:id="rId30"/>
    <p:sldId id="358" r:id="rId31"/>
    <p:sldId id="334" r:id="rId32"/>
    <p:sldId id="346" r:id="rId33"/>
    <p:sldId id="348" r:id="rId34"/>
    <p:sldId id="362" r:id="rId35"/>
    <p:sldId id="344" r:id="rId36"/>
    <p:sldId id="267" r:id="rId37"/>
    <p:sldId id="275" r:id="rId38"/>
    <p:sldId id="304" r:id="rId39"/>
    <p:sldId id="323" r:id="rId40"/>
    <p:sldId id="313" r:id="rId41"/>
    <p:sldId id="269" r:id="rId42"/>
    <p:sldId id="347" r:id="rId43"/>
    <p:sldId id="305" r:id="rId4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7C"/>
    <a:srgbClr val="FFFF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1C5F4-3568-349E-5179-944027527F9D}" v="7" dt="2022-11-01T10:52:35.398"/>
    <p1510:client id="{2FB8B059-B604-4A4B-8731-0EDF252CD842}" v="2446" dt="2022-10-28T10:22:08.936"/>
    <p1510:client id="{5CA434EE-E150-418B-9E0F-F5582D263DB1}" v="640" dt="2022-10-26T08:08:46.761"/>
    <p1510:client id="{6D806BB0-2120-F9AB-AFF3-A32F67C0B232}" v="788" dt="2022-10-26T08:46:16.885"/>
    <p1510:client id="{91CFCC07-D628-3035-4007-F6EFC2D65420}" v="28" dt="2022-10-26T08:12:27.242"/>
    <p1510:client id="{AA458773-A89C-4B3C-8699-77FCEC3ED6F1}" v="5" dt="2022-10-10T07:57:06.644"/>
    <p1510:client id="{AE05C4FC-21FC-B36E-AE27-D740FDF031F5}" v="2" dt="2022-10-12T12:20:40.4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15"/>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presProps" Target="pres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85A969-6BE6-451D-B7E4-75828903F498}"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C22247B3-7825-4042-A2D0-AE3C705C4B3C}">
      <dgm:prSet/>
      <dgm:spPr/>
      <dgm:t>
        <a:bodyPr/>
        <a:lstStyle/>
        <a:p>
          <a:pPr>
            <a:lnSpc>
              <a:spcPct val="100000"/>
            </a:lnSpc>
            <a:defRPr cap="all"/>
          </a:pPr>
          <a:r>
            <a:rPr lang="en-GB" b="0">
              <a:latin typeface="Arial"/>
              <a:cs typeface="Arial"/>
            </a:rPr>
            <a:t>DEFINE</a:t>
          </a:r>
          <a:r>
            <a:rPr lang="en-GB">
              <a:latin typeface="Arial"/>
              <a:cs typeface="Arial"/>
            </a:rPr>
            <a:t> – your topic or question</a:t>
          </a:r>
          <a:endParaRPr lang="en-US">
            <a:latin typeface="Arial"/>
            <a:cs typeface="Arial"/>
          </a:endParaRPr>
        </a:p>
      </dgm:t>
    </dgm:pt>
    <dgm:pt modelId="{4387AFFE-954D-40E6-AC70-B9BBA8F02BEF}" type="parTrans" cxnId="{12D92E5C-3CE9-4864-AF74-5DB29E8AB97D}">
      <dgm:prSet/>
      <dgm:spPr/>
      <dgm:t>
        <a:bodyPr/>
        <a:lstStyle/>
        <a:p>
          <a:endParaRPr lang="en-US"/>
        </a:p>
      </dgm:t>
    </dgm:pt>
    <dgm:pt modelId="{7330AFD9-70DD-4710-ACDD-829C36859329}" type="sibTrans" cxnId="{12D92E5C-3CE9-4864-AF74-5DB29E8AB97D}">
      <dgm:prSet/>
      <dgm:spPr/>
      <dgm:t>
        <a:bodyPr/>
        <a:lstStyle/>
        <a:p>
          <a:endParaRPr lang="en-US"/>
        </a:p>
      </dgm:t>
    </dgm:pt>
    <dgm:pt modelId="{FCCF2026-E00C-4D38-8616-29375B7DEA99}">
      <dgm:prSet/>
      <dgm:spPr/>
      <dgm:t>
        <a:bodyPr/>
        <a:lstStyle/>
        <a:p>
          <a:pPr>
            <a:lnSpc>
              <a:spcPct val="100000"/>
            </a:lnSpc>
            <a:defRPr cap="all"/>
          </a:pPr>
          <a:r>
            <a:rPr lang="en-GB" b="0">
              <a:latin typeface="Arial"/>
              <a:cs typeface="Arial"/>
            </a:rPr>
            <a:t>IDENTIFY</a:t>
          </a:r>
          <a:r>
            <a:rPr lang="en-GB" b="1">
              <a:latin typeface="Arial"/>
              <a:cs typeface="Arial"/>
            </a:rPr>
            <a:t> </a:t>
          </a:r>
          <a:r>
            <a:rPr lang="en-GB">
              <a:latin typeface="Arial"/>
              <a:cs typeface="Arial"/>
            </a:rPr>
            <a:t>– key authors, concepts &amp; keywords</a:t>
          </a:r>
          <a:endParaRPr lang="en-US">
            <a:latin typeface="Arial"/>
            <a:cs typeface="Arial"/>
          </a:endParaRPr>
        </a:p>
      </dgm:t>
    </dgm:pt>
    <dgm:pt modelId="{616385B2-9CC8-4EB6-B7FF-5C7C0AFA0F82}" type="parTrans" cxnId="{BB4C0285-B0F0-488D-AD89-E7F696F176BC}">
      <dgm:prSet/>
      <dgm:spPr/>
      <dgm:t>
        <a:bodyPr/>
        <a:lstStyle/>
        <a:p>
          <a:endParaRPr lang="en-US"/>
        </a:p>
      </dgm:t>
    </dgm:pt>
    <dgm:pt modelId="{74381009-3217-42A8-B1B1-76EF8DDF2F89}" type="sibTrans" cxnId="{BB4C0285-B0F0-488D-AD89-E7F696F176BC}">
      <dgm:prSet/>
      <dgm:spPr/>
      <dgm:t>
        <a:bodyPr/>
        <a:lstStyle/>
        <a:p>
          <a:endParaRPr lang="en-US"/>
        </a:p>
      </dgm:t>
    </dgm:pt>
    <dgm:pt modelId="{666018C8-B0B4-4631-A196-EEBCC673F0A3}">
      <dgm:prSet/>
      <dgm:spPr/>
      <dgm:t>
        <a:bodyPr/>
        <a:lstStyle/>
        <a:p>
          <a:pPr>
            <a:lnSpc>
              <a:spcPct val="100000"/>
            </a:lnSpc>
            <a:defRPr cap="all"/>
          </a:pPr>
          <a:r>
            <a:rPr lang="en-GB" b="0">
              <a:latin typeface="Arial"/>
              <a:cs typeface="Arial"/>
            </a:rPr>
            <a:t>FIND </a:t>
          </a:r>
          <a:r>
            <a:rPr lang="en-GB">
              <a:latin typeface="Arial"/>
              <a:cs typeface="Arial"/>
            </a:rPr>
            <a:t>– suitable information sources</a:t>
          </a:r>
          <a:endParaRPr lang="en-US">
            <a:latin typeface="Arial"/>
            <a:cs typeface="Arial"/>
          </a:endParaRPr>
        </a:p>
      </dgm:t>
    </dgm:pt>
    <dgm:pt modelId="{0AE1A25C-DEB4-4564-9D19-BFA77A5ADDC8}" type="parTrans" cxnId="{E0CBA7CC-11F1-43B8-A213-6BD18D92CC57}">
      <dgm:prSet/>
      <dgm:spPr/>
      <dgm:t>
        <a:bodyPr/>
        <a:lstStyle/>
        <a:p>
          <a:endParaRPr lang="en-US"/>
        </a:p>
      </dgm:t>
    </dgm:pt>
    <dgm:pt modelId="{84E1D763-6CD6-417E-B0A5-1A984D719E1E}" type="sibTrans" cxnId="{E0CBA7CC-11F1-43B8-A213-6BD18D92CC57}">
      <dgm:prSet/>
      <dgm:spPr/>
      <dgm:t>
        <a:bodyPr/>
        <a:lstStyle/>
        <a:p>
          <a:endParaRPr lang="en-US"/>
        </a:p>
      </dgm:t>
    </dgm:pt>
    <dgm:pt modelId="{5A43E623-6613-41B8-88AC-FEFA18ACB4A6}">
      <dgm:prSet/>
      <dgm:spPr/>
      <dgm:t>
        <a:bodyPr/>
        <a:lstStyle/>
        <a:p>
          <a:pPr>
            <a:lnSpc>
              <a:spcPct val="100000"/>
            </a:lnSpc>
            <a:defRPr cap="all"/>
          </a:pPr>
          <a:r>
            <a:rPr lang="en-GB">
              <a:latin typeface="Arial"/>
              <a:cs typeface="Arial"/>
            </a:rPr>
            <a:t>SEARCH – refine &amp; repeat search</a:t>
          </a:r>
          <a:endParaRPr lang="en-US">
            <a:latin typeface="Arial"/>
            <a:cs typeface="Arial"/>
          </a:endParaRPr>
        </a:p>
      </dgm:t>
    </dgm:pt>
    <dgm:pt modelId="{DE0CAF30-F90A-47EA-A177-17C5FB603DB8}" type="parTrans" cxnId="{6F74188F-0B2C-41B5-9678-F18712078218}">
      <dgm:prSet/>
      <dgm:spPr/>
      <dgm:t>
        <a:bodyPr/>
        <a:lstStyle/>
        <a:p>
          <a:endParaRPr lang="en-US"/>
        </a:p>
      </dgm:t>
    </dgm:pt>
    <dgm:pt modelId="{7F58135D-BF4B-4E91-87FC-5346928327D8}" type="sibTrans" cxnId="{6F74188F-0B2C-41B5-9678-F18712078218}">
      <dgm:prSet/>
      <dgm:spPr/>
      <dgm:t>
        <a:bodyPr/>
        <a:lstStyle/>
        <a:p>
          <a:endParaRPr lang="en-US"/>
        </a:p>
      </dgm:t>
    </dgm:pt>
    <dgm:pt modelId="{F66DDCC6-7E6D-44C5-B984-1AD69F905F76}">
      <dgm:prSet/>
      <dgm:spPr/>
      <dgm:t>
        <a:bodyPr/>
        <a:lstStyle/>
        <a:p>
          <a:pPr>
            <a:lnSpc>
              <a:spcPct val="100000"/>
            </a:lnSpc>
            <a:defRPr cap="all"/>
          </a:pPr>
          <a:r>
            <a:rPr lang="en-GB">
              <a:latin typeface="Arial"/>
              <a:cs typeface="Arial"/>
            </a:rPr>
            <a:t>RECORD – by referencing correctly</a:t>
          </a:r>
          <a:endParaRPr lang="en-US">
            <a:latin typeface="Arial"/>
            <a:cs typeface="Arial"/>
          </a:endParaRPr>
        </a:p>
      </dgm:t>
    </dgm:pt>
    <dgm:pt modelId="{1A2E35BC-728D-4413-A94A-03FB9577F05F}" type="parTrans" cxnId="{2454E696-564F-44AF-B681-DF76282966D7}">
      <dgm:prSet/>
      <dgm:spPr/>
      <dgm:t>
        <a:bodyPr/>
        <a:lstStyle/>
        <a:p>
          <a:endParaRPr lang="en-US"/>
        </a:p>
      </dgm:t>
    </dgm:pt>
    <dgm:pt modelId="{D216102E-80DF-4359-AA2B-C0DA9BCD73D7}" type="sibTrans" cxnId="{2454E696-564F-44AF-B681-DF76282966D7}">
      <dgm:prSet/>
      <dgm:spPr/>
      <dgm:t>
        <a:bodyPr/>
        <a:lstStyle/>
        <a:p>
          <a:endParaRPr lang="en-US"/>
        </a:p>
      </dgm:t>
    </dgm:pt>
    <dgm:pt modelId="{2E7F3EF5-BA01-4429-B867-DE16E750221E}" type="pres">
      <dgm:prSet presAssocID="{2585A969-6BE6-451D-B7E4-75828903F498}" presName="root" presStyleCnt="0">
        <dgm:presLayoutVars>
          <dgm:dir/>
          <dgm:resizeHandles val="exact"/>
        </dgm:presLayoutVars>
      </dgm:prSet>
      <dgm:spPr/>
    </dgm:pt>
    <dgm:pt modelId="{7B1CE4F7-81AA-4D22-8FAD-6B27D80B62CF}" type="pres">
      <dgm:prSet presAssocID="{C22247B3-7825-4042-A2D0-AE3C705C4B3C}" presName="compNode" presStyleCnt="0"/>
      <dgm:spPr/>
    </dgm:pt>
    <dgm:pt modelId="{6D83072B-7C5A-4BF5-BB5D-B43C074D505F}" type="pres">
      <dgm:prSet presAssocID="{C22247B3-7825-4042-A2D0-AE3C705C4B3C}" presName="iconBgRect" presStyleLbl="bgShp" presStyleIdx="0" presStyleCnt="5"/>
      <dgm:spPr>
        <a:prstGeom prst="round2DiagRect">
          <a:avLst>
            <a:gd name="adj1" fmla="val 29727"/>
            <a:gd name="adj2" fmla="val 0"/>
          </a:avLst>
        </a:prstGeom>
      </dgm:spPr>
    </dgm:pt>
    <dgm:pt modelId="{A43549BF-9CD9-47E8-BE74-8B172BE11088}" type="pres">
      <dgm:prSet presAssocID="{C22247B3-7825-4042-A2D0-AE3C705C4B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343E8C80-7D3B-45B2-930E-67176CDB0B38}" type="pres">
      <dgm:prSet presAssocID="{C22247B3-7825-4042-A2D0-AE3C705C4B3C}" presName="spaceRect" presStyleCnt="0"/>
      <dgm:spPr/>
    </dgm:pt>
    <dgm:pt modelId="{BD953AEF-4795-4401-A86A-EED872542740}" type="pres">
      <dgm:prSet presAssocID="{C22247B3-7825-4042-A2D0-AE3C705C4B3C}" presName="textRect" presStyleLbl="revTx" presStyleIdx="0" presStyleCnt="5">
        <dgm:presLayoutVars>
          <dgm:chMax val="1"/>
          <dgm:chPref val="1"/>
        </dgm:presLayoutVars>
      </dgm:prSet>
      <dgm:spPr/>
    </dgm:pt>
    <dgm:pt modelId="{5E30EAB6-7144-4B92-BE7C-8F1DB5E92703}" type="pres">
      <dgm:prSet presAssocID="{7330AFD9-70DD-4710-ACDD-829C36859329}" presName="sibTrans" presStyleCnt="0"/>
      <dgm:spPr/>
    </dgm:pt>
    <dgm:pt modelId="{E4F63E71-BEAB-46E5-932D-600BEDAC439E}" type="pres">
      <dgm:prSet presAssocID="{FCCF2026-E00C-4D38-8616-29375B7DEA99}" presName="compNode" presStyleCnt="0"/>
      <dgm:spPr/>
    </dgm:pt>
    <dgm:pt modelId="{AE702795-932F-4061-A432-C22F22580F25}" type="pres">
      <dgm:prSet presAssocID="{FCCF2026-E00C-4D38-8616-29375B7DEA99}" presName="iconBgRect" presStyleLbl="bgShp" presStyleIdx="1" presStyleCnt="5"/>
      <dgm:spPr>
        <a:prstGeom prst="round2DiagRect">
          <a:avLst>
            <a:gd name="adj1" fmla="val 29727"/>
            <a:gd name="adj2" fmla="val 0"/>
          </a:avLst>
        </a:prstGeom>
      </dgm:spPr>
    </dgm:pt>
    <dgm:pt modelId="{633B8A02-1DFC-4996-A429-94150ACA44CA}" type="pres">
      <dgm:prSet presAssocID="{FCCF2026-E00C-4D38-8616-29375B7DEA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34AEDD9B-A4AC-4292-B98C-16DFCF130D5D}" type="pres">
      <dgm:prSet presAssocID="{FCCF2026-E00C-4D38-8616-29375B7DEA99}" presName="spaceRect" presStyleCnt="0"/>
      <dgm:spPr/>
    </dgm:pt>
    <dgm:pt modelId="{B72B5DE7-7B7A-45A4-9795-D477BA7A2D5C}" type="pres">
      <dgm:prSet presAssocID="{FCCF2026-E00C-4D38-8616-29375B7DEA99}" presName="textRect" presStyleLbl="revTx" presStyleIdx="1" presStyleCnt="5">
        <dgm:presLayoutVars>
          <dgm:chMax val="1"/>
          <dgm:chPref val="1"/>
        </dgm:presLayoutVars>
      </dgm:prSet>
      <dgm:spPr/>
    </dgm:pt>
    <dgm:pt modelId="{17E973E9-88E9-47B5-8A5E-6B6EF0FA0C6F}" type="pres">
      <dgm:prSet presAssocID="{74381009-3217-42A8-B1B1-76EF8DDF2F89}" presName="sibTrans" presStyleCnt="0"/>
      <dgm:spPr/>
    </dgm:pt>
    <dgm:pt modelId="{BC423EED-9E9E-4254-8592-C31837CBF632}" type="pres">
      <dgm:prSet presAssocID="{666018C8-B0B4-4631-A196-EEBCC673F0A3}" presName="compNode" presStyleCnt="0"/>
      <dgm:spPr/>
    </dgm:pt>
    <dgm:pt modelId="{4BBBC1C6-CE77-4934-80E7-5C94638514BA}" type="pres">
      <dgm:prSet presAssocID="{666018C8-B0B4-4631-A196-EEBCC673F0A3}" presName="iconBgRect" presStyleLbl="bgShp" presStyleIdx="2" presStyleCnt="5"/>
      <dgm:spPr>
        <a:prstGeom prst="round2DiagRect">
          <a:avLst>
            <a:gd name="adj1" fmla="val 29727"/>
            <a:gd name="adj2" fmla="val 0"/>
          </a:avLst>
        </a:prstGeom>
      </dgm:spPr>
    </dgm:pt>
    <dgm:pt modelId="{1F42A0E9-0A80-4000-B32B-B4CF6F55D137}" type="pres">
      <dgm:prSet presAssocID="{666018C8-B0B4-4631-A196-EEBCC673F0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BDDAB2C7-E045-4AE5-9EF0-A25595D35B98}" type="pres">
      <dgm:prSet presAssocID="{666018C8-B0B4-4631-A196-EEBCC673F0A3}" presName="spaceRect" presStyleCnt="0"/>
      <dgm:spPr/>
    </dgm:pt>
    <dgm:pt modelId="{44326184-DC62-4172-AF36-24F4835E3C86}" type="pres">
      <dgm:prSet presAssocID="{666018C8-B0B4-4631-A196-EEBCC673F0A3}" presName="textRect" presStyleLbl="revTx" presStyleIdx="2" presStyleCnt="5">
        <dgm:presLayoutVars>
          <dgm:chMax val="1"/>
          <dgm:chPref val="1"/>
        </dgm:presLayoutVars>
      </dgm:prSet>
      <dgm:spPr/>
    </dgm:pt>
    <dgm:pt modelId="{1ECE4AB8-687D-4541-85F9-185C49FCA403}" type="pres">
      <dgm:prSet presAssocID="{84E1D763-6CD6-417E-B0A5-1A984D719E1E}" presName="sibTrans" presStyleCnt="0"/>
      <dgm:spPr/>
    </dgm:pt>
    <dgm:pt modelId="{E79DA4BF-115A-4F9D-8F4D-FB6A54C74A5C}" type="pres">
      <dgm:prSet presAssocID="{5A43E623-6613-41B8-88AC-FEFA18ACB4A6}" presName="compNode" presStyleCnt="0"/>
      <dgm:spPr/>
    </dgm:pt>
    <dgm:pt modelId="{B90FDB4F-65E0-47D0-85E2-97F6DC842F6E}" type="pres">
      <dgm:prSet presAssocID="{5A43E623-6613-41B8-88AC-FEFA18ACB4A6}" presName="iconBgRect" presStyleLbl="bgShp" presStyleIdx="3" presStyleCnt="5"/>
      <dgm:spPr>
        <a:prstGeom prst="round2DiagRect">
          <a:avLst>
            <a:gd name="adj1" fmla="val 29727"/>
            <a:gd name="adj2" fmla="val 0"/>
          </a:avLst>
        </a:prstGeom>
      </dgm:spPr>
    </dgm:pt>
    <dgm:pt modelId="{D335A789-7777-43B2-B027-EFF6E375407D}" type="pres">
      <dgm:prSet presAssocID="{5A43E623-6613-41B8-88AC-FEFA18ACB4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Zoom In"/>
        </a:ext>
      </dgm:extLst>
    </dgm:pt>
    <dgm:pt modelId="{A561A225-6264-4573-87A4-0165C827622B}" type="pres">
      <dgm:prSet presAssocID="{5A43E623-6613-41B8-88AC-FEFA18ACB4A6}" presName="spaceRect" presStyleCnt="0"/>
      <dgm:spPr/>
    </dgm:pt>
    <dgm:pt modelId="{FAE4EBCC-8EFD-4139-90BD-EEB86F2C4B5D}" type="pres">
      <dgm:prSet presAssocID="{5A43E623-6613-41B8-88AC-FEFA18ACB4A6}" presName="textRect" presStyleLbl="revTx" presStyleIdx="3" presStyleCnt="5">
        <dgm:presLayoutVars>
          <dgm:chMax val="1"/>
          <dgm:chPref val="1"/>
        </dgm:presLayoutVars>
      </dgm:prSet>
      <dgm:spPr/>
    </dgm:pt>
    <dgm:pt modelId="{5C3560E3-DA18-4CA5-922B-6BABC502C1FA}" type="pres">
      <dgm:prSet presAssocID="{7F58135D-BF4B-4E91-87FC-5346928327D8}" presName="sibTrans" presStyleCnt="0"/>
      <dgm:spPr/>
    </dgm:pt>
    <dgm:pt modelId="{DFF79653-2B07-4663-ABB8-96F24D6C2488}" type="pres">
      <dgm:prSet presAssocID="{F66DDCC6-7E6D-44C5-B984-1AD69F905F76}" presName="compNode" presStyleCnt="0"/>
      <dgm:spPr/>
    </dgm:pt>
    <dgm:pt modelId="{32BB2E5B-6DC9-4C9C-8967-D0FBF32031FF}" type="pres">
      <dgm:prSet presAssocID="{F66DDCC6-7E6D-44C5-B984-1AD69F905F76}" presName="iconBgRect" presStyleLbl="bgShp" presStyleIdx="4" presStyleCnt="5"/>
      <dgm:spPr>
        <a:prstGeom prst="round2DiagRect">
          <a:avLst>
            <a:gd name="adj1" fmla="val 29727"/>
            <a:gd name="adj2" fmla="val 0"/>
          </a:avLst>
        </a:prstGeom>
      </dgm:spPr>
    </dgm:pt>
    <dgm:pt modelId="{12BA3C92-940C-42C9-A753-0D4B178B8E9D}" type="pres">
      <dgm:prSet presAssocID="{F66DDCC6-7E6D-44C5-B984-1AD69F905F7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7B55E95F-D4A4-4024-8C31-3D6E5EF18C48}" type="pres">
      <dgm:prSet presAssocID="{F66DDCC6-7E6D-44C5-B984-1AD69F905F76}" presName="spaceRect" presStyleCnt="0"/>
      <dgm:spPr/>
    </dgm:pt>
    <dgm:pt modelId="{7387ACA9-F8DE-4824-A6D7-7C1EE9810471}" type="pres">
      <dgm:prSet presAssocID="{F66DDCC6-7E6D-44C5-B984-1AD69F905F76}" presName="textRect" presStyleLbl="revTx" presStyleIdx="4" presStyleCnt="5">
        <dgm:presLayoutVars>
          <dgm:chMax val="1"/>
          <dgm:chPref val="1"/>
        </dgm:presLayoutVars>
      </dgm:prSet>
      <dgm:spPr/>
    </dgm:pt>
  </dgm:ptLst>
  <dgm:cxnLst>
    <dgm:cxn modelId="{ECB7CF36-CDDA-4DE0-95D9-C7E802FDDBCD}" type="presOf" srcId="{2585A969-6BE6-451D-B7E4-75828903F498}" destId="{2E7F3EF5-BA01-4429-B867-DE16E750221E}" srcOrd="0" destOrd="0" presId="urn:microsoft.com/office/officeart/2018/5/layout/IconLeafLabelList"/>
    <dgm:cxn modelId="{12D92E5C-3CE9-4864-AF74-5DB29E8AB97D}" srcId="{2585A969-6BE6-451D-B7E4-75828903F498}" destId="{C22247B3-7825-4042-A2D0-AE3C705C4B3C}" srcOrd="0" destOrd="0" parTransId="{4387AFFE-954D-40E6-AC70-B9BBA8F02BEF}" sibTransId="{7330AFD9-70DD-4710-ACDD-829C36859329}"/>
    <dgm:cxn modelId="{AA53C469-98C5-44EF-A3C6-6C961BE32412}" type="presOf" srcId="{C22247B3-7825-4042-A2D0-AE3C705C4B3C}" destId="{BD953AEF-4795-4401-A86A-EED872542740}" srcOrd="0" destOrd="0" presId="urn:microsoft.com/office/officeart/2018/5/layout/IconLeafLabelList"/>
    <dgm:cxn modelId="{5C736C4A-A7D2-4C4D-B979-D25325683C6C}" type="presOf" srcId="{FCCF2026-E00C-4D38-8616-29375B7DEA99}" destId="{B72B5DE7-7B7A-45A4-9795-D477BA7A2D5C}" srcOrd="0" destOrd="0" presId="urn:microsoft.com/office/officeart/2018/5/layout/IconLeafLabelList"/>
    <dgm:cxn modelId="{14022579-6190-4BCA-ABF3-38C467120032}" type="presOf" srcId="{666018C8-B0B4-4631-A196-EEBCC673F0A3}" destId="{44326184-DC62-4172-AF36-24F4835E3C86}" srcOrd="0" destOrd="0" presId="urn:microsoft.com/office/officeart/2018/5/layout/IconLeafLabelList"/>
    <dgm:cxn modelId="{BB4C0285-B0F0-488D-AD89-E7F696F176BC}" srcId="{2585A969-6BE6-451D-B7E4-75828903F498}" destId="{FCCF2026-E00C-4D38-8616-29375B7DEA99}" srcOrd="1" destOrd="0" parTransId="{616385B2-9CC8-4EB6-B7FF-5C7C0AFA0F82}" sibTransId="{74381009-3217-42A8-B1B1-76EF8DDF2F89}"/>
    <dgm:cxn modelId="{6F74188F-0B2C-41B5-9678-F18712078218}" srcId="{2585A969-6BE6-451D-B7E4-75828903F498}" destId="{5A43E623-6613-41B8-88AC-FEFA18ACB4A6}" srcOrd="3" destOrd="0" parTransId="{DE0CAF30-F90A-47EA-A177-17C5FB603DB8}" sibTransId="{7F58135D-BF4B-4E91-87FC-5346928327D8}"/>
    <dgm:cxn modelId="{2454E696-564F-44AF-B681-DF76282966D7}" srcId="{2585A969-6BE6-451D-B7E4-75828903F498}" destId="{F66DDCC6-7E6D-44C5-B984-1AD69F905F76}" srcOrd="4" destOrd="0" parTransId="{1A2E35BC-728D-4413-A94A-03FB9577F05F}" sibTransId="{D216102E-80DF-4359-AA2B-C0DA9BCD73D7}"/>
    <dgm:cxn modelId="{E0CBA7CC-11F1-43B8-A213-6BD18D92CC57}" srcId="{2585A969-6BE6-451D-B7E4-75828903F498}" destId="{666018C8-B0B4-4631-A196-EEBCC673F0A3}" srcOrd="2" destOrd="0" parTransId="{0AE1A25C-DEB4-4564-9D19-BFA77A5ADDC8}" sibTransId="{84E1D763-6CD6-417E-B0A5-1A984D719E1E}"/>
    <dgm:cxn modelId="{7F1D51D4-8CEA-43AB-BB03-8625BEC63989}" type="presOf" srcId="{F66DDCC6-7E6D-44C5-B984-1AD69F905F76}" destId="{7387ACA9-F8DE-4824-A6D7-7C1EE9810471}" srcOrd="0" destOrd="0" presId="urn:microsoft.com/office/officeart/2018/5/layout/IconLeafLabelList"/>
    <dgm:cxn modelId="{0A38C1E9-6EC5-49BF-8AE2-9A481F74190A}" type="presOf" srcId="{5A43E623-6613-41B8-88AC-FEFA18ACB4A6}" destId="{FAE4EBCC-8EFD-4139-90BD-EEB86F2C4B5D}" srcOrd="0" destOrd="0" presId="urn:microsoft.com/office/officeart/2018/5/layout/IconLeafLabelList"/>
    <dgm:cxn modelId="{40628D1B-7182-41B7-94D7-6E91AB570075}" type="presParOf" srcId="{2E7F3EF5-BA01-4429-B867-DE16E750221E}" destId="{7B1CE4F7-81AA-4D22-8FAD-6B27D80B62CF}" srcOrd="0" destOrd="0" presId="urn:microsoft.com/office/officeart/2018/5/layout/IconLeafLabelList"/>
    <dgm:cxn modelId="{56777B9D-D502-4F1C-9C0D-B448092BB2D6}" type="presParOf" srcId="{7B1CE4F7-81AA-4D22-8FAD-6B27D80B62CF}" destId="{6D83072B-7C5A-4BF5-BB5D-B43C074D505F}" srcOrd="0" destOrd="0" presId="urn:microsoft.com/office/officeart/2018/5/layout/IconLeafLabelList"/>
    <dgm:cxn modelId="{7C04D606-AF67-4C11-B693-C9F8E05C82FE}" type="presParOf" srcId="{7B1CE4F7-81AA-4D22-8FAD-6B27D80B62CF}" destId="{A43549BF-9CD9-47E8-BE74-8B172BE11088}" srcOrd="1" destOrd="0" presId="urn:microsoft.com/office/officeart/2018/5/layout/IconLeafLabelList"/>
    <dgm:cxn modelId="{7BCA2A5D-8C5C-41BC-B3AC-19E063D83573}" type="presParOf" srcId="{7B1CE4F7-81AA-4D22-8FAD-6B27D80B62CF}" destId="{343E8C80-7D3B-45B2-930E-67176CDB0B38}" srcOrd="2" destOrd="0" presId="urn:microsoft.com/office/officeart/2018/5/layout/IconLeafLabelList"/>
    <dgm:cxn modelId="{5E4CF2B6-8C48-4CC6-BFFE-2913CA9C8C02}" type="presParOf" srcId="{7B1CE4F7-81AA-4D22-8FAD-6B27D80B62CF}" destId="{BD953AEF-4795-4401-A86A-EED872542740}" srcOrd="3" destOrd="0" presId="urn:microsoft.com/office/officeart/2018/5/layout/IconLeafLabelList"/>
    <dgm:cxn modelId="{B7622B7D-D195-4798-9262-E3725DA552E3}" type="presParOf" srcId="{2E7F3EF5-BA01-4429-B867-DE16E750221E}" destId="{5E30EAB6-7144-4B92-BE7C-8F1DB5E92703}" srcOrd="1" destOrd="0" presId="urn:microsoft.com/office/officeart/2018/5/layout/IconLeafLabelList"/>
    <dgm:cxn modelId="{68BE9DEC-E13C-4FAD-8139-31CE541BF2D2}" type="presParOf" srcId="{2E7F3EF5-BA01-4429-B867-DE16E750221E}" destId="{E4F63E71-BEAB-46E5-932D-600BEDAC439E}" srcOrd="2" destOrd="0" presId="urn:microsoft.com/office/officeart/2018/5/layout/IconLeafLabelList"/>
    <dgm:cxn modelId="{9810AC45-412B-4A4C-B885-6CB398D2956E}" type="presParOf" srcId="{E4F63E71-BEAB-46E5-932D-600BEDAC439E}" destId="{AE702795-932F-4061-A432-C22F22580F25}" srcOrd="0" destOrd="0" presId="urn:microsoft.com/office/officeart/2018/5/layout/IconLeafLabelList"/>
    <dgm:cxn modelId="{5918139F-9A8A-4183-876F-1E6473A8DF74}" type="presParOf" srcId="{E4F63E71-BEAB-46E5-932D-600BEDAC439E}" destId="{633B8A02-1DFC-4996-A429-94150ACA44CA}" srcOrd="1" destOrd="0" presId="urn:microsoft.com/office/officeart/2018/5/layout/IconLeafLabelList"/>
    <dgm:cxn modelId="{DCD153C5-EBCF-4543-9D15-12AD8155FD1A}" type="presParOf" srcId="{E4F63E71-BEAB-46E5-932D-600BEDAC439E}" destId="{34AEDD9B-A4AC-4292-B98C-16DFCF130D5D}" srcOrd="2" destOrd="0" presId="urn:microsoft.com/office/officeart/2018/5/layout/IconLeafLabelList"/>
    <dgm:cxn modelId="{9A5ABB8C-CC3D-44BB-A0D5-5A19127AC9F6}" type="presParOf" srcId="{E4F63E71-BEAB-46E5-932D-600BEDAC439E}" destId="{B72B5DE7-7B7A-45A4-9795-D477BA7A2D5C}" srcOrd="3" destOrd="0" presId="urn:microsoft.com/office/officeart/2018/5/layout/IconLeafLabelList"/>
    <dgm:cxn modelId="{34EEC778-FA92-48B8-8398-E1F4B0E70F0C}" type="presParOf" srcId="{2E7F3EF5-BA01-4429-B867-DE16E750221E}" destId="{17E973E9-88E9-47B5-8A5E-6B6EF0FA0C6F}" srcOrd="3" destOrd="0" presId="urn:microsoft.com/office/officeart/2018/5/layout/IconLeafLabelList"/>
    <dgm:cxn modelId="{2B289E7F-2727-4779-91C4-40DBC5C5E7D9}" type="presParOf" srcId="{2E7F3EF5-BA01-4429-B867-DE16E750221E}" destId="{BC423EED-9E9E-4254-8592-C31837CBF632}" srcOrd="4" destOrd="0" presId="urn:microsoft.com/office/officeart/2018/5/layout/IconLeafLabelList"/>
    <dgm:cxn modelId="{7F3167AE-657F-4AF8-A07D-D166EE7A2464}" type="presParOf" srcId="{BC423EED-9E9E-4254-8592-C31837CBF632}" destId="{4BBBC1C6-CE77-4934-80E7-5C94638514BA}" srcOrd="0" destOrd="0" presId="urn:microsoft.com/office/officeart/2018/5/layout/IconLeafLabelList"/>
    <dgm:cxn modelId="{BE24DAEB-3185-480D-832A-30A00F93D47A}" type="presParOf" srcId="{BC423EED-9E9E-4254-8592-C31837CBF632}" destId="{1F42A0E9-0A80-4000-B32B-B4CF6F55D137}" srcOrd="1" destOrd="0" presId="urn:microsoft.com/office/officeart/2018/5/layout/IconLeafLabelList"/>
    <dgm:cxn modelId="{CA15E82E-6902-4D94-BAB7-6B62ED4765DA}" type="presParOf" srcId="{BC423EED-9E9E-4254-8592-C31837CBF632}" destId="{BDDAB2C7-E045-4AE5-9EF0-A25595D35B98}" srcOrd="2" destOrd="0" presId="urn:microsoft.com/office/officeart/2018/5/layout/IconLeafLabelList"/>
    <dgm:cxn modelId="{9F3D3AE8-7A0A-4048-A7BC-4A154F012A36}" type="presParOf" srcId="{BC423EED-9E9E-4254-8592-C31837CBF632}" destId="{44326184-DC62-4172-AF36-24F4835E3C86}" srcOrd="3" destOrd="0" presId="urn:microsoft.com/office/officeart/2018/5/layout/IconLeafLabelList"/>
    <dgm:cxn modelId="{B61CEF77-464D-4766-947D-CD1D75AC8AF6}" type="presParOf" srcId="{2E7F3EF5-BA01-4429-B867-DE16E750221E}" destId="{1ECE4AB8-687D-4541-85F9-185C49FCA403}" srcOrd="5" destOrd="0" presId="urn:microsoft.com/office/officeart/2018/5/layout/IconLeafLabelList"/>
    <dgm:cxn modelId="{92418598-F8F7-4014-813B-89DC4F9A5486}" type="presParOf" srcId="{2E7F3EF5-BA01-4429-B867-DE16E750221E}" destId="{E79DA4BF-115A-4F9D-8F4D-FB6A54C74A5C}" srcOrd="6" destOrd="0" presId="urn:microsoft.com/office/officeart/2018/5/layout/IconLeafLabelList"/>
    <dgm:cxn modelId="{5E2B1EC3-65F0-45A1-94EE-0BAE47761E57}" type="presParOf" srcId="{E79DA4BF-115A-4F9D-8F4D-FB6A54C74A5C}" destId="{B90FDB4F-65E0-47D0-85E2-97F6DC842F6E}" srcOrd="0" destOrd="0" presId="urn:microsoft.com/office/officeart/2018/5/layout/IconLeafLabelList"/>
    <dgm:cxn modelId="{77729F6F-591A-45DF-9C45-FE29B690CACC}" type="presParOf" srcId="{E79DA4BF-115A-4F9D-8F4D-FB6A54C74A5C}" destId="{D335A789-7777-43B2-B027-EFF6E375407D}" srcOrd="1" destOrd="0" presId="urn:microsoft.com/office/officeart/2018/5/layout/IconLeafLabelList"/>
    <dgm:cxn modelId="{78F23A1D-37FE-4679-968C-28F11E1EA9A3}" type="presParOf" srcId="{E79DA4BF-115A-4F9D-8F4D-FB6A54C74A5C}" destId="{A561A225-6264-4573-87A4-0165C827622B}" srcOrd="2" destOrd="0" presId="urn:microsoft.com/office/officeart/2018/5/layout/IconLeafLabelList"/>
    <dgm:cxn modelId="{0086880B-B8C1-41F8-9BA3-25659A191F1A}" type="presParOf" srcId="{E79DA4BF-115A-4F9D-8F4D-FB6A54C74A5C}" destId="{FAE4EBCC-8EFD-4139-90BD-EEB86F2C4B5D}" srcOrd="3" destOrd="0" presId="urn:microsoft.com/office/officeart/2018/5/layout/IconLeafLabelList"/>
    <dgm:cxn modelId="{6D4D9529-F5A3-4CFE-AF92-A2A942566F7D}" type="presParOf" srcId="{2E7F3EF5-BA01-4429-B867-DE16E750221E}" destId="{5C3560E3-DA18-4CA5-922B-6BABC502C1FA}" srcOrd="7" destOrd="0" presId="urn:microsoft.com/office/officeart/2018/5/layout/IconLeafLabelList"/>
    <dgm:cxn modelId="{525F3865-AA0D-4841-B008-7DAE137114BC}" type="presParOf" srcId="{2E7F3EF5-BA01-4429-B867-DE16E750221E}" destId="{DFF79653-2B07-4663-ABB8-96F24D6C2488}" srcOrd="8" destOrd="0" presId="urn:microsoft.com/office/officeart/2018/5/layout/IconLeafLabelList"/>
    <dgm:cxn modelId="{DD12D7D2-F3CF-4691-8E8D-59E1AB7CF62A}" type="presParOf" srcId="{DFF79653-2B07-4663-ABB8-96F24D6C2488}" destId="{32BB2E5B-6DC9-4C9C-8967-D0FBF32031FF}" srcOrd="0" destOrd="0" presId="urn:microsoft.com/office/officeart/2018/5/layout/IconLeafLabelList"/>
    <dgm:cxn modelId="{E4393A28-7AA8-4601-9A09-381411909F9B}" type="presParOf" srcId="{DFF79653-2B07-4663-ABB8-96F24D6C2488}" destId="{12BA3C92-940C-42C9-A753-0D4B178B8E9D}" srcOrd="1" destOrd="0" presId="urn:microsoft.com/office/officeart/2018/5/layout/IconLeafLabelList"/>
    <dgm:cxn modelId="{A13E129F-7053-4CBA-BCA3-1E5DD7D336AC}" type="presParOf" srcId="{DFF79653-2B07-4663-ABB8-96F24D6C2488}" destId="{7B55E95F-D4A4-4024-8C31-3D6E5EF18C48}" srcOrd="2" destOrd="0" presId="urn:microsoft.com/office/officeart/2018/5/layout/IconLeafLabelList"/>
    <dgm:cxn modelId="{867FE258-66F6-4327-96F2-76A0D119E68B}" type="presParOf" srcId="{DFF79653-2B07-4663-ABB8-96F24D6C2488}" destId="{7387ACA9-F8DE-4824-A6D7-7C1EE981047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accent1_2" csCatId="accent1"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3072B-7C5A-4BF5-BB5D-B43C074D505F}">
      <dsp:nvSpPr>
        <dsp:cNvPr id="0" name=""/>
        <dsp:cNvSpPr/>
      </dsp:nvSpPr>
      <dsp:spPr>
        <a:xfrm>
          <a:off x="693338" y="1760532"/>
          <a:ext cx="1307001" cy="130700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549BF-9CD9-47E8-BE74-8B172BE11088}">
      <dsp:nvSpPr>
        <dsp:cNvPr id="0" name=""/>
        <dsp:cNvSpPr/>
      </dsp:nvSpPr>
      <dsp:spPr>
        <a:xfrm>
          <a:off x="971879" y="2039073"/>
          <a:ext cx="749918" cy="7499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53AEF-4795-4401-A86A-EED872542740}">
      <dsp:nvSpPr>
        <dsp:cNvPr id="0" name=""/>
        <dsp:cNvSpPr/>
      </dsp:nvSpPr>
      <dsp:spPr>
        <a:xfrm>
          <a:off x="275526" y="3474632"/>
          <a:ext cx="21426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0" kern="1200">
              <a:latin typeface="Arial"/>
              <a:cs typeface="Arial"/>
            </a:rPr>
            <a:t>DEFINE</a:t>
          </a:r>
          <a:r>
            <a:rPr lang="en-GB" sz="1500" kern="1200">
              <a:latin typeface="Arial"/>
              <a:cs typeface="Arial"/>
            </a:rPr>
            <a:t> – your topic or question</a:t>
          </a:r>
          <a:endParaRPr lang="en-US" sz="1500" kern="1200">
            <a:latin typeface="Arial"/>
            <a:cs typeface="Arial"/>
          </a:endParaRPr>
        </a:p>
      </dsp:txBody>
      <dsp:txXfrm>
        <a:off x="275526" y="3474632"/>
        <a:ext cx="2142625" cy="720000"/>
      </dsp:txXfrm>
    </dsp:sp>
    <dsp:sp modelId="{AE702795-932F-4061-A432-C22F22580F25}">
      <dsp:nvSpPr>
        <dsp:cNvPr id="0" name=""/>
        <dsp:cNvSpPr/>
      </dsp:nvSpPr>
      <dsp:spPr>
        <a:xfrm>
          <a:off x="3210923" y="1760532"/>
          <a:ext cx="1307001" cy="130700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B8A02-1DFC-4996-A429-94150ACA44CA}">
      <dsp:nvSpPr>
        <dsp:cNvPr id="0" name=""/>
        <dsp:cNvSpPr/>
      </dsp:nvSpPr>
      <dsp:spPr>
        <a:xfrm>
          <a:off x="3489464" y="2039073"/>
          <a:ext cx="749918" cy="7499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2B5DE7-7B7A-45A4-9795-D477BA7A2D5C}">
      <dsp:nvSpPr>
        <dsp:cNvPr id="0" name=""/>
        <dsp:cNvSpPr/>
      </dsp:nvSpPr>
      <dsp:spPr>
        <a:xfrm>
          <a:off x="2793111" y="3474632"/>
          <a:ext cx="21426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0" kern="1200">
              <a:latin typeface="Arial"/>
              <a:cs typeface="Arial"/>
            </a:rPr>
            <a:t>IDENTIFY</a:t>
          </a:r>
          <a:r>
            <a:rPr lang="en-GB" sz="1500" b="1" kern="1200">
              <a:latin typeface="Arial"/>
              <a:cs typeface="Arial"/>
            </a:rPr>
            <a:t> </a:t>
          </a:r>
          <a:r>
            <a:rPr lang="en-GB" sz="1500" kern="1200">
              <a:latin typeface="Arial"/>
              <a:cs typeface="Arial"/>
            </a:rPr>
            <a:t>– key authors, concepts &amp; keywords</a:t>
          </a:r>
          <a:endParaRPr lang="en-US" sz="1500" kern="1200">
            <a:latin typeface="Arial"/>
            <a:cs typeface="Arial"/>
          </a:endParaRPr>
        </a:p>
      </dsp:txBody>
      <dsp:txXfrm>
        <a:off x="2793111" y="3474632"/>
        <a:ext cx="2142625" cy="720000"/>
      </dsp:txXfrm>
    </dsp:sp>
    <dsp:sp modelId="{4BBBC1C6-CE77-4934-80E7-5C94638514BA}">
      <dsp:nvSpPr>
        <dsp:cNvPr id="0" name=""/>
        <dsp:cNvSpPr/>
      </dsp:nvSpPr>
      <dsp:spPr>
        <a:xfrm>
          <a:off x="5728508" y="1760532"/>
          <a:ext cx="1307001" cy="130700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2A0E9-0A80-4000-B32B-B4CF6F55D137}">
      <dsp:nvSpPr>
        <dsp:cNvPr id="0" name=""/>
        <dsp:cNvSpPr/>
      </dsp:nvSpPr>
      <dsp:spPr>
        <a:xfrm>
          <a:off x="6007049" y="2039073"/>
          <a:ext cx="749918" cy="7499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326184-DC62-4172-AF36-24F4835E3C86}">
      <dsp:nvSpPr>
        <dsp:cNvPr id="0" name=""/>
        <dsp:cNvSpPr/>
      </dsp:nvSpPr>
      <dsp:spPr>
        <a:xfrm>
          <a:off x="5310696" y="3474632"/>
          <a:ext cx="21426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b="0" kern="1200">
              <a:latin typeface="Arial"/>
              <a:cs typeface="Arial"/>
            </a:rPr>
            <a:t>FIND </a:t>
          </a:r>
          <a:r>
            <a:rPr lang="en-GB" sz="1500" kern="1200">
              <a:latin typeface="Arial"/>
              <a:cs typeface="Arial"/>
            </a:rPr>
            <a:t>– suitable information sources</a:t>
          </a:r>
          <a:endParaRPr lang="en-US" sz="1500" kern="1200">
            <a:latin typeface="Arial"/>
            <a:cs typeface="Arial"/>
          </a:endParaRPr>
        </a:p>
      </dsp:txBody>
      <dsp:txXfrm>
        <a:off x="5310696" y="3474632"/>
        <a:ext cx="2142625" cy="720000"/>
      </dsp:txXfrm>
    </dsp:sp>
    <dsp:sp modelId="{B90FDB4F-65E0-47D0-85E2-97F6DC842F6E}">
      <dsp:nvSpPr>
        <dsp:cNvPr id="0" name=""/>
        <dsp:cNvSpPr/>
      </dsp:nvSpPr>
      <dsp:spPr>
        <a:xfrm>
          <a:off x="8246093" y="1760532"/>
          <a:ext cx="1307001" cy="130700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5A789-7777-43B2-B027-EFF6E375407D}">
      <dsp:nvSpPr>
        <dsp:cNvPr id="0" name=""/>
        <dsp:cNvSpPr/>
      </dsp:nvSpPr>
      <dsp:spPr>
        <a:xfrm>
          <a:off x="8524634" y="2039073"/>
          <a:ext cx="749918" cy="7499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E4EBCC-8EFD-4139-90BD-EEB86F2C4B5D}">
      <dsp:nvSpPr>
        <dsp:cNvPr id="0" name=""/>
        <dsp:cNvSpPr/>
      </dsp:nvSpPr>
      <dsp:spPr>
        <a:xfrm>
          <a:off x="7828281" y="3474632"/>
          <a:ext cx="21426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Arial"/>
              <a:cs typeface="Arial"/>
            </a:rPr>
            <a:t>SEARCH – refine &amp; repeat search</a:t>
          </a:r>
          <a:endParaRPr lang="en-US" sz="1500" kern="1200">
            <a:latin typeface="Arial"/>
            <a:cs typeface="Arial"/>
          </a:endParaRPr>
        </a:p>
      </dsp:txBody>
      <dsp:txXfrm>
        <a:off x="7828281" y="3474632"/>
        <a:ext cx="2142625" cy="720000"/>
      </dsp:txXfrm>
    </dsp:sp>
    <dsp:sp modelId="{32BB2E5B-6DC9-4C9C-8967-D0FBF32031FF}">
      <dsp:nvSpPr>
        <dsp:cNvPr id="0" name=""/>
        <dsp:cNvSpPr/>
      </dsp:nvSpPr>
      <dsp:spPr>
        <a:xfrm>
          <a:off x="10763678" y="1760532"/>
          <a:ext cx="1307001" cy="130700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A3C92-940C-42C9-A753-0D4B178B8E9D}">
      <dsp:nvSpPr>
        <dsp:cNvPr id="0" name=""/>
        <dsp:cNvSpPr/>
      </dsp:nvSpPr>
      <dsp:spPr>
        <a:xfrm>
          <a:off x="11042219" y="2039073"/>
          <a:ext cx="749918" cy="7499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7ACA9-F8DE-4824-A6D7-7C1EE9810471}">
      <dsp:nvSpPr>
        <dsp:cNvPr id="0" name=""/>
        <dsp:cNvSpPr/>
      </dsp:nvSpPr>
      <dsp:spPr>
        <a:xfrm>
          <a:off x="10345866" y="3474632"/>
          <a:ext cx="21426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Arial"/>
              <a:cs typeface="Arial"/>
            </a:rPr>
            <a:t>RECORD – by referencing correctly</a:t>
          </a:r>
          <a:endParaRPr lang="en-US" sz="1500" kern="1200">
            <a:latin typeface="Arial"/>
            <a:cs typeface="Arial"/>
          </a:endParaRPr>
        </a:p>
      </dsp:txBody>
      <dsp:txXfrm>
        <a:off x="10345866" y="3474632"/>
        <a:ext cx="214262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CC4392C-B303-40FD-BC68-78C142F0970E}" type="datetimeFigureOut">
              <a:rPr lang="en-GB" smtClean="0"/>
              <a:t>04/11/2022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608436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077526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Ask students where they go to search for information FIRST</a:t>
            </a:r>
          </a:p>
          <a:p>
            <a:r>
              <a:rPr lang="en-US">
                <a:cs typeface="Calibri"/>
              </a:rPr>
              <a:t>Consider Google – no 2 searches get the same results. </a:t>
            </a:r>
          </a:p>
          <a:p>
            <a:r>
              <a:rPr lang="en-US">
                <a:cs typeface="Calibri"/>
              </a:rPr>
              <a:t>Depends on browser, history, location.</a:t>
            </a:r>
          </a:p>
          <a:p>
            <a:r>
              <a:rPr lang="en-US">
                <a:cs typeface="Calibri"/>
              </a:rPr>
              <a:t>Results are not always reliable. </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397012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a:t>https://www.futurelearn.com/courses/research-project/16/steps/368303?utm_campaign=Share+Links&amp;utm_medium=futurelearn-open_step&amp;utm_source=email</a:t>
            </a:r>
          </a:p>
          <a:p>
            <a:endParaRPr lang="en-GB"/>
          </a:p>
        </p:txBody>
      </p:sp>
      <p:sp>
        <p:nvSpPr>
          <p:cNvPr id="4" name="Slide Number Placeholder 3"/>
          <p:cNvSpPr>
            <a:spLocks noGrp="1"/>
          </p:cNvSpPr>
          <p:nvPr>
            <p:ph type="sldNum" sz="quarter" idx="10"/>
          </p:nvPr>
        </p:nvSpPr>
        <p:spPr/>
        <p:txBody>
          <a:bodyPr/>
          <a:lstStyle/>
          <a:p>
            <a:fld id="{425850BE-6689-4D53-874E-7DBEB2EDD547}" type="slidenum">
              <a:rPr lang="en-GB" smtClean="0"/>
              <a:pPr/>
              <a:t>5</a:t>
            </a:fld>
            <a:endParaRPr lang="en-GB"/>
          </a:p>
        </p:txBody>
      </p:sp>
    </p:spTree>
    <p:extLst>
      <p:ext uri="{BB962C8B-B14F-4D97-AF65-F5344CB8AC3E}">
        <p14:creationId xmlns:p14="http://schemas.microsoft.com/office/powerpoint/2010/main" val="4149975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187598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812321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175069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793569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818550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926653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Important to do  a scoping search to see what is available,</a:t>
            </a:r>
          </a:p>
          <a:p>
            <a:r>
              <a:rPr lang="en-US" dirty="0">
                <a:cs typeface="Calibri"/>
              </a:rPr>
              <a:t>It also allows you to note key words, concepts, issues, key authors in the fields you are searching. </a:t>
            </a:r>
          </a:p>
          <a:p>
            <a:r>
              <a:rPr lang="en-US" dirty="0">
                <a:cs typeface="Calibri"/>
              </a:rPr>
              <a:t>It gives you an idea of where some of the resources are located ( which database will be the most suitable).</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393561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Each database will give you different filter options. Some are better than others. It is up to you to decide which databases you will use and which limits you set. It is your report and you will decide what to include or exclude and why. </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263080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Think about your concepts and what key words you will use.</a:t>
            </a:r>
          </a:p>
          <a:p>
            <a:r>
              <a:rPr lang="en-US" dirty="0">
                <a:cs typeface="Calibri"/>
              </a:rPr>
              <a:t>You can use MESH  (Medical Subject Headings) for subject headings in the some of the databases you use for your searches, but a combination of key words and subject headings will enable you to explore everything.</a:t>
            </a: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035514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803690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7422441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2711373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744880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2043740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Think about geographical and time limits.</a:t>
            </a:r>
          </a:p>
          <a:p>
            <a:r>
              <a:rPr lang="en-US">
                <a:cs typeface="Calibri"/>
              </a:rPr>
              <a:t>Keep a careful record of your limits and why you chose them, as this forms part of your methodology. Too strict limits and you can miss vital information, too few and you will be overwhelmed with data. </a:t>
            </a:r>
          </a:p>
          <a:p>
            <a:r>
              <a:rPr lang="en-US">
                <a:cs typeface="Calibri"/>
              </a:rPr>
              <a:t>Notes: how many duplicates removed etc. </a:t>
            </a:r>
          </a:p>
          <a:p>
            <a:r>
              <a:rPr lang="en-US">
                <a:cs typeface="Calibri"/>
              </a:rPr>
              <a:t>Don't forget to record the date searched. </a:t>
            </a:r>
          </a:p>
          <a:p>
            <a:endParaRPr lang="en-US">
              <a:cs typeface="Calibri"/>
            </a:endParaRPr>
          </a:p>
          <a:p>
            <a:r>
              <a:rPr lang="en-US">
                <a:cs typeface="Calibri"/>
              </a:rPr>
              <a:t>If you have found a systematic review completed in 2017 (Cochrane) then you probably do not need to search further back than that as it will have all the data already for you.</a:t>
            </a:r>
          </a:p>
          <a:p>
            <a:endParaRPr lang="en-US">
              <a:cs typeface="Calibri"/>
            </a:endParaRPr>
          </a:p>
          <a:p>
            <a:r>
              <a:rPr lang="en-US">
                <a:cs typeface="Calibri"/>
              </a:rPr>
              <a:t>However, consider:</a:t>
            </a:r>
          </a:p>
          <a:p>
            <a:r>
              <a:rPr lang="en-US">
                <a:cs typeface="Calibri"/>
              </a:rPr>
              <a:t>Not all systematic reviews are created equally. Some are not as comprehensive as others.</a:t>
            </a:r>
            <a:endParaRPr lang="en-US"/>
          </a:p>
          <a:p>
            <a:r>
              <a:rPr lang="en-US">
                <a:cs typeface="Calibri"/>
              </a:rPr>
              <a:t>Check the dates on the references and the accessed dates. When did the researcher stop searching and start writing?</a:t>
            </a:r>
          </a:p>
          <a:p>
            <a:r>
              <a:rPr lang="en-US">
                <a:cs typeface="Calibri"/>
              </a:rPr>
              <a:t>Your interpretation ? Analysis / question may be slightly different. Difficult to be completely objective when searching for information. </a:t>
            </a: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5167348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493882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29</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9933651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13924395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33</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25773903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chemeClr val="tx1"/>
                </a:solidFill>
                <a:latin typeface="Myriad Pro" panose="020B05030304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latin typeface="Myriad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35528805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0902506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8966865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7451241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1" name="Group 10"/>
          <p:cNvGrpSpPr/>
          <p:nvPr userDrawn="1"/>
        </p:nvGrpSpPr>
        <p:grpSpPr>
          <a:xfrm>
            <a:off x="1" y="-16329"/>
            <a:ext cx="12236335"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6" name="Rectangle 15"/>
          <p:cNvSpPr/>
          <p:nvPr userDrawn="1"/>
        </p:nvSpPr>
        <p:spPr>
          <a:xfrm rot="10800000">
            <a:off x="0" y="5868710"/>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a:xfrm>
            <a:off x="839788" y="365125"/>
            <a:ext cx="10515600" cy="1325563"/>
          </a:xfrm>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1925580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7" name="Group 6"/>
          <p:cNvGrpSpPr/>
          <p:nvPr userDrawn="1"/>
        </p:nvGrpSpPr>
        <p:grpSpPr>
          <a:xfrm>
            <a:off x="-5426" y="1440518"/>
            <a:ext cx="12251667" cy="1185632"/>
            <a:chOff x="1178577" y="1361872"/>
            <a:chExt cx="9818890" cy="1185632"/>
          </a:xfrm>
        </p:grpSpPr>
        <p:sp>
          <p:nvSpPr>
            <p:cNvPr id="8" name="Rectangle 7"/>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1" name="Group 10"/>
          <p:cNvGrpSpPr/>
          <p:nvPr userDrawn="1"/>
        </p:nvGrpSpPr>
        <p:grpSpPr>
          <a:xfrm>
            <a:off x="-22168" y="3788624"/>
            <a:ext cx="12268409"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16" name="Group 15"/>
          <p:cNvGrpSpPr/>
          <p:nvPr userDrawn="1"/>
        </p:nvGrpSpPr>
        <p:grpSpPr>
          <a:xfrm>
            <a:off x="-38911" y="5853092"/>
            <a:ext cx="12253063" cy="1213182"/>
            <a:chOff x="1143001" y="4014934"/>
            <a:chExt cx="9818890" cy="1213182"/>
          </a:xfrm>
        </p:grpSpPr>
        <p:sp>
          <p:nvSpPr>
            <p:cNvPr id="17" name="Rectangle 16"/>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p:cNvGrpSpPr/>
            <p:nvPr/>
          </p:nvGrpSpPr>
          <p:grpSpPr>
            <a:xfrm>
              <a:off x="1143001" y="5128680"/>
              <a:ext cx="9818890" cy="99436"/>
              <a:chOff x="152400" y="2369127"/>
              <a:chExt cx="12236335" cy="99436"/>
            </a:xfrm>
          </p:grpSpPr>
          <p:cxnSp>
            <p:nvCxnSpPr>
              <p:cNvPr id="19" name="Straight Connector 18"/>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1" name="TextBox 20"/>
          <p:cNvSpPr txBox="1"/>
          <p:nvPr userDrawn="1"/>
        </p:nvSpPr>
        <p:spPr>
          <a:xfrm>
            <a:off x="140676" y="1762987"/>
            <a:ext cx="11549575" cy="646331"/>
          </a:xfrm>
          <a:prstGeom prst="rect">
            <a:avLst/>
          </a:prstGeom>
          <a:noFill/>
        </p:spPr>
        <p:txBody>
          <a:bodyPr wrap="square" rtlCol="0">
            <a:spAutoFit/>
          </a:bodyPr>
          <a:lstStyle/>
          <a:p>
            <a:pPr algn="ctr"/>
            <a:r>
              <a:rPr lang="en-GB" sz="3600">
                <a:solidFill>
                  <a:schemeClr val="bg1"/>
                </a:solidFill>
                <a:latin typeface="Arial" panose="020B0604020202020204" pitchFamily="34" charset="0"/>
                <a:cs typeface="Arial" panose="020B0604020202020204" pitchFamily="34" charset="0"/>
              </a:rPr>
              <a:t>Finding Resources</a:t>
            </a:r>
          </a:p>
        </p:txBody>
      </p:sp>
      <p:sp>
        <p:nvSpPr>
          <p:cNvPr id="22" name="TextBox 21"/>
          <p:cNvSpPr txBox="1"/>
          <p:nvPr userDrawn="1"/>
        </p:nvSpPr>
        <p:spPr>
          <a:xfrm>
            <a:off x="1548714" y="3870270"/>
            <a:ext cx="8888627" cy="830997"/>
          </a:xfrm>
          <a:prstGeom prst="rect">
            <a:avLst/>
          </a:prstGeom>
          <a:noFill/>
        </p:spPr>
        <p:txBody>
          <a:bodyPr wrap="square" rtlCol="0">
            <a:spAutoFit/>
          </a:bodyPr>
          <a:lstStyle/>
          <a:p>
            <a:pPr algn="ctr"/>
            <a:r>
              <a:rPr lang="en-GB" sz="2400">
                <a:solidFill>
                  <a:schemeClr val="bg1"/>
                </a:solidFill>
              </a:rPr>
              <a:t>Ellie Downes</a:t>
            </a:r>
          </a:p>
          <a:p>
            <a:pPr algn="ctr"/>
            <a:r>
              <a:rPr lang="en-GB" sz="2400">
                <a:solidFill>
                  <a:schemeClr val="bg1"/>
                </a:solidFill>
              </a:rPr>
              <a:t>Academic Liaison Librarian</a:t>
            </a:r>
          </a:p>
        </p:txBody>
      </p:sp>
      <p:sp>
        <p:nvSpPr>
          <p:cNvPr id="23" name="TextBox 22"/>
          <p:cNvSpPr txBox="1"/>
          <p:nvPr userDrawn="1"/>
        </p:nvSpPr>
        <p:spPr>
          <a:xfrm>
            <a:off x="3088882" y="6081311"/>
            <a:ext cx="6063049" cy="461665"/>
          </a:xfrm>
          <a:prstGeom prst="rect">
            <a:avLst/>
          </a:prstGeom>
          <a:noFill/>
        </p:spPr>
        <p:txBody>
          <a:bodyPr wrap="square" rtlCol="0">
            <a:spAutoFit/>
          </a:bodyPr>
          <a:lstStyle/>
          <a:p>
            <a:pPr algn="ctr"/>
            <a:r>
              <a:rPr lang="en-GB" sz="2400">
                <a:solidFill>
                  <a:schemeClr val="bg1"/>
                </a:solidFill>
              </a:rPr>
              <a:t>Library &amp; Learning Resources</a:t>
            </a:r>
          </a:p>
        </p:txBody>
      </p:sp>
    </p:spTree>
    <p:extLst>
      <p:ext uri="{BB962C8B-B14F-4D97-AF65-F5344CB8AC3E}">
        <p14:creationId xmlns:p14="http://schemas.microsoft.com/office/powerpoint/2010/main" val="6699315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14" name="Group 13"/>
          <p:cNvGrpSpPr/>
          <p:nvPr userDrawn="1"/>
        </p:nvGrpSpPr>
        <p:grpSpPr>
          <a:xfrm>
            <a:off x="-5426" y="1440518"/>
            <a:ext cx="12251667"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userDrawn="1"/>
        </p:nvGrpSpPr>
        <p:grpSpPr>
          <a:xfrm>
            <a:off x="-22168" y="3788624"/>
            <a:ext cx="12268409" cy="1135597"/>
            <a:chOff x="0" y="2677636"/>
            <a:chExt cx="12236335" cy="1135597"/>
          </a:xfrm>
        </p:grpSpPr>
        <p:sp>
          <p:nvSpPr>
            <p:cNvPr id="19" name="Rectangle 1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p:cNvGrpSpPr/>
            <p:nvPr/>
          </p:nvGrpSpPr>
          <p:grpSpPr>
            <a:xfrm>
              <a:off x="0" y="3713797"/>
              <a:ext cx="12236335" cy="99436"/>
              <a:chOff x="152400" y="2369127"/>
              <a:chExt cx="12236335" cy="99436"/>
            </a:xfrm>
          </p:grpSpPr>
          <p:cxnSp>
            <p:nvCxnSpPr>
              <p:cNvPr id="21" name="Straight Connector 2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23" name="Group 22"/>
          <p:cNvGrpSpPr/>
          <p:nvPr userDrawn="1"/>
        </p:nvGrpSpPr>
        <p:grpSpPr>
          <a:xfrm>
            <a:off x="-38911" y="5853092"/>
            <a:ext cx="12253063" cy="1213182"/>
            <a:chOff x="1143001" y="4014934"/>
            <a:chExt cx="9818890" cy="1213182"/>
          </a:xfrm>
        </p:grpSpPr>
        <p:sp>
          <p:nvSpPr>
            <p:cNvPr id="24" name="Rectangle 23"/>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p:cNvGrpSpPr/>
            <p:nvPr/>
          </p:nvGrpSpPr>
          <p:grpSpPr>
            <a:xfrm>
              <a:off x="1143001" y="5128680"/>
              <a:ext cx="9818890" cy="99436"/>
              <a:chOff x="152400" y="2369127"/>
              <a:chExt cx="12236335" cy="99436"/>
            </a:xfrm>
          </p:grpSpPr>
          <p:cxnSp>
            <p:nvCxnSpPr>
              <p:cNvPr id="26" name="Straight Connector 25"/>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5324708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2" name="Rectangle 11"/>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36298230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6" name="Group 5"/>
          <p:cNvGrpSpPr/>
          <p:nvPr userDrawn="1"/>
        </p:nvGrpSpPr>
        <p:grpSpPr>
          <a:xfrm>
            <a:off x="1" y="-16329"/>
            <a:ext cx="12236335" cy="1135597"/>
            <a:chOff x="0" y="2677636"/>
            <a:chExt cx="12236335" cy="1135597"/>
          </a:xfrm>
        </p:grpSpPr>
        <p:sp>
          <p:nvSpPr>
            <p:cNvPr id="7" name="Rectangle 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8" name="Group 7"/>
            <p:cNvGrpSpPr/>
            <p:nvPr/>
          </p:nvGrpSpPr>
          <p:grpSpPr>
            <a:xfrm>
              <a:off x="0" y="3713797"/>
              <a:ext cx="12236335" cy="99436"/>
              <a:chOff x="152400" y="2369127"/>
              <a:chExt cx="12236335" cy="99436"/>
            </a:xfrm>
          </p:grpSpPr>
          <p:cxnSp>
            <p:nvCxnSpPr>
              <p:cNvPr id="9" name="Straight Connector 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1" name="Rectangle 10"/>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128255847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4" name="Rectangle 13"/>
          <p:cNvSpPr/>
          <p:nvPr userDrawn="1"/>
        </p:nvSpPr>
        <p:spPr>
          <a:xfrm>
            <a:off x="-2" y="-2476"/>
            <a:ext cx="12192000" cy="6858000"/>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476"/>
            <a:ext cx="12192000" cy="1444438"/>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009980"/>
            <a:ext cx="12191999" cy="848022"/>
          </a:xfrm>
          <a:prstGeom prst="rect">
            <a:avLst/>
          </a:prstGeom>
        </p:spPr>
      </p:pic>
      <p:sp>
        <p:nvSpPr>
          <p:cNvPr id="19" name="Rectangle 18"/>
          <p:cNvSpPr/>
          <p:nvPr userDrawn="1"/>
        </p:nvSpPr>
        <p:spPr>
          <a:xfrm>
            <a:off x="2915204" y="2873122"/>
            <a:ext cx="6141301" cy="2379618"/>
          </a:xfrm>
          <a:prstGeom prst="rect">
            <a:avLst/>
          </a:prstGeom>
        </p:spPr>
        <p:txBody>
          <a:bodyPr wrap="square">
            <a:spAutoFit/>
          </a:bodyPr>
          <a:lstStyle/>
          <a:p>
            <a:pPr algn="ctr" fontAlgn="base">
              <a:spcBef>
                <a:spcPct val="0"/>
              </a:spcBef>
              <a:spcAft>
                <a:spcPct val="0"/>
              </a:spcAft>
            </a:pPr>
            <a:r>
              <a:rPr lang="en-GB" sz="3200">
                <a:solidFill>
                  <a:prstClr val="white"/>
                </a:solidFill>
              </a:rPr>
              <a:t>Faculty of Business and Management</a:t>
            </a:r>
          </a:p>
          <a:p>
            <a:pPr algn="ctr" fontAlgn="base">
              <a:spcBef>
                <a:spcPct val="0"/>
              </a:spcBef>
              <a:spcAft>
                <a:spcPct val="0"/>
              </a:spcAft>
            </a:pPr>
            <a:endParaRPr lang="en-GB" altLang="en-US" sz="320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2400">
                <a:solidFill>
                  <a:prstClr val="black"/>
                </a:solidFill>
                <a:latin typeface="Segoe UI" panose="020B0502040204020203" pitchFamily="34" charset="0"/>
                <a:ea typeface="Segoe UI" panose="020B0502040204020203" pitchFamily="34" charset="0"/>
                <a:cs typeface="Segoe UI" panose="020B0502040204020203" pitchFamily="34" charset="0"/>
              </a:rPr>
              <a:t>Ellie Downes</a:t>
            </a:r>
          </a:p>
          <a:p>
            <a:pPr algn="ctr" fontAlgn="base">
              <a:spcBef>
                <a:spcPct val="0"/>
              </a:spcBef>
              <a:spcAft>
                <a:spcPct val="0"/>
              </a:spcAft>
            </a:pPr>
            <a:r>
              <a:rPr lang="en-GB" altLang="en-US" sz="2400">
                <a:solidFill>
                  <a:prstClr val="black"/>
                </a:solidFill>
                <a:latin typeface="Segoe UI" panose="020B0502040204020203" pitchFamily="34" charset="0"/>
                <a:ea typeface="Segoe UI" panose="020B0502040204020203" pitchFamily="34" charset="0"/>
                <a:cs typeface="Segoe UI" panose="020B0502040204020203" pitchFamily="34" charset="0"/>
              </a:rPr>
              <a:t>e.downes@uwtsd.ac.uk</a:t>
            </a:r>
          </a:p>
        </p:txBody>
      </p:sp>
      <p:sp>
        <p:nvSpPr>
          <p:cNvPr id="23" name="Rectangle 22"/>
          <p:cNvSpPr/>
          <p:nvPr userDrawn="1"/>
        </p:nvSpPr>
        <p:spPr>
          <a:xfrm>
            <a:off x="1894830" y="1441962"/>
            <a:ext cx="8402337" cy="954107"/>
          </a:xfrm>
          <a:prstGeom prst="rect">
            <a:avLst/>
          </a:prstGeom>
        </p:spPr>
        <p:txBody>
          <a:bodyPr wrap="square">
            <a:spAutoFit/>
          </a:bodyPr>
          <a:lstStyle/>
          <a:p>
            <a:r>
              <a:rPr lang="en-GB" sz="2800" b="1">
                <a:solidFill>
                  <a:prstClr val="black"/>
                </a:solidFill>
                <a:latin typeface="Segoe UI" panose="020B0502040204020203" pitchFamily="34" charset="0"/>
                <a:ea typeface="Segoe UI" panose="020B0502040204020203" pitchFamily="34" charset="0"/>
                <a:cs typeface="Segoe UI" panose="020B0502040204020203" pitchFamily="34" charset="0"/>
              </a:rPr>
              <a:t>                        </a:t>
            </a:r>
            <a:r>
              <a:rPr lang="en-GB" sz="2400" b="1">
                <a:solidFill>
                  <a:prstClr val="black"/>
                </a:solidFill>
                <a:latin typeface="Segoe UI" panose="020B0502040204020203" pitchFamily="34" charset="0"/>
                <a:ea typeface="Segoe UI" panose="020B0502040204020203" pitchFamily="34" charset="0"/>
                <a:cs typeface="Segoe UI" panose="020B0502040204020203" pitchFamily="34" charset="0"/>
              </a:rPr>
              <a:t>For More information</a:t>
            </a:r>
          </a:p>
          <a:p>
            <a:pPr>
              <a:spcBef>
                <a:spcPct val="0"/>
              </a:spcBef>
            </a:pPr>
            <a:endParaRPr lang="en-US" altLang="en-US" sz="2800">
              <a:solidFill>
                <a:prstClr val="black"/>
              </a:solidFill>
              <a:latin typeface="Segoe UI" panose="020B0502040204020203" pitchFamily="34" charset="0"/>
              <a:ea typeface="Segoe UI" panose="020B0502040204020203" pitchFamily="34" charset="0"/>
              <a:cs typeface="Segoe UI" panose="020B0502040204020203" pitchFamily="34" charset="0"/>
            </a:endParaRPr>
          </a:p>
        </p:txBody>
      </p:sp>
      <p:sp>
        <p:nvSpPr>
          <p:cNvPr id="24" name="Rectangle 2"/>
          <p:cNvSpPr>
            <a:spLocks noChangeArrowheads="1"/>
          </p:cNvSpPr>
          <p:nvPr userDrawn="1"/>
        </p:nvSpPr>
        <p:spPr bwMode="auto">
          <a:xfrm>
            <a:off x="3285555" y="191901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fontAlgn="base">
              <a:spcBef>
                <a:spcPct val="0"/>
              </a:spcBef>
              <a:spcAft>
                <a:spcPct val="0"/>
              </a:spcAft>
            </a:pPr>
            <a:r>
              <a:rPr lang="en-GB" altLang="en-US" sz="1800" i="0">
                <a:solidFill>
                  <a:prstClr val="black"/>
                </a:solidFill>
                <a:latin typeface="Segoe UI" panose="020B0502040204020203" pitchFamily="34" charset="0"/>
                <a:ea typeface="Segoe UI" panose="020B0502040204020203" pitchFamily="34" charset="0"/>
                <a:cs typeface="Segoe UI" panose="020B0502040204020203" pitchFamily="34" charset="0"/>
              </a:rPr>
              <a:t>Please contact your Academic Liaison Librarian:</a:t>
            </a:r>
          </a:p>
        </p:txBody>
      </p:sp>
    </p:spTree>
    <p:extLst>
      <p:ext uri="{BB962C8B-B14F-4D97-AF65-F5344CB8AC3E}">
        <p14:creationId xmlns:p14="http://schemas.microsoft.com/office/powerpoint/2010/main" val="22697133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2" name="Group 11"/>
          <p:cNvGrpSpPr/>
          <p:nvPr userDrawn="1"/>
        </p:nvGrpSpPr>
        <p:grpSpPr>
          <a:xfrm>
            <a:off x="1" y="-53484"/>
            <a:ext cx="12236335" cy="1185632"/>
            <a:chOff x="1178577" y="1361872"/>
            <a:chExt cx="9818890" cy="1185632"/>
          </a:xfrm>
        </p:grpSpPr>
        <p:sp>
          <p:nvSpPr>
            <p:cNvPr id="13" name="Rectangle 12"/>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14" name="Straight Connector 13"/>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6" name="Rectangle 15"/>
          <p:cNvSpPr/>
          <p:nvPr userDrawn="1"/>
        </p:nvSpPr>
        <p:spPr>
          <a:xfrm rot="10800000">
            <a:off x="0" y="5860472"/>
            <a:ext cx="12192000"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8479076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0" name="Group 9"/>
          <p:cNvGrpSpPr/>
          <p:nvPr userDrawn="1"/>
        </p:nvGrpSpPr>
        <p:grpSpPr>
          <a:xfrm>
            <a:off x="-77820" y="0"/>
            <a:ext cx="12269820" cy="1213182"/>
            <a:chOff x="1143001" y="4014934"/>
            <a:chExt cx="9818890" cy="1213182"/>
          </a:xfrm>
        </p:grpSpPr>
        <p:sp>
          <p:nvSpPr>
            <p:cNvPr id="11" name="Rectangle 10"/>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7" name="Group 16"/>
            <p:cNvGrpSpPr/>
            <p:nvPr/>
          </p:nvGrpSpPr>
          <p:grpSpPr>
            <a:xfrm>
              <a:off x="1143001" y="5128680"/>
              <a:ext cx="9818890" cy="99436"/>
              <a:chOff x="152400" y="2369127"/>
              <a:chExt cx="12236335" cy="99436"/>
            </a:xfrm>
          </p:grpSpPr>
          <p:cxnSp>
            <p:nvCxnSpPr>
              <p:cNvPr id="18" name="Straight Connector 17"/>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userDrawn="1"/>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5491231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4067484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5086874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6821792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Vertical Title 1"/>
          <p:cNvSpPr>
            <a:spLocks noGrp="1"/>
          </p:cNvSpPr>
          <p:nvPr>
            <p:ph type="title" orient="vert"/>
          </p:nvPr>
        </p:nvSpPr>
        <p:spPr>
          <a:xfrm>
            <a:off x="8724900" y="365125"/>
            <a:ext cx="2628900" cy="5811838"/>
          </a:xfrm>
        </p:spPr>
        <p:txBody>
          <a:bodyPr vert="eaVert"/>
          <a:lstStyle>
            <a:lvl1pPr>
              <a:defRPr>
                <a:solidFill>
                  <a:schemeClr val="tx1"/>
                </a:solidFill>
              </a:defRPr>
            </a:lvl1pPr>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780038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391703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5" name="Group 4"/>
          <p:cNvGrpSpPr/>
          <p:nvPr userDrawn="1"/>
        </p:nvGrpSpPr>
        <p:grpSpPr>
          <a:xfrm>
            <a:off x="1" y="-16329"/>
            <a:ext cx="12236335" cy="1135597"/>
            <a:chOff x="0" y="2677636"/>
            <a:chExt cx="12236335" cy="1135597"/>
          </a:xfrm>
        </p:grpSpPr>
        <p:sp>
          <p:nvSpPr>
            <p:cNvPr id="6" name="Rectangle 5"/>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7" name="Group 6"/>
            <p:cNvGrpSpPr/>
            <p:nvPr/>
          </p:nvGrpSpPr>
          <p:grpSpPr>
            <a:xfrm>
              <a:off x="0" y="3713797"/>
              <a:ext cx="12236335" cy="99436"/>
              <a:chOff x="152400" y="2369127"/>
              <a:chExt cx="12236335" cy="99436"/>
            </a:xfrm>
          </p:grpSpPr>
          <p:cxnSp>
            <p:nvCxnSpPr>
              <p:cNvPr id="8" name="Straight Connector 7"/>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0" name="Rectangle 9"/>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09658904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64066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1"/>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2001"/>
            <a:ext cx="292531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4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99093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682560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7856560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6729136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8"/>
            <a:ext cx="347472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11/4/2022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031798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11/4/2022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765361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53206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194560"/>
          </a:xfrm>
        </p:spPr>
        <p:txBody>
          <a:bodyPr anchor="b">
            <a:normAutofit/>
          </a:bodyPr>
          <a:lstStyle>
            <a:lvl1pPr>
              <a:defRPr sz="28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337560"/>
            <a:ext cx="283464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5007041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194560"/>
          </a:xfrm>
        </p:spPr>
        <p:txBody>
          <a:bodyPr anchor="b">
            <a:normAutofit/>
          </a:bodyPr>
          <a:lstStyle>
            <a:lvl1pPr>
              <a:defRPr sz="2800" b="0"/>
            </a:lvl1pPr>
          </a:lstStyle>
          <a:p>
            <a:r>
              <a:rPr lang="en-US"/>
              <a:t>Click to edit Master title style</a:t>
            </a:r>
          </a:p>
        </p:txBody>
      </p:sp>
      <p:sp>
        <p:nvSpPr>
          <p:cNvPr id="3" name="Picture Placeholder 2"/>
          <p:cNvSpPr>
            <a:spLocks noGrp="1" noChangeAspect="1"/>
          </p:cNvSpPr>
          <p:nvPr>
            <p:ph type="pic" idx="1"/>
          </p:nvPr>
        </p:nvSpPr>
        <p:spPr>
          <a:xfrm>
            <a:off x="3570645" y="767419"/>
            <a:ext cx="8115231"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340602"/>
            <a:ext cx="283464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11/4/2022</a:t>
            </a:fld>
            <a:endParaRPr lang="en-US"/>
          </a:p>
        </p:txBody>
      </p:sp>
      <p:sp>
        <p:nvSpPr>
          <p:cNvPr id="9" name="Footer Placeholder 8"/>
          <p:cNvSpPr>
            <a:spLocks noGrp="1"/>
          </p:cNvSpPr>
          <p:nvPr>
            <p:ph type="ftr" sz="quarter" idx="11"/>
          </p:nvPr>
        </p:nvSpPr>
        <p:spPr>
          <a:xfrm>
            <a:off x="3499102" y="6356352"/>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9608432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63815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7075302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10" Type="http://schemas.openxmlformats.org/officeDocument/2006/relationships/slideLayout" Target="../slideLayouts/slideLayout34.xml"/><Relationship Id="rId19" Type="http://schemas.openxmlformats.org/officeDocument/2006/relationships/theme" Target="../theme/theme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723" r:id="rId2"/>
    <p:sldLayoutId id="2147483658" r:id="rId3"/>
    <p:sldLayoutId id="2147483652" r:id="rId4"/>
    <p:sldLayoutId id="2147483724" r:id="rId5"/>
    <p:sldLayoutId id="2147483653" r:id="rId6"/>
    <p:sldLayoutId id="2147483650" r:id="rId7"/>
    <p:sldLayoutId id="2147483725" r:id="rId8"/>
    <p:sldLayoutId id="2147483651" r:id="rId9"/>
    <p:sldLayoutId id="2147483654" r:id="rId10"/>
    <p:sldLayoutId id="2147483655" r:id="rId11"/>
    <p:sldLayoutId id="2147483726"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8" r:id="rId1"/>
    <p:sldLayoutId id="2147483730" r:id="rId2"/>
    <p:sldLayoutId id="2147483678" r:id="rId3"/>
    <p:sldLayoutId id="2147483679" r:id="rId4"/>
    <p:sldLayoutId id="2147483731" r:id="rId5"/>
    <p:sldLayoutId id="2147483680" r:id="rId6"/>
    <p:sldLayoutId id="2147483681" r:id="rId7"/>
    <p:sldLayoutId id="2147483732" r:id="rId8"/>
    <p:sldLayoutId id="2147483682" r:id="rId9"/>
    <p:sldLayoutId id="2147483683" r:id="rId10"/>
    <p:sldLayoutId id="2147483684" r:id="rId11"/>
    <p:sldLayoutId id="2147483727"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ACBC86-2756-45DC-96C3-619CF97F89F6}" type="datetimeFigureOut">
              <a:rPr lang="en-GB" smtClean="0">
                <a:solidFill>
                  <a:prstClr val="black">
                    <a:tint val="75000"/>
                  </a:prstClr>
                </a:solidFill>
              </a:rPr>
              <a:pPr/>
              <a:t>04/11/2022</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8866932"/>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675" r:id="rId6"/>
    <p:sldLayoutId id="2147483740" r:id="rId7"/>
    <p:sldLayoutId id="2147483677" r:id="rId8"/>
    <p:sldLayoutId id="2147483741" r:id="rId9"/>
    <p:sldLayoutId id="2147483676" r:id="rId10"/>
    <p:sldLayoutId id="2147483742" r:id="rId11"/>
    <p:sldLayoutId id="2147483743" r:id="rId12"/>
    <p:sldLayoutId id="2147483744" r:id="rId13"/>
    <p:sldLayoutId id="2147483745" r:id="rId14"/>
    <p:sldLayoutId id="2147483672" r:id="rId15"/>
    <p:sldLayoutId id="2147483673" r:id="rId16"/>
    <p:sldLayoutId id="2147483674" r:id="rId17"/>
    <p:sldLayoutId id="2147483733"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758952"/>
            <a:ext cx="3443591"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9"/>
            <a:ext cx="2947483"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2"/>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586B75A-687E-405C-8A0B-8D00578BA2C3}" type="datetimeFigureOut">
              <a:rPr lang="en-US" dirty="0"/>
              <a:pPr/>
              <a:t>11/4/2022</a:t>
            </a:fld>
            <a:endParaRPr lang="en-US"/>
          </a:p>
        </p:txBody>
      </p:sp>
      <p:sp>
        <p:nvSpPr>
          <p:cNvPr id="5" name="Footer Placeholder 4"/>
          <p:cNvSpPr>
            <a:spLocks noGrp="1"/>
          </p:cNvSpPr>
          <p:nvPr>
            <p:ph type="ftr" sz="quarter" idx="3"/>
          </p:nvPr>
        </p:nvSpPr>
        <p:spPr>
          <a:xfrm>
            <a:off x="3869268" y="6356352"/>
            <a:ext cx="5911517"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7" y="6356352"/>
            <a:ext cx="1530927" cy="365125"/>
          </a:xfrm>
          <a:prstGeom prst="rect">
            <a:avLst/>
          </a:prstGeom>
        </p:spPr>
        <p:txBody>
          <a:bodyPr vert="horz" lIns="91440" tIns="45720" rIns="91440" bIns="45720" rtlCol="0" anchor="ctr"/>
          <a:lstStyle>
            <a:lvl1pPr algn="r">
              <a:defRPr sz="11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67824946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hf sldNum="0" hdr="0" ftr="0" dt="0"/>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3.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 TargetMode="External"/><Relationship Id="rId7"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22.xml"/><Relationship Id="rId6" Type="http://schemas.openxmlformats.org/officeDocument/2006/relationships/hyperlink" Target="https://www.uwtsd.ac.uk/quick-links/" TargetMode="External"/><Relationship Id="rId5" Type="http://schemas.openxmlformats.org/officeDocument/2006/relationships/hyperlink" Target="NULL" TargetMode="External"/><Relationship Id="rId4" Type="http://schemas.openxmlformats.org/officeDocument/2006/relationships/hyperlink" Target="NULL"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image" Target="../media/image41.sv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43.svg"/></Relationships>
</file>

<file path=ppt/slides/_rels/slide2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19.xml"/><Relationship Id="rId4" Type="http://schemas.openxmlformats.org/officeDocument/2006/relationships/hyperlink" Target="https://librarysearch.uwtsd.ac.uk/permalink/44WHELF_UWTSD/ra52dq/alma99100224559102421"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hyperlink" Target="https://pubmedsearches.blogspot.com/search?q=child+health" TargetMode="External"/><Relationship Id="rId2" Type="http://schemas.openxmlformats.org/officeDocument/2006/relationships/notesSlide" Target="../notesSlides/notesSlide23.xml"/><Relationship Id="rId1" Type="http://schemas.openxmlformats.org/officeDocument/2006/relationships/slideLayout" Target="../slideLayouts/slideLayout19.xml"/><Relationship Id="rId5" Type="http://schemas.openxmlformats.org/officeDocument/2006/relationships/hyperlink" Target="https://scholar.google.co.uk/" TargetMode="External"/><Relationship Id="rId4" Type="http://schemas.openxmlformats.org/officeDocument/2006/relationships/hyperlink" Target="https://www.cochranelibrary.com/search?cookiesEnabled"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4.xml"/><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hyperlink" Target="https://uwtsd.ac.uk/library/student-essentials/refworks/" TargetMode="External"/><Relationship Id="rId7"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hyperlink" Target="https://www.youtube.com/channel/UCzmTj_AGeY59VoNv-0SvcCg" TargetMode="External"/><Relationship Id="rId5" Type="http://schemas.openxmlformats.org/officeDocument/2006/relationships/hyperlink" Target="https://youtu.be/BgY9IFpQgS8" TargetMode="External"/><Relationship Id="rId4" Type="http://schemas.openxmlformats.org/officeDocument/2006/relationships/hyperlink" Target="https://youtu.be/3CVzQsAoajY&#8203;"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29.xml"/><Relationship Id="rId1" Type="http://schemas.openxmlformats.org/officeDocument/2006/relationships/slideLayout" Target="../slideLayouts/slideLayout19.xml"/><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hyperlink" Target="https://uwtsd.ac.uk/library/help-and-support/accessing-libraries-outside-uwtsd/" TargetMode="External"/><Relationship Id="rId2" Type="http://schemas.openxmlformats.org/officeDocument/2006/relationships/notesSlide" Target="../notesSlides/notesSlide30.xml"/><Relationship Id="rId1" Type="http://schemas.openxmlformats.org/officeDocument/2006/relationships/slideLayout" Target="../slideLayouts/slideLayout10.xml"/><Relationship Id="rId4" Type="http://schemas.openxmlformats.org/officeDocument/2006/relationships/image" Target="../media/image53.jpeg"/></Relationships>
</file>

<file path=ppt/slides/_rels/slide3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1.xml"/><Relationship Id="rId1" Type="http://schemas.openxmlformats.org/officeDocument/2006/relationships/slideLayout" Target="../slideLayouts/slideLayout26.xml"/></Relationships>
</file>

<file path=ppt/slides/_rels/slide3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3">
            <a:extLst>
              <a:ext uri="{FF2B5EF4-FFF2-40B4-BE49-F238E27FC236}">
                <a16:creationId xmlns:a16="http://schemas.microsoft.com/office/drawing/2014/main" id="{4BF8D7CB-2BA5-4D14-9406-F5448BC14C94}"/>
              </a:ext>
            </a:extLst>
          </p:cNvPr>
          <p:cNvSpPr>
            <a:spLocks noGrp="1"/>
          </p:cNvSpPr>
          <p:nvPr>
            <p:ph type="title"/>
          </p:nvPr>
        </p:nvSpPr>
        <p:spPr>
          <a:xfrm>
            <a:off x="6367977" y="2286001"/>
            <a:ext cx="5446198" cy="2225400"/>
          </a:xfrm>
        </p:spPr>
        <p:txBody>
          <a:bodyPr>
            <a:normAutofit/>
          </a:bodyPr>
          <a:lstStyle/>
          <a:p>
            <a:r>
              <a:rPr lang="en-US" dirty="0"/>
              <a:t>Research Strategy</a:t>
            </a:r>
            <a:br>
              <a:rPr lang="en-US" dirty="0"/>
            </a:br>
            <a:r>
              <a:rPr lang="en-US" dirty="0"/>
              <a:t>Health</a:t>
            </a:r>
          </a:p>
        </p:txBody>
      </p:sp>
      <p:sp>
        <p:nvSpPr>
          <p:cNvPr id="11" name="Subtitle 2">
            <a:extLst>
              <a:ext uri="{FF2B5EF4-FFF2-40B4-BE49-F238E27FC236}">
                <a16:creationId xmlns:a16="http://schemas.microsoft.com/office/drawing/2014/main" id="{84ABBD07-80F1-47A4-B3D0-9CA3580E7E18}"/>
              </a:ext>
            </a:extLst>
          </p:cNvPr>
          <p:cNvSpPr>
            <a:spLocks noGrp="1"/>
          </p:cNvSpPr>
          <p:nvPr>
            <p:ph type="subTitle" idx="1"/>
          </p:nvPr>
        </p:nvSpPr>
        <p:spPr>
          <a:xfrm>
            <a:off x="6378926" y="4698064"/>
            <a:ext cx="5435249" cy="1046857"/>
          </a:xfrm>
        </p:spPr>
        <p:txBody>
          <a:bodyPr/>
          <a:lstStyle/>
          <a:p>
            <a:r>
              <a:rPr lang="en-US"/>
              <a:t>Lisa Ellis</a:t>
            </a:r>
          </a:p>
          <a:p>
            <a:r>
              <a:rPr lang="en-US"/>
              <a:t>Academic Liaison Librarian</a:t>
            </a:r>
          </a:p>
        </p:txBody>
      </p:sp>
      <p:pic>
        <p:nvPicPr>
          <p:cNvPr id="5" name="Picture 7" descr="Push pins laying down with one standing up">
            <a:extLst>
              <a:ext uri="{FF2B5EF4-FFF2-40B4-BE49-F238E27FC236}">
                <a16:creationId xmlns:a16="http://schemas.microsoft.com/office/drawing/2014/main" id="{49E417CA-BAC3-4EAA-890E-F9BCCEF0FC03}"/>
              </a:ext>
            </a:extLst>
          </p:cNvPr>
          <p:cNvPicPr>
            <a:picLocks noGrp="1" noChangeAspect="1"/>
          </p:cNvPicPr>
          <p:nvPr>
            <p:ph type="pic" sz="quarter" idx="13"/>
          </p:nvPr>
        </p:nvPicPr>
        <p:blipFill rotWithShape="1">
          <a:blip r:embed="rId3"/>
          <a:srcRect l="23301" r="23301"/>
          <a:stretch/>
        </p:blipFill>
        <p:spPr/>
      </p:pic>
    </p:spTree>
    <p:extLst>
      <p:ext uri="{BB962C8B-B14F-4D97-AF65-F5344CB8AC3E}">
        <p14:creationId xmlns:p14="http://schemas.microsoft.com/office/powerpoint/2010/main" val="4153852507"/>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3408531" y="785474"/>
            <a:ext cx="5377046" cy="4009404"/>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221073" y="356522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780478" y="1904008"/>
            <a:ext cx="32742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Making notes as you read, linking perspectives and critically analysing viewpoints. </a:t>
            </a:r>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55265" y="5318992"/>
            <a:ext cx="39554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Recording as you read, produces original ideas built on correctly referenced sources.</a:t>
            </a:r>
          </a:p>
        </p:txBody>
      </p:sp>
    </p:spTree>
    <p:extLst>
      <p:ext uri="{BB962C8B-B14F-4D97-AF65-F5344CB8AC3E}">
        <p14:creationId xmlns:p14="http://schemas.microsoft.com/office/powerpoint/2010/main" val="1866465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2" y="252284"/>
            <a:ext cx="10795518" cy="1003916"/>
          </a:xfrm>
        </p:spPr>
        <p:txBody>
          <a:bodyPr anchor="b">
            <a:normAutofit/>
          </a:bodyPr>
          <a:lstStyle/>
          <a:p>
            <a:r>
              <a:rPr lang="en-GB"/>
              <a:t>What is a Research Strategy?</a:t>
            </a:r>
          </a:p>
        </p:txBody>
      </p:sp>
      <p:graphicFrame>
        <p:nvGraphicFramePr>
          <p:cNvPr id="149" name="Content Placeholder 2">
            <a:extLst>
              <a:ext uri="{FF2B5EF4-FFF2-40B4-BE49-F238E27FC236}">
                <a16:creationId xmlns:a16="http://schemas.microsoft.com/office/drawing/2014/main" id="{0A6C633D-2B3D-495C-A93D-793906EA6EF6}"/>
              </a:ext>
            </a:extLst>
          </p:cNvPr>
          <p:cNvGraphicFramePr>
            <a:graphicFrameLocks noGrp="1"/>
          </p:cNvGraphicFramePr>
          <p:nvPr>
            <p:extLst>
              <p:ext uri="{D42A27DB-BD31-4B8C-83A1-F6EECF244321}">
                <p14:modId xmlns:p14="http://schemas.microsoft.com/office/powerpoint/2010/main" val="2690357840"/>
              </p:ext>
            </p:extLst>
          </p:nvPr>
        </p:nvGraphicFramePr>
        <p:xfrm>
          <a:off x="-174883" y="576263"/>
          <a:ext cx="12764018" cy="5955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8512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AA5CCE92-6A32-4063-89B5-206290C3A6FE}"/>
              </a:ext>
            </a:extLst>
          </p:cNvPr>
          <p:cNvSpPr>
            <a:spLocks noGrp="1"/>
          </p:cNvSpPr>
          <p:nvPr>
            <p:ph sz="half" idx="1"/>
          </p:nvPr>
        </p:nvSpPr>
        <p:spPr>
          <a:xfrm>
            <a:off x="1126242" y="2526028"/>
            <a:ext cx="5233081" cy="2581275"/>
          </a:xfrm>
        </p:spPr>
        <p:txBody>
          <a:bodyPr vert="horz" lIns="91440" tIns="45720" rIns="91440" bIns="45720" rtlCol="0" anchor="t">
            <a:normAutofit/>
          </a:bodyPr>
          <a:lstStyle/>
          <a:p>
            <a:pPr>
              <a:buFont typeface="Arial" panose="05000000000000000000" pitchFamily="2" charset="2"/>
              <a:buChar char="•"/>
            </a:pPr>
            <a:r>
              <a:rPr lang="en-GB" sz="3600" dirty="0">
                <a:latin typeface="Calibri"/>
                <a:cs typeface="Arial"/>
              </a:rPr>
              <a:t>Plan ahead</a:t>
            </a:r>
            <a:endParaRPr lang="en-US" sz="3600" dirty="0">
              <a:latin typeface="Calibri"/>
              <a:ea typeface="+mn-lt"/>
              <a:cs typeface="+mn-lt"/>
            </a:endParaRPr>
          </a:p>
          <a:p>
            <a:pPr>
              <a:buFont typeface="Arial" panose="05000000000000000000" pitchFamily="2" charset="2"/>
              <a:buChar char="•"/>
            </a:pPr>
            <a:r>
              <a:rPr lang="en-GB" sz="3600" dirty="0">
                <a:latin typeface="Calibri"/>
                <a:cs typeface="Arial"/>
              </a:rPr>
              <a:t>Understand your task</a:t>
            </a:r>
            <a:endParaRPr lang="en-US" sz="3600" dirty="0">
              <a:latin typeface="Calibri"/>
              <a:ea typeface="+mn-lt"/>
              <a:cs typeface="+mn-lt"/>
            </a:endParaRPr>
          </a:p>
          <a:p>
            <a:pPr>
              <a:buFont typeface="Arial" panose="05000000000000000000" pitchFamily="2" charset="2"/>
              <a:buChar char="•"/>
            </a:pPr>
            <a:r>
              <a:rPr lang="en-GB" sz="3600" dirty="0">
                <a:latin typeface="Calibri"/>
                <a:cs typeface="Arial"/>
              </a:rPr>
              <a:t>Define your topic</a:t>
            </a:r>
            <a:endParaRPr lang="en-US" sz="3600" dirty="0">
              <a:latin typeface="Calibri"/>
              <a:ea typeface="+mn-lt"/>
              <a:cs typeface="+mn-lt"/>
            </a:endParaRPr>
          </a:p>
          <a:p>
            <a:pPr>
              <a:buFont typeface="Arial" panose="05000000000000000000" pitchFamily="2" charset="2"/>
              <a:buChar char="•"/>
            </a:pPr>
            <a:endParaRPr lang="en-US">
              <a:cs typeface="Calibri Light"/>
            </a:endParaRPr>
          </a:p>
        </p:txBody>
      </p:sp>
      <p:sp>
        <p:nvSpPr>
          <p:cNvPr id="5" name="Title 4">
            <a:extLst>
              <a:ext uri="{FF2B5EF4-FFF2-40B4-BE49-F238E27FC236}">
                <a16:creationId xmlns:a16="http://schemas.microsoft.com/office/drawing/2014/main" id="{908C3C6B-44D5-42D6-BD01-1CC1A05E4104}"/>
              </a:ext>
            </a:extLst>
          </p:cNvPr>
          <p:cNvSpPr>
            <a:spLocks noGrp="1"/>
          </p:cNvSpPr>
          <p:nvPr>
            <p:ph type="title"/>
          </p:nvPr>
        </p:nvSpPr>
        <p:spPr>
          <a:xfrm>
            <a:off x="718456" y="262866"/>
            <a:ext cx="10795518" cy="1003916"/>
          </a:xfrm>
        </p:spPr>
        <p:txBody>
          <a:bodyPr anchor="b">
            <a:normAutofit/>
          </a:bodyPr>
          <a:lstStyle/>
          <a:p>
            <a:r>
              <a:rPr lang="en-GB"/>
              <a:t>Where to begin?</a:t>
            </a:r>
          </a:p>
        </p:txBody>
      </p:sp>
      <p:pic>
        <p:nvPicPr>
          <p:cNvPr id="4" name="Graphic 6" descr="Question mark with solid fill">
            <a:extLst>
              <a:ext uri="{FF2B5EF4-FFF2-40B4-BE49-F238E27FC236}">
                <a16:creationId xmlns:a16="http://schemas.microsoft.com/office/drawing/2014/main" id="{7732019F-1632-41D0-B648-1B7EE06930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91429" y="1600201"/>
            <a:ext cx="4565650" cy="4565650"/>
          </a:xfrm>
          <a:prstGeom prst="rect">
            <a:avLst/>
          </a:prstGeom>
        </p:spPr>
      </p:pic>
    </p:spTree>
    <p:extLst>
      <p:ext uri="{BB962C8B-B14F-4D97-AF65-F5344CB8AC3E}">
        <p14:creationId xmlns:p14="http://schemas.microsoft.com/office/powerpoint/2010/main" val="2030293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B6AA9-B536-42E5-EEE8-5D0640E75C31}"/>
              </a:ext>
            </a:extLst>
          </p:cNvPr>
          <p:cNvSpPr>
            <a:spLocks noGrp="1"/>
          </p:cNvSpPr>
          <p:nvPr>
            <p:ph type="title"/>
          </p:nvPr>
        </p:nvSpPr>
        <p:spPr/>
        <p:txBody>
          <a:bodyPr/>
          <a:lstStyle/>
          <a:p>
            <a:r>
              <a:rPr lang="en-GB"/>
              <a:t>Exploding out your title</a:t>
            </a:r>
          </a:p>
        </p:txBody>
      </p:sp>
      <p:pic>
        <p:nvPicPr>
          <p:cNvPr id="4" name="vza7c8efd908574433943d7a23ba6f3bf5">
            <a:hlinkClick r:id="" action="ppaction://media"/>
          </p:cNvPr>
          <p:cNvPicPr>
            <a:picLocks noGrp="1" noChangeAspect="1"/>
          </p:cNvPicPr>
          <p:nvPr>
            <p:ph sz="quarter" idx="10"/>
            <a:videoFile r:link="rId2"/>
            <p:extLst>
              <p:ext uri="{DAA4B4D4-6D71-4841-9C94-3DE7FCFB9230}">
                <p14:media xmlns:p14="http://schemas.microsoft.com/office/powerpoint/2010/main" r:embed="rId1"/>
              </p:ext>
            </p:extLst>
          </p:nvPr>
        </p:nvPicPr>
        <p:blipFill>
          <a:blip r:embed="rId5" cstate="print"/>
          <a:stretch>
            <a:fillRect/>
          </a:stretch>
        </p:blipFill>
        <p:spPr>
          <a:xfrm>
            <a:off x="1932984" y="1803961"/>
            <a:ext cx="8164573" cy="3840441"/>
          </a:xfrm>
          <a:prstGeom prst="rect">
            <a:avLst/>
          </a:prstGeom>
        </p:spPr>
      </p:pic>
    </p:spTree>
    <p:extLst>
      <p:ext uri="{BB962C8B-B14F-4D97-AF65-F5344CB8AC3E}">
        <p14:creationId xmlns:p14="http://schemas.microsoft.com/office/powerpoint/2010/main" val="17298521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743D-ED1D-4769-B9E9-DBBA0C924089}"/>
              </a:ext>
            </a:extLst>
          </p:cNvPr>
          <p:cNvSpPr>
            <a:spLocks noGrp="1"/>
          </p:cNvSpPr>
          <p:nvPr>
            <p:ph type="title"/>
          </p:nvPr>
        </p:nvSpPr>
        <p:spPr/>
        <p:txBody>
          <a:bodyPr anchor="b">
            <a:normAutofit/>
          </a:bodyPr>
          <a:lstStyle/>
          <a:p>
            <a:r>
              <a:rPr lang="en-GB"/>
              <a:t>Question</a:t>
            </a:r>
          </a:p>
        </p:txBody>
      </p:sp>
      <p:sp>
        <p:nvSpPr>
          <p:cNvPr id="3" name="Content Placeholder 2">
            <a:extLst>
              <a:ext uri="{FF2B5EF4-FFF2-40B4-BE49-F238E27FC236}">
                <a16:creationId xmlns:a16="http://schemas.microsoft.com/office/drawing/2014/main" id="{E9D594EE-B60C-412E-A363-616F55578EA3}"/>
              </a:ext>
            </a:extLst>
          </p:cNvPr>
          <p:cNvSpPr>
            <a:spLocks noGrp="1"/>
          </p:cNvSpPr>
          <p:nvPr>
            <p:ph sz="quarter" idx="10"/>
          </p:nvPr>
        </p:nvSpPr>
        <p:spPr/>
        <p:txBody>
          <a:bodyPr anchor="ctr">
            <a:normAutofit/>
          </a:bodyPr>
          <a:lstStyle/>
          <a:p>
            <a:pPr marL="0" indent="0">
              <a:buNone/>
            </a:pPr>
            <a:r>
              <a:rPr lang="en-GB" sz="3600" dirty="0">
                <a:latin typeface="Calibri"/>
                <a:cs typeface="Arial"/>
              </a:rPr>
              <a:t>Is Social media bad for young people's health?</a:t>
            </a:r>
            <a:endParaRPr lang="en-US" sz="3600" dirty="0">
              <a:latin typeface="Calibri"/>
              <a:cs typeface="Calibri Light"/>
            </a:endParaRPr>
          </a:p>
        </p:txBody>
      </p:sp>
    </p:spTree>
    <p:extLst>
      <p:ext uri="{BB962C8B-B14F-4D97-AF65-F5344CB8AC3E}">
        <p14:creationId xmlns:p14="http://schemas.microsoft.com/office/powerpoint/2010/main" val="207705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743D-ED1D-4769-B9E9-DBBA0C924089}"/>
              </a:ext>
            </a:extLst>
          </p:cNvPr>
          <p:cNvSpPr>
            <a:spLocks noGrp="1"/>
          </p:cNvSpPr>
          <p:nvPr>
            <p:ph type="title"/>
          </p:nvPr>
        </p:nvSpPr>
        <p:spPr/>
        <p:txBody>
          <a:bodyPr anchor="b">
            <a:normAutofit/>
          </a:bodyPr>
          <a:lstStyle/>
          <a:p>
            <a:r>
              <a:rPr lang="en-GB"/>
              <a:t>Question</a:t>
            </a:r>
          </a:p>
        </p:txBody>
      </p:sp>
      <p:sp>
        <p:nvSpPr>
          <p:cNvPr id="3" name="Content Placeholder 2">
            <a:extLst>
              <a:ext uri="{FF2B5EF4-FFF2-40B4-BE49-F238E27FC236}">
                <a16:creationId xmlns:a16="http://schemas.microsoft.com/office/drawing/2014/main" id="{E9D594EE-B60C-412E-A363-616F55578EA3}"/>
              </a:ext>
            </a:extLst>
          </p:cNvPr>
          <p:cNvSpPr>
            <a:spLocks noGrp="1"/>
          </p:cNvSpPr>
          <p:nvPr>
            <p:ph sz="quarter" idx="10"/>
          </p:nvPr>
        </p:nvSpPr>
        <p:spPr/>
        <p:txBody>
          <a:bodyPr anchor="ctr">
            <a:normAutofit/>
          </a:bodyPr>
          <a:lstStyle/>
          <a:p>
            <a:pPr marL="0" indent="0">
              <a:buNone/>
            </a:pPr>
            <a:r>
              <a:rPr lang="en-GB" sz="3600" dirty="0">
                <a:latin typeface="Calibri"/>
                <a:cs typeface="Arial"/>
              </a:rPr>
              <a:t>Is </a:t>
            </a:r>
            <a:r>
              <a:rPr lang="en-GB" sz="3600" dirty="0">
                <a:solidFill>
                  <a:srgbClr val="FF0000"/>
                </a:solidFill>
                <a:latin typeface="Calibri"/>
                <a:cs typeface="Arial"/>
              </a:rPr>
              <a:t>Social media</a:t>
            </a:r>
            <a:r>
              <a:rPr lang="en-GB" sz="3600" dirty="0">
                <a:latin typeface="Calibri"/>
                <a:cs typeface="Arial"/>
              </a:rPr>
              <a:t> bad for </a:t>
            </a:r>
            <a:r>
              <a:rPr lang="en-GB" sz="3600" dirty="0">
                <a:solidFill>
                  <a:srgbClr val="00B050"/>
                </a:solidFill>
                <a:latin typeface="Calibri"/>
                <a:cs typeface="Arial"/>
              </a:rPr>
              <a:t>young people's</a:t>
            </a:r>
            <a:r>
              <a:rPr lang="en-GB" sz="3600" dirty="0">
                <a:solidFill>
                  <a:srgbClr val="000000"/>
                </a:solidFill>
                <a:latin typeface="Calibri"/>
                <a:cs typeface="Arial"/>
              </a:rPr>
              <a:t> </a:t>
            </a:r>
            <a:r>
              <a:rPr lang="en-GB" sz="3600" dirty="0">
                <a:solidFill>
                  <a:srgbClr val="0070C0"/>
                </a:solidFill>
                <a:latin typeface="Calibri"/>
                <a:cs typeface="Arial"/>
              </a:rPr>
              <a:t>health</a:t>
            </a:r>
            <a:r>
              <a:rPr lang="en-GB" sz="3600" dirty="0">
                <a:latin typeface="Calibri"/>
                <a:cs typeface="Arial"/>
              </a:rPr>
              <a:t>?</a:t>
            </a:r>
            <a:endParaRPr lang="en-US" sz="3600" dirty="0">
              <a:latin typeface="Calibri"/>
              <a:cs typeface="Calibri Light"/>
            </a:endParaRPr>
          </a:p>
        </p:txBody>
      </p:sp>
    </p:spTree>
    <p:extLst>
      <p:ext uri="{BB962C8B-B14F-4D97-AF65-F5344CB8AC3E}">
        <p14:creationId xmlns:p14="http://schemas.microsoft.com/office/powerpoint/2010/main" val="2841256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743D-ED1D-4769-B9E9-DBBA0C924089}"/>
              </a:ext>
            </a:extLst>
          </p:cNvPr>
          <p:cNvSpPr>
            <a:spLocks noGrp="1"/>
          </p:cNvSpPr>
          <p:nvPr>
            <p:ph type="title"/>
          </p:nvPr>
        </p:nvSpPr>
        <p:spPr/>
        <p:txBody>
          <a:bodyPr anchor="b">
            <a:normAutofit/>
          </a:bodyPr>
          <a:lstStyle/>
          <a:p>
            <a:r>
              <a:rPr lang="en-GB"/>
              <a:t>Question</a:t>
            </a:r>
          </a:p>
        </p:txBody>
      </p:sp>
      <p:sp>
        <p:nvSpPr>
          <p:cNvPr id="3" name="Content Placeholder 2">
            <a:extLst>
              <a:ext uri="{FF2B5EF4-FFF2-40B4-BE49-F238E27FC236}">
                <a16:creationId xmlns:a16="http://schemas.microsoft.com/office/drawing/2014/main" id="{E9D594EE-B60C-412E-A363-616F55578EA3}"/>
              </a:ext>
            </a:extLst>
          </p:cNvPr>
          <p:cNvSpPr>
            <a:spLocks noGrp="1"/>
          </p:cNvSpPr>
          <p:nvPr>
            <p:ph sz="quarter" idx="10"/>
          </p:nvPr>
        </p:nvSpPr>
        <p:spPr/>
        <p:txBody>
          <a:bodyPr anchor="ctr">
            <a:normAutofit/>
          </a:bodyPr>
          <a:lstStyle/>
          <a:p>
            <a:pPr marL="0" indent="0">
              <a:buNone/>
            </a:pPr>
            <a:r>
              <a:rPr lang="en-GB" sz="3600" dirty="0">
                <a:latin typeface="Calibri"/>
                <a:cs typeface="Arial"/>
              </a:rPr>
              <a:t>Is </a:t>
            </a:r>
            <a:r>
              <a:rPr lang="en-GB" sz="3600" dirty="0">
                <a:solidFill>
                  <a:srgbClr val="FF0000"/>
                </a:solidFill>
                <a:latin typeface="Calibri"/>
                <a:cs typeface="Arial"/>
              </a:rPr>
              <a:t>Social media</a:t>
            </a:r>
            <a:r>
              <a:rPr lang="en-GB" sz="3600" dirty="0">
                <a:latin typeface="Calibri"/>
                <a:cs typeface="Arial"/>
              </a:rPr>
              <a:t> bad for </a:t>
            </a:r>
            <a:r>
              <a:rPr lang="en-GB" sz="3600" dirty="0">
                <a:solidFill>
                  <a:srgbClr val="00B050"/>
                </a:solidFill>
                <a:latin typeface="Calibri"/>
                <a:cs typeface="Arial"/>
              </a:rPr>
              <a:t>young people's</a:t>
            </a:r>
            <a:r>
              <a:rPr lang="en-GB" sz="3600" dirty="0">
                <a:solidFill>
                  <a:srgbClr val="000000"/>
                </a:solidFill>
                <a:latin typeface="Calibri"/>
                <a:cs typeface="Arial"/>
              </a:rPr>
              <a:t> </a:t>
            </a:r>
            <a:r>
              <a:rPr lang="en-GB" sz="3600" dirty="0">
                <a:solidFill>
                  <a:srgbClr val="0070C0"/>
                </a:solidFill>
                <a:latin typeface="Calibri"/>
                <a:cs typeface="Arial"/>
              </a:rPr>
              <a:t>health</a:t>
            </a:r>
            <a:r>
              <a:rPr lang="en-GB" sz="3600" dirty="0">
                <a:latin typeface="Calibri"/>
                <a:cs typeface="Arial"/>
              </a:rPr>
              <a:t>?</a:t>
            </a:r>
            <a:endParaRPr lang="en-US" sz="3600" dirty="0">
              <a:latin typeface="Calibri"/>
              <a:cs typeface="Calibri Light"/>
            </a:endParaRPr>
          </a:p>
        </p:txBody>
      </p:sp>
      <p:sp>
        <p:nvSpPr>
          <p:cNvPr id="4" name="TextBox 1">
            <a:extLst>
              <a:ext uri="{FF2B5EF4-FFF2-40B4-BE49-F238E27FC236}">
                <a16:creationId xmlns:a16="http://schemas.microsoft.com/office/drawing/2014/main" id="{32F6CCF0-B70E-B43F-9245-51C2D819456B}"/>
              </a:ext>
            </a:extLst>
          </p:cNvPr>
          <p:cNvSpPr txBox="1"/>
          <p:nvPr/>
        </p:nvSpPr>
        <p:spPr>
          <a:xfrm>
            <a:off x="1837764" y="1398493"/>
            <a:ext cx="2153209" cy="1938992"/>
          </a:xfrm>
          <a:prstGeom prst="rect">
            <a:avLst/>
          </a:prstGeom>
          <a:noFill/>
          <a:ln w="28575">
            <a:solidFill>
              <a:srgbClr val="FF0000"/>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a:latin typeface="Calibri"/>
                <a:cs typeface="Calibri Light"/>
              </a:rPr>
              <a:t>Instagram</a:t>
            </a:r>
          </a:p>
          <a:p>
            <a:r>
              <a:rPr lang="en-GB" sz="2400">
                <a:latin typeface="Calibri"/>
                <a:cs typeface="Calibri Light"/>
              </a:rPr>
              <a:t>Snap Chat</a:t>
            </a:r>
          </a:p>
          <a:p>
            <a:r>
              <a:rPr lang="en-GB" sz="2400">
                <a:latin typeface="Calibri"/>
                <a:cs typeface="Calibri Light"/>
              </a:rPr>
              <a:t>Tik Tok</a:t>
            </a:r>
          </a:p>
          <a:p>
            <a:r>
              <a:rPr lang="en-GB" sz="2400">
                <a:latin typeface="Calibri"/>
                <a:cs typeface="Calibri Light"/>
              </a:rPr>
              <a:t>Facebook</a:t>
            </a:r>
          </a:p>
          <a:p>
            <a:r>
              <a:rPr lang="en-GB" sz="2400">
                <a:latin typeface="Calibri"/>
                <a:cs typeface="Calibri Light"/>
              </a:rPr>
              <a:t>Twitter</a:t>
            </a:r>
          </a:p>
        </p:txBody>
      </p:sp>
      <p:sp>
        <p:nvSpPr>
          <p:cNvPr id="5" name="TextBox 4">
            <a:extLst>
              <a:ext uri="{FF2B5EF4-FFF2-40B4-BE49-F238E27FC236}">
                <a16:creationId xmlns:a16="http://schemas.microsoft.com/office/drawing/2014/main" id="{BEF91FB0-C39C-6F2C-C131-8E868B46CABF}"/>
              </a:ext>
            </a:extLst>
          </p:cNvPr>
          <p:cNvSpPr txBox="1"/>
          <p:nvPr/>
        </p:nvSpPr>
        <p:spPr>
          <a:xfrm>
            <a:off x="6293224" y="1425388"/>
            <a:ext cx="1803586" cy="1569660"/>
          </a:xfrm>
          <a:prstGeom prst="rect">
            <a:avLst/>
          </a:prstGeom>
          <a:no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Calibri"/>
                <a:cs typeface="Calibri Light"/>
              </a:rPr>
              <a:t>Children</a:t>
            </a:r>
          </a:p>
          <a:p>
            <a:r>
              <a:rPr lang="en-GB" sz="2400">
                <a:latin typeface="Calibri"/>
                <a:cs typeface="Calibri Light"/>
              </a:rPr>
              <a:t>Teenagers</a:t>
            </a:r>
          </a:p>
          <a:p>
            <a:r>
              <a:rPr lang="en-GB" sz="2400">
                <a:latin typeface="Calibri"/>
                <a:cs typeface="Calibri Light"/>
              </a:rPr>
              <a:t>Young adults</a:t>
            </a:r>
          </a:p>
          <a:p>
            <a:endParaRPr lang="en-GB" sz="2400">
              <a:cs typeface="Calibri Light"/>
            </a:endParaRPr>
          </a:p>
        </p:txBody>
      </p:sp>
      <p:sp>
        <p:nvSpPr>
          <p:cNvPr id="6" name="TextBox 5">
            <a:extLst>
              <a:ext uri="{FF2B5EF4-FFF2-40B4-BE49-F238E27FC236}">
                <a16:creationId xmlns:a16="http://schemas.microsoft.com/office/drawing/2014/main" id="{600D8C1D-9EE7-C6ED-71F3-55C6CAD65477}"/>
              </a:ext>
            </a:extLst>
          </p:cNvPr>
          <p:cNvSpPr txBox="1"/>
          <p:nvPr/>
        </p:nvSpPr>
        <p:spPr>
          <a:xfrm>
            <a:off x="8749552" y="4831977"/>
            <a:ext cx="1875304" cy="830997"/>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Calibri"/>
                <a:cs typeface="Calibri Light"/>
              </a:rPr>
              <a:t>Mental</a:t>
            </a:r>
          </a:p>
          <a:p>
            <a:r>
              <a:rPr lang="en-GB" sz="2400">
                <a:latin typeface="Calibri"/>
                <a:cs typeface="Calibri Light"/>
              </a:rPr>
              <a:t>Physical</a:t>
            </a:r>
          </a:p>
        </p:txBody>
      </p:sp>
      <p:sp>
        <p:nvSpPr>
          <p:cNvPr id="12" name="Oval 11">
            <a:extLst>
              <a:ext uri="{FF2B5EF4-FFF2-40B4-BE49-F238E27FC236}">
                <a16:creationId xmlns:a16="http://schemas.microsoft.com/office/drawing/2014/main" id="{DB1639CE-AD9A-45C6-CC55-47271159150F}"/>
              </a:ext>
            </a:extLst>
          </p:cNvPr>
          <p:cNvSpPr/>
          <p:nvPr/>
        </p:nvSpPr>
        <p:spPr>
          <a:xfrm>
            <a:off x="3531749" y="3431758"/>
            <a:ext cx="908539" cy="890954"/>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13" name="TextBox 12">
            <a:extLst>
              <a:ext uri="{FF2B5EF4-FFF2-40B4-BE49-F238E27FC236}">
                <a16:creationId xmlns:a16="http://schemas.microsoft.com/office/drawing/2014/main" id="{FAA00C05-AE27-61F5-2DBC-A515D8B5D4DA}"/>
              </a:ext>
            </a:extLst>
          </p:cNvPr>
          <p:cNvSpPr txBox="1"/>
          <p:nvPr/>
        </p:nvSpPr>
        <p:spPr>
          <a:xfrm>
            <a:off x="3128682" y="4975411"/>
            <a:ext cx="2215962"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Positive effects</a:t>
            </a:r>
            <a:endParaRPr lang="en-GB" sz="2400">
              <a:latin typeface="Calibri"/>
              <a:cs typeface="Calibri"/>
            </a:endParaRPr>
          </a:p>
          <a:p>
            <a:r>
              <a:rPr lang="en-GB" sz="2400">
                <a:latin typeface="Calibri"/>
                <a:cs typeface="Calibri Light"/>
              </a:rPr>
              <a:t>Negative effects</a:t>
            </a:r>
          </a:p>
          <a:p>
            <a:r>
              <a:rPr lang="en-GB" sz="2400">
                <a:latin typeface="Calibri"/>
                <a:cs typeface="Calibri Light"/>
              </a:rPr>
              <a:t>Health effects</a:t>
            </a:r>
          </a:p>
        </p:txBody>
      </p:sp>
    </p:spTree>
    <p:extLst>
      <p:ext uri="{BB962C8B-B14F-4D97-AF65-F5344CB8AC3E}">
        <p14:creationId xmlns:p14="http://schemas.microsoft.com/office/powerpoint/2010/main" val="174200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2" grpId="0" animBg="1"/>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743D-ED1D-4769-B9E9-DBBA0C924089}"/>
              </a:ext>
            </a:extLst>
          </p:cNvPr>
          <p:cNvSpPr>
            <a:spLocks noGrp="1"/>
          </p:cNvSpPr>
          <p:nvPr>
            <p:ph type="title"/>
          </p:nvPr>
        </p:nvSpPr>
        <p:spPr/>
        <p:txBody>
          <a:bodyPr anchor="b">
            <a:normAutofit/>
          </a:bodyPr>
          <a:lstStyle/>
          <a:p>
            <a:r>
              <a:rPr lang="en-GB"/>
              <a:t>Question</a:t>
            </a:r>
          </a:p>
        </p:txBody>
      </p:sp>
      <p:sp>
        <p:nvSpPr>
          <p:cNvPr id="3" name="Content Placeholder 2">
            <a:extLst>
              <a:ext uri="{FF2B5EF4-FFF2-40B4-BE49-F238E27FC236}">
                <a16:creationId xmlns:a16="http://schemas.microsoft.com/office/drawing/2014/main" id="{E9D594EE-B60C-412E-A363-616F55578EA3}"/>
              </a:ext>
            </a:extLst>
          </p:cNvPr>
          <p:cNvSpPr>
            <a:spLocks noGrp="1"/>
          </p:cNvSpPr>
          <p:nvPr>
            <p:ph sz="quarter" idx="10"/>
          </p:nvPr>
        </p:nvSpPr>
        <p:spPr/>
        <p:txBody>
          <a:bodyPr anchor="ctr">
            <a:normAutofit/>
          </a:bodyPr>
          <a:lstStyle/>
          <a:p>
            <a:pPr marL="0" indent="0">
              <a:buNone/>
            </a:pPr>
            <a:r>
              <a:rPr lang="en-GB" sz="3600" dirty="0">
                <a:latin typeface="Calibri"/>
                <a:cs typeface="Arial"/>
              </a:rPr>
              <a:t>Is </a:t>
            </a:r>
            <a:r>
              <a:rPr lang="en-GB" sz="3600" dirty="0">
                <a:solidFill>
                  <a:srgbClr val="FF0000"/>
                </a:solidFill>
                <a:latin typeface="Calibri"/>
                <a:cs typeface="Arial"/>
              </a:rPr>
              <a:t>Social media</a:t>
            </a:r>
            <a:r>
              <a:rPr lang="en-GB" sz="3600" dirty="0">
                <a:latin typeface="Calibri"/>
                <a:cs typeface="Arial"/>
              </a:rPr>
              <a:t> bad for </a:t>
            </a:r>
            <a:r>
              <a:rPr lang="en-GB" sz="3600" dirty="0">
                <a:solidFill>
                  <a:srgbClr val="00B050"/>
                </a:solidFill>
                <a:latin typeface="Calibri"/>
                <a:cs typeface="Arial"/>
              </a:rPr>
              <a:t>young people's</a:t>
            </a:r>
            <a:r>
              <a:rPr lang="en-GB" sz="3600" dirty="0">
                <a:solidFill>
                  <a:srgbClr val="000000"/>
                </a:solidFill>
                <a:latin typeface="Calibri"/>
                <a:cs typeface="Arial"/>
              </a:rPr>
              <a:t> </a:t>
            </a:r>
            <a:r>
              <a:rPr lang="en-GB" sz="3600" dirty="0">
                <a:solidFill>
                  <a:srgbClr val="0070C0"/>
                </a:solidFill>
                <a:latin typeface="Calibri"/>
                <a:cs typeface="Arial"/>
              </a:rPr>
              <a:t>health</a:t>
            </a:r>
            <a:r>
              <a:rPr lang="en-GB" sz="3600" dirty="0">
                <a:latin typeface="Calibri"/>
                <a:cs typeface="Arial"/>
              </a:rPr>
              <a:t>?</a:t>
            </a:r>
            <a:endParaRPr lang="en-US" sz="3600" dirty="0">
              <a:latin typeface="Calibri"/>
              <a:cs typeface="Calibri Light"/>
            </a:endParaRPr>
          </a:p>
        </p:txBody>
      </p:sp>
      <p:sp>
        <p:nvSpPr>
          <p:cNvPr id="4" name="TextBox 1">
            <a:extLst>
              <a:ext uri="{FF2B5EF4-FFF2-40B4-BE49-F238E27FC236}">
                <a16:creationId xmlns:a16="http://schemas.microsoft.com/office/drawing/2014/main" id="{32F6CCF0-B70E-B43F-9245-51C2D819456B}"/>
              </a:ext>
            </a:extLst>
          </p:cNvPr>
          <p:cNvSpPr txBox="1"/>
          <p:nvPr/>
        </p:nvSpPr>
        <p:spPr>
          <a:xfrm>
            <a:off x="1837764" y="1398493"/>
            <a:ext cx="2153209" cy="1938992"/>
          </a:xfrm>
          <a:prstGeom prst="rect">
            <a:avLst/>
          </a:prstGeom>
          <a:noFill/>
          <a:ln w="28575">
            <a:solidFill>
              <a:srgbClr val="FF0000"/>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a:latin typeface="Calibri"/>
                <a:cs typeface="Calibri Light"/>
              </a:rPr>
              <a:t>Instagram</a:t>
            </a:r>
          </a:p>
          <a:p>
            <a:r>
              <a:rPr lang="en-GB" sz="2400">
                <a:latin typeface="Calibri"/>
                <a:cs typeface="Calibri Light"/>
              </a:rPr>
              <a:t>Snap Chat</a:t>
            </a:r>
          </a:p>
          <a:p>
            <a:r>
              <a:rPr lang="en-GB" sz="2400">
                <a:latin typeface="Calibri"/>
                <a:cs typeface="Calibri Light"/>
              </a:rPr>
              <a:t>Tik Tok</a:t>
            </a:r>
          </a:p>
          <a:p>
            <a:r>
              <a:rPr lang="en-GB" sz="2400">
                <a:latin typeface="Calibri"/>
                <a:cs typeface="Calibri Light"/>
              </a:rPr>
              <a:t>Facebook</a:t>
            </a:r>
          </a:p>
          <a:p>
            <a:r>
              <a:rPr lang="en-GB" sz="2400">
                <a:latin typeface="Calibri"/>
                <a:cs typeface="Calibri Light"/>
              </a:rPr>
              <a:t>Twitter</a:t>
            </a:r>
          </a:p>
        </p:txBody>
      </p:sp>
      <p:sp>
        <p:nvSpPr>
          <p:cNvPr id="5" name="TextBox 4">
            <a:extLst>
              <a:ext uri="{FF2B5EF4-FFF2-40B4-BE49-F238E27FC236}">
                <a16:creationId xmlns:a16="http://schemas.microsoft.com/office/drawing/2014/main" id="{BEF91FB0-C39C-6F2C-C131-8E868B46CABF}"/>
              </a:ext>
            </a:extLst>
          </p:cNvPr>
          <p:cNvSpPr txBox="1"/>
          <p:nvPr/>
        </p:nvSpPr>
        <p:spPr>
          <a:xfrm>
            <a:off x="6293224" y="1712259"/>
            <a:ext cx="1803586" cy="1200329"/>
          </a:xfrm>
          <a:prstGeom prst="rect">
            <a:avLst/>
          </a:prstGeom>
          <a:no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Calibri"/>
                <a:cs typeface="Calibri Light"/>
              </a:rPr>
              <a:t>Children</a:t>
            </a:r>
          </a:p>
          <a:p>
            <a:r>
              <a:rPr lang="en-GB" sz="2400">
                <a:latin typeface="Calibri"/>
                <a:cs typeface="Calibri Light"/>
              </a:rPr>
              <a:t>Teenagers</a:t>
            </a:r>
          </a:p>
          <a:p>
            <a:r>
              <a:rPr lang="en-GB" sz="2400">
                <a:latin typeface="Calibri"/>
                <a:cs typeface="Calibri Light"/>
              </a:rPr>
              <a:t>Young adults</a:t>
            </a:r>
          </a:p>
        </p:txBody>
      </p:sp>
      <p:sp>
        <p:nvSpPr>
          <p:cNvPr id="6" name="TextBox 5">
            <a:extLst>
              <a:ext uri="{FF2B5EF4-FFF2-40B4-BE49-F238E27FC236}">
                <a16:creationId xmlns:a16="http://schemas.microsoft.com/office/drawing/2014/main" id="{600D8C1D-9EE7-C6ED-71F3-55C6CAD65477}"/>
              </a:ext>
            </a:extLst>
          </p:cNvPr>
          <p:cNvSpPr txBox="1"/>
          <p:nvPr/>
        </p:nvSpPr>
        <p:spPr>
          <a:xfrm>
            <a:off x="8005481" y="4796118"/>
            <a:ext cx="1525681" cy="1569660"/>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Calibri"/>
                <a:cs typeface="Calibri Light"/>
              </a:rPr>
              <a:t>Mental</a:t>
            </a:r>
          </a:p>
          <a:p>
            <a:r>
              <a:rPr lang="en-GB" sz="2400">
                <a:latin typeface="Calibri"/>
                <a:cs typeface="Calibri Light"/>
              </a:rPr>
              <a:t>Emotional</a:t>
            </a:r>
          </a:p>
          <a:p>
            <a:r>
              <a:rPr lang="en-GB" sz="2400">
                <a:latin typeface="Calibri"/>
                <a:cs typeface="Calibri Light"/>
              </a:rPr>
              <a:t>Well-being</a:t>
            </a:r>
          </a:p>
          <a:p>
            <a:r>
              <a:rPr lang="en-GB" sz="2400">
                <a:latin typeface="Calibri"/>
                <a:cs typeface="Calibri Light"/>
              </a:rPr>
              <a:t>Physical</a:t>
            </a:r>
          </a:p>
        </p:txBody>
      </p:sp>
      <p:cxnSp>
        <p:nvCxnSpPr>
          <p:cNvPr id="8" name="Straight Arrow Connector 7">
            <a:extLst>
              <a:ext uri="{FF2B5EF4-FFF2-40B4-BE49-F238E27FC236}">
                <a16:creationId xmlns:a16="http://schemas.microsoft.com/office/drawing/2014/main" id="{0B491C42-0CAA-2821-5EE8-2AAE3B2F3EDD}"/>
              </a:ext>
            </a:extLst>
          </p:cNvPr>
          <p:cNvCxnSpPr/>
          <p:nvPr/>
        </p:nvCxnSpPr>
        <p:spPr>
          <a:xfrm flipH="1">
            <a:off x="8945097" y="4117600"/>
            <a:ext cx="259974" cy="672355"/>
          </a:xfrm>
          <a:prstGeom prst="straightConnector1">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788E5B3A-BA26-6EDB-8CC9-B13CB01BF37B}"/>
              </a:ext>
            </a:extLst>
          </p:cNvPr>
          <p:cNvCxnSpPr>
            <a:cxnSpLocks/>
          </p:cNvCxnSpPr>
          <p:nvPr/>
        </p:nvCxnSpPr>
        <p:spPr>
          <a:xfrm flipH="1">
            <a:off x="6990792" y="2916330"/>
            <a:ext cx="8963" cy="636495"/>
          </a:xfrm>
          <a:prstGeom prst="straightConnector1">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5DEDE5F-140E-B86C-A03F-7189F8DC603A}"/>
              </a:ext>
            </a:extLst>
          </p:cNvPr>
          <p:cNvCxnSpPr>
            <a:cxnSpLocks/>
          </p:cNvCxnSpPr>
          <p:nvPr/>
        </p:nvCxnSpPr>
        <p:spPr>
          <a:xfrm>
            <a:off x="2580154" y="3337673"/>
            <a:ext cx="1" cy="367554"/>
          </a:xfrm>
          <a:prstGeom prst="straightConnector1">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DB1639CE-AD9A-45C6-CC55-47271159150F}"/>
              </a:ext>
            </a:extLst>
          </p:cNvPr>
          <p:cNvSpPr/>
          <p:nvPr/>
        </p:nvSpPr>
        <p:spPr>
          <a:xfrm>
            <a:off x="3532638" y="3477762"/>
            <a:ext cx="914400" cy="914400"/>
          </a:xfrm>
          <a:prstGeom prst="ellipse">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13" name="TextBox 12">
            <a:extLst>
              <a:ext uri="{FF2B5EF4-FFF2-40B4-BE49-F238E27FC236}">
                <a16:creationId xmlns:a16="http://schemas.microsoft.com/office/drawing/2014/main" id="{FAA00C05-AE27-61F5-2DBC-A515D8B5D4DA}"/>
              </a:ext>
            </a:extLst>
          </p:cNvPr>
          <p:cNvSpPr txBox="1"/>
          <p:nvPr/>
        </p:nvSpPr>
        <p:spPr>
          <a:xfrm>
            <a:off x="2456329" y="4554070"/>
            <a:ext cx="2215962" cy="120032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Positive effects</a:t>
            </a:r>
            <a:endParaRPr lang="en-GB" sz="2400">
              <a:latin typeface="Calibri"/>
              <a:cs typeface="Calibri"/>
            </a:endParaRPr>
          </a:p>
          <a:p>
            <a:r>
              <a:rPr lang="en-GB" sz="2400">
                <a:latin typeface="Calibri"/>
                <a:cs typeface="Calibri Light"/>
              </a:rPr>
              <a:t>Negative effects</a:t>
            </a:r>
            <a:endParaRPr lang="en-GB" sz="2400">
              <a:latin typeface="Calibri"/>
              <a:cs typeface="Calibri"/>
            </a:endParaRPr>
          </a:p>
          <a:p>
            <a:r>
              <a:rPr lang="en-GB" sz="2400">
                <a:latin typeface="Calibri"/>
                <a:cs typeface="Calibri Light"/>
              </a:rPr>
              <a:t>Health effects</a:t>
            </a:r>
          </a:p>
        </p:txBody>
      </p:sp>
      <p:cxnSp>
        <p:nvCxnSpPr>
          <p:cNvPr id="7" name="Straight Arrow Connector 6">
            <a:extLst>
              <a:ext uri="{FF2B5EF4-FFF2-40B4-BE49-F238E27FC236}">
                <a16:creationId xmlns:a16="http://schemas.microsoft.com/office/drawing/2014/main" id="{AC6F23E6-978A-8B5C-5F9B-68D9EBFD12EC}"/>
              </a:ext>
            </a:extLst>
          </p:cNvPr>
          <p:cNvCxnSpPr/>
          <p:nvPr/>
        </p:nvCxnSpPr>
        <p:spPr>
          <a:xfrm>
            <a:off x="8095129" y="1994647"/>
            <a:ext cx="1111624"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E1D022B-45D7-0E23-996C-A577D5A5B84E}"/>
              </a:ext>
            </a:extLst>
          </p:cNvPr>
          <p:cNvSpPr txBox="1"/>
          <p:nvPr/>
        </p:nvSpPr>
        <p:spPr>
          <a:xfrm>
            <a:off x="9242611" y="1631576"/>
            <a:ext cx="1301563" cy="923330"/>
          </a:xfrm>
          <a:prstGeom prst="rect">
            <a:avLst/>
          </a:prstGeom>
          <a:noFill/>
          <a:ln w="1270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Calibri"/>
                <a:cs typeface="Calibri Light"/>
              </a:rPr>
              <a:t>Male</a:t>
            </a:r>
          </a:p>
          <a:p>
            <a:r>
              <a:rPr lang="en-GB">
                <a:latin typeface="Calibri"/>
                <a:cs typeface="Calibri Light"/>
              </a:rPr>
              <a:t>Female</a:t>
            </a:r>
          </a:p>
          <a:p>
            <a:r>
              <a:rPr lang="en-GB">
                <a:latin typeface="Calibri"/>
                <a:cs typeface="Calibri Light"/>
              </a:rPr>
              <a:t>LGBT+</a:t>
            </a:r>
          </a:p>
        </p:txBody>
      </p:sp>
      <p:sp>
        <p:nvSpPr>
          <p:cNvPr id="14" name="TextBox 13">
            <a:extLst>
              <a:ext uri="{FF2B5EF4-FFF2-40B4-BE49-F238E27FC236}">
                <a16:creationId xmlns:a16="http://schemas.microsoft.com/office/drawing/2014/main" id="{C762D428-F0D2-7D57-6028-B0B69E77ADCA}"/>
              </a:ext>
            </a:extLst>
          </p:cNvPr>
          <p:cNvSpPr txBox="1"/>
          <p:nvPr/>
        </p:nvSpPr>
        <p:spPr>
          <a:xfrm>
            <a:off x="10013903" y="4082987"/>
            <a:ext cx="2045632" cy="1938992"/>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Calibri"/>
                <a:cs typeface="Calibri Light"/>
              </a:rPr>
              <a:t>Anxiety</a:t>
            </a:r>
          </a:p>
          <a:p>
            <a:r>
              <a:rPr lang="en-GB" sz="2400">
                <a:latin typeface="Calibri"/>
                <a:cs typeface="Calibri Light"/>
              </a:rPr>
              <a:t>Depression</a:t>
            </a:r>
          </a:p>
          <a:p>
            <a:r>
              <a:rPr lang="en-GB" sz="2400">
                <a:latin typeface="Calibri"/>
                <a:cs typeface="Calibri Light"/>
              </a:rPr>
              <a:t>Self-Harm</a:t>
            </a:r>
          </a:p>
          <a:p>
            <a:r>
              <a:rPr lang="en-GB" sz="2400">
                <a:latin typeface="Calibri"/>
                <a:cs typeface="Calibri Light"/>
              </a:rPr>
              <a:t>Self-esteem</a:t>
            </a:r>
          </a:p>
          <a:p>
            <a:r>
              <a:rPr lang="en-GB" sz="2400">
                <a:latin typeface="Calibri"/>
                <a:cs typeface="Calibri Light"/>
              </a:rPr>
              <a:t>Body image</a:t>
            </a:r>
          </a:p>
        </p:txBody>
      </p:sp>
      <p:cxnSp>
        <p:nvCxnSpPr>
          <p:cNvPr id="15" name="Straight Arrow Connector 14">
            <a:extLst>
              <a:ext uri="{FF2B5EF4-FFF2-40B4-BE49-F238E27FC236}">
                <a16:creationId xmlns:a16="http://schemas.microsoft.com/office/drawing/2014/main" id="{FC4EA365-14A0-D428-CA5D-A9C302DB23D3}"/>
              </a:ext>
            </a:extLst>
          </p:cNvPr>
          <p:cNvCxnSpPr/>
          <p:nvPr/>
        </p:nvCxnSpPr>
        <p:spPr>
          <a:xfrm flipV="1">
            <a:off x="9538446" y="5060577"/>
            <a:ext cx="439271" cy="35856"/>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A9C507B-8DBD-9C75-EEE4-925514D9B8A4}"/>
              </a:ext>
            </a:extLst>
          </p:cNvPr>
          <p:cNvSpPr txBox="1"/>
          <p:nvPr/>
        </p:nvSpPr>
        <p:spPr>
          <a:xfrm>
            <a:off x="5002305" y="5432611"/>
            <a:ext cx="2314573" cy="830997"/>
          </a:xfrm>
          <a:prstGeom prst="rect">
            <a:avLst/>
          </a:prstGeom>
          <a:no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Physical activity</a:t>
            </a:r>
          </a:p>
          <a:p>
            <a:r>
              <a:rPr lang="en-GB" sz="2400">
                <a:latin typeface="Calibri"/>
                <a:cs typeface="Calibri Light"/>
              </a:rPr>
              <a:t>Fitness</a:t>
            </a:r>
          </a:p>
        </p:txBody>
      </p:sp>
      <p:cxnSp>
        <p:nvCxnSpPr>
          <p:cNvPr id="17" name="Straight Arrow Connector 16">
            <a:extLst>
              <a:ext uri="{FF2B5EF4-FFF2-40B4-BE49-F238E27FC236}">
                <a16:creationId xmlns:a16="http://schemas.microsoft.com/office/drawing/2014/main" id="{A33FC6C5-D5E0-2925-6750-282DFC2F1CD6}"/>
              </a:ext>
            </a:extLst>
          </p:cNvPr>
          <p:cNvCxnSpPr>
            <a:cxnSpLocks/>
          </p:cNvCxnSpPr>
          <p:nvPr/>
        </p:nvCxnSpPr>
        <p:spPr>
          <a:xfrm flipH="1">
            <a:off x="7324163" y="5652245"/>
            <a:ext cx="708213" cy="197224"/>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1457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p:txBody>
          <a:bodyPr>
            <a:normAutofit/>
          </a:bodyPr>
          <a:lstStyle/>
          <a:p>
            <a:r>
              <a:rPr lang="en-GB" dirty="0"/>
              <a:t>Explore your topic  </a:t>
            </a:r>
            <a:endParaRPr lang="en-US" dirty="0"/>
          </a:p>
        </p:txBody>
      </p:sp>
      <p:sp>
        <p:nvSpPr>
          <p:cNvPr id="6" name="Content Placeholder 2">
            <a:extLst>
              <a:ext uri="{FF2B5EF4-FFF2-40B4-BE49-F238E27FC236}">
                <a16:creationId xmlns:a16="http://schemas.microsoft.com/office/drawing/2014/main" id="{89ECFA29-6620-9842-4914-6FE80C234654}"/>
              </a:ext>
            </a:extLst>
          </p:cNvPr>
          <p:cNvSpPr txBox="1">
            <a:spLocks/>
          </p:cNvSpPr>
          <p:nvPr/>
        </p:nvSpPr>
        <p:spPr>
          <a:xfrm>
            <a:off x="550462" y="1958255"/>
            <a:ext cx="4491701" cy="343104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Sans-Serif" panose="05000000000000000000" pitchFamily="2" charset="2"/>
              <a:buChar char="•"/>
            </a:pPr>
            <a:r>
              <a:rPr lang="en-GB" dirty="0">
                <a:latin typeface="Calibri"/>
                <a:cs typeface="Arial"/>
              </a:rPr>
              <a:t>Box of Broadcasts (Library)</a:t>
            </a:r>
            <a:endParaRPr lang="en-US">
              <a:latin typeface="Calibri"/>
              <a:ea typeface="+mn-lt"/>
              <a:cs typeface="+mn-lt"/>
            </a:endParaRPr>
          </a:p>
          <a:p>
            <a:pPr>
              <a:buFont typeface="Arial,Sans-Serif" panose="05000000000000000000" pitchFamily="2" charset="2"/>
              <a:buChar char="•"/>
            </a:pPr>
            <a:r>
              <a:rPr lang="en-GB" dirty="0">
                <a:latin typeface="Calibri"/>
                <a:cs typeface="Arial"/>
              </a:rPr>
              <a:t>NewsBank (Library)</a:t>
            </a:r>
          </a:p>
          <a:p>
            <a:pPr>
              <a:buFont typeface="Arial" panose="05000000000000000000" pitchFamily="2" charset="2"/>
              <a:buChar char="•"/>
            </a:pPr>
            <a:r>
              <a:rPr lang="en-GB" dirty="0">
                <a:latin typeface="Calibri"/>
                <a:cs typeface="Calibri Light"/>
              </a:rPr>
              <a:t>NHS</a:t>
            </a:r>
            <a:endParaRPr lang="en-US">
              <a:latin typeface="Calibri"/>
              <a:cs typeface="Calibri Light"/>
            </a:endParaRPr>
          </a:p>
          <a:p>
            <a:pPr>
              <a:buFont typeface="Arial" panose="05000000000000000000" pitchFamily="2" charset="2"/>
              <a:buChar char="•"/>
            </a:pPr>
            <a:r>
              <a:rPr lang="en-GB" dirty="0">
                <a:latin typeface="Calibri"/>
                <a:cs typeface="Calibri Light"/>
              </a:rPr>
              <a:t>World Health Organisation</a:t>
            </a:r>
          </a:p>
          <a:p>
            <a:pPr>
              <a:buFont typeface="Arial" panose="05000000000000000000" pitchFamily="2" charset="2"/>
              <a:buChar char="•"/>
            </a:pPr>
            <a:r>
              <a:rPr lang="en-GB" dirty="0">
                <a:latin typeface="Calibri"/>
                <a:cs typeface="Calibri Light"/>
              </a:rPr>
              <a:t>Government</a:t>
            </a:r>
          </a:p>
          <a:p>
            <a:pPr>
              <a:buFont typeface="Arial" panose="05000000000000000000" pitchFamily="2" charset="2"/>
              <a:buChar char="•"/>
            </a:pPr>
            <a:r>
              <a:rPr lang="en-GB" dirty="0">
                <a:latin typeface="Calibri"/>
                <a:cs typeface="Calibri Light"/>
              </a:rPr>
              <a:t>Google Scholar (link to the library)</a:t>
            </a:r>
          </a:p>
          <a:p>
            <a:pPr>
              <a:buFont typeface="Arial" panose="05000000000000000000" pitchFamily="2" charset="2"/>
              <a:buChar char="•"/>
            </a:pPr>
            <a:endParaRPr lang="en-GB" dirty="0">
              <a:latin typeface="Calibri"/>
              <a:cs typeface="Calibri Light"/>
            </a:endParaRPr>
          </a:p>
        </p:txBody>
      </p:sp>
      <p:sp>
        <p:nvSpPr>
          <p:cNvPr id="7" name="TextBox 6">
            <a:extLst>
              <a:ext uri="{FF2B5EF4-FFF2-40B4-BE49-F238E27FC236}">
                <a16:creationId xmlns:a16="http://schemas.microsoft.com/office/drawing/2014/main" id="{4AFF63AB-5BEB-9B9A-FF22-03E9492E002F}"/>
              </a:ext>
            </a:extLst>
          </p:cNvPr>
          <p:cNvSpPr txBox="1"/>
          <p:nvPr/>
        </p:nvSpPr>
        <p:spPr>
          <a:xfrm>
            <a:off x="6096000" y="1448954"/>
            <a:ext cx="5815156" cy="4524315"/>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Calibri"/>
                <a:cs typeface="Calibri Light"/>
              </a:rPr>
              <a:t>Consider currency, availability and context when choosing your topic.</a:t>
            </a:r>
          </a:p>
          <a:p>
            <a:endParaRPr lang="en-GB" sz="2400" dirty="0">
              <a:latin typeface="Calibri"/>
              <a:cs typeface="Calibri Light"/>
            </a:endParaRPr>
          </a:p>
          <a:p>
            <a:pPr marL="342900" indent="-342900">
              <a:buFont typeface="Arial"/>
              <a:buChar char="•"/>
            </a:pPr>
            <a:r>
              <a:rPr lang="en-GB" sz="2400" dirty="0">
                <a:latin typeface="Calibri"/>
                <a:cs typeface="Calibri Light"/>
              </a:rPr>
              <a:t>There must be enough written about a topic for you to be able to research and write about it in detail.</a:t>
            </a:r>
          </a:p>
          <a:p>
            <a:pPr marL="342900" indent="-342900">
              <a:buFont typeface="Arial"/>
              <a:buChar char="•"/>
            </a:pPr>
            <a:endParaRPr lang="en-GB" sz="2400" dirty="0">
              <a:latin typeface="Calibri"/>
              <a:cs typeface="Calibri Light"/>
            </a:endParaRPr>
          </a:p>
          <a:p>
            <a:pPr marL="342900" indent="-342900">
              <a:buFont typeface="Arial"/>
              <a:buChar char="•"/>
            </a:pPr>
            <a:r>
              <a:rPr lang="en-GB" sz="2400" dirty="0">
                <a:latin typeface="Calibri"/>
                <a:cs typeface="Calibri Light"/>
              </a:rPr>
              <a:t>If it is too recent, there may not be enough research</a:t>
            </a:r>
          </a:p>
          <a:p>
            <a:pPr marL="342900" indent="-342900">
              <a:buFont typeface="Arial"/>
              <a:buChar char="•"/>
            </a:pPr>
            <a:endParaRPr lang="en-GB" sz="2400" dirty="0">
              <a:latin typeface="Calibri"/>
              <a:cs typeface="Calibri Light"/>
            </a:endParaRPr>
          </a:p>
          <a:p>
            <a:pPr marL="342900" indent="-342900">
              <a:buFont typeface="Arial"/>
              <a:buChar char="•"/>
            </a:pPr>
            <a:r>
              <a:rPr lang="en-GB" sz="2400" dirty="0">
                <a:latin typeface="Calibri"/>
                <a:cs typeface="Calibri Light"/>
              </a:rPr>
              <a:t>If it is too old, the research may not be current enough.</a:t>
            </a:r>
          </a:p>
        </p:txBody>
      </p:sp>
    </p:spTree>
    <p:extLst>
      <p:ext uri="{BB962C8B-B14F-4D97-AF65-F5344CB8AC3E}">
        <p14:creationId xmlns:p14="http://schemas.microsoft.com/office/powerpoint/2010/main" val="1824413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Calibri"/>
                <a:cs typeface="Calibri"/>
              </a:rPr>
              <a:t>Navigating the library web pages</a:t>
            </a:r>
            <a:endParaRPr lang="en-GB"/>
          </a:p>
        </p:txBody>
      </p:sp>
      <p:sp>
        <p:nvSpPr>
          <p:cNvPr id="3" name="Rectangle 2"/>
          <p:cNvSpPr/>
          <p:nvPr/>
        </p:nvSpPr>
        <p:spPr>
          <a:xfrm>
            <a:off x="652060" y="1806978"/>
            <a:ext cx="5397759" cy="3970318"/>
          </a:xfrm>
          <a:prstGeom prst="rect">
            <a:avLst/>
          </a:prstGeom>
        </p:spPr>
        <p:txBody>
          <a:bodyPr wrap="square" lIns="91440" tIns="45720" rIns="91440" bIns="45720" anchor="t">
            <a:spAutoFit/>
          </a:bodyPr>
          <a:lstStyle/>
          <a:p>
            <a:r>
              <a:rPr lang="en-GB" sz="2800" dirty="0">
                <a:latin typeface="Calibri"/>
                <a:cs typeface="Arial"/>
              </a:rPr>
              <a:t>The library web pages can be found at:  </a:t>
            </a:r>
          </a:p>
          <a:p>
            <a:r>
              <a:rPr lang="en-GB" sz="2800" dirty="0">
                <a:latin typeface="Calibri"/>
                <a:cs typeface="Arial"/>
                <a:hlinkClick r:id="rId3"/>
              </a:rPr>
              <a:t>https://www.uwtsd.ac.uk/library/</a:t>
            </a:r>
            <a:endParaRPr lang="en-GB" sz="2800" dirty="0">
              <a:latin typeface="Calibri"/>
              <a:cs typeface="Arial"/>
            </a:endParaRPr>
          </a:p>
          <a:p>
            <a:endParaRPr lang="en-GB" sz="2800" dirty="0">
              <a:latin typeface="Calibri"/>
              <a:ea typeface="+mn-lt"/>
              <a:cs typeface="Arial" panose="020B0604020202020204" pitchFamily="34" charset="0"/>
              <a:hlinkClick r:id="rId4" invalidUrl="http://"/>
            </a:endParaRPr>
          </a:p>
          <a:p>
            <a:r>
              <a:rPr lang="en-GB" sz="2800" dirty="0">
                <a:latin typeface="Calibri"/>
                <a:cs typeface="Arial"/>
              </a:rPr>
              <a:t>HWB </a:t>
            </a:r>
            <a:endParaRPr lang="en-GB" dirty="0"/>
          </a:p>
          <a:p>
            <a:endParaRPr lang="en-GB" sz="2800" dirty="0">
              <a:latin typeface="Calibri"/>
              <a:cs typeface="Arial" panose="020B0604020202020204" pitchFamily="34" charset="0"/>
              <a:hlinkClick r:id="rId5" invalidUrl="http://"/>
            </a:endParaRPr>
          </a:p>
          <a:p>
            <a:r>
              <a:rPr lang="en-GB" sz="2800" dirty="0">
                <a:latin typeface="Calibri"/>
                <a:cs typeface="Arial"/>
                <a:hlinkClick r:id="rId6"/>
              </a:rPr>
              <a:t>UWTSD Quick Links  </a:t>
            </a:r>
            <a:endParaRPr lang="en-GB" sz="2800" dirty="0">
              <a:latin typeface="Calibri"/>
              <a:cs typeface="Arial" panose="020B0604020202020204" pitchFamily="34" charset="0"/>
            </a:endParaRPr>
          </a:p>
          <a:p>
            <a:endParaRPr lang="en-GB" sz="2800" dirty="0">
              <a:latin typeface="Calibri"/>
              <a:cs typeface="Arial" panose="020B0604020202020204" pitchFamily="34" charset="0"/>
            </a:endParaRPr>
          </a:p>
          <a:p>
            <a:r>
              <a:rPr lang="en-GB" sz="2800" dirty="0">
                <a:latin typeface="Calibri"/>
                <a:cs typeface="Arial"/>
              </a:rPr>
              <a:t>or search for </a:t>
            </a:r>
            <a:r>
              <a:rPr lang="en-GB" sz="2800" i="1" dirty="0">
                <a:latin typeface="Calibri"/>
                <a:cs typeface="Arial"/>
              </a:rPr>
              <a:t>UWTSD library</a:t>
            </a:r>
            <a:endParaRPr lang="en-GB" sz="2800">
              <a:latin typeface="Calibri"/>
              <a:ea typeface="+mn-lt"/>
              <a:cs typeface="Arial"/>
            </a:endParaRPr>
          </a:p>
        </p:txBody>
      </p:sp>
      <p:pic>
        <p:nvPicPr>
          <p:cNvPr id="5" name="Picture 5" descr="A picture containing indoor, computer, desk, sitting&#10;&#10;Description automatically generated">
            <a:extLst>
              <a:ext uri="{FF2B5EF4-FFF2-40B4-BE49-F238E27FC236}">
                <a16:creationId xmlns:a16="http://schemas.microsoft.com/office/drawing/2014/main" id="{F23D7B37-3536-4E74-B258-3AEF49663722}"/>
              </a:ext>
            </a:extLst>
          </p:cNvPr>
          <p:cNvPicPr>
            <a:picLocks noChangeAspect="1"/>
          </p:cNvPicPr>
          <p:nvPr/>
        </p:nvPicPr>
        <p:blipFill>
          <a:blip r:embed="rId7"/>
          <a:stretch>
            <a:fillRect/>
          </a:stretch>
        </p:blipFill>
        <p:spPr>
          <a:xfrm>
            <a:off x="6431873" y="2268796"/>
            <a:ext cx="5152058" cy="3416320"/>
          </a:xfrm>
          <a:prstGeom prst="rect">
            <a:avLst/>
          </a:prstGeom>
        </p:spPr>
      </p:pic>
    </p:spTree>
    <p:extLst>
      <p:ext uri="{BB962C8B-B14F-4D97-AF65-F5344CB8AC3E}">
        <p14:creationId xmlns:p14="http://schemas.microsoft.com/office/powerpoint/2010/main" val="3604800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dirty="0"/>
              <a:t>Library search</a:t>
            </a:r>
          </a:p>
        </p:txBody>
      </p:sp>
      <p:pic>
        <p:nvPicPr>
          <p:cNvPr id="4" name="Picture 4" descr="Graphical user interface, application&#10;&#10;Description automatically generated">
            <a:extLst>
              <a:ext uri="{FF2B5EF4-FFF2-40B4-BE49-F238E27FC236}">
                <a16:creationId xmlns:a16="http://schemas.microsoft.com/office/drawing/2014/main" id="{595271CB-4E45-4170-AE27-13B5757E08C7}"/>
              </a:ext>
            </a:extLst>
          </p:cNvPr>
          <p:cNvPicPr>
            <a:picLocks noGrp="1" noChangeAspect="1"/>
          </p:cNvPicPr>
          <p:nvPr>
            <p:ph sz="quarter" idx="10"/>
          </p:nvPr>
        </p:nvPicPr>
        <p:blipFill>
          <a:blip r:embed="rId2"/>
          <a:stretch>
            <a:fillRect/>
          </a:stretch>
        </p:blipFill>
        <p:spPr>
          <a:xfrm>
            <a:off x="2614721" y="1362076"/>
            <a:ext cx="7219446" cy="4804227"/>
          </a:xfrm>
        </p:spPr>
      </p:pic>
      <p:cxnSp>
        <p:nvCxnSpPr>
          <p:cNvPr id="6" name="Straight Arrow Connector 5">
            <a:extLst>
              <a:ext uri="{FF2B5EF4-FFF2-40B4-BE49-F238E27FC236}">
                <a16:creationId xmlns:a16="http://schemas.microsoft.com/office/drawing/2014/main" id="{4E215C8D-941A-4D16-BA19-038391AD0A81}"/>
              </a:ext>
            </a:extLst>
          </p:cNvPr>
          <p:cNvCxnSpPr>
            <a:cxnSpLocks/>
          </p:cNvCxnSpPr>
          <p:nvPr/>
        </p:nvCxnSpPr>
        <p:spPr>
          <a:xfrm flipH="1" flipV="1">
            <a:off x="9325430" y="1748293"/>
            <a:ext cx="1026056" cy="688906"/>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507019" y="1655929"/>
            <a:ext cx="2809830" cy="2894087"/>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590795" y="5612556"/>
            <a:ext cx="1791033" cy="25043"/>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flipV="1">
            <a:off x="1812467" y="1597046"/>
            <a:ext cx="2622306" cy="36589"/>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836712" y="2204337"/>
            <a:ext cx="1467761" cy="706224"/>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181264" y="1399309"/>
            <a:ext cx="211397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Top ribbon to explore individual  databases, journals and resou</a:t>
            </a:r>
            <a:r>
              <a:rPr lang="en-GB" dirty="0">
                <a:cs typeface="Calibri Light"/>
              </a:rPr>
              <a:t>rces</a:t>
            </a:r>
            <a:endParaRPr lang="en-US" dirty="0"/>
          </a:p>
        </p:txBody>
      </p:sp>
      <p:sp>
        <p:nvSpPr>
          <p:cNvPr id="16" name="TextBox 15">
            <a:extLst>
              <a:ext uri="{FF2B5EF4-FFF2-40B4-BE49-F238E27FC236}">
                <a16:creationId xmlns:a16="http://schemas.microsoft.com/office/drawing/2014/main" id="{759AB2CA-47BE-46D5-862F-16EF9DC64796}"/>
              </a:ext>
            </a:extLst>
          </p:cNvPr>
          <p:cNvSpPr txBox="1"/>
          <p:nvPr/>
        </p:nvSpPr>
        <p:spPr>
          <a:xfrm>
            <a:off x="514638" y="2685184"/>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Basic search</a:t>
            </a:r>
            <a:endParaRPr lang="en-US" dirty="0"/>
          </a:p>
        </p:txBody>
      </p:sp>
      <p:sp>
        <p:nvSpPr>
          <p:cNvPr id="17" name="TextBox 16">
            <a:extLst>
              <a:ext uri="{FF2B5EF4-FFF2-40B4-BE49-F238E27FC236}">
                <a16:creationId xmlns:a16="http://schemas.microsoft.com/office/drawing/2014/main" id="{C048DF62-F560-4F27-8B9D-4D6638756B5F}"/>
              </a:ext>
            </a:extLst>
          </p:cNvPr>
          <p:cNvSpPr txBox="1"/>
          <p:nvPr/>
        </p:nvSpPr>
        <p:spPr>
          <a:xfrm>
            <a:off x="10043968" y="2481695"/>
            <a:ext cx="1958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Sign in to access full resources</a:t>
            </a:r>
            <a:endParaRPr lang="en-US" dirty="0"/>
          </a:p>
        </p:txBody>
      </p:sp>
      <p:sp>
        <p:nvSpPr>
          <p:cNvPr id="18" name="TextBox 17">
            <a:extLst>
              <a:ext uri="{FF2B5EF4-FFF2-40B4-BE49-F238E27FC236}">
                <a16:creationId xmlns:a16="http://schemas.microsoft.com/office/drawing/2014/main" id="{38A6FC50-05B3-446C-B133-35AD7002FE18}"/>
              </a:ext>
            </a:extLst>
          </p:cNvPr>
          <p:cNvSpPr txBox="1"/>
          <p:nvPr/>
        </p:nvSpPr>
        <p:spPr>
          <a:xfrm>
            <a:off x="449902" y="4961701"/>
            <a:ext cx="20851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Links to students essentials and guides</a:t>
            </a:r>
            <a:endParaRPr lang="en-GB" dirty="0">
              <a:cs typeface="Calibri Light"/>
            </a:endParaRPr>
          </a:p>
        </p:txBody>
      </p:sp>
      <p:sp>
        <p:nvSpPr>
          <p:cNvPr id="19" name="TextBox 18">
            <a:extLst>
              <a:ext uri="{FF2B5EF4-FFF2-40B4-BE49-F238E27FC236}">
                <a16:creationId xmlns:a16="http://schemas.microsoft.com/office/drawing/2014/main" id="{AB02030A-82FF-4B41-B1DD-9685A6A36587}"/>
              </a:ext>
            </a:extLst>
          </p:cNvPr>
          <p:cNvSpPr txBox="1"/>
          <p:nvPr/>
        </p:nvSpPr>
        <p:spPr>
          <a:xfrm>
            <a:off x="10023763" y="4672446"/>
            <a:ext cx="1992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Further resources</a:t>
            </a:r>
            <a:endParaRPr lang="en-US" dirty="0"/>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10023928" y="1621291"/>
            <a:ext cx="806692" cy="1953"/>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E9349054-1BD5-497A-9B66-DE8B42E092E4}"/>
              </a:ext>
            </a:extLst>
          </p:cNvPr>
          <p:cNvSpPr txBox="1"/>
          <p:nvPr/>
        </p:nvSpPr>
        <p:spPr>
          <a:xfrm>
            <a:off x="10767002" y="1357456"/>
            <a:ext cx="142701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Light"/>
              </a:rPr>
              <a:t>Menu to access your account</a:t>
            </a:r>
            <a:endParaRPr lang="en-GB" dirty="0"/>
          </a:p>
        </p:txBody>
      </p: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2054425" y="2539980"/>
            <a:ext cx="1612903" cy="1168867"/>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251566" y="3610469"/>
            <a:ext cx="227725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Drop down menus to search type ,e.g. journals, articles etc.</a:t>
            </a:r>
            <a:endParaRPr lang="en-US" dirty="0"/>
          </a:p>
        </p:txBody>
      </p:sp>
      <p:sp>
        <p:nvSpPr>
          <p:cNvPr id="24" name="TextBox 23">
            <a:extLst>
              <a:ext uri="{FF2B5EF4-FFF2-40B4-BE49-F238E27FC236}">
                <a16:creationId xmlns:a16="http://schemas.microsoft.com/office/drawing/2014/main" id="{35F5F0BB-DD98-4AAA-97CF-8E5CA3CF5A69}"/>
              </a:ext>
            </a:extLst>
          </p:cNvPr>
          <p:cNvSpPr txBox="1"/>
          <p:nvPr/>
        </p:nvSpPr>
        <p:spPr>
          <a:xfrm>
            <a:off x="10021494" y="3320183"/>
            <a:ext cx="19960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Advanced search</a:t>
            </a:r>
            <a:endParaRPr lang="en-US" dirty="0"/>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8747329" y="2195265"/>
            <a:ext cx="1553026" cy="1132581"/>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800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2EB6-A7F8-4C6B-A3C2-A5EF8AF05DC4}"/>
              </a:ext>
            </a:extLst>
          </p:cNvPr>
          <p:cNvSpPr>
            <a:spLocks noGrp="1"/>
          </p:cNvSpPr>
          <p:nvPr>
            <p:ph type="title"/>
          </p:nvPr>
        </p:nvSpPr>
        <p:spPr/>
        <p:txBody>
          <a:bodyPr/>
          <a:lstStyle/>
          <a:p>
            <a:r>
              <a:rPr lang="en-GB" dirty="0"/>
              <a:t>Library: Scoping searches</a:t>
            </a:r>
            <a:endParaRPr lang="en-US" dirty="0"/>
          </a:p>
        </p:txBody>
      </p:sp>
      <p:sp>
        <p:nvSpPr>
          <p:cNvPr id="3" name="Content Placeholder 2">
            <a:extLst>
              <a:ext uri="{FF2B5EF4-FFF2-40B4-BE49-F238E27FC236}">
                <a16:creationId xmlns:a16="http://schemas.microsoft.com/office/drawing/2014/main" id="{2223C19E-7560-444E-AFCC-F26F0FBB2044}"/>
              </a:ext>
            </a:extLst>
          </p:cNvPr>
          <p:cNvSpPr>
            <a:spLocks noGrp="1"/>
          </p:cNvSpPr>
          <p:nvPr>
            <p:ph sz="quarter" idx="10"/>
          </p:nvPr>
        </p:nvSpPr>
        <p:spPr/>
        <p:txBody>
          <a:bodyPr vert="horz" lIns="91440" tIns="45720" rIns="91440" bIns="45720" rtlCol="0" anchor="t">
            <a:normAutofit/>
          </a:bodyPr>
          <a:lstStyle/>
          <a:p>
            <a:endParaRPr lang="en-GB"/>
          </a:p>
          <a:p>
            <a:endParaRPr lang="en-GB"/>
          </a:p>
        </p:txBody>
      </p:sp>
      <p:pic>
        <p:nvPicPr>
          <p:cNvPr id="5" name="Picture 5" descr="Graphical user interface, text, application, email&#10;&#10;Description automatically generated">
            <a:extLst>
              <a:ext uri="{FF2B5EF4-FFF2-40B4-BE49-F238E27FC236}">
                <a16:creationId xmlns:a16="http://schemas.microsoft.com/office/drawing/2014/main" id="{F347F829-7DBE-C5C8-B9D1-984D26CD148B}"/>
              </a:ext>
            </a:extLst>
          </p:cNvPr>
          <p:cNvPicPr>
            <a:picLocks noChangeAspect="1"/>
          </p:cNvPicPr>
          <p:nvPr/>
        </p:nvPicPr>
        <p:blipFill>
          <a:blip r:embed="rId3"/>
          <a:stretch>
            <a:fillRect/>
          </a:stretch>
        </p:blipFill>
        <p:spPr>
          <a:xfrm>
            <a:off x="4565481" y="1591405"/>
            <a:ext cx="7386916" cy="4055238"/>
          </a:xfrm>
          <a:prstGeom prst="rect">
            <a:avLst/>
          </a:prstGeom>
        </p:spPr>
      </p:pic>
      <p:sp>
        <p:nvSpPr>
          <p:cNvPr id="6" name="TextBox 5">
            <a:extLst>
              <a:ext uri="{FF2B5EF4-FFF2-40B4-BE49-F238E27FC236}">
                <a16:creationId xmlns:a16="http://schemas.microsoft.com/office/drawing/2014/main" id="{2AAEAD7B-52E8-F27B-E048-F68A8263A79E}"/>
              </a:ext>
            </a:extLst>
          </p:cNvPr>
          <p:cNvSpPr txBox="1"/>
          <p:nvPr/>
        </p:nvSpPr>
        <p:spPr>
          <a:xfrm>
            <a:off x="229279" y="1617450"/>
            <a:ext cx="402017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Calibri"/>
                <a:cs typeface="Calibri Light"/>
              </a:rPr>
              <a:t>Start with a wide search, then narrow your focus.</a:t>
            </a:r>
          </a:p>
          <a:p>
            <a:pPr marL="342900" indent="-342900">
              <a:buFont typeface="Arial"/>
              <a:buChar char="•"/>
            </a:pPr>
            <a:endParaRPr lang="en-GB" sz="2400" dirty="0">
              <a:latin typeface="Calibri"/>
              <a:cs typeface="Calibri Light"/>
            </a:endParaRPr>
          </a:p>
          <a:p>
            <a:pPr marL="342900" indent="-342900">
              <a:buFont typeface="Arial"/>
              <a:buChar char="•"/>
            </a:pPr>
            <a:r>
              <a:rPr lang="en-GB" sz="2400" dirty="0">
                <a:latin typeface="Calibri"/>
                <a:cs typeface="Calibri Light"/>
              </a:rPr>
              <a:t>Be prepared to change direction as you find articles, theories, research.</a:t>
            </a:r>
          </a:p>
          <a:p>
            <a:pPr marL="342900" indent="-342900">
              <a:buFont typeface="Arial"/>
              <a:buChar char="•"/>
            </a:pPr>
            <a:endParaRPr lang="en-GB" sz="2400" dirty="0">
              <a:latin typeface="Calibri"/>
              <a:cs typeface="Calibri Light"/>
            </a:endParaRPr>
          </a:p>
          <a:p>
            <a:pPr marL="342900" indent="-342900">
              <a:buFont typeface="Arial"/>
              <a:buChar char="•"/>
            </a:pPr>
            <a:r>
              <a:rPr lang="en-GB" sz="2400" dirty="0">
                <a:latin typeface="Calibri"/>
                <a:cs typeface="Calibri Light"/>
              </a:rPr>
              <a:t>Your research question is not final until you have found enough information to carry out your investigation.</a:t>
            </a:r>
          </a:p>
        </p:txBody>
      </p:sp>
    </p:spTree>
    <p:extLst>
      <p:ext uri="{BB962C8B-B14F-4D97-AF65-F5344CB8AC3E}">
        <p14:creationId xmlns:p14="http://schemas.microsoft.com/office/powerpoint/2010/main" val="1886995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dirty="0"/>
              <a:t>Tips</a:t>
            </a:r>
            <a:endParaRPr lang="en-US" dirty="0"/>
          </a:p>
        </p:txBody>
      </p:sp>
      <p:sp>
        <p:nvSpPr>
          <p:cNvPr id="5" name="TextBox 4">
            <a:extLst>
              <a:ext uri="{FF2B5EF4-FFF2-40B4-BE49-F238E27FC236}">
                <a16:creationId xmlns:a16="http://schemas.microsoft.com/office/drawing/2014/main" id="{C615A2A5-9A1C-95EC-F99A-76DD79995EF2}"/>
              </a:ext>
            </a:extLst>
          </p:cNvPr>
          <p:cNvSpPr txBox="1"/>
          <p:nvPr/>
        </p:nvSpPr>
        <p:spPr>
          <a:xfrm>
            <a:off x="734121" y="1486829"/>
            <a:ext cx="10198486"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Finding a relevant article / book can lead to many more resources.</a:t>
            </a:r>
            <a:endParaRPr lang="en-US" sz="2800" b="1">
              <a:latin typeface="Calibri"/>
              <a:cs typeface="Calibri"/>
            </a:endParaRPr>
          </a:p>
          <a:p>
            <a:pPr marL="285750" indent="-285750">
              <a:buFont typeface="Arial"/>
              <a:buChar char="•"/>
            </a:pPr>
            <a:endParaRPr lang="en-GB" sz="2800">
              <a:latin typeface="Calibri"/>
              <a:cs typeface="Calibri Light"/>
            </a:endParaRPr>
          </a:p>
          <a:p>
            <a:pPr marL="285750" indent="-285750">
              <a:buFont typeface="Arial,Sans-Serif"/>
              <a:buChar char="•"/>
            </a:pPr>
            <a:r>
              <a:rPr lang="en-GB" sz="2800" b="1" dirty="0">
                <a:solidFill>
                  <a:schemeClr val="accent1"/>
                </a:solidFill>
                <a:latin typeface="Calibri"/>
                <a:cs typeface="Calibri"/>
              </a:rPr>
              <a:t>Note </a:t>
            </a:r>
            <a:r>
              <a:rPr lang="en-GB" sz="2800" dirty="0">
                <a:latin typeface="Calibri"/>
                <a:cs typeface="Calibri"/>
              </a:rPr>
              <a:t>key words / concepts / terminology used</a:t>
            </a:r>
            <a:endParaRPr lang="en-US" sz="2800" dirty="0">
              <a:ea typeface="+mn-lt"/>
              <a:cs typeface="+mn-lt"/>
            </a:endParaRPr>
          </a:p>
          <a:p>
            <a:endParaRPr lang="en-GB" sz="2800" b="1" dirty="0">
              <a:solidFill>
                <a:schemeClr val="accent1"/>
              </a:solidFill>
              <a:latin typeface="Calibri"/>
              <a:cs typeface="Calibri Light"/>
            </a:endParaRPr>
          </a:p>
          <a:p>
            <a:pPr marL="285750" indent="-285750">
              <a:buFont typeface="Arial"/>
              <a:buChar char="•"/>
            </a:pPr>
            <a:r>
              <a:rPr lang="en-GB" sz="2800" b="1" dirty="0">
                <a:solidFill>
                  <a:schemeClr val="accent1"/>
                </a:solidFill>
                <a:latin typeface="Calibri"/>
                <a:cs typeface="Calibri Light"/>
              </a:rPr>
              <a:t>Check </a:t>
            </a:r>
            <a:r>
              <a:rPr lang="en-GB" sz="2800" dirty="0">
                <a:latin typeface="Calibri"/>
                <a:cs typeface="Calibri Light"/>
              </a:rPr>
              <a:t>cited in and cited by</a:t>
            </a:r>
            <a:endParaRPr lang="en-GB"/>
          </a:p>
          <a:p>
            <a:pPr marL="285750" indent="-285750">
              <a:buFont typeface="Arial"/>
              <a:buChar char="•"/>
            </a:pPr>
            <a:endParaRPr lang="en-GB" sz="2800">
              <a:latin typeface="Calibri"/>
              <a:cs typeface="Calibri Light"/>
            </a:endParaRPr>
          </a:p>
          <a:p>
            <a:pPr marL="285750" indent="-285750">
              <a:buFont typeface="Arial"/>
              <a:buChar char="•"/>
            </a:pPr>
            <a:r>
              <a:rPr lang="en-GB" sz="2800" b="1" dirty="0">
                <a:solidFill>
                  <a:schemeClr val="accent1"/>
                </a:solidFill>
                <a:latin typeface="Calibri"/>
                <a:cs typeface="Calibri Light"/>
              </a:rPr>
              <a:t>Locate</a:t>
            </a:r>
            <a:r>
              <a:rPr lang="en-GB" sz="2800" dirty="0">
                <a:latin typeface="Calibri"/>
                <a:cs typeface="Calibri Light"/>
              </a:rPr>
              <a:t> key journals and authors</a:t>
            </a:r>
          </a:p>
          <a:p>
            <a:pPr marL="285750" indent="-285750">
              <a:buFont typeface="Arial"/>
              <a:buChar char="•"/>
            </a:pPr>
            <a:endParaRPr lang="en-GB" sz="2800">
              <a:latin typeface="Calibri"/>
              <a:cs typeface="Calibri Light"/>
            </a:endParaRPr>
          </a:p>
          <a:p>
            <a:pPr marL="285750" indent="-285750">
              <a:buFont typeface="Arial"/>
              <a:buChar char="•"/>
            </a:pPr>
            <a:r>
              <a:rPr lang="en-GB" sz="2800" b="1" dirty="0">
                <a:solidFill>
                  <a:schemeClr val="accent1"/>
                </a:solidFill>
                <a:latin typeface="Calibri"/>
                <a:cs typeface="Calibri Light"/>
              </a:rPr>
              <a:t>Explore</a:t>
            </a:r>
            <a:r>
              <a:rPr lang="en-GB" sz="2800" dirty="0">
                <a:latin typeface="Calibri"/>
                <a:cs typeface="Calibri Light"/>
              </a:rPr>
              <a:t> subject headings</a:t>
            </a:r>
          </a:p>
          <a:p>
            <a:endParaRPr lang="en-GB" sz="2800">
              <a:latin typeface="Calibri"/>
              <a:cs typeface="Calibri Light"/>
            </a:endParaRPr>
          </a:p>
          <a:p>
            <a:pPr marL="285750" indent="-285750">
              <a:buFont typeface="Arial"/>
              <a:buChar char="•"/>
            </a:pPr>
            <a:r>
              <a:rPr lang="en-GB" sz="2800" b="1" dirty="0">
                <a:solidFill>
                  <a:schemeClr val="accent1"/>
                </a:solidFill>
                <a:latin typeface="Calibri"/>
                <a:cs typeface="Calibri Light"/>
              </a:rPr>
              <a:t>Use</a:t>
            </a:r>
            <a:r>
              <a:rPr lang="en-GB" sz="2800" dirty="0">
                <a:latin typeface="Calibri"/>
                <a:cs typeface="Calibri Light"/>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5180156" y="3177454"/>
            <a:ext cx="1310095" cy="477890"/>
          </a:xfrm>
          <a:prstGeom prst="rect">
            <a:avLst/>
          </a:prstGeom>
        </p:spPr>
      </p:pic>
    </p:spTree>
    <p:extLst>
      <p:ext uri="{BB962C8B-B14F-4D97-AF65-F5344CB8AC3E}">
        <p14:creationId xmlns:p14="http://schemas.microsoft.com/office/powerpoint/2010/main" val="449234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p:txBody>
          <a:bodyPr/>
          <a:lstStyle/>
          <a:p>
            <a:r>
              <a:rPr lang="en-GB" dirty="0"/>
              <a:t>Choose your databases</a:t>
            </a:r>
          </a:p>
        </p:txBody>
      </p:sp>
      <p:sp>
        <p:nvSpPr>
          <p:cNvPr id="3" name="Content Placeholder 2">
            <a:extLst>
              <a:ext uri="{FF2B5EF4-FFF2-40B4-BE49-F238E27FC236}">
                <a16:creationId xmlns:a16="http://schemas.microsoft.com/office/drawing/2014/main" id="{486EC25A-78CB-4566-8BC8-C3F989E6AFBE}"/>
              </a:ext>
            </a:extLst>
          </p:cNvPr>
          <p:cNvSpPr>
            <a:spLocks noGrp="1"/>
          </p:cNvSpPr>
          <p:nvPr>
            <p:ph sz="quarter" idx="10"/>
          </p:nvPr>
        </p:nvSpPr>
        <p:spPr>
          <a:xfrm>
            <a:off x="7290696" y="2331171"/>
            <a:ext cx="4745700" cy="2940357"/>
          </a:xfrm>
          <a:ln w="28575">
            <a:solidFill>
              <a:schemeClr val="accent1"/>
            </a:solidFill>
          </a:ln>
        </p:spPr>
        <p:txBody>
          <a:bodyPr vert="horz" lIns="91440" tIns="45720" rIns="91440" bIns="45720" rtlCol="0" anchor="t">
            <a:noAutofit/>
          </a:bodyPr>
          <a:lstStyle/>
          <a:p>
            <a:pPr marL="0" indent="0">
              <a:buNone/>
            </a:pPr>
            <a:r>
              <a:rPr lang="en-GB" sz="3200" b="1" dirty="0">
                <a:latin typeface="Calibri"/>
                <a:cs typeface="Calibri Light"/>
              </a:rPr>
              <a:t>Possible useful databases</a:t>
            </a:r>
          </a:p>
          <a:p>
            <a:pPr>
              <a:buFont typeface="Arial" panose="05000000000000000000" pitchFamily="2" charset="2"/>
              <a:buChar char="•"/>
            </a:pPr>
            <a:r>
              <a:rPr lang="en-GB" sz="3200" dirty="0">
                <a:latin typeface="Calibri"/>
                <a:cs typeface="Calibri Light"/>
              </a:rPr>
              <a:t>ProQuest Central</a:t>
            </a:r>
            <a:endParaRPr lang="en-US" sz="3200">
              <a:latin typeface="Calibri"/>
              <a:cs typeface="Calibri"/>
            </a:endParaRPr>
          </a:p>
          <a:p>
            <a:pPr>
              <a:buFont typeface="Arial" panose="05000000000000000000" pitchFamily="2" charset="2"/>
              <a:buChar char="•"/>
            </a:pPr>
            <a:r>
              <a:rPr lang="en-GB" sz="3200" dirty="0" err="1">
                <a:latin typeface="Calibri"/>
                <a:cs typeface="Calibri Light"/>
              </a:rPr>
              <a:t>Pubmed</a:t>
            </a:r>
            <a:endParaRPr lang="en-GB" sz="3200" dirty="0">
              <a:latin typeface="Calibri"/>
              <a:cs typeface="Calibri Light"/>
            </a:endParaRPr>
          </a:p>
          <a:p>
            <a:pPr>
              <a:buFont typeface="Arial" panose="05000000000000000000" pitchFamily="2" charset="2"/>
              <a:buChar char="•"/>
            </a:pPr>
            <a:r>
              <a:rPr lang="en-GB" sz="3200" dirty="0">
                <a:latin typeface="Calibri"/>
                <a:cs typeface="Calibri Light"/>
              </a:rPr>
              <a:t>EBSCO </a:t>
            </a:r>
          </a:p>
          <a:p>
            <a:pPr>
              <a:buFont typeface="Arial" panose="05000000000000000000" pitchFamily="2" charset="2"/>
              <a:buChar char="•"/>
            </a:pPr>
            <a:r>
              <a:rPr lang="en-GB" sz="3200" dirty="0">
                <a:latin typeface="Calibri"/>
                <a:cs typeface="Calibri Light"/>
              </a:rPr>
              <a:t>Google Scholar</a:t>
            </a:r>
          </a:p>
          <a:p>
            <a:pPr marL="0" indent="0">
              <a:buNone/>
            </a:pPr>
            <a:endParaRPr lang="en-GB" sz="3200" dirty="0">
              <a:latin typeface="Calibri"/>
              <a:cs typeface="Calibri Light"/>
            </a:endParaRPr>
          </a:p>
          <a:p>
            <a:pPr>
              <a:buFont typeface="Arial" panose="05000000000000000000" pitchFamily="2" charset="2"/>
              <a:buChar char="•"/>
            </a:pPr>
            <a:endParaRPr lang="en-GB" sz="3200" dirty="0">
              <a:latin typeface="Calibri"/>
              <a:cs typeface="Calibri Light"/>
            </a:endParaRPr>
          </a:p>
        </p:txBody>
      </p:sp>
      <p:sp>
        <p:nvSpPr>
          <p:cNvPr id="7" name="TextBox 6">
            <a:extLst>
              <a:ext uri="{FF2B5EF4-FFF2-40B4-BE49-F238E27FC236}">
                <a16:creationId xmlns:a16="http://schemas.microsoft.com/office/drawing/2014/main" id="{DA9F4537-D80D-30C9-F186-E0CEDD366B02}"/>
              </a:ext>
            </a:extLst>
          </p:cNvPr>
          <p:cNvSpPr txBox="1"/>
          <p:nvPr/>
        </p:nvSpPr>
        <p:spPr>
          <a:xfrm>
            <a:off x="698499" y="1327727"/>
            <a:ext cx="630583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Light"/>
              </a:rPr>
              <a:t>Once you have your working title and explored the main library catalogue, you can try more focused searching in individual databases.</a:t>
            </a:r>
            <a:endParaRPr lang="en-US"/>
          </a:p>
          <a:p>
            <a:pPr marL="285750" indent="-285750">
              <a:buFont typeface="Arial"/>
              <a:buChar char="•"/>
            </a:pPr>
            <a:endParaRPr lang="en-GB" sz="2400" dirty="0">
              <a:latin typeface="Calibri"/>
              <a:cs typeface="Calibri Light"/>
            </a:endParaRPr>
          </a:p>
          <a:p>
            <a:pPr marL="285750" indent="-285750">
              <a:buFont typeface="Arial"/>
              <a:buChar char="•"/>
            </a:pPr>
            <a:r>
              <a:rPr lang="en-GB" sz="2400" b="1" dirty="0">
                <a:solidFill>
                  <a:schemeClr val="accent1"/>
                </a:solidFill>
                <a:latin typeface="Calibri"/>
                <a:cs typeface="Calibri Light"/>
              </a:rPr>
              <a:t>Note</a:t>
            </a:r>
            <a:r>
              <a:rPr lang="en-GB" sz="2400" dirty="0">
                <a:latin typeface="Calibri"/>
                <a:cs typeface="Calibri Light"/>
              </a:rPr>
              <a:t> which (library) database the results are hosted during your scoping review.</a:t>
            </a:r>
          </a:p>
          <a:p>
            <a:pPr marL="285750" indent="-285750">
              <a:buFont typeface="Arial"/>
              <a:buChar char="•"/>
            </a:pPr>
            <a:endParaRPr lang="en-GB" sz="2400" dirty="0">
              <a:latin typeface="Calibri"/>
              <a:ea typeface="+mn-lt"/>
              <a:cs typeface="+mn-lt"/>
            </a:endParaRPr>
          </a:p>
          <a:p>
            <a:pPr marL="285750" indent="-285750">
              <a:buFont typeface="Arial,Sans-Serif"/>
              <a:buChar char="•"/>
            </a:pPr>
            <a:r>
              <a:rPr lang="en-GB" sz="2400" b="1" dirty="0">
                <a:solidFill>
                  <a:schemeClr val="accent1"/>
                </a:solidFill>
                <a:latin typeface="Calibri"/>
                <a:ea typeface="+mn-lt"/>
                <a:cs typeface="+mn-lt"/>
              </a:rPr>
              <a:t>Choose</a:t>
            </a:r>
            <a:r>
              <a:rPr lang="en-GB" sz="2400" dirty="0">
                <a:latin typeface="Calibri"/>
                <a:ea typeface="+mn-lt"/>
                <a:cs typeface="+mn-lt"/>
              </a:rPr>
              <a:t> the sites that will give you the best results. </a:t>
            </a:r>
          </a:p>
          <a:p>
            <a:pPr marL="285750" indent="-285750">
              <a:buFont typeface="Arial,Sans-Serif"/>
              <a:buChar char="•"/>
            </a:pPr>
            <a:endParaRPr lang="en-GB" sz="2400" dirty="0">
              <a:latin typeface="Calibri"/>
              <a:cs typeface="Calibri Light"/>
            </a:endParaRPr>
          </a:p>
          <a:p>
            <a:pPr marL="285750" indent="-285750">
              <a:buFont typeface="Arial,Sans-Serif"/>
              <a:buChar char="•"/>
            </a:pPr>
            <a:r>
              <a:rPr lang="en-GB" sz="2400" b="1" dirty="0">
                <a:solidFill>
                  <a:schemeClr val="accent1"/>
                </a:solidFill>
                <a:latin typeface="Calibri"/>
                <a:cs typeface="Calibri Light"/>
              </a:rPr>
              <a:t>Create</a:t>
            </a:r>
            <a:r>
              <a:rPr lang="en-GB" sz="2400" dirty="0">
                <a:latin typeface="Calibri"/>
                <a:cs typeface="Calibri Light"/>
              </a:rPr>
              <a:t> a personal count to help you record and track your searches.</a:t>
            </a:r>
          </a:p>
          <a:p>
            <a:endParaRPr lang="en-GB" sz="2400" dirty="0">
              <a:latin typeface="Calibri"/>
              <a:cs typeface="Calibri Light"/>
            </a:endParaRPr>
          </a:p>
        </p:txBody>
      </p:sp>
    </p:spTree>
    <p:extLst>
      <p:ext uri="{BB962C8B-B14F-4D97-AF65-F5344CB8AC3E}">
        <p14:creationId xmlns:p14="http://schemas.microsoft.com/office/powerpoint/2010/main" val="3059193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EE652-748D-4122-B43D-5B9BC7534D12}"/>
              </a:ext>
            </a:extLst>
          </p:cNvPr>
          <p:cNvSpPr>
            <a:spLocks noGrp="1"/>
          </p:cNvSpPr>
          <p:nvPr>
            <p:ph type="title"/>
          </p:nvPr>
        </p:nvSpPr>
        <p:spPr/>
        <p:txBody>
          <a:bodyPr>
            <a:normAutofit fontScale="90000"/>
          </a:bodyPr>
          <a:lstStyle/>
          <a:p>
            <a:r>
              <a:rPr lang="en-GB" dirty="0"/>
              <a:t>Key words / synonyms/ antonyms / alternative spellings</a:t>
            </a:r>
          </a:p>
        </p:txBody>
      </p:sp>
      <p:pic>
        <p:nvPicPr>
          <p:cNvPr id="4" name="Picture 4" descr="Table&#10;&#10;Description automatically generated">
            <a:extLst>
              <a:ext uri="{FF2B5EF4-FFF2-40B4-BE49-F238E27FC236}">
                <a16:creationId xmlns:a16="http://schemas.microsoft.com/office/drawing/2014/main" id="{60AF7412-9A21-4F28-95BE-FF3A5A0E54B9}"/>
              </a:ext>
            </a:extLst>
          </p:cNvPr>
          <p:cNvPicPr>
            <a:picLocks noGrp="1" noChangeAspect="1"/>
          </p:cNvPicPr>
          <p:nvPr>
            <p:ph sz="quarter" idx="10"/>
          </p:nvPr>
        </p:nvPicPr>
        <p:blipFill>
          <a:blip r:embed="rId3"/>
          <a:stretch>
            <a:fillRect/>
          </a:stretch>
        </p:blipFill>
        <p:spPr>
          <a:xfrm>
            <a:off x="277555" y="1897230"/>
            <a:ext cx="11906767" cy="3583105"/>
          </a:xfrm>
        </p:spPr>
      </p:pic>
    </p:spTree>
    <p:extLst>
      <p:ext uri="{BB962C8B-B14F-4D97-AF65-F5344CB8AC3E}">
        <p14:creationId xmlns:p14="http://schemas.microsoft.com/office/powerpoint/2010/main" val="3922863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p:txBody>
          <a:bodyPr/>
          <a:lstStyle/>
          <a:p>
            <a:r>
              <a:rPr lang="en-GB"/>
              <a:t>Boolean Operators</a:t>
            </a:r>
          </a:p>
        </p:txBody>
      </p:sp>
      <p:sp>
        <p:nvSpPr>
          <p:cNvPr id="4" name="Oval 3">
            <a:extLst>
              <a:ext uri="{FF2B5EF4-FFF2-40B4-BE49-F238E27FC236}">
                <a16:creationId xmlns:a16="http://schemas.microsoft.com/office/drawing/2014/main" id="{61E3B42F-1CED-4159-BDD5-30634B99E740}"/>
              </a:ext>
            </a:extLst>
          </p:cNvPr>
          <p:cNvSpPr/>
          <p:nvPr/>
        </p:nvSpPr>
        <p:spPr>
          <a:xfrm>
            <a:off x="2544618" y="1909618"/>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4394056" y="1965181"/>
            <a:ext cx="3706089" cy="3659907"/>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660650" y="3509962"/>
            <a:ext cx="18383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latin typeface="Arial"/>
                <a:cs typeface="Arial"/>
              </a:rPr>
              <a:t>Depression</a:t>
            </a:r>
            <a:endParaRPr lang="en-US"/>
          </a:p>
        </p:txBody>
      </p:sp>
      <p:sp>
        <p:nvSpPr>
          <p:cNvPr id="8" name="TextBox 7">
            <a:extLst>
              <a:ext uri="{FF2B5EF4-FFF2-40B4-BE49-F238E27FC236}">
                <a16:creationId xmlns:a16="http://schemas.microsoft.com/office/drawing/2014/main" id="{5DCB0F2E-7CCE-4C05-8107-939447A44A81}"/>
              </a:ext>
            </a:extLst>
          </p:cNvPr>
          <p:cNvSpPr txBox="1"/>
          <p:nvPr/>
        </p:nvSpPr>
        <p:spPr>
          <a:xfrm>
            <a:off x="4457411" y="3022167"/>
            <a:ext cx="18700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latin typeface="Arial"/>
                <a:cs typeface="Arial"/>
              </a:rPr>
              <a:t>Depression</a:t>
            </a:r>
            <a:endParaRPr lang="en-US"/>
          </a:p>
        </p:txBody>
      </p:sp>
      <p:sp>
        <p:nvSpPr>
          <p:cNvPr id="9" name="TextBox 8">
            <a:extLst>
              <a:ext uri="{FF2B5EF4-FFF2-40B4-BE49-F238E27FC236}">
                <a16:creationId xmlns:a16="http://schemas.microsoft.com/office/drawing/2014/main" id="{688C352C-EEBC-4E85-B574-47A983F7F51B}"/>
              </a:ext>
            </a:extLst>
          </p:cNvPr>
          <p:cNvSpPr txBox="1"/>
          <p:nvPr/>
        </p:nvSpPr>
        <p:spPr>
          <a:xfrm>
            <a:off x="6613525" y="3565523"/>
            <a:ext cx="1695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070C0"/>
                </a:solidFill>
                <a:latin typeface="Arial"/>
                <a:cs typeface="Arial"/>
              </a:rPr>
              <a:t>Anxiety</a:t>
            </a:r>
            <a:endParaRPr lang="en-US">
              <a:solidFill>
                <a:srgbClr val="0070C0"/>
              </a:solidFill>
              <a:cs typeface="Calibri Light"/>
            </a:endParaRPr>
          </a:p>
        </p:txBody>
      </p:sp>
      <p:sp>
        <p:nvSpPr>
          <p:cNvPr id="10" name="TextBox 9">
            <a:extLst>
              <a:ext uri="{FF2B5EF4-FFF2-40B4-BE49-F238E27FC236}">
                <a16:creationId xmlns:a16="http://schemas.microsoft.com/office/drawing/2014/main" id="{17018F8D-C88C-44EB-BEF1-6242E9E5F88C}"/>
              </a:ext>
            </a:extLst>
          </p:cNvPr>
          <p:cNvSpPr txBox="1"/>
          <p:nvPr/>
        </p:nvSpPr>
        <p:spPr>
          <a:xfrm>
            <a:off x="4690486" y="4145683"/>
            <a:ext cx="1695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070C0"/>
                </a:solidFill>
                <a:latin typeface="Arial"/>
                <a:cs typeface="Arial"/>
              </a:rPr>
              <a:t>Anxiety</a:t>
            </a:r>
            <a:endParaRPr lang="en-US">
              <a:solidFill>
                <a:srgbClr val="0070C0"/>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4785735" y="3558307"/>
            <a:ext cx="10763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AND</a:t>
            </a:r>
            <a:endParaRPr lang="en-US" sz="3200" b="1"/>
          </a:p>
        </p:txBody>
      </p:sp>
      <p:sp>
        <p:nvSpPr>
          <p:cNvPr id="3" name="TextBox 2">
            <a:extLst>
              <a:ext uri="{FF2B5EF4-FFF2-40B4-BE49-F238E27FC236}">
                <a16:creationId xmlns:a16="http://schemas.microsoft.com/office/drawing/2014/main" id="{3AAE8B94-8096-406B-BD25-725741640D00}"/>
              </a:ext>
            </a:extLst>
          </p:cNvPr>
          <p:cNvSpPr txBox="1"/>
          <p:nvPr/>
        </p:nvSpPr>
        <p:spPr>
          <a:xfrm>
            <a:off x="305377" y="1448377"/>
            <a:ext cx="36004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Narrows results</a:t>
            </a:r>
            <a:endParaRPr lang="en-US" sz="3200" b="1" dirty="0">
              <a:latin typeface="Calibri"/>
              <a:cs typeface="Arial"/>
            </a:endParaRPr>
          </a:p>
        </p:txBody>
      </p:sp>
      <p:sp>
        <p:nvSpPr>
          <p:cNvPr id="5" name="TextBox 4">
            <a:extLst>
              <a:ext uri="{FF2B5EF4-FFF2-40B4-BE49-F238E27FC236}">
                <a16:creationId xmlns:a16="http://schemas.microsoft.com/office/drawing/2014/main" id="{C42D88AB-E014-6986-B0F4-5ACE261941A5}"/>
              </a:ext>
            </a:extLst>
          </p:cNvPr>
          <p:cNvSpPr txBox="1"/>
          <p:nvPr/>
        </p:nvSpPr>
        <p:spPr>
          <a:xfrm>
            <a:off x="7977908" y="5570682"/>
            <a:ext cx="471833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ALL</a:t>
            </a:r>
            <a:r>
              <a:rPr lang="en-GB" sz="2800" dirty="0">
                <a:latin typeface="Calibri"/>
                <a:cs typeface="Calibri Light"/>
              </a:rPr>
              <a:t> terms must be present</a:t>
            </a:r>
            <a:endParaRPr lang="en-GB" sz="2800">
              <a:latin typeface="Calibri"/>
              <a:cs typeface="Calibri"/>
            </a:endParaRPr>
          </a:p>
        </p:txBody>
      </p:sp>
    </p:spTree>
    <p:extLst>
      <p:ext uri="{BB962C8B-B14F-4D97-AF65-F5344CB8AC3E}">
        <p14:creationId xmlns:p14="http://schemas.microsoft.com/office/powerpoint/2010/main" val="3438904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p:txBody>
          <a:bodyPr/>
          <a:lstStyle/>
          <a:p>
            <a:r>
              <a:rPr lang="en-GB"/>
              <a:t>Boolean Operators</a:t>
            </a:r>
          </a:p>
        </p:txBody>
      </p:sp>
      <p:sp>
        <p:nvSpPr>
          <p:cNvPr id="4" name="Oval 3">
            <a:extLst>
              <a:ext uri="{FF2B5EF4-FFF2-40B4-BE49-F238E27FC236}">
                <a16:creationId xmlns:a16="http://schemas.microsoft.com/office/drawing/2014/main" id="{61E3B42F-1CED-4159-BDD5-30634B99E740}"/>
              </a:ext>
            </a:extLst>
          </p:cNvPr>
          <p:cNvSpPr/>
          <p:nvPr/>
        </p:nvSpPr>
        <p:spPr>
          <a:xfrm>
            <a:off x="1592118" y="1949306"/>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6370494" y="1909619"/>
            <a:ext cx="3706089" cy="3659907"/>
          </a:xfrm>
          <a:prstGeom prst="ellipse">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501900" y="3390900"/>
            <a:ext cx="18700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latin typeface="Arial"/>
                <a:cs typeface="Arial"/>
              </a:rPr>
              <a:t>Depression</a:t>
            </a:r>
            <a:endParaRPr lang="en-US"/>
          </a:p>
        </p:txBody>
      </p:sp>
      <p:sp>
        <p:nvSpPr>
          <p:cNvPr id="9" name="TextBox 8">
            <a:extLst>
              <a:ext uri="{FF2B5EF4-FFF2-40B4-BE49-F238E27FC236}">
                <a16:creationId xmlns:a16="http://schemas.microsoft.com/office/drawing/2014/main" id="{688C352C-EEBC-4E85-B574-47A983F7F51B}"/>
              </a:ext>
            </a:extLst>
          </p:cNvPr>
          <p:cNvSpPr txBox="1"/>
          <p:nvPr/>
        </p:nvSpPr>
        <p:spPr>
          <a:xfrm>
            <a:off x="7296150" y="3390898"/>
            <a:ext cx="1695450" cy="46166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070C0"/>
                </a:solidFill>
                <a:latin typeface="Arial"/>
                <a:cs typeface="Arial"/>
              </a:rPr>
              <a:t>Anxiety</a:t>
            </a:r>
            <a:endParaRPr lang="en-US">
              <a:solidFill>
                <a:srgbClr val="0070C0"/>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5500110" y="3264620"/>
            <a:ext cx="10763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OR</a:t>
            </a:r>
            <a:endParaRPr lang="en-US"/>
          </a:p>
        </p:txBody>
      </p:sp>
      <p:sp>
        <p:nvSpPr>
          <p:cNvPr id="3" name="TextBox 2">
            <a:extLst>
              <a:ext uri="{FF2B5EF4-FFF2-40B4-BE49-F238E27FC236}">
                <a16:creationId xmlns:a16="http://schemas.microsoft.com/office/drawing/2014/main" id="{1F68D133-E3FB-4146-ADA6-9A1B313F974D}"/>
              </a:ext>
            </a:extLst>
          </p:cNvPr>
          <p:cNvSpPr txBox="1"/>
          <p:nvPr/>
        </p:nvSpPr>
        <p:spPr>
          <a:xfrm>
            <a:off x="194252" y="1318491"/>
            <a:ext cx="36004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Broadens results</a:t>
            </a:r>
            <a:endParaRPr lang="en-US" sz="3200" b="1" dirty="0">
              <a:latin typeface="Calibri"/>
              <a:cs typeface="Arial"/>
            </a:endParaRPr>
          </a:p>
        </p:txBody>
      </p:sp>
      <p:sp>
        <p:nvSpPr>
          <p:cNvPr id="8" name="TextBox 7">
            <a:extLst>
              <a:ext uri="{FF2B5EF4-FFF2-40B4-BE49-F238E27FC236}">
                <a16:creationId xmlns:a16="http://schemas.microsoft.com/office/drawing/2014/main" id="{255369C2-3882-F895-1933-624133F8C10E}"/>
              </a:ext>
            </a:extLst>
          </p:cNvPr>
          <p:cNvSpPr txBox="1"/>
          <p:nvPr/>
        </p:nvSpPr>
        <p:spPr>
          <a:xfrm>
            <a:off x="5766954" y="5766955"/>
            <a:ext cx="636933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 Any </a:t>
            </a:r>
            <a:r>
              <a:rPr lang="en-GB" sz="2800" dirty="0">
                <a:latin typeface="Calibri"/>
                <a:cs typeface="Calibri Light"/>
              </a:rPr>
              <a:t>of the terms must be present</a:t>
            </a:r>
            <a:endParaRPr lang="en-GB" sz="2800">
              <a:latin typeface="Calibri"/>
              <a:cs typeface="Calibri"/>
            </a:endParaRPr>
          </a:p>
        </p:txBody>
      </p:sp>
    </p:spTree>
    <p:extLst>
      <p:ext uri="{BB962C8B-B14F-4D97-AF65-F5344CB8AC3E}">
        <p14:creationId xmlns:p14="http://schemas.microsoft.com/office/powerpoint/2010/main" val="4165272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611-F820-4B19-A139-110E7477C85F}"/>
              </a:ext>
            </a:extLst>
          </p:cNvPr>
          <p:cNvSpPr>
            <a:spLocks noGrp="1"/>
          </p:cNvSpPr>
          <p:nvPr>
            <p:ph type="title"/>
          </p:nvPr>
        </p:nvSpPr>
        <p:spPr/>
        <p:txBody>
          <a:bodyPr/>
          <a:lstStyle/>
          <a:p>
            <a:r>
              <a:rPr lang="en-GB"/>
              <a:t>Boolean Operators</a:t>
            </a:r>
          </a:p>
        </p:txBody>
      </p:sp>
      <p:sp>
        <p:nvSpPr>
          <p:cNvPr id="4" name="Oval 3">
            <a:extLst>
              <a:ext uri="{FF2B5EF4-FFF2-40B4-BE49-F238E27FC236}">
                <a16:creationId xmlns:a16="http://schemas.microsoft.com/office/drawing/2014/main" id="{61E3B42F-1CED-4159-BDD5-30634B99E740}"/>
              </a:ext>
            </a:extLst>
          </p:cNvPr>
          <p:cNvSpPr/>
          <p:nvPr/>
        </p:nvSpPr>
        <p:spPr>
          <a:xfrm>
            <a:off x="2544618" y="1909618"/>
            <a:ext cx="3706089" cy="365990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82E6A81-9BF3-46AB-B29F-28B6A6C203D2}"/>
              </a:ext>
            </a:extLst>
          </p:cNvPr>
          <p:cNvSpPr/>
          <p:nvPr/>
        </p:nvSpPr>
        <p:spPr>
          <a:xfrm>
            <a:off x="4394056" y="1965181"/>
            <a:ext cx="3706089" cy="3659907"/>
          </a:xfrm>
          <a:prstGeom prst="ellipse">
            <a:avLst/>
          </a:prstGeom>
          <a:solidFill>
            <a:srgbClr val="0070C0"/>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08DF36F-B06D-4A7E-8E76-3FEFDB5D4323}"/>
              </a:ext>
            </a:extLst>
          </p:cNvPr>
          <p:cNvSpPr txBox="1"/>
          <p:nvPr/>
        </p:nvSpPr>
        <p:spPr>
          <a:xfrm>
            <a:off x="2660650" y="3509962"/>
            <a:ext cx="18383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latin typeface="Arial"/>
                <a:cs typeface="Arial"/>
              </a:rPr>
              <a:t>Depression</a:t>
            </a:r>
            <a:endParaRPr lang="en-US"/>
          </a:p>
        </p:txBody>
      </p:sp>
      <p:sp>
        <p:nvSpPr>
          <p:cNvPr id="9" name="TextBox 8">
            <a:extLst>
              <a:ext uri="{FF2B5EF4-FFF2-40B4-BE49-F238E27FC236}">
                <a16:creationId xmlns:a16="http://schemas.microsoft.com/office/drawing/2014/main" id="{688C352C-EEBC-4E85-B574-47A983F7F51B}"/>
              </a:ext>
            </a:extLst>
          </p:cNvPr>
          <p:cNvSpPr txBox="1"/>
          <p:nvPr/>
        </p:nvSpPr>
        <p:spPr>
          <a:xfrm>
            <a:off x="5876646" y="4185171"/>
            <a:ext cx="1695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Anxiety</a:t>
            </a:r>
            <a:endParaRPr lang="en-US">
              <a:solidFill>
                <a:schemeClr val="bg1"/>
              </a:solidFill>
              <a:cs typeface="Calibri Light"/>
            </a:endParaRPr>
          </a:p>
        </p:txBody>
      </p:sp>
      <p:sp>
        <p:nvSpPr>
          <p:cNvPr id="11" name="TextBox 10">
            <a:extLst>
              <a:ext uri="{FF2B5EF4-FFF2-40B4-BE49-F238E27FC236}">
                <a16:creationId xmlns:a16="http://schemas.microsoft.com/office/drawing/2014/main" id="{AD3DE5C5-2CDB-4483-A24F-81E97E7FE259}"/>
              </a:ext>
            </a:extLst>
          </p:cNvPr>
          <p:cNvSpPr txBox="1"/>
          <p:nvPr/>
        </p:nvSpPr>
        <p:spPr>
          <a:xfrm>
            <a:off x="5706834" y="3382461"/>
            <a:ext cx="10763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NOT</a:t>
            </a:r>
            <a:endParaRPr lang="en-US"/>
          </a:p>
        </p:txBody>
      </p:sp>
      <p:sp>
        <p:nvSpPr>
          <p:cNvPr id="3" name="TextBox 2">
            <a:extLst>
              <a:ext uri="{FF2B5EF4-FFF2-40B4-BE49-F238E27FC236}">
                <a16:creationId xmlns:a16="http://schemas.microsoft.com/office/drawing/2014/main" id="{3AAE8B94-8096-406B-BD25-725741640D00}"/>
              </a:ext>
            </a:extLst>
          </p:cNvPr>
          <p:cNvSpPr txBox="1"/>
          <p:nvPr/>
        </p:nvSpPr>
        <p:spPr>
          <a:xfrm>
            <a:off x="351559" y="1384877"/>
            <a:ext cx="36004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Excludes results</a:t>
            </a:r>
            <a:endParaRPr lang="en-US" sz="3200" b="1" dirty="0">
              <a:latin typeface="Calibri"/>
              <a:cs typeface="Arial"/>
            </a:endParaRPr>
          </a:p>
        </p:txBody>
      </p:sp>
      <p:sp>
        <p:nvSpPr>
          <p:cNvPr id="8" name="TextBox 7">
            <a:extLst>
              <a:ext uri="{FF2B5EF4-FFF2-40B4-BE49-F238E27FC236}">
                <a16:creationId xmlns:a16="http://schemas.microsoft.com/office/drawing/2014/main" id="{A4E19F8B-4311-0E91-45E9-F93128D05E14}"/>
              </a:ext>
            </a:extLst>
          </p:cNvPr>
          <p:cNvSpPr txBox="1"/>
          <p:nvPr/>
        </p:nvSpPr>
        <p:spPr>
          <a:xfrm>
            <a:off x="4704773" y="5732319"/>
            <a:ext cx="754697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Light"/>
              </a:rPr>
              <a:t>First but not second </a:t>
            </a:r>
            <a:r>
              <a:rPr lang="en-GB" sz="2800" dirty="0">
                <a:latin typeface="Calibri"/>
                <a:cs typeface="Calibri Light"/>
              </a:rPr>
              <a:t>of the terms must be present</a:t>
            </a:r>
            <a:endParaRPr lang="en-GB" sz="2800" dirty="0">
              <a:latin typeface="Calibri"/>
              <a:cs typeface="Calibri"/>
            </a:endParaRPr>
          </a:p>
        </p:txBody>
      </p:sp>
    </p:spTree>
    <p:extLst>
      <p:ext uri="{BB962C8B-B14F-4D97-AF65-F5344CB8AC3E}">
        <p14:creationId xmlns:p14="http://schemas.microsoft.com/office/powerpoint/2010/main" val="3137886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9162-3D18-4A56-81D3-ECFB11BB80D6}"/>
              </a:ext>
            </a:extLst>
          </p:cNvPr>
          <p:cNvSpPr>
            <a:spLocks noGrp="1"/>
          </p:cNvSpPr>
          <p:nvPr>
            <p:ph type="title"/>
          </p:nvPr>
        </p:nvSpPr>
        <p:spPr/>
        <p:txBody>
          <a:bodyPr/>
          <a:lstStyle/>
          <a:p>
            <a:r>
              <a:rPr lang="en-GB"/>
              <a:t>Tips</a:t>
            </a:r>
          </a:p>
        </p:txBody>
      </p:sp>
      <p:sp>
        <p:nvSpPr>
          <p:cNvPr id="3" name="Content Placeholder 2">
            <a:extLst>
              <a:ext uri="{FF2B5EF4-FFF2-40B4-BE49-F238E27FC236}">
                <a16:creationId xmlns:a16="http://schemas.microsoft.com/office/drawing/2014/main" id="{CE9EEB7C-126A-403C-8D9B-ADF00FF412F3}"/>
              </a:ext>
            </a:extLst>
          </p:cNvPr>
          <p:cNvSpPr>
            <a:spLocks noGrp="1"/>
          </p:cNvSpPr>
          <p:nvPr>
            <p:ph sz="quarter" idx="10"/>
          </p:nvPr>
        </p:nvSpPr>
        <p:spPr/>
        <p:txBody>
          <a:bodyPr vert="horz" lIns="91440" tIns="45720" rIns="91440" bIns="45720" rtlCol="0" anchor="t">
            <a:normAutofit/>
          </a:bodyPr>
          <a:lstStyle/>
          <a:p>
            <a:pPr marL="0" indent="0">
              <a:buNone/>
            </a:pPr>
            <a:r>
              <a:rPr lang="en-GB" sz="2400" b="1" dirty="0">
                <a:latin typeface="Calibri"/>
                <a:cs typeface="Calibri Light"/>
              </a:rPr>
              <a:t>Operator precedence:</a:t>
            </a:r>
            <a:endParaRPr lang="en-US">
              <a:latin typeface="Calibri"/>
              <a:cs typeface="Calibri"/>
            </a:endParaRPr>
          </a:p>
          <a:p>
            <a:pPr marL="0" indent="0">
              <a:buNone/>
            </a:pPr>
            <a:r>
              <a:rPr lang="en-GB" sz="2400" dirty="0">
                <a:latin typeface="Calibri"/>
                <a:cs typeface="Calibri Light"/>
              </a:rPr>
              <a:t>Depression </a:t>
            </a:r>
            <a:r>
              <a:rPr lang="en-GB" sz="2400" b="1" dirty="0">
                <a:latin typeface="Calibri"/>
                <a:cs typeface="Calibri Light"/>
              </a:rPr>
              <a:t>AND</a:t>
            </a:r>
            <a:r>
              <a:rPr lang="en-GB" sz="2400" dirty="0">
                <a:latin typeface="Calibri"/>
                <a:cs typeface="Calibri Light"/>
              </a:rPr>
              <a:t> Anxiety </a:t>
            </a:r>
            <a:r>
              <a:rPr lang="en-GB" sz="2400" b="1" dirty="0">
                <a:latin typeface="Calibri"/>
                <a:cs typeface="Calibri Light"/>
              </a:rPr>
              <a:t>NOT </a:t>
            </a:r>
            <a:r>
              <a:rPr lang="en-GB" sz="2400" dirty="0">
                <a:latin typeface="Calibri"/>
                <a:cs typeface="Calibri Light"/>
              </a:rPr>
              <a:t>Stress</a:t>
            </a:r>
          </a:p>
          <a:p>
            <a:pPr>
              <a:buNone/>
            </a:pPr>
            <a:r>
              <a:rPr lang="en-GB" sz="2400" dirty="0">
                <a:latin typeface="Calibri"/>
                <a:ea typeface="+mn-lt"/>
                <a:cs typeface="+mn-lt"/>
              </a:rPr>
              <a:t>(Depression </a:t>
            </a:r>
            <a:r>
              <a:rPr lang="en-GB" sz="2400" b="1" dirty="0">
                <a:latin typeface="Calibri"/>
                <a:ea typeface="+mn-lt"/>
                <a:cs typeface="+mn-lt"/>
              </a:rPr>
              <a:t>AND</a:t>
            </a:r>
            <a:r>
              <a:rPr lang="en-GB" sz="2400" dirty="0">
                <a:latin typeface="Calibri"/>
                <a:ea typeface="+mn-lt"/>
                <a:cs typeface="+mn-lt"/>
              </a:rPr>
              <a:t> Anxiety) </a:t>
            </a:r>
            <a:r>
              <a:rPr lang="en-GB" sz="2400" b="1" dirty="0">
                <a:latin typeface="Calibri"/>
                <a:ea typeface="+mn-lt"/>
                <a:cs typeface="+mn-lt"/>
              </a:rPr>
              <a:t>NOT</a:t>
            </a:r>
            <a:r>
              <a:rPr lang="en-GB" sz="2400" dirty="0">
                <a:latin typeface="Calibri"/>
                <a:ea typeface="+mn-lt"/>
                <a:cs typeface="+mn-lt"/>
              </a:rPr>
              <a:t> Stress</a:t>
            </a:r>
          </a:p>
          <a:p>
            <a:pPr marL="0" indent="0">
              <a:buNone/>
            </a:pPr>
            <a:endParaRPr lang="en-GB" sz="2400" dirty="0">
              <a:latin typeface="Calibri"/>
              <a:cs typeface="Calibri Light"/>
            </a:endParaRPr>
          </a:p>
          <a:p>
            <a:pPr marL="0" indent="0">
              <a:buNone/>
            </a:pPr>
            <a:r>
              <a:rPr lang="en-GB" b="1" dirty="0">
                <a:solidFill>
                  <a:srgbClr val="007F7C"/>
                </a:solidFill>
                <a:latin typeface="Calibri"/>
                <a:cs typeface="Calibri Light"/>
              </a:rPr>
              <a:t>Use indexed fields for very precise searching:</a:t>
            </a:r>
          </a:p>
          <a:p>
            <a:pPr marL="0" indent="0">
              <a:buNone/>
            </a:pPr>
            <a:r>
              <a:rPr lang="en-GB" b="1" dirty="0" err="1">
                <a:solidFill>
                  <a:srgbClr val="007F7C"/>
                </a:solidFill>
                <a:latin typeface="Calibri"/>
                <a:cs typeface="Calibri Light"/>
              </a:rPr>
              <a:t>Eg.</a:t>
            </a:r>
            <a:endParaRPr lang="en-GB" b="1" dirty="0">
              <a:solidFill>
                <a:srgbClr val="007F7C"/>
              </a:solidFill>
              <a:latin typeface="Calibri"/>
              <a:cs typeface="Calibri Light"/>
            </a:endParaRPr>
          </a:p>
          <a:p>
            <a:r>
              <a:rPr lang="en-GB" b="1" dirty="0">
                <a:latin typeface="Calibri"/>
                <a:cs typeface="Calibri Light"/>
              </a:rPr>
              <a:t>AU(smith)</a:t>
            </a:r>
            <a:r>
              <a:rPr lang="en-GB" dirty="0">
                <a:latin typeface="Calibri"/>
                <a:cs typeface="Calibri Light"/>
              </a:rPr>
              <a:t> will only show documents with Smith as the author</a:t>
            </a:r>
          </a:p>
          <a:p>
            <a:r>
              <a:rPr lang="en-GB" b="1" dirty="0">
                <a:latin typeface="Calibri"/>
                <a:cs typeface="Calibri Light"/>
              </a:rPr>
              <a:t>TI(depression) </a:t>
            </a:r>
            <a:r>
              <a:rPr lang="en-GB" b="1" dirty="0">
                <a:solidFill>
                  <a:srgbClr val="007F7C"/>
                </a:solidFill>
                <a:latin typeface="Calibri"/>
                <a:cs typeface="Calibri Light"/>
              </a:rPr>
              <a:t>AND </a:t>
            </a:r>
            <a:r>
              <a:rPr lang="en-GB" b="1" dirty="0">
                <a:latin typeface="Calibri"/>
                <a:cs typeface="Calibri Light"/>
              </a:rPr>
              <a:t>AU(smith)</a:t>
            </a:r>
            <a:r>
              <a:rPr lang="en-GB" dirty="0">
                <a:latin typeface="Calibri"/>
                <a:cs typeface="Calibri Light"/>
              </a:rPr>
              <a:t> will only show documents with depression in the title and Smith as the author. </a:t>
            </a:r>
          </a:p>
          <a:p>
            <a:pPr marL="0" indent="0">
              <a:buNone/>
            </a:pPr>
            <a:endParaRPr lang="en-GB">
              <a:latin typeface="Arial"/>
              <a:cs typeface="Calibri Light"/>
            </a:endParaRPr>
          </a:p>
        </p:txBody>
      </p:sp>
    </p:spTree>
    <p:extLst>
      <p:ext uri="{BB962C8B-B14F-4D97-AF65-F5344CB8AC3E}">
        <p14:creationId xmlns:p14="http://schemas.microsoft.com/office/powerpoint/2010/main" val="2148562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Alternative words</a:t>
            </a:r>
            <a:r>
              <a:rPr lang="en-GB" sz="2800" dirty="0">
                <a:latin typeface="Calibri"/>
                <a:cs typeface="Calibri"/>
              </a:rPr>
              <a:t>: 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Phrase searching</a:t>
            </a:r>
            <a:r>
              <a:rPr lang="en-GB" sz="2800" dirty="0">
                <a:latin typeface="Calibri"/>
                <a:cs typeface="Calibri"/>
              </a:rPr>
              <a:t>: Search for a phrase in quotations "exercise training"</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Subject searching</a:t>
            </a:r>
            <a:r>
              <a:rPr lang="en-GB" sz="2800" dirty="0">
                <a:latin typeface="Calibri"/>
                <a:cs typeface="Calibri"/>
              </a:rPr>
              <a:t>: Controlled vocabulary</a:t>
            </a:r>
            <a:endParaRPr lang="en-GB" sz="280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1106708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4000" y="1327727"/>
            <a:ext cx="858606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Wildcards:</a:t>
            </a:r>
            <a:r>
              <a:rPr lang="en-GB" sz="2800" dirty="0">
                <a:latin typeface="Calibri"/>
                <a:cs typeface="Calibri"/>
              </a:rPr>
              <a:t> Locate alternative (American)spellings </a:t>
            </a:r>
            <a:endParaRPr lang="en-GB" sz="2800">
              <a:latin typeface="Calibri"/>
              <a:cs typeface="Calibri Light"/>
            </a:endParaRPr>
          </a:p>
          <a:p>
            <a:pPr>
              <a:lnSpc>
                <a:spcPct val="90000"/>
              </a:lnSpc>
              <a:spcBef>
                <a:spcPts val="1000"/>
              </a:spcBef>
            </a:pPr>
            <a:r>
              <a:rPr lang="en-GB" sz="2800" dirty="0">
                <a:latin typeface="Calibri"/>
                <a:cs typeface="Calibri"/>
              </a:rPr>
              <a:t>                         e.g. </a:t>
            </a:r>
            <a:r>
              <a:rPr lang="en-GB" sz="2800" dirty="0" err="1">
                <a:latin typeface="Calibri"/>
                <a:cs typeface="Calibri"/>
              </a:rPr>
              <a:t>P?diatric</a:t>
            </a:r>
            <a:r>
              <a:rPr lang="en-GB" sz="2800" dirty="0">
                <a:latin typeface="Calibri"/>
                <a:cs typeface="Calibri"/>
              </a:rPr>
              <a:t> will find paediatric / </a:t>
            </a:r>
            <a:r>
              <a:rPr lang="en-GB" sz="2800" dirty="0" err="1">
                <a:latin typeface="Calibri"/>
                <a:cs typeface="Calibri"/>
              </a:rPr>
              <a:t>pediatric</a:t>
            </a:r>
            <a:r>
              <a:rPr lang="en-GB" sz="2800" dirty="0">
                <a:latin typeface="Calibri"/>
                <a:cs typeface="Calibri"/>
              </a:rPr>
              <a:t>) </a:t>
            </a:r>
            <a:endParaRPr lang="en-GB" sz="2800">
              <a:latin typeface="Calibri"/>
              <a:cs typeface="Calibri Light"/>
            </a:endParaRPr>
          </a:p>
          <a:p>
            <a:pPr>
              <a:lnSpc>
                <a:spcPct val="90000"/>
              </a:lnSpc>
              <a:spcBef>
                <a:spcPts val="1000"/>
              </a:spcBef>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Note: </a:t>
            </a:r>
            <a:r>
              <a:rPr lang="en-GB" sz="2800" dirty="0">
                <a:latin typeface="Calibri"/>
                <a:cs typeface="Calibri"/>
              </a:rPr>
              <a:t>Check the individual database to confirm which symbol they use (#?*)</a:t>
            </a:r>
            <a:endParaRPr lang="en-GB" sz="2800">
              <a:latin typeface="Calibri"/>
              <a:ea typeface="+mn-lt"/>
              <a:cs typeface="+mn-lt"/>
            </a:endParaRPr>
          </a:p>
          <a:p>
            <a:pPr>
              <a:lnSpc>
                <a:spcPct val="90000"/>
              </a:lnSpc>
              <a:spcBef>
                <a:spcPts val="1000"/>
              </a:spcBef>
            </a:pPr>
            <a:endParaRPr lang="en-GB" sz="2800" dirty="0">
              <a:latin typeface="Calibri"/>
              <a:ea typeface="+mn-lt"/>
              <a:cs typeface="+mn-lt"/>
            </a:endParaRPr>
          </a:p>
          <a:p>
            <a:pPr>
              <a:lnSpc>
                <a:spcPct val="90000"/>
              </a:lnSpc>
              <a:spcBef>
                <a:spcPts val="1000"/>
              </a:spcBef>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Truncation:</a:t>
            </a:r>
            <a:r>
              <a:rPr lang="en-GB" sz="2800" dirty="0">
                <a:latin typeface="Calibri"/>
                <a:cs typeface="Calibri"/>
              </a:rPr>
              <a:t> </a:t>
            </a:r>
            <a:r>
              <a:rPr lang="en-GB" sz="2800" dirty="0" err="1">
                <a:latin typeface="Calibri"/>
                <a:cs typeface="Calibri"/>
              </a:rPr>
              <a:t>therap</a:t>
            </a:r>
            <a:r>
              <a:rPr lang="en-GB" sz="2800" dirty="0">
                <a:latin typeface="Calibri"/>
                <a:cs typeface="Calibri"/>
              </a:rPr>
              <a:t>* will find therapy, therapies, therapist(s) and therapeutic</a:t>
            </a:r>
            <a:endParaRPr lang="en-GB" sz="2800">
              <a:latin typeface="Calibri"/>
              <a:ea typeface="+mn-lt"/>
              <a:cs typeface="+mn-lt"/>
            </a:endParaRPr>
          </a:p>
          <a:p>
            <a:pPr marL="285750" indent="-285750">
              <a:lnSpc>
                <a:spcPct val="90000"/>
              </a:lnSpc>
              <a:spcBef>
                <a:spcPts val="1000"/>
              </a:spcBef>
              <a:buFont typeface="Arial,Sans-Serif"/>
              <a:buChar char="•"/>
            </a:pPr>
            <a:endParaRPr lang="en-GB" sz="2800" dirty="0">
              <a:ea typeface="+mn-lt"/>
              <a:cs typeface="+mn-lt"/>
            </a:endParaRPr>
          </a:p>
          <a:p>
            <a:pPr marL="285750" indent="-285750">
              <a:lnSpc>
                <a:spcPct val="90000"/>
              </a:lnSpc>
              <a:spcBef>
                <a:spcPts val="1000"/>
              </a:spcBef>
              <a:buFont typeface="Arial,Sans-Serif"/>
              <a:buChar char="•"/>
            </a:pPr>
            <a:endParaRPr lang="en-GB" sz="2800" dirty="0">
              <a:ea typeface="+mn-lt"/>
              <a:cs typeface="+mn-lt"/>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17710" y="2625437"/>
            <a:ext cx="2854036" cy="2854036"/>
          </a:xfrm>
          <a:prstGeom prst="rect">
            <a:avLst/>
          </a:prstGeom>
        </p:spPr>
      </p:pic>
    </p:spTree>
    <p:extLst>
      <p:ext uri="{BB962C8B-B14F-4D97-AF65-F5344CB8AC3E}">
        <p14:creationId xmlns:p14="http://schemas.microsoft.com/office/powerpoint/2010/main" val="945127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ABA9-B4FC-5CE5-CE45-88E3BB3C1BC1}"/>
              </a:ext>
            </a:extLst>
          </p:cNvPr>
          <p:cNvSpPr>
            <a:spLocks noGrp="1"/>
          </p:cNvSpPr>
          <p:nvPr>
            <p:ph type="title"/>
          </p:nvPr>
        </p:nvSpPr>
        <p:spPr/>
        <p:txBody>
          <a:bodyPr/>
          <a:lstStyle/>
          <a:p>
            <a:r>
              <a:rPr lang="en-GB" dirty="0"/>
              <a:t>Run keyword with Boolean operators</a:t>
            </a:r>
          </a:p>
        </p:txBody>
      </p:sp>
      <p:pic>
        <p:nvPicPr>
          <p:cNvPr id="4" name="Picture 4" descr="A picture containing text&#10;&#10;Description automatically generated">
            <a:extLst>
              <a:ext uri="{FF2B5EF4-FFF2-40B4-BE49-F238E27FC236}">
                <a16:creationId xmlns:a16="http://schemas.microsoft.com/office/drawing/2014/main" id="{B07ACE23-238E-328F-DB93-C5AB22911ED0}"/>
              </a:ext>
            </a:extLst>
          </p:cNvPr>
          <p:cNvPicPr>
            <a:picLocks noChangeAspect="1"/>
          </p:cNvPicPr>
          <p:nvPr/>
        </p:nvPicPr>
        <p:blipFill>
          <a:blip r:embed="rId2"/>
          <a:stretch>
            <a:fillRect/>
          </a:stretch>
        </p:blipFill>
        <p:spPr>
          <a:xfrm>
            <a:off x="1248937" y="1512161"/>
            <a:ext cx="9368882" cy="4316897"/>
          </a:xfrm>
          <a:prstGeom prst="rect">
            <a:avLst/>
          </a:prstGeom>
        </p:spPr>
      </p:pic>
    </p:spTree>
    <p:extLst>
      <p:ext uri="{BB962C8B-B14F-4D97-AF65-F5344CB8AC3E}">
        <p14:creationId xmlns:p14="http://schemas.microsoft.com/office/powerpoint/2010/main" val="1041483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89449-3DDB-4560-B0F8-D43FCF64D20E}"/>
              </a:ext>
            </a:extLst>
          </p:cNvPr>
          <p:cNvSpPr>
            <a:spLocks noGrp="1"/>
          </p:cNvSpPr>
          <p:nvPr>
            <p:ph type="title"/>
          </p:nvPr>
        </p:nvSpPr>
        <p:spPr/>
        <p:txBody>
          <a:bodyPr/>
          <a:lstStyle/>
          <a:p>
            <a:r>
              <a:rPr lang="en-GB" dirty="0"/>
              <a:t>Explore different options</a:t>
            </a:r>
            <a:endParaRPr lang="en-US" dirty="0"/>
          </a:p>
        </p:txBody>
      </p:sp>
      <p:pic>
        <p:nvPicPr>
          <p:cNvPr id="4" name="Picture 4" descr="Graphical user interface, text, application, email&#10;&#10;Description automatically generated">
            <a:extLst>
              <a:ext uri="{FF2B5EF4-FFF2-40B4-BE49-F238E27FC236}">
                <a16:creationId xmlns:a16="http://schemas.microsoft.com/office/drawing/2014/main" id="{77B11CAA-72CB-4EEB-98A7-847D04C84011}"/>
              </a:ext>
            </a:extLst>
          </p:cNvPr>
          <p:cNvPicPr>
            <a:picLocks noGrp="1" noChangeAspect="1"/>
          </p:cNvPicPr>
          <p:nvPr>
            <p:ph sz="quarter" idx="10"/>
          </p:nvPr>
        </p:nvPicPr>
        <p:blipFill>
          <a:blip r:embed="rId3"/>
          <a:stretch>
            <a:fillRect/>
          </a:stretch>
        </p:blipFill>
        <p:spPr>
          <a:xfrm>
            <a:off x="442308" y="1473200"/>
            <a:ext cx="9211885" cy="4574040"/>
          </a:xfrm>
        </p:spPr>
      </p:pic>
      <p:sp>
        <p:nvSpPr>
          <p:cNvPr id="5" name="TextBox 4">
            <a:extLst>
              <a:ext uri="{FF2B5EF4-FFF2-40B4-BE49-F238E27FC236}">
                <a16:creationId xmlns:a16="http://schemas.microsoft.com/office/drawing/2014/main" id="{779C819E-2C8C-4AA5-9B1A-BD1AFD7AC17E}"/>
              </a:ext>
            </a:extLst>
          </p:cNvPr>
          <p:cNvSpPr txBox="1"/>
          <p:nvPr/>
        </p:nvSpPr>
        <p:spPr>
          <a:xfrm>
            <a:off x="10367963" y="5581650"/>
            <a:ext cx="16875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cs typeface="Arial"/>
                <a:hlinkClick r:id="rId4"/>
              </a:rPr>
              <a:t>ProQuest</a:t>
            </a:r>
            <a:endParaRPr lang="en-US" sz="2400">
              <a:latin typeface="Arial"/>
              <a:cs typeface="Arial"/>
            </a:endParaRPr>
          </a:p>
        </p:txBody>
      </p:sp>
    </p:spTree>
    <p:extLst>
      <p:ext uri="{BB962C8B-B14F-4D97-AF65-F5344CB8AC3E}">
        <p14:creationId xmlns:p14="http://schemas.microsoft.com/office/powerpoint/2010/main" val="1343509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33032-1C10-432E-A0BE-F0EBC603B051}"/>
              </a:ext>
            </a:extLst>
          </p:cNvPr>
          <p:cNvSpPr>
            <a:spLocks noGrp="1"/>
          </p:cNvSpPr>
          <p:nvPr>
            <p:ph type="title"/>
          </p:nvPr>
        </p:nvSpPr>
        <p:spPr/>
        <p:txBody>
          <a:bodyPr/>
          <a:lstStyle/>
          <a:p>
            <a:r>
              <a:rPr lang="en-GB"/>
              <a:t>Record of searches</a:t>
            </a:r>
          </a:p>
        </p:txBody>
      </p:sp>
      <p:sp>
        <p:nvSpPr>
          <p:cNvPr id="3" name="Content Placeholder 2">
            <a:extLst>
              <a:ext uri="{FF2B5EF4-FFF2-40B4-BE49-F238E27FC236}">
                <a16:creationId xmlns:a16="http://schemas.microsoft.com/office/drawing/2014/main" id="{FB8BC60C-36F3-42A1-A091-442F8FE2A6F8}"/>
              </a:ext>
            </a:extLst>
          </p:cNvPr>
          <p:cNvSpPr>
            <a:spLocks noGrp="1"/>
          </p:cNvSpPr>
          <p:nvPr>
            <p:ph sz="quarter" idx="10"/>
          </p:nvPr>
        </p:nvSpPr>
        <p:spPr/>
        <p:txBody>
          <a:bodyPr vert="horz" lIns="91440" tIns="45720" rIns="91440" bIns="45720" rtlCol="0" anchor="t">
            <a:normAutofit/>
          </a:bodyPr>
          <a:lstStyle/>
          <a:p>
            <a:pPr marL="0" indent="0">
              <a:buNone/>
            </a:pPr>
            <a:r>
              <a:rPr lang="en-GB" sz="2400">
                <a:latin typeface="Arial"/>
                <a:cs typeface="Calibri Light"/>
              </a:rPr>
              <a:t>You will need to keep a record of all your searches to help you keep track.</a:t>
            </a:r>
            <a:endParaRPr lang="en-US" sz="2400">
              <a:latin typeface="Arial"/>
              <a:cs typeface="Arial"/>
            </a:endParaRPr>
          </a:p>
          <a:p>
            <a:pPr marL="0" indent="0">
              <a:buNone/>
            </a:pPr>
            <a:endParaRPr lang="en-GB">
              <a:latin typeface="Arial"/>
              <a:cs typeface="Calibri Light"/>
            </a:endParaRPr>
          </a:p>
          <a:p>
            <a:pPr marL="0" indent="0">
              <a:buNone/>
            </a:pPr>
            <a:endParaRPr lang="en-GB">
              <a:latin typeface="Arial"/>
              <a:cs typeface="Calibri Light"/>
            </a:endParaRPr>
          </a:p>
        </p:txBody>
      </p:sp>
      <p:graphicFrame>
        <p:nvGraphicFramePr>
          <p:cNvPr id="5" name="Table 5">
            <a:extLst>
              <a:ext uri="{FF2B5EF4-FFF2-40B4-BE49-F238E27FC236}">
                <a16:creationId xmlns:a16="http://schemas.microsoft.com/office/drawing/2014/main" id="{F44F02FB-48F6-48E0-9D16-6D90CF81098C}"/>
              </a:ext>
            </a:extLst>
          </p:cNvPr>
          <p:cNvGraphicFramePr>
            <a:graphicFrameLocks noGrp="1"/>
          </p:cNvGraphicFramePr>
          <p:nvPr>
            <p:extLst>
              <p:ext uri="{D42A27DB-BD31-4B8C-83A1-F6EECF244321}">
                <p14:modId xmlns:p14="http://schemas.microsoft.com/office/powerpoint/2010/main" val="2911316762"/>
              </p:ext>
            </p:extLst>
          </p:nvPr>
        </p:nvGraphicFramePr>
        <p:xfrm>
          <a:off x="743856" y="2503714"/>
          <a:ext cx="10321580" cy="3460228"/>
        </p:xfrm>
        <a:graphic>
          <a:graphicData uri="http://schemas.openxmlformats.org/drawingml/2006/table">
            <a:tbl>
              <a:tblPr firstRow="1" bandRow="1">
                <a:tableStyleId>{3B4B98B0-60AC-42C2-AFA5-B58CD77FA1E5}</a:tableStyleId>
              </a:tblPr>
              <a:tblGrid>
                <a:gridCol w="2580395">
                  <a:extLst>
                    <a:ext uri="{9D8B030D-6E8A-4147-A177-3AD203B41FA5}">
                      <a16:colId xmlns:a16="http://schemas.microsoft.com/office/drawing/2014/main" val="2653897712"/>
                    </a:ext>
                  </a:extLst>
                </a:gridCol>
                <a:gridCol w="2580395">
                  <a:extLst>
                    <a:ext uri="{9D8B030D-6E8A-4147-A177-3AD203B41FA5}">
                      <a16:colId xmlns:a16="http://schemas.microsoft.com/office/drawing/2014/main" val="2061640040"/>
                    </a:ext>
                  </a:extLst>
                </a:gridCol>
                <a:gridCol w="2580395">
                  <a:extLst>
                    <a:ext uri="{9D8B030D-6E8A-4147-A177-3AD203B41FA5}">
                      <a16:colId xmlns:a16="http://schemas.microsoft.com/office/drawing/2014/main" val="1020940681"/>
                    </a:ext>
                  </a:extLst>
                </a:gridCol>
                <a:gridCol w="2580395">
                  <a:extLst>
                    <a:ext uri="{9D8B030D-6E8A-4147-A177-3AD203B41FA5}">
                      <a16:colId xmlns:a16="http://schemas.microsoft.com/office/drawing/2014/main" val="4211779202"/>
                    </a:ext>
                  </a:extLst>
                </a:gridCol>
              </a:tblGrid>
              <a:tr h="747508">
                <a:tc>
                  <a:txBody>
                    <a:bodyPr/>
                    <a:lstStyle/>
                    <a:p>
                      <a:pPr lvl="0">
                        <a:buNone/>
                      </a:pPr>
                      <a:r>
                        <a:rPr lang="en-GB" sz="2200" b="1" u="none" strike="noStrike" noProof="0" dirty="0">
                          <a:latin typeface="Calibri"/>
                        </a:rPr>
                        <a:t>Database searched</a:t>
                      </a:r>
                      <a:endParaRPr lang="en-US" sz="2200" b="1"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1" u="none" strike="noStrike" noProof="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1" dirty="0">
                          <a:latin typeface="Calibri"/>
                        </a:rPr>
                        <a:t>Website</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259319615"/>
                  </a:ext>
                </a:extLst>
              </a:tr>
              <a:tr h="747508">
                <a:tc>
                  <a:txBody>
                    <a:bodyPr/>
                    <a:lstStyle/>
                    <a:p>
                      <a:pPr lvl="0" algn="l">
                        <a:lnSpc>
                          <a:spcPct val="100000"/>
                        </a:lnSpc>
                        <a:spcBef>
                          <a:spcPts val="0"/>
                        </a:spcBef>
                        <a:spcAft>
                          <a:spcPts val="0"/>
                        </a:spcAft>
                        <a:buNone/>
                      </a:pPr>
                      <a:r>
                        <a:rPr lang="en-GB" sz="2200" b="1" u="none" strike="noStrike" noProof="0" dirty="0">
                          <a:latin typeface="Calibri"/>
                        </a:rPr>
                        <a:t>Terms searched</a:t>
                      </a:r>
                    </a:p>
                    <a:p>
                      <a:pPr lvl="0">
                        <a:buNone/>
                      </a:pPr>
                      <a:endParaRPr lang="en-GB" sz="2200" b="1"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1" dirty="0">
                          <a:latin typeface="Calibri"/>
                        </a:rPr>
                        <a:t>Name</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423071534"/>
                  </a:ext>
                </a:extLst>
              </a:tr>
              <a:tr h="747508">
                <a:tc>
                  <a:txBody>
                    <a:bodyPr/>
                    <a:lstStyle/>
                    <a:p>
                      <a:pPr lvl="0" algn="l">
                        <a:lnSpc>
                          <a:spcPct val="100000"/>
                        </a:lnSpc>
                        <a:spcBef>
                          <a:spcPts val="0"/>
                        </a:spcBef>
                        <a:spcAft>
                          <a:spcPts val="0"/>
                        </a:spcAft>
                        <a:buNone/>
                      </a:pPr>
                      <a:r>
                        <a:rPr lang="en-GB" sz="2200" b="1" u="none" strike="noStrike" noProof="0" dirty="0">
                          <a:latin typeface="Calibri"/>
                        </a:rPr>
                        <a:t>Limits set</a:t>
                      </a:r>
                    </a:p>
                    <a:p>
                      <a:pPr lvl="0">
                        <a:buNone/>
                      </a:pPr>
                      <a:endParaRPr lang="en-GB" sz="2200" b="1"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1" dirty="0">
                          <a:latin typeface="Calibri"/>
                        </a:rPr>
                        <a:t>URL</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484587034"/>
                  </a:ext>
                </a:extLst>
              </a:tr>
              <a:tr h="747508">
                <a:tc>
                  <a:txBody>
                    <a:bodyPr/>
                    <a:lstStyle/>
                    <a:p>
                      <a:pPr lvl="0" algn="l">
                        <a:lnSpc>
                          <a:spcPct val="100000"/>
                        </a:lnSpc>
                        <a:spcBef>
                          <a:spcPts val="0"/>
                        </a:spcBef>
                        <a:spcAft>
                          <a:spcPts val="0"/>
                        </a:spcAft>
                        <a:buNone/>
                      </a:pPr>
                      <a:r>
                        <a:rPr lang="en-GB" sz="2200" b="1" u="none" strike="noStrike" noProof="0" dirty="0">
                          <a:latin typeface="Calibri"/>
                        </a:rPr>
                        <a:t>Number selected</a:t>
                      </a:r>
                    </a:p>
                    <a:p>
                      <a:pPr lvl="0">
                        <a:buNone/>
                      </a:pPr>
                      <a:endParaRPr lang="en-GB" sz="2200" b="1"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1" dirty="0">
                          <a:latin typeface="Calibri"/>
                        </a:rPr>
                        <a:t>Date Accessed</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dirty="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16903420"/>
                  </a:ext>
                </a:extLst>
              </a:tr>
              <a:tr h="420474">
                <a:tc>
                  <a:txBody>
                    <a:bodyPr/>
                    <a:lstStyle/>
                    <a:p>
                      <a:r>
                        <a:rPr lang="en-GB" sz="2200" b="1" dirty="0">
                          <a:latin typeface="Calibri"/>
                        </a:rPr>
                        <a:t>Notes</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sz="2200" b="0">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GB" sz="2200" b="0">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endParaRPr lang="en-GB">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297441588"/>
                  </a:ext>
                </a:extLst>
              </a:tr>
            </a:tbl>
          </a:graphicData>
        </a:graphic>
      </p:graphicFrame>
    </p:spTree>
    <p:extLst>
      <p:ext uri="{BB962C8B-B14F-4D97-AF65-F5344CB8AC3E}">
        <p14:creationId xmlns:p14="http://schemas.microsoft.com/office/powerpoint/2010/main" val="535580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Additional useful sites</a:t>
            </a:r>
          </a:p>
        </p:txBody>
      </p:sp>
      <p:sp>
        <p:nvSpPr>
          <p:cNvPr id="3" name="Content Placeholder 2">
            <a:extLst>
              <a:ext uri="{FF2B5EF4-FFF2-40B4-BE49-F238E27FC236}">
                <a16:creationId xmlns:a16="http://schemas.microsoft.com/office/drawing/2014/main" id="{473D6299-A471-42E3-A5D4-FCCE564F2DDB}"/>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dirty="0">
                <a:latin typeface="Calibri"/>
                <a:cs typeface="Calibri Light"/>
                <a:hlinkClick r:id="rId3"/>
              </a:rPr>
              <a:t>Pubmed Search strategy blog</a:t>
            </a:r>
            <a:endParaRPr lang="en-US">
              <a:latin typeface="Calibri"/>
              <a:cs typeface="Calibri Light"/>
            </a:endParaRPr>
          </a:p>
          <a:p>
            <a:pPr marL="0" indent="0">
              <a:buNone/>
            </a:pPr>
            <a:r>
              <a:rPr lang="en-GB" dirty="0">
                <a:latin typeface="Calibri"/>
                <a:cs typeface="Calibri Light"/>
              </a:rPr>
              <a:t>   A useful and searchable resource when starting out developing      keywords. </a:t>
            </a:r>
          </a:p>
          <a:p>
            <a:pPr>
              <a:buFont typeface="Arial" panose="05000000000000000000" pitchFamily="2" charset="2"/>
              <a:buChar char="•"/>
            </a:pPr>
            <a:endParaRPr lang="en-GB" dirty="0">
              <a:latin typeface="Calibri"/>
              <a:cs typeface="Calibri Light"/>
            </a:endParaRPr>
          </a:p>
          <a:p>
            <a:pPr>
              <a:buFont typeface="Arial" panose="05000000000000000000" pitchFamily="2" charset="2"/>
              <a:buChar char="•"/>
            </a:pPr>
            <a:r>
              <a:rPr lang="en-GB" dirty="0">
                <a:latin typeface="Calibri"/>
                <a:cs typeface="Calibri Light"/>
                <a:hlinkClick r:id="rId4"/>
              </a:rPr>
              <a:t>Cochrane Library</a:t>
            </a:r>
            <a:endParaRPr lang="en-GB">
              <a:latin typeface="Calibri"/>
              <a:cs typeface="Calibri Light"/>
            </a:endParaRPr>
          </a:p>
          <a:p>
            <a:pPr marL="0" indent="0">
              <a:buNone/>
            </a:pPr>
            <a:r>
              <a:rPr lang="en-GB" dirty="0">
                <a:latin typeface="Calibri"/>
                <a:cs typeface="Calibri Light"/>
              </a:rPr>
              <a:t>  Great for locating systematic reviews on your topic</a:t>
            </a:r>
          </a:p>
          <a:p>
            <a:pPr>
              <a:buFont typeface="Arial" panose="05000000000000000000" pitchFamily="2" charset="2"/>
              <a:buChar char="•"/>
            </a:pPr>
            <a:endParaRPr lang="en-GB" dirty="0">
              <a:latin typeface="Calibri"/>
              <a:cs typeface="Calibri Light"/>
            </a:endParaRPr>
          </a:p>
          <a:p>
            <a:pPr>
              <a:buFont typeface="Arial" panose="05000000000000000000" pitchFamily="2" charset="2"/>
              <a:buChar char="•"/>
            </a:pPr>
            <a:r>
              <a:rPr lang="en-GB" dirty="0">
                <a:latin typeface="Calibri"/>
                <a:cs typeface="Calibri Light"/>
                <a:hlinkClick r:id="rId5"/>
              </a:rPr>
              <a:t>Google Scholar</a:t>
            </a:r>
            <a:endParaRPr lang="en-GB">
              <a:latin typeface="Calibri"/>
              <a:cs typeface="Calibri Light"/>
            </a:endParaRPr>
          </a:p>
          <a:p>
            <a:pPr marL="0" indent="0">
              <a:buNone/>
            </a:pPr>
            <a:r>
              <a:rPr lang="en-GB" dirty="0">
                <a:latin typeface="Calibri"/>
                <a:cs typeface="Calibri Light"/>
              </a:rPr>
              <a:t>  Link to the library website</a:t>
            </a:r>
          </a:p>
          <a:p>
            <a:endParaRPr lang="en-GB">
              <a:latin typeface="Arial"/>
              <a:cs typeface="Calibri Light"/>
            </a:endParaRPr>
          </a:p>
          <a:p>
            <a:endParaRPr lang="en-GB">
              <a:latin typeface="Arial"/>
              <a:cs typeface="Calibri Light"/>
            </a:endParaRPr>
          </a:p>
        </p:txBody>
      </p:sp>
    </p:spTree>
    <p:extLst>
      <p:ext uri="{BB962C8B-B14F-4D97-AF65-F5344CB8AC3E}">
        <p14:creationId xmlns:p14="http://schemas.microsoft.com/office/powerpoint/2010/main" val="1560494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Linking Google Scholar </a:t>
            </a:r>
            <a:endParaRPr lang="en-US" sz="3600" dirty="0">
              <a:ea typeface="+mj-lt"/>
              <a:cs typeface="+mj-lt"/>
            </a:endParaRPr>
          </a:p>
          <a:p>
            <a:endParaRPr lang="en-US" sz="3600" b="1" kern="1200" dirty="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a:cs typeface="Calibri"/>
              </a:rPr>
              <a:t>Search for Google Scholar</a:t>
            </a:r>
            <a:endParaRPr lang="en-US">
              <a:latin typeface="Calibri"/>
              <a:cs typeface="Calibri"/>
            </a:endParaRPr>
          </a:p>
          <a:p>
            <a:pPr marL="342900" indent="-342900">
              <a:buFont typeface="Arial" panose="05000000000000000000" pitchFamily="2" charset="2"/>
              <a:buChar char="•"/>
            </a:pPr>
            <a:r>
              <a:rPr lang="en-US" sz="2000" dirty="0">
                <a:latin typeface="Calibri"/>
                <a:cs typeface="Calibri"/>
              </a:rPr>
              <a:t>Click on site</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Click on 3 lines (top left of page)</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Choose settings</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Click library links</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Type in UW Trinity </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Click search</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Tick the box with View it @ UWTSD</a:t>
            </a:r>
            <a:endParaRPr lang="en-US" sz="2000">
              <a:latin typeface="Calibri"/>
              <a:cs typeface="Calibri"/>
            </a:endParaRPr>
          </a:p>
          <a:p>
            <a:pPr marL="342900" indent="-342900">
              <a:buFont typeface="Arial" panose="05000000000000000000" pitchFamily="2" charset="2"/>
              <a:buChar char="•"/>
            </a:pPr>
            <a:r>
              <a:rPr lang="en-US" sz="2000" dirty="0">
                <a:latin typeface="Calibri"/>
                <a:cs typeface="Calibri"/>
              </a:rPr>
              <a:t>Save</a:t>
            </a:r>
            <a:endParaRPr lang="en-US" sz="2000">
              <a:latin typeface="Calibri"/>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33314867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rmAutofit/>
          </a:bodyPr>
          <a:lstStyle/>
          <a:p>
            <a:r>
              <a:rPr lang="en-GB" sz="3600">
                <a:solidFill>
                  <a:schemeClr val="bg1"/>
                </a:solidFill>
                <a:latin typeface="+mn-lt"/>
                <a:cs typeface="Arial" panose="020B0604020202020204" pitchFamily="34" charset="0"/>
              </a:rPr>
              <a:t>Evaluating</a:t>
            </a:r>
            <a:r>
              <a:rPr lang="en-GB" sz="3600">
                <a:latin typeface="+mn-lt"/>
                <a:cs typeface="Arial" panose="020B0604020202020204" pitchFamily="34" charset="0"/>
              </a:rPr>
              <a:t> </a:t>
            </a:r>
            <a:r>
              <a:rPr lang="en-GB" sz="3600">
                <a:solidFill>
                  <a:schemeClr val="bg1"/>
                </a:solidFill>
                <a:latin typeface="+mn-lt"/>
                <a:cs typeface="Arial" panose="020B0604020202020204" pitchFamily="34" charset="0"/>
              </a:rPr>
              <a:t>articles critically: Things to look out for </a:t>
            </a:r>
          </a:p>
        </p:txBody>
      </p:sp>
      <p:sp>
        <p:nvSpPr>
          <p:cNvPr id="3" name="Content Placeholder 2"/>
          <p:cNvSpPr>
            <a:spLocks noGrp="1"/>
          </p:cNvSpPr>
          <p:nvPr>
            <p:ph idx="4294967295"/>
          </p:nvPr>
        </p:nvSpPr>
        <p:spPr>
          <a:xfrm>
            <a:off x="0" y="1238477"/>
            <a:ext cx="8081555" cy="4483054"/>
          </a:xfrm>
        </p:spPr>
        <p:txBody>
          <a:bodyPr vert="horz" lIns="91440" tIns="45720" rIns="91440" bIns="45720" rtlCol="0" anchor="t">
            <a:noAutofit/>
          </a:bodyPr>
          <a:lstStyle/>
          <a:p>
            <a:pPr>
              <a:buFont typeface="Arial"/>
              <a:buChar char="•"/>
            </a:pPr>
            <a:r>
              <a:rPr lang="en-GB" sz="2200" dirty="0">
                <a:latin typeface="Arial"/>
                <a:cs typeface="Arial"/>
              </a:rPr>
              <a:t>Is it Peer-Reviewed?</a:t>
            </a:r>
            <a:endParaRPr lang="en-US" sz="2600" dirty="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Does it contain stated research questions?</a:t>
            </a:r>
            <a:endParaRPr lang="en-GB" sz="2600" dirty="0">
              <a:latin typeface="Arial"/>
              <a:cs typeface="Arial"/>
            </a:endParaRPr>
          </a:p>
          <a:p>
            <a:pPr marL="0" indent="0">
              <a:buNone/>
            </a:pPr>
            <a:endParaRPr lang="en-GB" sz="2200">
              <a:latin typeface="Arial"/>
              <a:cs typeface="Arial"/>
            </a:endParaRPr>
          </a:p>
          <a:p>
            <a:pPr>
              <a:buFont typeface="Arial"/>
              <a:buChar char="•"/>
            </a:pPr>
            <a:r>
              <a:rPr lang="en-GB" sz="2200" dirty="0">
                <a:latin typeface="Arial"/>
                <a:cs typeface="Arial"/>
              </a:rPr>
              <a:t>How recent is it? What dates are shown on the references?</a:t>
            </a:r>
            <a:endParaRPr lang="en-GB" sz="2200" dirty="0">
              <a:latin typeface="Arial" panose="020B0604020202020204" pitchFamily="34" charset="0"/>
              <a:cs typeface="Arial" panose="020B0604020202020204" pitchFamily="34" charset="0"/>
            </a:endParaRPr>
          </a:p>
          <a:p>
            <a:pPr>
              <a:buFont typeface="Arial"/>
              <a:buChar char="•"/>
            </a:pPr>
            <a:endParaRPr lang="en-GB" sz="220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Does it have a lot of references? </a:t>
            </a:r>
            <a:endParaRPr lang="en-GB" sz="2200" dirty="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Some databases will have records of Downloads, Shares, and how often it’s been cited by others e.g. Springer, Science Direct, Google Scholar.</a:t>
            </a:r>
          </a:p>
          <a:p>
            <a:pPr marL="0" indent="0">
              <a:buNone/>
            </a:pPr>
            <a:endParaRPr lang="en-GB" sz="26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80410" y="1467992"/>
            <a:ext cx="3750552" cy="3768130"/>
          </a:xfrm>
          <a:prstGeom prst="rect">
            <a:avLst/>
          </a:prstGeom>
        </p:spPr>
      </p:pic>
    </p:spTree>
    <p:extLst>
      <p:ext uri="{BB962C8B-B14F-4D97-AF65-F5344CB8AC3E}">
        <p14:creationId xmlns:p14="http://schemas.microsoft.com/office/powerpoint/2010/main" val="29815123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cs typeface="Calibri Light"/>
              </a:rPr>
              <a:t>Record by referencing correctly</a:t>
            </a:r>
          </a:p>
        </p:txBody>
      </p:sp>
    </p:spTree>
    <p:extLst>
      <p:ext uri="{BB962C8B-B14F-4D97-AF65-F5344CB8AC3E}">
        <p14:creationId xmlns:p14="http://schemas.microsoft.com/office/powerpoint/2010/main" val="20877687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940769-6E1A-4F0A-A930-F4AB344E15C4}"/>
              </a:ext>
            </a:extLst>
          </p:cNvPr>
          <p:cNvSpPr>
            <a:spLocks noGrp="1"/>
          </p:cNvSpPr>
          <p:nvPr>
            <p:ph type="title"/>
          </p:nvPr>
        </p:nvSpPr>
        <p:spPr/>
        <p:txBody>
          <a:bodyPr/>
          <a:lstStyle/>
          <a:p>
            <a:r>
              <a:rPr lang="en-GB">
                <a:latin typeface="Calibri"/>
                <a:cs typeface="Calibri"/>
              </a:rPr>
              <a:t>Managing your information</a:t>
            </a:r>
          </a:p>
        </p:txBody>
      </p:sp>
      <p:pic>
        <p:nvPicPr>
          <p:cNvPr id="17" name="Picture 17" descr="A close up of a logo&#10;&#10;Description generated with high confidence">
            <a:extLst>
              <a:ext uri="{FF2B5EF4-FFF2-40B4-BE49-F238E27FC236}">
                <a16:creationId xmlns:a16="http://schemas.microsoft.com/office/drawing/2014/main" id="{3D20AA1D-3F78-4BA3-BEC8-CA6DEB99950B}"/>
              </a:ext>
            </a:extLst>
          </p:cNvPr>
          <p:cNvPicPr>
            <a:picLocks noGrp="1" noChangeAspect="1"/>
          </p:cNvPicPr>
          <p:nvPr>
            <p:ph sz="quarter" idx="10"/>
          </p:nvPr>
        </p:nvPicPr>
        <p:blipFill rotWithShape="1">
          <a:blip r:embed="rId3"/>
          <a:stretch/>
        </p:blipFill>
        <p:spPr>
          <a:xfrm>
            <a:off x="6094412" y="2172494"/>
            <a:ext cx="5257800" cy="3238500"/>
          </a:xfrm>
          <a:prstGeom prst="rect">
            <a:avLst/>
          </a:prstGeom>
        </p:spPr>
      </p:pic>
      <p:sp>
        <p:nvSpPr>
          <p:cNvPr id="4" name="TextBox 3">
            <a:extLst>
              <a:ext uri="{FF2B5EF4-FFF2-40B4-BE49-F238E27FC236}">
                <a16:creationId xmlns:a16="http://schemas.microsoft.com/office/drawing/2014/main" id="{A6D97692-1B2A-4FA9-A59C-083135AA9D0D}"/>
              </a:ext>
            </a:extLst>
          </p:cNvPr>
          <p:cNvSpPr txBox="1"/>
          <p:nvPr/>
        </p:nvSpPr>
        <p:spPr>
          <a:xfrm>
            <a:off x="125579" y="1340814"/>
            <a:ext cx="1164445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latin typeface="Calibri"/>
                <a:cs typeface="Calibri"/>
              </a:rPr>
              <a:t>Give yourself plenty of time</a:t>
            </a:r>
          </a:p>
          <a:p>
            <a:pPr marL="342900" indent="-342900">
              <a:buFont typeface="Arial"/>
              <a:buChar char="•"/>
            </a:pPr>
            <a:endParaRPr lang="en-US" sz="2400">
              <a:latin typeface="Calibri"/>
              <a:cs typeface="Calibri"/>
            </a:endParaRPr>
          </a:p>
          <a:p>
            <a:pPr marL="342900" indent="-342900">
              <a:buFont typeface="Arial"/>
              <a:buChar char="•"/>
            </a:pPr>
            <a:r>
              <a:rPr lang="en-GB" sz="2400">
                <a:latin typeface="Calibri"/>
                <a:cs typeface="Calibri"/>
              </a:rPr>
              <a:t>Be flexible - plan and amend your search strategy</a:t>
            </a:r>
          </a:p>
          <a:p>
            <a:pPr marL="342900" indent="-342900">
              <a:buFont typeface="Arial"/>
              <a:buChar char="•"/>
            </a:pPr>
            <a:endParaRPr lang="en-GB" sz="2400">
              <a:latin typeface="Calibri"/>
              <a:cs typeface="Calibri"/>
            </a:endParaRPr>
          </a:p>
          <a:p>
            <a:pPr marL="342900" indent="-342900">
              <a:buFont typeface="Arial"/>
              <a:buChar char="•"/>
            </a:pPr>
            <a:r>
              <a:rPr lang="en-US" sz="2400">
                <a:latin typeface="Calibri"/>
                <a:cs typeface="Calibri"/>
              </a:rPr>
              <a:t>Evaluate all results critically</a:t>
            </a:r>
            <a:endParaRPr lang="en-GB" sz="2400">
              <a:latin typeface="Calibri"/>
              <a:cs typeface="Calibri"/>
            </a:endParaRPr>
          </a:p>
          <a:p>
            <a:pPr marL="342900" indent="-342900">
              <a:buFont typeface="Arial"/>
              <a:buChar char="•"/>
            </a:pPr>
            <a:endParaRPr lang="en-US" sz="2400">
              <a:latin typeface="Calibri"/>
              <a:cs typeface="Calibri"/>
            </a:endParaRPr>
          </a:p>
          <a:p>
            <a:pPr marL="342900" indent="-342900">
              <a:buFont typeface="Arial"/>
              <a:buChar char="•"/>
            </a:pPr>
            <a:r>
              <a:rPr lang="en-US" sz="2400">
                <a:latin typeface="Calibri"/>
                <a:cs typeface="Calibri"/>
              </a:rPr>
              <a:t>Keep consistent records from the beginning</a:t>
            </a:r>
          </a:p>
          <a:p>
            <a:pPr marL="342900" indent="-342900">
              <a:buFont typeface="Arial"/>
              <a:buChar char="•"/>
            </a:pPr>
            <a:endParaRPr lang="en-US" sz="2400">
              <a:latin typeface="Calibri"/>
              <a:cs typeface="Calibri"/>
            </a:endParaRPr>
          </a:p>
          <a:p>
            <a:pPr marL="342900" indent="-342900">
              <a:buFont typeface="Arial"/>
              <a:buChar char="•"/>
            </a:pPr>
            <a:r>
              <a:rPr lang="en-US" sz="2400">
                <a:latin typeface="Calibri"/>
                <a:cs typeface="Calibri"/>
              </a:rPr>
              <a:t>Get on top of your referencing</a:t>
            </a:r>
          </a:p>
          <a:p>
            <a:pPr marL="342900" indent="-342900">
              <a:buFont typeface="Arial"/>
              <a:buChar char="•"/>
            </a:pPr>
            <a:endParaRPr lang="en-US" sz="2400">
              <a:latin typeface="Calibri"/>
              <a:cs typeface="Calibri"/>
            </a:endParaRPr>
          </a:p>
          <a:p>
            <a:pPr marL="342900" indent="-342900">
              <a:buFont typeface="Arial"/>
              <a:buChar char="•"/>
            </a:pPr>
            <a:r>
              <a:rPr lang="en-GB" sz="2400">
                <a:latin typeface="Calibri"/>
                <a:cs typeface="Calibri"/>
              </a:rPr>
              <a:t>Organise your results – save them, think about online management tools, </a:t>
            </a:r>
            <a:r>
              <a:rPr lang="en-GB" sz="2400" err="1">
                <a:latin typeface="Calibri"/>
                <a:cs typeface="Calibri"/>
              </a:rPr>
              <a:t>eg.</a:t>
            </a:r>
            <a:r>
              <a:rPr lang="en-GB" sz="2400">
                <a:latin typeface="Calibri"/>
                <a:cs typeface="Calibri"/>
              </a:rPr>
              <a:t> RefWorks</a:t>
            </a:r>
          </a:p>
          <a:p>
            <a:pPr marL="342900" indent="-342900">
              <a:buFont typeface="Arial"/>
              <a:buChar char="•"/>
            </a:pPr>
            <a:endParaRPr lang="en-GB" sz="2400">
              <a:latin typeface="Calibri"/>
              <a:cs typeface="Calibri"/>
            </a:endParaRPr>
          </a:p>
          <a:p>
            <a:pPr marL="342900" indent="-342900">
              <a:buFont typeface="Arial"/>
              <a:buChar char="•"/>
            </a:pPr>
            <a:r>
              <a:rPr lang="en-US" sz="2400">
                <a:latin typeface="Calibri"/>
                <a:cs typeface="Calibri"/>
              </a:rPr>
              <a:t>Ask for help if you need it! </a:t>
            </a:r>
            <a:endParaRPr lang="en-GB" sz="2400">
              <a:latin typeface="Calibri"/>
              <a:cs typeface="Calibri"/>
            </a:endParaRPr>
          </a:p>
        </p:txBody>
      </p:sp>
      <p:sp>
        <p:nvSpPr>
          <p:cNvPr id="8" name="TextBox 7">
            <a:extLst>
              <a:ext uri="{FF2B5EF4-FFF2-40B4-BE49-F238E27FC236}">
                <a16:creationId xmlns:a16="http://schemas.microsoft.com/office/drawing/2014/main" id="{CD08437C-F587-4AD5-9176-E78D3B30A0C7}"/>
              </a:ext>
            </a:extLst>
          </p:cNvPr>
          <p:cNvSpPr txBox="1"/>
          <p:nvPr/>
        </p:nvSpPr>
        <p:spPr>
          <a:xfrm>
            <a:off x="377537" y="19881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a:cs typeface="Calibri Light"/>
            </a:endParaRPr>
          </a:p>
        </p:txBody>
      </p:sp>
    </p:spTree>
    <p:extLst>
      <p:ext uri="{BB962C8B-B14F-4D97-AF65-F5344CB8AC3E}">
        <p14:creationId xmlns:p14="http://schemas.microsoft.com/office/powerpoint/2010/main" val="352183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14699801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07A0-59C1-4E6B-A923-081BF7F3735A}"/>
              </a:ext>
            </a:extLst>
          </p:cNvPr>
          <p:cNvSpPr>
            <a:spLocks noGrp="1"/>
          </p:cNvSpPr>
          <p:nvPr>
            <p:ph type="title"/>
          </p:nvPr>
        </p:nvSpPr>
        <p:spPr/>
        <p:txBody>
          <a:bodyPr vert="horz" lIns="91440" tIns="45720" rIns="91440" bIns="45720" rtlCol="0" anchor="b">
            <a:normAutofit/>
          </a:bodyPr>
          <a:lstStyle/>
          <a:p>
            <a:r>
              <a:rPr lang="en-US" sz="5400" b="1" kern="1200">
                <a:latin typeface="+mj-lt"/>
                <a:ea typeface="+mj-ea"/>
                <a:cs typeface="+mj-cs"/>
              </a:rPr>
              <a:t>RefWorks</a:t>
            </a:r>
            <a:endParaRPr lang="en-US" sz="5400" b="1" kern="1200">
              <a:latin typeface="+mj-lt"/>
            </a:endParaRPr>
          </a:p>
        </p:txBody>
      </p:sp>
      <p:sp>
        <p:nvSpPr>
          <p:cNvPr id="4" name="Content Placeholder 2">
            <a:extLst>
              <a:ext uri="{FF2B5EF4-FFF2-40B4-BE49-F238E27FC236}">
                <a16:creationId xmlns:a16="http://schemas.microsoft.com/office/drawing/2014/main" id="{1625CD02-D188-4963-9EC3-5A00217A4E28}"/>
              </a:ext>
            </a:extLst>
          </p:cNvPr>
          <p:cNvSpPr>
            <a:spLocks noGrp="1"/>
          </p:cNvSpPr>
          <p:nvPr/>
        </p:nvSpPr>
        <p:spPr>
          <a:xfrm>
            <a:off x="486473" y="2009741"/>
            <a:ext cx="5969826" cy="403999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US" sz="2400">
                <a:latin typeface="Arial"/>
                <a:cs typeface="Arial"/>
                <a:hlinkClick r:id="rId3"/>
              </a:rPr>
              <a:t>Sign up for RefWorks</a:t>
            </a:r>
            <a:r>
              <a:rPr lang="en-US" sz="2400">
                <a:latin typeface="Arial"/>
                <a:cs typeface="Arial"/>
              </a:rPr>
              <a:t> </a:t>
            </a: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4"/>
              </a:rPr>
              <a:t>Exporting references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5"/>
              </a:rPr>
              <a:t>Creating and adding documents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6"/>
              </a:rPr>
              <a:t>RefWorks Tutorials (YouTube)</a:t>
            </a:r>
            <a:endParaRPr lang="en-US" sz="2400">
              <a:latin typeface="Arial"/>
              <a:cs typeface="Arial"/>
            </a:endParaRPr>
          </a:p>
          <a:p>
            <a:pPr>
              <a:buFont typeface="Arial" panose="020B0604020202020204" pitchFamily="34" charset="0"/>
              <a:buChar char="•"/>
            </a:pPr>
            <a:endParaRPr lang="en-US" sz="2400">
              <a:latin typeface="Arial"/>
              <a:cs typeface="Arial"/>
            </a:endParaRPr>
          </a:p>
          <a:p>
            <a:pPr marL="0">
              <a:buFont typeface="Arial" panose="020B0604020202020204" pitchFamily="34" charset="0"/>
              <a:buChar char="•"/>
            </a:pPr>
            <a:endParaRPr lang="en-US" sz="2200"/>
          </a:p>
        </p:txBody>
      </p:sp>
      <p:pic>
        <p:nvPicPr>
          <p:cNvPr id="5" name="Graphic 5" descr="Theatre with solid fill">
            <a:extLst>
              <a:ext uri="{FF2B5EF4-FFF2-40B4-BE49-F238E27FC236}">
                <a16:creationId xmlns:a16="http://schemas.microsoft.com/office/drawing/2014/main" id="{6EE40613-B057-4984-8E60-E8DAA97CA4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86423" y="1069836"/>
            <a:ext cx="5062093" cy="5062093"/>
          </a:xfrm>
          <a:prstGeom prst="rect">
            <a:avLst/>
          </a:prstGeom>
        </p:spPr>
      </p:pic>
    </p:spTree>
    <p:extLst>
      <p:ext uri="{BB962C8B-B14F-4D97-AF65-F5344CB8AC3E}">
        <p14:creationId xmlns:p14="http://schemas.microsoft.com/office/powerpoint/2010/main" val="106493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533399" y="1613457"/>
            <a:ext cx="7470898" cy="3835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US" b="1">
              <a:solidFill>
                <a:srgbClr val="007F7C"/>
              </a:solidFill>
              <a:latin typeface="Calibri Light"/>
              <a:ea typeface="Calibri Light"/>
              <a:cs typeface="Calibri Light"/>
            </a:endParaRPr>
          </a:p>
          <a:p>
            <a:pPr>
              <a:lnSpc>
                <a:spcPct val="90000"/>
              </a:lnSpc>
              <a:spcBef>
                <a:spcPts val="1000"/>
              </a:spcBef>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We use Harvard Referencing, following the </a:t>
            </a:r>
            <a:r>
              <a:rPr lang="en-GB" sz="2800" b="1">
                <a:solidFill>
                  <a:srgbClr val="007F7C"/>
                </a:solidFill>
                <a:latin typeface="Arial"/>
                <a:cs typeface="Arial"/>
              </a:rPr>
              <a:t>Cite Them Right 12th edition. </a:t>
            </a:r>
            <a:endParaRPr lang="en-US" b="1">
              <a:solidFill>
                <a:srgbClr val="007F7C"/>
              </a:solidFill>
              <a:ea typeface="Calibri Light"/>
              <a:cs typeface="Calibri Light"/>
            </a:endParaRPr>
          </a:p>
          <a:p>
            <a:pPr marL="342900" indent="-342900">
              <a:lnSpc>
                <a:spcPct val="90000"/>
              </a:lnSpc>
              <a:spcBef>
                <a:spcPts val="1000"/>
              </a:spcBef>
              <a:buFont typeface="Arial"/>
              <a:buChar char="•"/>
            </a:pPr>
            <a:endParaRPr lang="en-GB" sz="2800" b="1">
              <a:solidFill>
                <a:srgbClr val="007F7C"/>
              </a:solidFill>
              <a:latin typeface="Arial"/>
              <a:cs typeface="Arial"/>
            </a:endParaRPr>
          </a:p>
          <a:p>
            <a:pPr marL="342900" indent="-342900">
              <a:lnSpc>
                <a:spcPct val="90000"/>
              </a:lnSpc>
              <a:spcBef>
                <a:spcPts val="1000"/>
              </a:spcBef>
              <a:buFont typeface="Arial"/>
              <a:buChar char="•"/>
            </a:pPr>
            <a:r>
              <a:rPr lang="en-GB" sz="2800">
                <a:latin typeface="Arial"/>
                <a:cs typeface="Arial"/>
                <a:hlinkClick r:id="rId3"/>
              </a:rPr>
              <a:t>Database</a:t>
            </a:r>
            <a:r>
              <a:rPr lang="en-GB" sz="2800">
                <a:latin typeface="Arial"/>
                <a:cs typeface="Arial"/>
              </a:rPr>
              <a:t> available through the library.</a:t>
            </a:r>
          </a:p>
          <a:p>
            <a:pPr>
              <a:lnSpc>
                <a:spcPct val="90000"/>
              </a:lnSpc>
              <a:spcBef>
                <a:spcPts val="1000"/>
              </a:spcBef>
            </a:pPr>
            <a:endParaRPr lang="en-GB" sz="2800">
              <a:latin typeface="Arial"/>
              <a:cs typeface="Arial"/>
            </a:endParaRP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4"/>
          <a:stretch>
            <a:fillRect/>
          </a:stretch>
        </p:blipFill>
        <p:spPr>
          <a:xfrm>
            <a:off x="8870290" y="1539535"/>
            <a:ext cx="2759941" cy="3620881"/>
          </a:xfrm>
          <a:prstGeom prst="rect">
            <a:avLst/>
          </a:prstGeom>
        </p:spPr>
      </p:pic>
    </p:spTree>
    <p:extLst>
      <p:ext uri="{BB962C8B-B14F-4D97-AF65-F5344CB8AC3E}">
        <p14:creationId xmlns:p14="http://schemas.microsoft.com/office/powerpoint/2010/main" val="977536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a:spAutoFit/>
          </a:bodyPr>
          <a:lstStyle/>
          <a:p>
            <a:pPr marL="0" indent="0">
              <a:lnSpc>
                <a:spcPct val="100000"/>
              </a:lnSpc>
              <a:buNone/>
            </a:pPr>
            <a:r>
              <a:rPr lang="en-GB" sz="2400">
                <a:latin typeface="Arial" panose="020B0604020202020204" pitchFamily="34" charset="0"/>
                <a:cs typeface="Arial" panose="020B0604020202020204" pitchFamily="34" charset="0"/>
              </a:rPr>
              <a:t>Can’t find what you need? </a:t>
            </a:r>
            <a:r>
              <a:rPr lang="en-GB" sz="2400">
                <a:solidFill>
                  <a:srgbClr val="007F7C"/>
                </a:solidFill>
                <a:latin typeface="Arial" panose="020B0604020202020204" pitchFamily="34" charset="0"/>
                <a:cs typeface="Arial" panose="020B0604020202020204" pitchFamily="34" charset="0"/>
              </a:rPr>
              <a:t>Contact us for help</a:t>
            </a:r>
            <a:r>
              <a:rPr lang="en-GB" sz="2400">
                <a:latin typeface="Arial" panose="020B0604020202020204" pitchFamily="34" charset="0"/>
                <a:cs typeface="Arial" panose="020B0604020202020204" pitchFamily="34" charset="0"/>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If we don’t have what you need, you can request it via our </a:t>
            </a:r>
            <a:r>
              <a:rPr lang="en-GB" sz="2400" err="1">
                <a:latin typeface="Arial" panose="020B0604020202020204" pitchFamily="34" charset="0"/>
                <a:cs typeface="Arial" panose="020B0604020202020204" pitchFamily="34" charset="0"/>
              </a:rPr>
              <a:t>NeedMore</a:t>
            </a:r>
            <a:r>
              <a:rPr lang="en-GB" sz="2400">
                <a:latin typeface="Arial" panose="020B0604020202020204" pitchFamily="34" charset="0"/>
                <a:cs typeface="Arial" panose="020B0604020202020204" pitchFamily="34" charset="0"/>
              </a:rPr>
              <a:t> Service. </a:t>
            </a: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a:latin typeface="Arial" panose="020B0604020202020204" pitchFamily="34" charset="0"/>
                <a:cs typeface="Arial" panose="020B0604020202020204" pitchFamily="34" charset="0"/>
              </a:rPr>
              <a:t>You may also be eligible to join the </a:t>
            </a:r>
            <a:r>
              <a:rPr lang="en-GB" sz="2400" b="1">
                <a:latin typeface="Arial" panose="020B0604020202020204" pitchFamily="34" charset="0"/>
                <a:cs typeface="Arial" panose="020B0604020202020204" pitchFamily="34" charset="0"/>
                <a:hlinkClick r:id="rId3"/>
              </a:rPr>
              <a:t>SCONUL Access Scheme </a:t>
            </a:r>
            <a:r>
              <a:rPr lang="en-GB" sz="2400">
                <a:latin typeface="Arial" panose="020B0604020202020204" pitchFamily="34" charset="0"/>
                <a:cs typeface="Arial" panose="020B0604020202020204" pitchFamily="34" charset="0"/>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3902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
            <a:ext cx="12192000" cy="6899763"/>
          </a:xfrm>
        </p:spPr>
      </p:pic>
    </p:spTree>
    <p:extLst>
      <p:ext uri="{BB962C8B-B14F-4D97-AF65-F5344CB8AC3E}">
        <p14:creationId xmlns:p14="http://schemas.microsoft.com/office/powerpoint/2010/main" val="67406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type="subTitle" idx="1"/>
          </p:nvPr>
        </p:nvSpPr>
        <p:spPr/>
        <p:txBody>
          <a:bodyPr vert="horz" lIns="91440" tIns="45720" rIns="91440" bIns="45720" rtlCol="0" anchor="t">
            <a:normAutofit/>
          </a:bodyPr>
          <a:lstStyle/>
          <a:p>
            <a:r>
              <a:rPr lang="en-GB" sz="6000">
                <a:cs typeface="Calibri Light"/>
              </a:rPr>
              <a:t>When in doubt, </a:t>
            </a:r>
          </a:p>
          <a:p>
            <a:r>
              <a:rPr lang="en-GB" sz="6000">
                <a:cs typeface="Calibri Light"/>
              </a:rPr>
              <a:t>go to the </a:t>
            </a:r>
          </a:p>
          <a:p>
            <a:r>
              <a:rPr lang="en-GB" sz="6000">
                <a:cs typeface="Calibri Light"/>
              </a:rPr>
              <a:t>Library</a:t>
            </a:r>
          </a:p>
          <a:p>
            <a:endParaRPr lang="en-GB" sz="6000">
              <a:cs typeface="Calibri Light"/>
            </a:endParaRPr>
          </a:p>
        </p:txBody>
      </p:sp>
      <p:sp>
        <p:nvSpPr>
          <p:cNvPr id="4" name="TextBox 3">
            <a:extLst>
              <a:ext uri="{FF2B5EF4-FFF2-40B4-BE49-F238E27FC236}">
                <a16:creationId xmlns:a16="http://schemas.microsoft.com/office/drawing/2014/main" id="{540B537E-15D9-4248-BB59-65CDB28F08F8}"/>
              </a:ext>
            </a:extLst>
          </p:cNvPr>
          <p:cNvSpPr txBox="1"/>
          <p:nvPr/>
        </p:nvSpPr>
        <p:spPr>
          <a:xfrm>
            <a:off x="2582174" y="5357004"/>
            <a:ext cx="16792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rPr>
              <a:t>J.K. Rowling</a:t>
            </a:r>
            <a:endParaRPr lang="en-US" sz="2400">
              <a:solidFill>
                <a:schemeClr val="bg1"/>
              </a:solidFill>
              <a:cs typeface="Calibri Light"/>
            </a:endParaRPr>
          </a:p>
        </p:txBody>
      </p:sp>
      <p:pic>
        <p:nvPicPr>
          <p:cNvPr id="2" name="Picture 4" descr="Puzzle pieces">
            <a:extLst>
              <a:ext uri="{FF2B5EF4-FFF2-40B4-BE49-F238E27FC236}">
                <a16:creationId xmlns:a16="http://schemas.microsoft.com/office/drawing/2014/main" id="{323ED821-67D8-4940-91F9-91BA48102FD3}"/>
              </a:ext>
            </a:extLst>
          </p:cNvPr>
          <p:cNvPicPr>
            <a:picLocks noChangeAspect="1"/>
          </p:cNvPicPr>
          <p:nvPr/>
        </p:nvPicPr>
        <p:blipFill>
          <a:blip r:embed="rId3"/>
          <a:stretch>
            <a:fillRect/>
          </a:stretch>
        </p:blipFill>
        <p:spPr>
          <a:xfrm>
            <a:off x="4314442" y="-3422"/>
            <a:ext cx="7880680" cy="5180961"/>
          </a:xfrm>
          <a:prstGeom prst="rect">
            <a:avLst/>
          </a:prstGeom>
        </p:spPr>
      </p:pic>
      <p:sp>
        <p:nvSpPr>
          <p:cNvPr id="7" name="TextBox 1">
            <a:extLst>
              <a:ext uri="{FF2B5EF4-FFF2-40B4-BE49-F238E27FC236}">
                <a16:creationId xmlns:a16="http://schemas.microsoft.com/office/drawing/2014/main" id="{74973F99-458D-4345-89B6-4B3B294014BD}"/>
              </a:ext>
            </a:extLst>
          </p:cNvPr>
          <p:cNvSpPr txBox="1"/>
          <p:nvPr/>
        </p:nvSpPr>
        <p:spPr>
          <a:xfrm>
            <a:off x="5521889" y="5358548"/>
            <a:ext cx="6137046" cy="24611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en-GB" sz="2400">
                <a:latin typeface="Arial"/>
                <a:cs typeface="Arial"/>
              </a:rPr>
              <a:t>Lisa Ellis</a:t>
            </a:r>
            <a:endParaRPr lang="en-US" sz="2400">
              <a:ea typeface="+mn-lt"/>
              <a:cs typeface="+mn-lt"/>
            </a:endParaRPr>
          </a:p>
          <a:p>
            <a:pPr>
              <a:lnSpc>
                <a:spcPct val="90000"/>
              </a:lnSpc>
              <a:spcBef>
                <a:spcPts val="1000"/>
              </a:spcBef>
            </a:pPr>
            <a:r>
              <a:rPr lang="en-GB" sz="2400">
                <a:latin typeface="Arial"/>
                <a:cs typeface="Arial"/>
              </a:rPr>
              <a:t>IMH Academic Liaison Librarian</a:t>
            </a:r>
            <a:endParaRPr lang="en-US" sz="2400">
              <a:ea typeface="+mn-lt"/>
              <a:cs typeface="+mn-lt"/>
            </a:endParaRPr>
          </a:p>
          <a:p>
            <a:pPr>
              <a:lnSpc>
                <a:spcPct val="90000"/>
              </a:lnSpc>
              <a:spcBef>
                <a:spcPts val="1000"/>
              </a:spcBef>
            </a:pPr>
            <a:r>
              <a:rPr lang="en-GB" sz="2400">
                <a:latin typeface="Arial"/>
                <a:cs typeface="Arial"/>
              </a:rPr>
              <a:t>Email: </a:t>
            </a:r>
            <a:r>
              <a:rPr lang="en-GB" sz="2400">
                <a:latin typeface="Arial"/>
                <a:cs typeface="Arial"/>
                <a:hlinkClick r:id="rId4"/>
              </a:rPr>
              <a:t>l.ellis@uwtsd.ac.uk</a:t>
            </a:r>
            <a:endParaRPr lang="en-GB" sz="2400">
              <a:ea typeface="+mn-lt"/>
              <a:cs typeface="+mn-lt"/>
            </a:endParaRPr>
          </a:p>
          <a:p>
            <a:pPr>
              <a:lnSpc>
                <a:spcPct val="90000"/>
              </a:lnSpc>
              <a:spcBef>
                <a:spcPts val="1000"/>
              </a:spcBef>
            </a:pPr>
            <a:endParaRPr lang="en-GB" sz="2400">
              <a:ea typeface="+mn-lt"/>
              <a:cs typeface="+mn-lt"/>
            </a:endParaRPr>
          </a:p>
          <a:p>
            <a:pPr>
              <a:lnSpc>
                <a:spcPct val="90000"/>
              </a:lnSpc>
              <a:spcBef>
                <a:spcPts val="1000"/>
              </a:spcBef>
            </a:pPr>
            <a:endParaRPr lang="en-GB">
              <a:ea typeface="+mn-lt"/>
              <a:cs typeface="+mn-lt"/>
            </a:endParaRPr>
          </a:p>
          <a:p>
            <a:pPr algn="l"/>
            <a:endParaRPr lang="en-GB">
              <a:cs typeface="Calibri Light"/>
            </a:endParaRPr>
          </a:p>
        </p:txBody>
      </p:sp>
    </p:spTree>
    <p:extLst>
      <p:ext uri="{BB962C8B-B14F-4D97-AF65-F5344CB8AC3E}">
        <p14:creationId xmlns:p14="http://schemas.microsoft.com/office/powerpoint/2010/main" val="4142486961"/>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1843</Words>
  <Application>Microsoft Office PowerPoint</Application>
  <PresentationFormat>Widescreen</PresentationFormat>
  <Paragraphs>350</Paragraphs>
  <Slides>36</Slides>
  <Notes>32</Notes>
  <HiddenSlides>0</HiddenSlides>
  <MMClips>1</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36</vt:i4>
      </vt:variant>
    </vt:vector>
  </HeadingPairs>
  <TitlesOfParts>
    <vt:vector size="51" baseType="lpstr">
      <vt:lpstr>Arial,Sans-Serif</vt:lpstr>
      <vt:lpstr>Myriad Pro</vt:lpstr>
      <vt:lpstr>Arial</vt:lpstr>
      <vt:lpstr>Calibri</vt:lpstr>
      <vt:lpstr>Calibri Light</vt:lpstr>
      <vt:lpstr>Corbel</vt:lpstr>
      <vt:lpstr>Lucida Sans</vt:lpstr>
      <vt:lpstr>Segoe UI</vt:lpstr>
      <vt:lpstr>Wingdings</vt:lpstr>
      <vt:lpstr>Wingdings 2</vt:lpstr>
      <vt:lpstr>Office Theme</vt:lpstr>
      <vt:lpstr>Office Theme</vt:lpstr>
      <vt:lpstr>Office Theme</vt:lpstr>
      <vt:lpstr>Frame</vt:lpstr>
      <vt:lpstr>office theme</vt:lpstr>
      <vt:lpstr>Research Strategy Health</vt:lpstr>
      <vt:lpstr>Research Process</vt:lpstr>
      <vt:lpstr>What is a Research Strategy?</vt:lpstr>
      <vt:lpstr>Where to begin?</vt:lpstr>
      <vt:lpstr>Exploding out your title</vt:lpstr>
      <vt:lpstr>Question</vt:lpstr>
      <vt:lpstr>Question</vt:lpstr>
      <vt:lpstr>Question</vt:lpstr>
      <vt:lpstr>Question</vt:lpstr>
      <vt:lpstr>Explore your topic  </vt:lpstr>
      <vt:lpstr>Navigating the library web pages</vt:lpstr>
      <vt:lpstr>Library search</vt:lpstr>
      <vt:lpstr>Library: Scoping searches</vt:lpstr>
      <vt:lpstr>Tips</vt:lpstr>
      <vt:lpstr>Choose your databases</vt:lpstr>
      <vt:lpstr>Key words / synonyms/ antonyms / alternative spellings</vt:lpstr>
      <vt:lpstr>Boolean Operators</vt:lpstr>
      <vt:lpstr>Boolean Operators</vt:lpstr>
      <vt:lpstr>Boolean Operators</vt:lpstr>
      <vt:lpstr>Tips</vt:lpstr>
      <vt:lpstr>Phrase Searching &amp; Terminology</vt:lpstr>
      <vt:lpstr>Truncation and Wildcards</vt:lpstr>
      <vt:lpstr>Run keyword with Boolean operators</vt:lpstr>
      <vt:lpstr>Explore different options</vt:lpstr>
      <vt:lpstr>Record of searches</vt:lpstr>
      <vt:lpstr>Additional useful sites</vt:lpstr>
      <vt:lpstr>Linking Google Scholar  </vt:lpstr>
      <vt:lpstr>Evaluating articles critically: Things to look out for </vt:lpstr>
      <vt:lpstr>Summary</vt:lpstr>
      <vt:lpstr>Managing your information</vt:lpstr>
      <vt:lpstr>We use referencing to…</vt:lpstr>
      <vt:lpstr>RefWorks</vt:lpstr>
      <vt:lpstr>Harvard Referencing Style</vt:lpstr>
      <vt:lpstr>Need More?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Jodie Croxall</cp:lastModifiedBy>
  <cp:revision>500</cp:revision>
  <dcterms:created xsi:type="dcterms:W3CDTF">2019-08-13T10:59:48Z</dcterms:created>
  <dcterms:modified xsi:type="dcterms:W3CDTF">2022-11-04T10:02:15Z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