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13"/>
  </p:notesMasterIdLst>
  <p:sldIdLst>
    <p:sldId id="256" r:id="rId2"/>
    <p:sldId id="292" r:id="rId3"/>
    <p:sldId id="298" r:id="rId4"/>
    <p:sldId id="293" r:id="rId5"/>
    <p:sldId id="297" r:id="rId6"/>
    <p:sldId id="294" r:id="rId7"/>
    <p:sldId id="295" r:id="rId8"/>
    <p:sldId id="299" r:id="rId9"/>
    <p:sldId id="296" r:id="rId10"/>
    <p:sldId id="300" r:id="rId11"/>
    <p:sldId id="272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1314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1/25/2021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Focus on Loops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987008" cy="1752600"/>
          </a:xfrm>
        </p:spPr>
        <p:txBody>
          <a:bodyPr>
            <a:normAutofit/>
          </a:bodyPr>
          <a:lstStyle/>
          <a:p>
            <a:r>
              <a:rPr lang="en-GB" dirty="0"/>
              <a:t>ACCA7022 </a:t>
            </a:r>
          </a:p>
          <a:p>
            <a:r>
              <a:rPr lang="en-GB" dirty="0"/>
              <a:t>Advanced Statistical Programming</a:t>
            </a:r>
          </a:p>
          <a:p>
            <a:endParaRPr lang="en-GB" dirty="0"/>
          </a:p>
          <a:p>
            <a:r>
              <a:rPr lang="en-GB" sz="2000"/>
              <a:t>Dr Nik Whitehead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Manual Looping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</a:t>
            </a:r>
            <a:r>
              <a:rPr lang="en-GB" dirty="0"/>
              <a:t>loop structure can be used to manually cycle through the elements of a vector so that they can be operated upon by operations that are more complex that the vector operations we’ve looked at already</a:t>
            </a:r>
          </a:p>
          <a:p>
            <a:r>
              <a:rPr lang="en-GB" dirty="0"/>
              <a:t>Basic structure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1&lt;-c(3,6,-4,8,-8,0,5,-3,2,5,-7,6,-4,1,2,4,-8)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v2&lt;-NULL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1:10) {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v2</a:t>
            </a:r>
            <a:r>
              <a:rPr lang="en-GB" sz="280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&lt;-c(v2,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v1[</a:t>
            </a:r>
            <a:r>
              <a:rPr lang="en-GB" sz="28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]*2)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}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v2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6  12  -8 16 -16 0 10 -6 4 10</a:t>
            </a:r>
          </a:p>
          <a:p>
            <a:pPr marL="676656" lvl="2" indent="0">
              <a:buNone/>
            </a:pP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499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Manual Looping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93808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The output of this will be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	</a:t>
            </a:r>
            <a:endParaRPr lang="en-GB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3  6  3  7  6</a:t>
            </a:r>
          </a:p>
          <a:p>
            <a:r>
              <a:rPr lang="en-GB" dirty="0" smtClean="0"/>
              <a:t>To print within a loop, use 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print(y)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1196752"/>
            <a:ext cx="7664616" cy="3024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534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script </a:t>
            </a:r>
            <a:r>
              <a:rPr lang="en-GB" i="1" dirty="0" smtClean="0"/>
              <a:t>4-1-Wondrous.r</a:t>
            </a:r>
            <a:r>
              <a:rPr lang="en-GB" dirty="0" smtClean="0"/>
              <a:t> contains a script that will generate wondrous number sequences</a:t>
            </a:r>
          </a:p>
          <a:p>
            <a:pPr lvl="1"/>
            <a:r>
              <a:rPr lang="en-GB" dirty="0" smtClean="0"/>
              <a:t>Starting with a positive integer, the </a:t>
            </a:r>
            <a:r>
              <a:rPr lang="en-GB" dirty="0"/>
              <a:t>next term in the sequence </a:t>
            </a:r>
            <a:r>
              <a:rPr lang="en-GB" dirty="0" smtClean="0"/>
              <a:t>is generated according </a:t>
            </a:r>
            <a:r>
              <a:rPr lang="en-GB" dirty="0"/>
              <a:t>to the following rules:</a:t>
            </a:r>
          </a:p>
          <a:p>
            <a:pPr lvl="2"/>
            <a:r>
              <a:rPr lang="en-GB" dirty="0"/>
              <a:t>If the previous term is even, the next term is half of the previous term. </a:t>
            </a:r>
          </a:p>
          <a:p>
            <a:pPr lvl="2"/>
            <a:r>
              <a:rPr lang="en-GB" dirty="0"/>
              <a:t>If the previous term is odd, the next term is 3 times the previous term plus 1. </a:t>
            </a:r>
          </a:p>
          <a:p>
            <a:pPr lvl="1"/>
            <a:r>
              <a:rPr lang="en-GB" dirty="0"/>
              <a:t>The sequences for different values of </a:t>
            </a:r>
            <a:r>
              <a:rPr lang="en-GB" i="1" dirty="0"/>
              <a:t>n</a:t>
            </a:r>
            <a:r>
              <a:rPr lang="en-GB" dirty="0"/>
              <a:t> are of different lengths, but all will eventually end at the value 1</a:t>
            </a:r>
            <a:r>
              <a:rPr lang="en-GB" dirty="0" smtClean="0"/>
              <a:t>.</a:t>
            </a:r>
          </a:p>
          <a:p>
            <a:r>
              <a:rPr lang="en-GB" dirty="0" smtClean="0"/>
              <a:t>Extend the </a:t>
            </a:r>
            <a:r>
              <a:rPr lang="en-GB" dirty="0"/>
              <a:t>script to do the following:</a:t>
            </a:r>
          </a:p>
          <a:p>
            <a:pPr lvl="1"/>
            <a:r>
              <a:rPr lang="en-GB" dirty="0" smtClean="0">
                <a:cs typeface="Arial" panose="020B0604020202020204" pitchFamily="34" charset="0"/>
              </a:rPr>
              <a:t>Calculate and display the sequence of wondrous numbers for starting values of </a:t>
            </a:r>
            <a:r>
              <a:rPr lang="en-GB" i="1" dirty="0" smtClean="0">
                <a:cs typeface="Arial" panose="020B0604020202020204" pitchFamily="34" charset="0"/>
              </a:rPr>
              <a:t>n </a:t>
            </a:r>
            <a:r>
              <a:rPr lang="en-GB" dirty="0" smtClean="0">
                <a:cs typeface="Arial" panose="020B0604020202020204" pitchFamily="34" charset="0"/>
              </a:rPr>
              <a:t>from 1 to 30</a:t>
            </a:r>
            <a:endParaRPr lang="en-GB" dirty="0"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350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Looping Using </a:t>
            </a:r>
            <a:r>
              <a:rPr lang="en-GB" dirty="0" err="1"/>
              <a:t>seq</a:t>
            </a:r>
            <a:r>
              <a:rPr lang="en-GB" dirty="0"/>
              <a:t>()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Manual looping only works if we are absolutely certain how many times we need the loop to run</a:t>
            </a:r>
          </a:p>
          <a:p>
            <a:r>
              <a:rPr lang="en-GB" dirty="0"/>
              <a:t>Sometimes this isn’t the case</a:t>
            </a:r>
          </a:p>
          <a:p>
            <a:pPr lvl="1"/>
            <a:r>
              <a:rPr lang="en-GB" dirty="0"/>
              <a:t>We may not know how big the vector we want to loop through actually is</a:t>
            </a:r>
          </a:p>
          <a:p>
            <a:pPr lvl="1"/>
            <a:r>
              <a:rPr lang="en-GB" dirty="0"/>
              <a:t>We may want to test an inequality and break out of a loop</a:t>
            </a:r>
          </a:p>
          <a:p>
            <a:r>
              <a:rPr lang="en-GB" dirty="0"/>
              <a:t>In these cases we use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seq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() </a:t>
            </a:r>
            <a:r>
              <a:rPr lang="en-GB" dirty="0"/>
              <a:t>instead of a list</a:t>
            </a:r>
          </a:p>
          <a:p>
            <a:r>
              <a:rPr lang="en-GB" dirty="0"/>
              <a:t>Basic structure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(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seq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(x) {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do stuff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}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61663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Looping Using </a:t>
            </a:r>
            <a:r>
              <a:rPr lang="en-GB" dirty="0" err="1"/>
              <a:t>seq</a:t>
            </a:r>
            <a:r>
              <a:rPr lang="en-GB" dirty="0"/>
              <a:t>()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not use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length(x) </a:t>
            </a:r>
            <a:r>
              <a:rPr lang="en-GB" dirty="0"/>
              <a:t>instead of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seq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(x)</a:t>
            </a:r>
            <a:r>
              <a:rPr lang="en-GB" dirty="0"/>
              <a:t>?</a:t>
            </a:r>
          </a:p>
          <a:p>
            <a:pPr lvl="1"/>
            <a:r>
              <a:rPr lang="en-GB" dirty="0" err="1"/>
              <a:t>Seq</a:t>
            </a:r>
            <a:r>
              <a:rPr lang="en-GB" dirty="0"/>
              <a:t>(x) generates a vector with the same number of elements as x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x&lt;-(2,5,6,2,4)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seq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(x)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1  2  3  4  5</a:t>
            </a:r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If x is empty, then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seq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(x) </a:t>
            </a:r>
            <a:r>
              <a:rPr lang="en-GB" dirty="0"/>
              <a:t>returns the integer 0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x&lt;-NULL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seq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(x)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integer(0)</a:t>
            </a:r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4725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Looping Using </a:t>
            </a:r>
            <a:r>
              <a:rPr lang="en-GB" dirty="0" err="1"/>
              <a:t>seq</a:t>
            </a:r>
            <a:r>
              <a:rPr lang="en-GB" dirty="0"/>
              <a:t>()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length(x) </a:t>
            </a:r>
            <a:r>
              <a:rPr lang="en-GB" dirty="0"/>
              <a:t>is used on an empty vector, it returns a vector of length 1 containing the value 0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x&lt;-NULL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length(x)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0</a:t>
            </a:r>
            <a:endParaRPr lang="en-GB" dirty="0"/>
          </a:p>
          <a:p>
            <a:r>
              <a:rPr lang="en-GB" dirty="0"/>
              <a:t>This means that if we were to have something that loops 0 times</a:t>
            </a:r>
          </a:p>
          <a:p>
            <a:pPr lvl="1"/>
            <a:r>
              <a:rPr lang="en-GB" dirty="0"/>
              <a:t>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seq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()-</a:t>
            </a:r>
            <a:r>
              <a:rPr lang="en-GB" dirty="0"/>
              <a:t>based loop would loop zero times</a:t>
            </a:r>
          </a:p>
          <a:p>
            <a:pPr lvl="1"/>
            <a:r>
              <a:rPr lang="en-GB" dirty="0"/>
              <a:t>A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length()-</a:t>
            </a:r>
            <a:r>
              <a:rPr lang="en-GB" dirty="0"/>
              <a:t>based loop would loop once</a:t>
            </a:r>
          </a:p>
          <a:p>
            <a:r>
              <a:rPr lang="en-GB" dirty="0"/>
              <a:t>It is therefore much better practice to use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seq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() </a:t>
            </a:r>
            <a:r>
              <a:rPr lang="en-GB" dirty="0"/>
              <a:t>for loops than to use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length()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2759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Extend the previous </a:t>
            </a:r>
            <a:r>
              <a:rPr lang="en-GB" dirty="0"/>
              <a:t>script to do the following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Using another loop, count the number of elements in your vector </a:t>
            </a:r>
            <a:r>
              <a:rPr lang="en-GB" i="1" dirty="0" smtClean="0"/>
              <a:t>wondrous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Check this against the value calculated using 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length(x)</a:t>
            </a:r>
          </a:p>
          <a:p>
            <a:pPr lvl="1"/>
            <a:r>
              <a:rPr lang="en-GB" dirty="0" smtClean="0"/>
              <a:t>Create a vector </a:t>
            </a:r>
            <a:r>
              <a:rPr lang="en-GB" i="1" dirty="0" err="1" smtClean="0"/>
              <a:t>wlengths</a:t>
            </a:r>
            <a:r>
              <a:rPr lang="en-GB" dirty="0" smtClean="0"/>
              <a:t> that contains the number of elements in </a:t>
            </a:r>
            <a:r>
              <a:rPr lang="en-GB" i="1" dirty="0" smtClean="0"/>
              <a:t>wondrous</a:t>
            </a:r>
            <a:r>
              <a:rPr lang="en-GB" dirty="0" smtClean="0"/>
              <a:t> for starting numbers </a:t>
            </a:r>
            <a:r>
              <a:rPr lang="en-GB" i="1" dirty="0" smtClean="0"/>
              <a:t>n</a:t>
            </a:r>
            <a:r>
              <a:rPr lang="en-GB" dirty="0" smtClean="0"/>
              <a:t> of 1 to 30</a:t>
            </a:r>
          </a:p>
          <a:p>
            <a:pPr lvl="1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1043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Escaping A Loop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exit a loop, use the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break</a:t>
            </a:r>
            <a:r>
              <a:rPr lang="en-GB" dirty="0"/>
              <a:t> statement</a:t>
            </a:r>
          </a:p>
          <a:p>
            <a:endParaRPr lang="en-GB" dirty="0"/>
          </a:p>
          <a:p>
            <a:r>
              <a:rPr lang="en-GB" dirty="0"/>
              <a:t>As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output of this will be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	</a:t>
            </a:r>
            <a:endParaRPr lang="en-GB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2  4  0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1628800"/>
            <a:ext cx="8280920" cy="3558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97860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Exercise/Homework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Extend the previous </a:t>
            </a:r>
            <a:r>
              <a:rPr lang="en-GB" dirty="0"/>
              <a:t>script to do the following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Create a vector </a:t>
            </a:r>
            <a:r>
              <a:rPr lang="en-GB" i="1" dirty="0" err="1" smtClean="0"/>
              <a:t>longstrings</a:t>
            </a:r>
            <a:endParaRPr lang="en-GB" dirty="0" smtClean="0"/>
          </a:p>
          <a:p>
            <a:pPr lvl="1"/>
            <a:r>
              <a:rPr lang="en-GB" dirty="0" smtClean="0"/>
              <a:t>The first element is the element index of the first element of </a:t>
            </a:r>
            <a:r>
              <a:rPr lang="en-GB" i="1" dirty="0" err="1" smtClean="0"/>
              <a:t>wlengths</a:t>
            </a:r>
            <a:r>
              <a:rPr lang="en-GB" dirty="0" smtClean="0"/>
              <a:t> which is greater than 10</a:t>
            </a:r>
          </a:p>
          <a:p>
            <a:pPr lvl="1"/>
            <a:r>
              <a:rPr lang="en-GB" dirty="0"/>
              <a:t>The </a:t>
            </a:r>
            <a:r>
              <a:rPr lang="en-GB" dirty="0" smtClean="0"/>
              <a:t>second </a:t>
            </a:r>
            <a:r>
              <a:rPr lang="en-GB" dirty="0"/>
              <a:t>element is the element index of the first element of </a:t>
            </a:r>
            <a:r>
              <a:rPr lang="en-GB" i="1" dirty="0" err="1"/>
              <a:t>wlengths</a:t>
            </a:r>
            <a:r>
              <a:rPr lang="en-GB" dirty="0"/>
              <a:t> which is greater than </a:t>
            </a:r>
            <a:r>
              <a:rPr lang="en-GB" dirty="0" smtClean="0"/>
              <a:t>20</a:t>
            </a:r>
          </a:p>
          <a:p>
            <a:pPr lvl="1"/>
            <a:r>
              <a:rPr lang="en-GB" dirty="0"/>
              <a:t>The </a:t>
            </a:r>
            <a:r>
              <a:rPr lang="en-GB" dirty="0" smtClean="0"/>
              <a:t>third </a:t>
            </a:r>
            <a:r>
              <a:rPr lang="en-GB" dirty="0"/>
              <a:t>element is the element index of the first element of </a:t>
            </a:r>
            <a:r>
              <a:rPr lang="en-GB" i="1" dirty="0" err="1"/>
              <a:t>wlengths</a:t>
            </a:r>
            <a:r>
              <a:rPr lang="en-GB" dirty="0"/>
              <a:t> which is greater than </a:t>
            </a:r>
            <a:r>
              <a:rPr lang="en-GB" dirty="0" smtClean="0"/>
              <a:t>100</a:t>
            </a:r>
          </a:p>
          <a:p>
            <a:pPr lvl="1"/>
            <a:endParaRPr lang="en-GB" dirty="0"/>
          </a:p>
          <a:p>
            <a:r>
              <a:rPr lang="en-GB" dirty="0"/>
              <a:t>Extension problem:</a:t>
            </a:r>
          </a:p>
          <a:p>
            <a:pPr lvl="1"/>
            <a:r>
              <a:rPr lang="en-GB" dirty="0"/>
              <a:t>Create a </a:t>
            </a:r>
            <a:r>
              <a:rPr lang="en-GB" dirty="0" smtClean="0"/>
              <a:t>vector </a:t>
            </a:r>
            <a:r>
              <a:rPr lang="en-GB" i="1" dirty="0" smtClean="0"/>
              <a:t>fib</a:t>
            </a:r>
            <a:r>
              <a:rPr lang="en-GB" dirty="0" smtClean="0"/>
              <a:t> containing the Fibonacci numbers</a:t>
            </a:r>
          </a:p>
          <a:p>
            <a:pPr lvl="1"/>
            <a:r>
              <a:rPr lang="en-GB" dirty="0" smtClean="0"/>
              <a:t>Check to see if any elements of </a:t>
            </a:r>
            <a:r>
              <a:rPr lang="en-GB" i="1" dirty="0" err="1" smtClean="0"/>
              <a:t>wlengths</a:t>
            </a:r>
            <a:r>
              <a:rPr lang="en-GB" dirty="0" smtClean="0"/>
              <a:t> are Fibonacci numbers</a:t>
            </a:r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3041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</a:t>
            </a:r>
            <a:r>
              <a:rPr lang="en-GB" dirty="0" smtClean="0"/>
              <a:t>session: </a:t>
            </a:r>
            <a:r>
              <a:rPr lang="en-GB" dirty="0"/>
              <a:t>Vectors </a:t>
            </a:r>
            <a:r>
              <a:rPr lang="en-GB" dirty="0" smtClean="0"/>
              <a:t>III</a:t>
            </a:r>
            <a:endParaRPr lang="en-GB" dirty="0"/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sections 2.0 to 2.5 </a:t>
            </a:r>
            <a:r>
              <a:rPr lang="en-GB" dirty="0" smtClean="0"/>
              <a:t>and 2.7 of </a:t>
            </a:r>
            <a:r>
              <a:rPr lang="en-GB" dirty="0" err="1"/>
              <a:t>Matloff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14154</TotalTime>
  <Words>671</Words>
  <Application>Microsoft Office PowerPoint</Application>
  <PresentationFormat>On-screen Show (4:3)</PresentationFormat>
  <Paragraphs>108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Georgia</vt:lpstr>
      <vt:lpstr>Trebuchet MS</vt:lpstr>
      <vt:lpstr>Wingdings 2</vt:lpstr>
      <vt:lpstr>Nik2013</vt:lpstr>
      <vt:lpstr> Focus on Loops</vt:lpstr>
      <vt:lpstr>Manual Looping</vt:lpstr>
      <vt:lpstr>Manual Looping</vt:lpstr>
      <vt:lpstr>Exercise</vt:lpstr>
      <vt:lpstr>Looping Using seq()</vt:lpstr>
      <vt:lpstr>Looping Using seq()</vt:lpstr>
      <vt:lpstr>Looping Using seq()</vt:lpstr>
      <vt:lpstr>Exercise</vt:lpstr>
      <vt:lpstr>Escaping A Loop</vt:lpstr>
      <vt:lpstr>Exercise/Homework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ACCA5021 Statistical Programming</dc:title>
  <dc:creator>NJW</dc:creator>
  <cp:lastModifiedBy>Nik Whitehead</cp:lastModifiedBy>
  <cp:revision>352</cp:revision>
  <dcterms:created xsi:type="dcterms:W3CDTF">2011-09-13T10:27:46Z</dcterms:created>
  <dcterms:modified xsi:type="dcterms:W3CDTF">2021-01-25T10:23:41Z</dcterms:modified>
</cp:coreProperties>
</file>