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6" r:id="rId3"/>
    <p:sldId id="257" r:id="rId4"/>
    <p:sldId id="258" r:id="rId5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>
        <p:scale>
          <a:sx n="100" d="100"/>
          <a:sy n="100" d="100"/>
        </p:scale>
        <p:origin x="-86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85B02-0301-4FB9-B4F7-06A6656983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B2F689-21BC-4904-BC66-BC4DB3E21D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E30A0D-2CB0-4817-B44A-5236AB7F68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E5A2-CE15-4039-ABBD-6F38E3A6FAC8}" type="datetimeFigureOut">
              <a:rPr lang="cy-GB" smtClean="0"/>
              <a:t>24/09/2026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FDD6BF-E5E1-4436-99B6-9DDD81EE9F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BBA91-B667-4730-9D96-815CFDFAE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41D9A-F307-420B-92DD-C8FD4E6F28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37180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FBFC9-5563-4C5A-9910-D41DB31E71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E25DC1-5F4F-4E48-BE56-1843A9AAFE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2FD16-D5AB-40D0-AC81-0CD8650A6C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E5A2-CE15-4039-ABBD-6F38E3A6FAC8}" type="datetimeFigureOut">
              <a:rPr lang="cy-GB" smtClean="0"/>
              <a:t>24/09/2026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40C3CF-B60F-47B1-88F8-0306DDD26B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82C227-9FB7-4F2D-A517-7CB7FCA9AD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41D9A-F307-420B-92DD-C8FD4E6F28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14946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E978B-A30D-45B2-8BAB-3B90778CD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DF2C3-51F6-4FE3-B9FB-2D468DD827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652F20-96DA-465A-885A-4C0685262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E5A2-CE15-4039-ABBD-6F38E3A6FAC8}" type="datetimeFigureOut">
              <a:rPr lang="cy-GB" smtClean="0"/>
              <a:t>24/09/2026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2F4FD1-9DEC-4614-935C-86001EA75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D21E48-2D82-4F26-9FBC-302FB72C63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41D9A-F307-420B-92DD-C8FD4E6F28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68655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769B3-356F-4303-9505-C83A64C68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9AE547-7DAB-4277-B17B-55229BC4D1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1D755A-505B-476E-8A7D-7B9EB8577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2E0265-57D7-451D-BD89-E0C203C339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E5A2-CE15-4039-ABBD-6F38E3A6FAC8}" type="datetimeFigureOut">
              <a:rPr lang="cy-GB" smtClean="0"/>
              <a:t>24/09/2026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0064A6-46CD-403E-BCD0-10E47A7BD2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B5CA84-ACDA-485C-8B1F-A8A706B7D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41D9A-F307-420B-92DD-C8FD4E6F28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68495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1163B-ED07-4639-B2E0-00AA7B8A9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BBC36D-19D4-4E66-8D2A-613DCD3396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8BF5E1-5617-4BCC-AF56-069CCEF6FB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5357D5-4A42-45F3-96C1-87493C98CB9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AEB2AB-0D05-4BE4-85EB-E780E8DD1A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6E3488-6584-4A67-8049-9716A6299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E5A2-CE15-4039-ABBD-6F38E3A6FAC8}" type="datetimeFigureOut">
              <a:rPr lang="cy-GB" smtClean="0"/>
              <a:t>24/09/2026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2728C8-7DFF-4EF7-B60E-8EB0F7A8B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286D51D-A749-4C40-A75B-E892DB509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41D9A-F307-420B-92DD-C8FD4E6F28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58798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6FFC7-FE79-44B9-BFA2-633C54AE92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6B9559-00DD-49C4-8813-BE3921C669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E5A2-CE15-4039-ABBD-6F38E3A6FAC8}" type="datetimeFigureOut">
              <a:rPr lang="cy-GB" smtClean="0"/>
              <a:t>24/09/2026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C32AE7-7C76-4FF2-8C61-8902F72094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605D85-04FC-471A-B769-DA3C42164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41D9A-F307-420B-92DD-C8FD4E6F28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97760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1559CF-3425-4662-B3C6-2550F1179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E5A2-CE15-4039-ABBD-6F38E3A6FAC8}" type="datetimeFigureOut">
              <a:rPr lang="cy-GB" smtClean="0"/>
              <a:t>24/09/2026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542F39-C391-4428-B3B4-A60690135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6A89F7-D0D6-4142-87D7-E145D34F5B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41D9A-F307-420B-92DD-C8FD4E6F28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468929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ACF5B-CAC0-4713-A8B3-00AC8F7EBB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F285A-E622-4977-9A5B-7E7AF19D9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DD3809-6D5B-41FB-9222-3C80EE2FB1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C31521-E666-4293-85C0-466212CF6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E5A2-CE15-4039-ABBD-6F38E3A6FAC8}" type="datetimeFigureOut">
              <a:rPr lang="cy-GB" smtClean="0"/>
              <a:t>24/09/2026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363B93-4CEB-4612-83FE-3779D1950B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EE7969-F6E7-4396-9314-BCA298A0DD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41D9A-F307-420B-92DD-C8FD4E6F28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015494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AFB8E-DE08-4EC9-98EE-36712E7D4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ACCD02-9C75-42CC-B7ED-326CC5C498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EAB7E1-5AB6-4B42-A63E-BC3D06DAFD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B55E6F-C599-42C2-A3D3-711E90A82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E5A2-CE15-4039-ABBD-6F38E3A6FAC8}" type="datetimeFigureOut">
              <a:rPr lang="cy-GB" smtClean="0"/>
              <a:t>24/09/2026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441F31-325B-4322-93D2-6719C7802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1B3D11-6877-4BED-B067-98D8C80AF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41D9A-F307-420B-92DD-C8FD4E6F28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33983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9380C-9B9B-49C0-87FA-6901EF0FA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EED79D-FD48-4D9D-A205-D0574FA599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81E8AA-DB04-4282-8A5B-0E4201282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E5A2-CE15-4039-ABBD-6F38E3A6FAC8}" type="datetimeFigureOut">
              <a:rPr lang="cy-GB" smtClean="0"/>
              <a:t>24/09/2026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D69A5A-E221-4E36-8CC9-AE3560B256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773950-C632-40B4-B4CB-B717827CD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41D9A-F307-420B-92DD-C8FD4E6F28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16528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FC33D3-4A70-4DC2-AEE1-D2369E0F68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64D349-F541-4291-AEC6-6C9A89A55F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E391DC-1BDA-4A03-A9F5-5EA310769D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7E5A2-CE15-4039-ABBD-6F38E3A6FAC8}" type="datetimeFigureOut">
              <a:rPr lang="cy-GB" smtClean="0"/>
              <a:t>24/09/2026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A61F8E-CE8A-48E3-9A5F-BC8C9D6EA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29BD70-D5A0-42F2-ADAC-3D71677A6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041D9A-F307-420B-92DD-C8FD4E6F28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296587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52703A-D80B-42CD-9D4D-852DDB036E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6A6938-BC7F-4BB9-B410-38BF76AF82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94663-F38B-4B62-94D5-5AC8233B95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A7E5A2-CE15-4039-ABBD-6F38E3A6FAC8}" type="datetimeFigureOut">
              <a:rPr lang="cy-GB" smtClean="0"/>
              <a:t>24/09/2026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A6680-6819-4523-9307-6DAAF09269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984959-F79F-4CFB-9A97-AA32C21C33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041D9A-F307-420B-92DD-C8FD4E6F283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36013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png"/><Relationship Id="rId18" Type="http://schemas.openxmlformats.org/officeDocument/2006/relationships/image" Target="../media/image1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png"/><Relationship Id="rId17" Type="http://schemas.openxmlformats.org/officeDocument/2006/relationships/image" Target="../media/image17.png"/><Relationship Id="rId2" Type="http://schemas.openxmlformats.org/officeDocument/2006/relationships/image" Target="../media/image2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Relationship Id="rId14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g"/><Relationship Id="rId13" Type="http://schemas.openxmlformats.org/officeDocument/2006/relationships/hyperlink" Target="https://pxhere.com/en/photo/1055933" TargetMode="External"/><Relationship Id="rId3" Type="http://schemas.openxmlformats.org/officeDocument/2006/relationships/hyperlink" Target="https://pxhere.com/en/photo/907274" TargetMode="External"/><Relationship Id="rId7" Type="http://schemas.openxmlformats.org/officeDocument/2006/relationships/hyperlink" Target="https://www.publicdomainpictures.net/en/view-image.php?image=168944&amp;picture=thumbs-up" TargetMode="External"/><Relationship Id="rId12" Type="http://schemas.openxmlformats.org/officeDocument/2006/relationships/image" Target="../media/image24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g"/><Relationship Id="rId11" Type="http://schemas.openxmlformats.org/officeDocument/2006/relationships/hyperlink" Target="https://freepngimg.com/png/15966-junk-food-png-picture" TargetMode="External"/><Relationship Id="rId5" Type="http://schemas.openxmlformats.org/officeDocument/2006/relationships/hyperlink" Target="https://openclipart.org/detail/24006/Anonymous_Another_apple" TargetMode="External"/><Relationship Id="rId10" Type="http://schemas.openxmlformats.org/officeDocument/2006/relationships/image" Target="../media/image23.png"/><Relationship Id="rId4" Type="http://schemas.openxmlformats.org/officeDocument/2006/relationships/image" Target="../media/image20.png"/><Relationship Id="rId9" Type="http://schemas.openxmlformats.org/officeDocument/2006/relationships/hyperlink" Target="https://www.flickr.com/photos/111074833@N04/15416742208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FDFC1CD-23B5-4AF1-9070-E3BEDFD76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960" y="-56730"/>
            <a:ext cx="11145520" cy="69147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676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F8D19DB-2265-458B-B0EA-8F786D976FF2}"/>
              </a:ext>
            </a:extLst>
          </p:cNvPr>
          <p:cNvSpPr txBox="1"/>
          <p:nvPr/>
        </p:nvSpPr>
        <p:spPr>
          <a:xfrm>
            <a:off x="560200" y="1094431"/>
            <a:ext cx="127817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dirty="0"/>
              <a:t>banana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170B71-4A9B-489B-B000-52BE1FCF4834}"/>
              </a:ext>
            </a:extLst>
          </p:cNvPr>
          <p:cNvSpPr txBox="1"/>
          <p:nvPr/>
        </p:nvSpPr>
        <p:spPr>
          <a:xfrm>
            <a:off x="5079702" y="3102847"/>
            <a:ext cx="162101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dirty="0"/>
              <a:t>sudd oren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132EB6-10F9-460A-869F-2583226C81F3}"/>
              </a:ext>
            </a:extLst>
          </p:cNvPr>
          <p:cNvSpPr txBox="1"/>
          <p:nvPr/>
        </p:nvSpPr>
        <p:spPr>
          <a:xfrm>
            <a:off x="7441863" y="1201074"/>
            <a:ext cx="1373587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dirty="0"/>
              <a:t>pysgod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75DC770-5078-4151-898B-ABECB3A0F509}"/>
              </a:ext>
            </a:extLst>
          </p:cNvPr>
          <p:cNvSpPr txBox="1"/>
          <p:nvPr/>
        </p:nvSpPr>
        <p:spPr>
          <a:xfrm>
            <a:off x="5316920" y="1221117"/>
            <a:ext cx="76928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dirty="0"/>
              <a:t>caws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D31A658-584C-4853-B142-7B6641CD3811}"/>
              </a:ext>
            </a:extLst>
          </p:cNvPr>
          <p:cNvSpPr txBox="1"/>
          <p:nvPr/>
        </p:nvSpPr>
        <p:spPr>
          <a:xfrm>
            <a:off x="7123945" y="3216582"/>
            <a:ext cx="185066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dirty="0"/>
              <a:t>mefus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553521B-41E5-46F0-9D8A-CE8C934FBD6F}"/>
              </a:ext>
            </a:extLst>
          </p:cNvPr>
          <p:cNvSpPr txBox="1"/>
          <p:nvPr/>
        </p:nvSpPr>
        <p:spPr>
          <a:xfrm>
            <a:off x="424402" y="3065340"/>
            <a:ext cx="195403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dirty="0"/>
              <a:t> </a:t>
            </a:r>
            <a:r>
              <a:rPr lang="cy-GB" sz="2000" b="1" dirty="0"/>
              <a:t>brechdanau</a:t>
            </a:r>
            <a:r>
              <a:rPr lang="cy-GB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BAAFE4F-2846-4F07-9CDC-D24E36B7D779}"/>
              </a:ext>
            </a:extLst>
          </p:cNvPr>
          <p:cNvSpPr txBox="1"/>
          <p:nvPr/>
        </p:nvSpPr>
        <p:spPr>
          <a:xfrm>
            <a:off x="821967" y="4984710"/>
            <a:ext cx="115890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dirty="0"/>
              <a:t>llaeth</a:t>
            </a:r>
            <a:r>
              <a:rPr lang="cy-GB" dirty="0"/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114F0CD9-ABE2-4319-AEAD-A2B4490BA06D}"/>
              </a:ext>
            </a:extLst>
          </p:cNvPr>
          <p:cNvSpPr txBox="1"/>
          <p:nvPr/>
        </p:nvSpPr>
        <p:spPr>
          <a:xfrm>
            <a:off x="3068057" y="3076530"/>
            <a:ext cx="9998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dirty="0"/>
              <a:t> tatws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444E63A-19F8-401C-A534-0EF0FB8203A1}"/>
              </a:ext>
            </a:extLst>
          </p:cNvPr>
          <p:cNvSpPr txBox="1"/>
          <p:nvPr/>
        </p:nvSpPr>
        <p:spPr>
          <a:xfrm>
            <a:off x="9827795" y="1201074"/>
            <a:ext cx="190036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sz="2000" b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dwr</a:t>
            </a:r>
            <a:endParaRPr lang="cy-GB" sz="2000" b="1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C29C3A31-B509-4A8C-ACAC-AE3A966F81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865" y="3528519"/>
            <a:ext cx="1316507" cy="1290944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83646550-A5F3-423E-8E03-7D6CAD239D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19635" y="1583673"/>
            <a:ext cx="1270933" cy="1283515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6A2B1C13-FFAB-4E8D-A2C2-529C094A7C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2515" y="1680129"/>
            <a:ext cx="1158902" cy="1283516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7E92BE2D-968C-4FD2-B757-485FCD23EF1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05589" y="3502957"/>
            <a:ext cx="1316506" cy="1316506"/>
          </a:xfrm>
          <a:prstGeom prst="rect">
            <a:avLst/>
          </a:prstGeom>
          <a:pattFill prst="pct5">
            <a:fgClr>
              <a:schemeClr val="accent1"/>
            </a:fgClr>
            <a:bgClr>
              <a:schemeClr val="bg1"/>
            </a:bgClr>
          </a:pattFill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86135D3F-D069-4ADF-8739-AC7AD27F34D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b="3605"/>
          <a:stretch/>
        </p:blipFill>
        <p:spPr>
          <a:xfrm>
            <a:off x="438526" y="1526075"/>
            <a:ext cx="1365670" cy="1368057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BC62E488-BDD2-4C96-B78C-C46F0D580DA8}"/>
              </a:ext>
            </a:extLst>
          </p:cNvPr>
          <p:cNvSpPr txBox="1"/>
          <p:nvPr/>
        </p:nvSpPr>
        <p:spPr>
          <a:xfrm>
            <a:off x="3016994" y="1162605"/>
            <a:ext cx="6096000" cy="3749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b="1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loisin</a:t>
            </a:r>
            <a:r>
              <a:rPr lang="cy-GB" sz="1800" dirty="0">
                <a:effectLst/>
                <a:latin typeface="Comic Sans MS" panose="030F0702030302020204" pitchFamily="66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endParaRPr lang="cy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36" name="Picture 35">
            <a:extLst>
              <a:ext uri="{FF2B5EF4-FFF2-40B4-BE49-F238E27FC236}">
                <a16:creationId xmlns:a16="http://schemas.microsoft.com/office/drawing/2014/main" id="{639FFB34-4EE4-45D2-A46B-8A04BFE5C50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11286" y="3561859"/>
            <a:ext cx="1095955" cy="1198701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8A0BF24C-D039-4AB0-A23A-86944754570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53323" y="3647124"/>
            <a:ext cx="1095955" cy="1106700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D218A599-CD52-4290-BF42-CEEB5A58DB46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5794" r="5622"/>
          <a:stretch/>
        </p:blipFill>
        <p:spPr>
          <a:xfrm>
            <a:off x="7370794" y="1649997"/>
            <a:ext cx="1158903" cy="1151711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855F4AC3-D370-4D7F-AFD3-28928682EB54}"/>
              </a:ext>
            </a:extLst>
          </p:cNvPr>
          <p:cNvSpPr txBox="1"/>
          <p:nvPr/>
        </p:nvSpPr>
        <p:spPr>
          <a:xfrm>
            <a:off x="8813444" y="3265395"/>
            <a:ext cx="131650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>
                <a:latin typeface="Comic Sans MS" panose="030F0702030302020204" pitchFamily="66" charset="0"/>
              </a:rPr>
              <a:t>b</a:t>
            </a:r>
            <a:r>
              <a:rPr lang="cy-GB" sz="2000" b="1" dirty="0">
                <a:latin typeface="Comic Sans MS" panose="030F0702030302020204" pitchFamily="66" charset="0"/>
              </a:rPr>
              <a:t>isgedi</a:t>
            </a:r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54A68104-5829-4F68-A7E7-DAC051E7B79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19074" y="1672081"/>
            <a:ext cx="1158902" cy="1106700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8140A1F4-B938-490D-B4C4-2EB499490DE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795360" y="3695937"/>
            <a:ext cx="1016667" cy="1064623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E778B749-84F4-4F11-8ADB-BCA132EF204D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48002" y="5422588"/>
            <a:ext cx="1316507" cy="1357223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68C26A83-0AA0-4B50-AC56-E05B87F55FDB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726544" y="5509640"/>
            <a:ext cx="1457116" cy="1321284"/>
          </a:xfrm>
          <a:prstGeom prst="rect">
            <a:avLst/>
          </a:prstGeom>
        </p:spPr>
      </p:pic>
      <p:pic>
        <p:nvPicPr>
          <p:cNvPr id="52" name="Picture 51">
            <a:extLst>
              <a:ext uri="{FF2B5EF4-FFF2-40B4-BE49-F238E27FC236}">
                <a16:creationId xmlns:a16="http://schemas.microsoft.com/office/drawing/2014/main" id="{0965FD17-4566-4F8B-9777-AC0719A80C2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096783" y="5502560"/>
            <a:ext cx="1343493" cy="1283516"/>
          </a:xfrm>
          <a:prstGeom prst="rect">
            <a:avLst/>
          </a:prstGeom>
        </p:spPr>
      </p:pic>
      <p:pic>
        <p:nvPicPr>
          <p:cNvPr id="54" name="Picture 53">
            <a:extLst>
              <a:ext uri="{FF2B5EF4-FFF2-40B4-BE49-F238E27FC236}">
                <a16:creationId xmlns:a16="http://schemas.microsoft.com/office/drawing/2014/main" id="{664ED123-8709-47DD-9567-04B56A6FD494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042555" y="5617868"/>
            <a:ext cx="1158902" cy="1213056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A78EE738-C943-4C97-BDD0-5B65EF5F3BD0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039976" y="5720287"/>
            <a:ext cx="1116447" cy="1137713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AA470285-BBA4-410D-B1DE-8EF3120EBF0B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637188" y="3560814"/>
            <a:ext cx="1158903" cy="1180768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32DAB91D-FCB4-44DF-B14C-BFB9D77252CB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10709420" y="5509640"/>
            <a:ext cx="1158902" cy="1255477"/>
          </a:xfrm>
          <a:prstGeom prst="rect">
            <a:avLst/>
          </a:prstGeom>
        </p:spPr>
      </p:pic>
      <p:sp>
        <p:nvSpPr>
          <p:cNvPr id="62" name="TextBox 61">
            <a:extLst>
              <a:ext uri="{FF2B5EF4-FFF2-40B4-BE49-F238E27FC236}">
                <a16:creationId xmlns:a16="http://schemas.microsoft.com/office/drawing/2014/main" id="{D825808D-C674-4018-BC26-E0B4E6BEDCD0}"/>
              </a:ext>
            </a:extLst>
          </p:cNvPr>
          <p:cNvSpPr txBox="1"/>
          <p:nvPr/>
        </p:nvSpPr>
        <p:spPr>
          <a:xfrm>
            <a:off x="5316920" y="5109222"/>
            <a:ext cx="1146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cy-GB" b="1" dirty="0"/>
              <a:t>pasta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D9918F4-2421-46E4-A47D-D4E2F53F292D}"/>
              </a:ext>
            </a:extLst>
          </p:cNvPr>
          <p:cNvSpPr txBox="1"/>
          <p:nvPr/>
        </p:nvSpPr>
        <p:spPr>
          <a:xfrm>
            <a:off x="2962067" y="4984710"/>
            <a:ext cx="1114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llysiau</a:t>
            </a:r>
            <a:r>
              <a:rPr lang="en-GB" dirty="0"/>
              <a:t> </a:t>
            </a:r>
            <a:endParaRPr lang="cy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9F4EAE-3178-4013-BBCD-AC086E66B237}"/>
              </a:ext>
            </a:extLst>
          </p:cNvPr>
          <p:cNvSpPr txBox="1"/>
          <p:nvPr/>
        </p:nvSpPr>
        <p:spPr>
          <a:xfrm>
            <a:off x="7123945" y="5109222"/>
            <a:ext cx="1221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moron</a:t>
            </a:r>
            <a:r>
              <a:rPr lang="en-GB" dirty="0"/>
              <a:t> </a:t>
            </a:r>
            <a:endParaRPr lang="cy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CD7E22-8A54-48CA-9C6E-5E63A2CA70DF}"/>
              </a:ext>
            </a:extLst>
          </p:cNvPr>
          <p:cNvSpPr txBox="1"/>
          <p:nvPr/>
        </p:nvSpPr>
        <p:spPr>
          <a:xfrm>
            <a:off x="10709420" y="5179383"/>
            <a:ext cx="12216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jam a </a:t>
            </a:r>
            <a:r>
              <a:rPr lang="en-GB" b="1" dirty="0" err="1"/>
              <a:t>tost</a:t>
            </a:r>
            <a:endParaRPr lang="cy-GB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4F06D5-F4F1-4081-9F70-218522DF330A}"/>
              </a:ext>
            </a:extLst>
          </p:cNvPr>
          <p:cNvSpPr txBox="1"/>
          <p:nvPr/>
        </p:nvSpPr>
        <p:spPr>
          <a:xfrm>
            <a:off x="10637188" y="3216582"/>
            <a:ext cx="11589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granwin</a:t>
            </a:r>
            <a:r>
              <a:rPr lang="en-GB" dirty="0"/>
              <a:t> </a:t>
            </a:r>
            <a:endParaRPr lang="cy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BC8D19-5EDE-4941-8ED3-9D67AB8C534C}"/>
              </a:ext>
            </a:extLst>
          </p:cNvPr>
          <p:cNvSpPr txBox="1"/>
          <p:nvPr/>
        </p:nvSpPr>
        <p:spPr>
          <a:xfrm>
            <a:off x="9006087" y="5372145"/>
            <a:ext cx="14119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/>
              <a:t>cacen</a:t>
            </a:r>
            <a:r>
              <a:rPr lang="en-GB" b="1" dirty="0"/>
              <a:t> </a:t>
            </a:r>
            <a:r>
              <a:rPr lang="en-GB" b="1" dirty="0" err="1"/>
              <a:t>fach</a:t>
            </a:r>
            <a:endParaRPr lang="cy-GB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3453355-C55D-4FBB-95C9-D64BF7A3E629}"/>
              </a:ext>
            </a:extLst>
          </p:cNvPr>
          <p:cNvSpPr txBox="1"/>
          <p:nvPr/>
        </p:nvSpPr>
        <p:spPr>
          <a:xfrm flipH="1">
            <a:off x="3936999" y="-904240"/>
            <a:ext cx="2344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omic Sans MS" panose="030F0702030302020204" pitchFamily="66" charset="0"/>
              </a:rPr>
              <a:t>Mat</a:t>
            </a:r>
            <a:r>
              <a:rPr lang="en-GB" dirty="0"/>
              <a:t> </a:t>
            </a:r>
            <a:r>
              <a:rPr lang="en-GB" sz="2400" b="1" dirty="0" err="1">
                <a:latin typeface="Comic Sans MS" panose="030F0702030302020204" pitchFamily="66" charset="0"/>
              </a:rPr>
              <a:t>iath</a:t>
            </a:r>
            <a:r>
              <a:rPr lang="en-GB" dirty="0"/>
              <a:t> </a:t>
            </a:r>
            <a:endParaRPr lang="cy-GB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730527-BD3D-4AD2-B4F9-CBB7171FD29B}"/>
              </a:ext>
            </a:extLst>
          </p:cNvPr>
          <p:cNvSpPr/>
          <p:nvPr/>
        </p:nvSpPr>
        <p:spPr>
          <a:xfrm>
            <a:off x="4149242" y="254666"/>
            <a:ext cx="25715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Mat </a:t>
            </a:r>
            <a:r>
              <a:rPr lang="en-GB" sz="5400" dirty="0" err="1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iath</a:t>
            </a:r>
            <a:endParaRPr lang="en-GB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88059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D81AC-3B23-4F93-8DEC-0DC17AD47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423" y="744482"/>
            <a:ext cx="5139813" cy="5542811"/>
          </a:xfrm>
        </p:spPr>
        <p:txBody>
          <a:bodyPr>
            <a:normAutofit/>
          </a:bodyPr>
          <a:lstStyle/>
          <a:p>
            <a:r>
              <a:rPr lang="en-GB" sz="1200" dirty="0" err="1">
                <a:latin typeface="Comic Sans MS" panose="030F0702030302020204" pitchFamily="66" charset="0"/>
              </a:rPr>
              <a:t>Eist</a:t>
            </a:r>
            <a:r>
              <a:rPr lang="cy-GB" sz="1200" dirty="0">
                <a:latin typeface="Comic Sans MS" panose="030F0702030302020204" pitchFamily="66" charset="0"/>
              </a:rPr>
              <a:t>eddwch ar y llawr a gwrandewch os gwelwch yn dda.</a:t>
            </a:r>
          </a:p>
          <a:p>
            <a:r>
              <a:rPr lang="cy-GB" sz="1200" dirty="0">
                <a:latin typeface="Comic Sans MS" panose="030F0702030302020204" pitchFamily="66" charset="0"/>
              </a:rPr>
              <a:t>Grawndewch arna i.</a:t>
            </a:r>
          </a:p>
          <a:p>
            <a:r>
              <a:rPr lang="cy-GB" sz="1200" dirty="0">
                <a:latin typeface="Comic Sans MS" panose="030F0702030302020204" pitchFamily="66" charset="0"/>
              </a:rPr>
              <a:t>Byddwch yn ofalus a dewch o hyd i le gwag.</a:t>
            </a:r>
          </a:p>
          <a:p>
            <a:r>
              <a:rPr lang="cy-GB" sz="1200" dirty="0">
                <a:latin typeface="Comic Sans MS" panose="030F0702030302020204" pitchFamily="66" charset="0"/>
              </a:rPr>
              <a:t>Ydych chi’r barod i gael hwyl heddiw? (Plant atebwch). </a:t>
            </a:r>
          </a:p>
          <a:p>
            <a:r>
              <a:rPr lang="cy-GB" sz="1200" dirty="0">
                <a:latin typeface="Comic Sans MS" panose="030F0702030302020204" pitchFamily="66" charset="0"/>
              </a:rPr>
              <a:t>Edrychwch ar y bwrdd g</a:t>
            </a:r>
            <a:r>
              <a:rPr lang="en-GB" sz="1200" dirty="0">
                <a:latin typeface="Comic Sans MS" panose="030F0702030302020204" pitchFamily="66" charset="0"/>
              </a:rPr>
              <a:t>ê</a:t>
            </a:r>
            <a:r>
              <a:rPr lang="cy-GB" sz="1200" dirty="0">
                <a:latin typeface="Comic Sans MS" panose="030F0702030302020204" pitchFamily="66" charset="0"/>
              </a:rPr>
              <a:t>m. </a:t>
            </a:r>
          </a:p>
          <a:p>
            <a:r>
              <a:rPr lang="cy-GB" sz="1200" dirty="0">
                <a:latin typeface="Comic Sans MS" panose="030F0702030302020204" pitchFamily="66" charset="0"/>
              </a:rPr>
              <a:t>Beth ydych chi’n meddwl ein bod ni’n mynd i chwarae? </a:t>
            </a:r>
          </a:p>
          <a:p>
            <a:r>
              <a:rPr lang="cy-GB" sz="1200" b="1" dirty="0">
                <a:latin typeface="Comic Sans MS" panose="030F0702030302020204" pitchFamily="66" charset="0"/>
              </a:rPr>
              <a:t>Mae’r plant yn ateb. </a:t>
            </a:r>
          </a:p>
          <a:p>
            <a:r>
              <a:rPr lang="cy-GB" sz="1200" dirty="0">
                <a:latin typeface="Comic Sans MS" panose="030F0702030302020204" pitchFamily="66" charset="0"/>
              </a:rPr>
              <a:t>Mae hynny’n gywir. Rydyn ni’n ddysgu am fwyd a diod.</a:t>
            </a:r>
          </a:p>
          <a:p>
            <a:r>
              <a:rPr lang="cy-GB" sz="1200" dirty="0">
                <a:latin typeface="Comic Sans MS" panose="030F0702030302020204" pitchFamily="66" charset="0"/>
              </a:rPr>
              <a:t>Yn gyntaf rydyn ni’n edrych ar y mat iaith. </a:t>
            </a:r>
          </a:p>
          <a:p>
            <a:r>
              <a:rPr lang="cy-GB" sz="1200" dirty="0">
                <a:latin typeface="Comic Sans MS" panose="030F0702030302020204" pitchFamily="66" charset="0"/>
              </a:rPr>
              <a:t>Siaradwch gyda fi. Banana, brechdanau, pysgod, bisgedi, mefus. </a:t>
            </a:r>
          </a:p>
          <a:p>
            <a:r>
              <a:rPr lang="cy-GB" sz="1200" dirty="0">
                <a:latin typeface="Comic Sans MS" panose="030F0702030302020204" pitchFamily="66" charset="0"/>
              </a:rPr>
              <a:t>Nawr Beth ydyn ni siarad...I like eating and I don’t like eating yn gymraeg? </a:t>
            </a:r>
          </a:p>
          <a:p>
            <a:r>
              <a:rPr lang="cy-GB" sz="1200" b="1" dirty="0">
                <a:latin typeface="Comic Sans MS" panose="030F0702030302020204" pitchFamily="66" charset="0"/>
              </a:rPr>
              <a:t>Y plant yn ymarfer ‘Rydw i’n hoffi bwyta... a ‘dydw i ddim yn’ hoffi.</a:t>
            </a:r>
          </a:p>
          <a:p>
            <a:r>
              <a:rPr lang="cy-GB" sz="1200" dirty="0">
                <a:latin typeface="Comic Sans MS" panose="030F0702030302020204" pitchFamily="66" charset="0"/>
              </a:rPr>
              <a:t>Da iawn pawb! Bendidgedig, Gwych! Brawddeg wych! Da iawn bawb.</a:t>
            </a:r>
          </a:p>
          <a:p>
            <a:r>
              <a:rPr lang="cy-GB" sz="1200" dirty="0">
                <a:latin typeface="Comic Sans MS" panose="030F0702030302020204" pitchFamily="66" charset="0"/>
              </a:rPr>
              <a:t>Dewch o hyd i bartner a ymarfer gofyn cwestwn ‘Bet wyt ti’n hoffi fwyta?’ Dau mined. Ydych chi barod? Ewch ymlaen yn oflasus. </a:t>
            </a:r>
          </a:p>
          <a:p>
            <a:r>
              <a:rPr lang="cy-GB" sz="1200" dirty="0">
                <a:latin typeface="Comic Sans MS" panose="030F0702030302020204" pitchFamily="66" charset="0"/>
              </a:rPr>
              <a:t>Dewch yma. Edrychwch ar y bwrdd gêm. Darllenewch cyfarwyddiadau gêm a </a:t>
            </a:r>
            <a:r>
              <a:rPr lang="en-GB" sz="1200" dirty="0" err="1">
                <a:latin typeface="Comic Sans MS" panose="030F0702030302020204" pitchFamily="66" charset="0"/>
              </a:rPr>
              <a:t>Rheolau’r</a:t>
            </a:r>
            <a:r>
              <a:rPr lang="en-GB" sz="1200" dirty="0">
                <a:latin typeface="Comic Sans MS" panose="030F0702030302020204" pitchFamily="66" charset="0"/>
              </a:rPr>
              <a:t> gem. </a:t>
            </a:r>
            <a:endParaRPr lang="cy-GB" sz="1200" dirty="0">
              <a:latin typeface="Comic Sans MS" panose="030F0702030302020204" pitchFamily="66" charset="0"/>
            </a:endParaRPr>
          </a:p>
          <a:p>
            <a:r>
              <a:rPr lang="cy-GB" sz="1200" dirty="0">
                <a:latin typeface="Comic Sans MS" panose="030F0702030302020204" pitchFamily="66" charset="0"/>
              </a:rPr>
              <a:t>Cofiwch y rheolau’r gem. Dim twyllo a arhoswch eich tro.</a:t>
            </a:r>
          </a:p>
          <a:p>
            <a:endParaRPr lang="cy-GB" sz="1400" dirty="0"/>
          </a:p>
          <a:p>
            <a:endParaRPr lang="cy-GB" sz="1400" dirty="0"/>
          </a:p>
          <a:p>
            <a:endParaRPr lang="cy-GB" sz="1400" dirty="0"/>
          </a:p>
          <a:p>
            <a:endParaRPr lang="cy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21B61E-2420-44EC-AD94-17F4185A014A}"/>
              </a:ext>
            </a:extLst>
          </p:cNvPr>
          <p:cNvSpPr txBox="1"/>
          <p:nvPr/>
        </p:nvSpPr>
        <p:spPr>
          <a:xfrm>
            <a:off x="6361473" y="570271"/>
            <a:ext cx="545690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err="1">
                <a:latin typeface="Comic Sans MS" panose="030F0702030302020204" pitchFamily="66" charset="0"/>
              </a:rPr>
              <a:t>Rheolau’r</a:t>
            </a:r>
            <a:r>
              <a:rPr lang="en-GB" sz="1400" b="1" dirty="0">
                <a:latin typeface="Comic Sans MS" panose="030F0702030302020204" pitchFamily="66" charset="0"/>
              </a:rPr>
              <a:t> gem</a:t>
            </a:r>
          </a:p>
          <a:p>
            <a:pPr marL="342900" indent="-342900">
              <a:buAutoNum type="arabicPeriod"/>
            </a:pPr>
            <a:r>
              <a:rPr lang="en-GB" sz="1400" dirty="0">
                <a:latin typeface="Comic Sans MS" panose="030F0702030302020204" pitchFamily="66" charset="0"/>
              </a:rPr>
              <a:t>Dim </a:t>
            </a:r>
            <a:r>
              <a:rPr lang="en-GB" sz="1400" dirty="0" err="1">
                <a:latin typeface="Comic Sans MS" panose="030F0702030302020204" pitchFamily="66" charset="0"/>
              </a:rPr>
              <a:t>twyllo</a:t>
            </a:r>
            <a:r>
              <a:rPr lang="en-GB" sz="1400" dirty="0">
                <a:latin typeface="Comic Sans MS" panose="030F0702030302020204" pitchFamily="66" charset="0"/>
              </a:rPr>
              <a:t>. </a:t>
            </a:r>
          </a:p>
          <a:p>
            <a:pPr marL="342900" indent="-342900">
              <a:buAutoNum type="arabicPeriod"/>
            </a:pPr>
            <a:r>
              <a:rPr lang="en-GB" sz="1400" dirty="0" err="1">
                <a:latin typeface="Comic Sans MS" panose="030F0702030302020204" pitchFamily="66" charset="0"/>
              </a:rPr>
              <a:t>Rhaid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cymrad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tro</a:t>
            </a:r>
            <a:endParaRPr lang="en-GB" sz="1400" dirty="0">
              <a:latin typeface="Comic Sans MS" panose="030F0702030302020204" pitchFamily="66" charset="0"/>
            </a:endParaRPr>
          </a:p>
          <a:p>
            <a:pPr marL="342900" indent="-342900">
              <a:buAutoNum type="arabicPeriod"/>
            </a:pPr>
            <a:r>
              <a:rPr lang="en-GB" sz="1400" dirty="0" err="1">
                <a:latin typeface="Comic Sans MS" panose="030F0702030302020204" pitchFamily="66" charset="0"/>
              </a:rPr>
              <a:t>Arhoswch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eich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tro</a:t>
            </a:r>
            <a:r>
              <a:rPr lang="en-GB" sz="1400" dirty="0">
                <a:latin typeface="Comic Sans MS" panose="030F0702030302020204" pitchFamily="66" charset="0"/>
              </a:rPr>
              <a:t>.</a:t>
            </a:r>
          </a:p>
          <a:p>
            <a:pPr marL="342900" indent="-342900">
              <a:buAutoNum type="arabicPeriod"/>
            </a:pPr>
            <a:r>
              <a:rPr lang="en-GB" sz="1400" dirty="0" err="1">
                <a:latin typeface="Comic Sans MS" panose="030F0702030302020204" pitchFamily="66" charset="0"/>
              </a:rPr>
              <a:t>Dw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i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eisiau</a:t>
            </a:r>
            <a:r>
              <a:rPr lang="en-GB" sz="1400" dirty="0">
                <a:latin typeface="Comic Sans MS" panose="030F0702030302020204" pitchFamily="66" charset="0"/>
              </a:rPr>
              <a:t> I chi </a:t>
            </a:r>
            <a:r>
              <a:rPr lang="en-GB" sz="1400" dirty="0" err="1">
                <a:latin typeface="Comic Sans MS" panose="030F0702030302020204" pitchFamily="66" charset="0"/>
              </a:rPr>
              <a:t>fod</a:t>
            </a:r>
            <a:r>
              <a:rPr lang="en-GB" sz="1400" dirty="0">
                <a:latin typeface="Comic Sans MS" panose="030F0702030302020204" pitchFamily="66" charset="0"/>
              </a:rPr>
              <a:t> y </a:t>
            </a:r>
            <a:r>
              <a:rPr lang="en-GB" sz="1400" dirty="0" err="1">
                <a:latin typeface="Comic Sans MS" panose="030F0702030302020204" pitchFamily="66" charset="0"/>
              </a:rPr>
              <a:t>neis</a:t>
            </a:r>
            <a:r>
              <a:rPr lang="en-GB" sz="1400" dirty="0">
                <a:latin typeface="Comic Sans MS" panose="030F0702030302020204" pitchFamily="66" charset="0"/>
              </a:rPr>
              <a:t>. </a:t>
            </a:r>
          </a:p>
          <a:p>
            <a:pPr marL="342900" indent="-342900">
              <a:buAutoNum type="arabicPeriod"/>
            </a:pPr>
            <a:r>
              <a:rPr lang="en-GB" sz="1400" dirty="0" err="1">
                <a:latin typeface="Comic Sans MS" panose="030F0702030302020204" pitchFamily="66" charset="0"/>
              </a:rPr>
              <a:t>Dw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i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eisiau</a:t>
            </a:r>
            <a:r>
              <a:rPr lang="en-GB" sz="1400" dirty="0">
                <a:latin typeface="Comic Sans MS" panose="030F0702030302020204" pitchFamily="66" charset="0"/>
              </a:rPr>
              <a:t> I chi </a:t>
            </a:r>
            <a:r>
              <a:rPr lang="en-GB" sz="1400" dirty="0" err="1">
                <a:latin typeface="Comic Sans MS" panose="030F0702030302020204" pitchFamily="66" charset="0"/>
              </a:rPr>
              <a:t>fod</a:t>
            </a:r>
            <a:r>
              <a:rPr lang="en-GB" sz="1400" dirty="0">
                <a:latin typeface="Comic Sans MS" panose="030F0702030302020204" pitchFamily="66" charset="0"/>
              </a:rPr>
              <a:t> y </a:t>
            </a:r>
            <a:r>
              <a:rPr lang="en-GB" sz="1400" dirty="0" err="1">
                <a:latin typeface="Comic Sans MS" panose="030F0702030302020204" pitchFamily="66" charset="0"/>
              </a:rPr>
              <a:t>garedig</a:t>
            </a:r>
            <a:r>
              <a:rPr lang="en-GB" dirty="0"/>
              <a:t>.  </a:t>
            </a:r>
            <a:endParaRPr lang="cy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C18375-3FFA-4640-A74A-2C8DC02BD594}"/>
              </a:ext>
            </a:extLst>
          </p:cNvPr>
          <p:cNvSpPr txBox="1"/>
          <p:nvPr/>
        </p:nvSpPr>
        <p:spPr>
          <a:xfrm>
            <a:off x="6474543" y="2864874"/>
            <a:ext cx="523076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omic Sans MS" panose="030F0702030302020204" pitchFamily="66" charset="0"/>
              </a:rPr>
              <a:t>Yn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gyntaf</a:t>
            </a:r>
            <a:r>
              <a:rPr lang="en-GB" sz="1400" dirty="0">
                <a:latin typeface="Comic Sans MS" panose="030F0702030302020204" pitchFamily="66" charset="0"/>
              </a:rPr>
              <a:t>, </a:t>
            </a:r>
            <a:r>
              <a:rPr lang="en-GB" sz="1400" dirty="0" err="1">
                <a:latin typeface="Comic Sans MS" panose="030F0702030302020204" pitchFamily="66" charset="0"/>
              </a:rPr>
              <a:t>gwnewch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grŵpiau</a:t>
            </a:r>
            <a:r>
              <a:rPr lang="en-GB" sz="1400" dirty="0">
                <a:latin typeface="Comic Sans MS" panose="030F0702030302020204" pitchFamily="66" charset="0"/>
              </a:rPr>
              <a:t> o </a:t>
            </a:r>
            <a:r>
              <a:rPr lang="en-GB" sz="1400" dirty="0" err="1">
                <a:latin typeface="Comic Sans MS" panose="030F0702030302020204" pitchFamily="66" charset="0"/>
              </a:rPr>
              <a:t>dri</a:t>
            </a:r>
            <a:r>
              <a:rPr lang="en-GB" sz="1400" dirty="0">
                <a:latin typeface="Comic Sans MS" panose="030F0702030302020204" pitchFamily="66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omic Sans MS" panose="030F0702030302020204" pitchFamily="66" charset="0"/>
              </a:rPr>
              <a:t>Rhowch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eich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cyfrifwyr</a:t>
            </a:r>
            <a:endParaRPr lang="en-GB" sz="1400" dirty="0">
              <a:latin typeface="Comic Sans MS" panose="030F0702030302020204" pitchFamily="66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omic Sans MS" panose="030F0702030302020204" pitchFamily="66" charset="0"/>
              </a:rPr>
              <a:t>Siaradwch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i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grwp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yn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dywedwch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pwy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sy’n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mynd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yn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gyntaf</a:t>
            </a:r>
            <a:r>
              <a:rPr lang="en-GB" sz="1400" dirty="0">
                <a:latin typeface="Comic Sans MS" panose="030F0702030302020204" pitchFamily="66" charset="0"/>
              </a:rPr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omic Sans MS" panose="030F0702030302020204" pitchFamily="66" charset="0"/>
              </a:rPr>
              <a:t>Taflu’r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cy-GB" sz="1400" dirty="0">
                <a:latin typeface="Comic Sans MS" panose="030F0702030302020204" pitchFamily="66" charset="0"/>
              </a:rPr>
              <a:t>dis</a:t>
            </a:r>
            <a:r>
              <a:rPr lang="en-GB" sz="1400" dirty="0">
                <a:latin typeface="Comic Sans MS" panose="030F0702030302020204" pitchFamily="66" charset="0"/>
              </a:rPr>
              <a:t> a </a:t>
            </a:r>
            <a:r>
              <a:rPr lang="en-GB" sz="1400" dirty="0" err="1">
                <a:latin typeface="Comic Sans MS" panose="030F0702030302020204" pitchFamily="66" charset="0"/>
              </a:rPr>
              <a:t>edrychwch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ar</a:t>
            </a:r>
            <a:r>
              <a:rPr lang="en-GB" sz="1400" dirty="0">
                <a:latin typeface="Comic Sans MS" panose="030F0702030302020204" pitchFamily="66" charset="0"/>
              </a:rPr>
              <a:t> y </a:t>
            </a:r>
            <a:r>
              <a:rPr lang="en-GB" sz="1400" dirty="0" err="1">
                <a:latin typeface="Comic Sans MS" panose="030F0702030302020204" pitchFamily="66" charset="0"/>
              </a:rPr>
              <a:t>rhif</a:t>
            </a:r>
            <a:r>
              <a:rPr lang="en-GB" sz="1400" dirty="0">
                <a:latin typeface="Comic Sans MS" panose="030F0702030302020204" pitchFamily="66" charset="0"/>
              </a:rPr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omic Sans MS" panose="030F0702030302020204" pitchFamily="66" charset="0"/>
              </a:rPr>
              <a:t>Darllenwch</a:t>
            </a:r>
            <a:r>
              <a:rPr lang="en-GB" sz="1400" dirty="0">
                <a:latin typeface="Comic Sans MS" panose="030F0702030302020204" pitchFamily="66" charset="0"/>
              </a:rPr>
              <a:t> y dis.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omic Sans MS" panose="030F0702030302020204" pitchFamily="66" charset="0"/>
              </a:rPr>
              <a:t>Symudwch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eich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cyfrifiadur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ymlaen</a:t>
            </a:r>
            <a:r>
              <a:rPr lang="en-GB" sz="1400" dirty="0">
                <a:latin typeface="Comic Sans MS" panose="030F0702030302020204" pitchFamily="66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Comic Sans MS" panose="030F0702030302020204" pitchFamily="66" charset="0"/>
              </a:rPr>
              <a:t>Dewiswch </a:t>
            </a:r>
            <a:r>
              <a:rPr lang="en-GB" sz="1400" dirty="0" err="1">
                <a:latin typeface="Comic Sans MS" panose="030F0702030302020204" pitchFamily="66" charset="0"/>
              </a:rPr>
              <a:t>gadarnhaol</a:t>
            </a:r>
            <a:r>
              <a:rPr lang="en-GB" sz="1400" dirty="0">
                <a:latin typeface="Comic Sans MS" panose="030F0702030302020204" pitchFamily="66" charset="0"/>
              </a:rPr>
              <a:t> neu </a:t>
            </a:r>
            <a:r>
              <a:rPr lang="en-GB" sz="1400" dirty="0" err="1">
                <a:latin typeface="Comic Sans MS" panose="030F0702030302020204" pitchFamily="66" charset="0"/>
              </a:rPr>
              <a:t>negyddol</a:t>
            </a:r>
            <a:r>
              <a:rPr lang="en-GB" sz="1400" dirty="0">
                <a:latin typeface="Comic Sans MS" panose="030F0702030302020204" pitchFamily="66" charset="0"/>
              </a:rPr>
              <a:t>. (</a:t>
            </a:r>
            <a:r>
              <a:rPr lang="en-GB" sz="1400" b="1" i="1" dirty="0" err="1">
                <a:latin typeface="Comic Sans MS" panose="030F0702030302020204" pitchFamily="66" charset="0"/>
              </a:rPr>
              <a:t>Rydw</a:t>
            </a:r>
            <a:r>
              <a:rPr lang="en-GB" sz="1400" b="1" i="1" dirty="0">
                <a:latin typeface="Comic Sans MS" panose="030F0702030302020204" pitchFamily="66" charset="0"/>
              </a:rPr>
              <a:t> </a:t>
            </a:r>
            <a:r>
              <a:rPr lang="en-GB" sz="1400" b="1" i="1" dirty="0" err="1">
                <a:latin typeface="Comic Sans MS" panose="030F0702030302020204" pitchFamily="66" charset="0"/>
              </a:rPr>
              <a:t>i’n</a:t>
            </a:r>
            <a:r>
              <a:rPr lang="en-GB" sz="1400" b="1" i="1" dirty="0">
                <a:latin typeface="Comic Sans MS" panose="030F0702030302020204" pitchFamily="66" charset="0"/>
              </a:rPr>
              <a:t> </a:t>
            </a:r>
            <a:r>
              <a:rPr lang="en-GB" sz="1400" b="1" i="1" dirty="0" err="1">
                <a:latin typeface="Comic Sans MS" panose="030F0702030302020204" pitchFamily="66" charset="0"/>
              </a:rPr>
              <a:t>hoffi</a:t>
            </a:r>
            <a:r>
              <a:rPr lang="en-GB" sz="1400" b="1" i="1" dirty="0">
                <a:latin typeface="Comic Sans MS" panose="030F0702030302020204" pitchFamily="66" charset="0"/>
              </a:rPr>
              <a:t> </a:t>
            </a:r>
            <a:r>
              <a:rPr lang="en-GB" sz="1400" b="1" i="1" dirty="0" err="1">
                <a:latin typeface="Comic Sans MS" panose="030F0702030302020204" pitchFamily="66" charset="0"/>
              </a:rPr>
              <a:t>bwyta</a:t>
            </a:r>
            <a:r>
              <a:rPr lang="en-GB" sz="1400" i="1" dirty="0">
                <a:latin typeface="Comic Sans MS" panose="030F0702030302020204" pitchFamily="66" charset="0"/>
              </a:rPr>
              <a:t>… </a:t>
            </a:r>
            <a:r>
              <a:rPr lang="en-GB" sz="1400" dirty="0">
                <a:latin typeface="Comic Sans MS" panose="030F0702030302020204" pitchFamily="66" charset="0"/>
              </a:rPr>
              <a:t>neu </a:t>
            </a:r>
            <a:r>
              <a:rPr lang="en-GB" sz="1400" b="1" i="1" dirty="0" err="1">
                <a:latin typeface="Comic Sans MS" panose="030F0702030302020204" pitchFamily="66" charset="0"/>
              </a:rPr>
              <a:t>dydw</a:t>
            </a:r>
            <a:r>
              <a:rPr lang="en-GB" sz="1400" b="1" i="1" dirty="0">
                <a:latin typeface="Comic Sans MS" panose="030F0702030302020204" pitchFamily="66" charset="0"/>
              </a:rPr>
              <a:t> </a:t>
            </a:r>
            <a:r>
              <a:rPr lang="en-GB" sz="1400" b="1" i="1" dirty="0" err="1">
                <a:latin typeface="Comic Sans MS" panose="030F0702030302020204" pitchFamily="66" charset="0"/>
              </a:rPr>
              <a:t>i</a:t>
            </a:r>
            <a:r>
              <a:rPr lang="en-GB" sz="1400" b="1" i="1" dirty="0">
                <a:latin typeface="Comic Sans MS" panose="030F0702030302020204" pitchFamily="66" charset="0"/>
              </a:rPr>
              <a:t> </a:t>
            </a:r>
            <a:r>
              <a:rPr lang="en-GB" sz="1400" b="1" i="1" dirty="0" err="1">
                <a:latin typeface="Comic Sans MS" panose="030F0702030302020204" pitchFamily="66" charset="0"/>
              </a:rPr>
              <a:t>ddim</a:t>
            </a:r>
            <a:r>
              <a:rPr lang="en-GB" sz="1400" b="1" i="1" dirty="0">
                <a:latin typeface="Comic Sans MS" panose="030F0702030302020204" pitchFamily="66" charset="0"/>
              </a:rPr>
              <a:t> </a:t>
            </a:r>
            <a:r>
              <a:rPr lang="en-GB" sz="1400" b="1" i="1" dirty="0" err="1">
                <a:latin typeface="Comic Sans MS" panose="030F0702030302020204" pitchFamily="66" charset="0"/>
              </a:rPr>
              <a:t>yn</a:t>
            </a:r>
            <a:r>
              <a:rPr lang="en-GB" sz="1400" b="1" i="1" dirty="0">
                <a:latin typeface="Comic Sans MS" panose="030F0702030302020204" pitchFamily="66" charset="0"/>
              </a:rPr>
              <a:t> </a:t>
            </a:r>
            <a:r>
              <a:rPr lang="en-GB" sz="1400" b="1" i="1" dirty="0" err="1">
                <a:latin typeface="Comic Sans MS" panose="030F0702030302020204" pitchFamily="66" charset="0"/>
              </a:rPr>
              <a:t>hoffi</a:t>
            </a:r>
            <a:r>
              <a:rPr lang="en-GB" sz="1400" b="1" i="1" dirty="0">
                <a:latin typeface="Comic Sans MS" panose="030F0702030302020204" pitchFamily="66" charset="0"/>
              </a:rPr>
              <a:t> </a:t>
            </a:r>
            <a:r>
              <a:rPr lang="en-GB" sz="1400" b="1" i="1" dirty="0" err="1">
                <a:latin typeface="Comic Sans MS" panose="030F0702030302020204" pitchFamily="66" charset="0"/>
              </a:rPr>
              <a:t>bwyta</a:t>
            </a:r>
            <a:r>
              <a:rPr lang="en-GB" sz="1400" b="1" i="1" dirty="0">
                <a:latin typeface="Comic Sans MS" panose="030F0702030302020204" pitchFamily="66" charset="0"/>
              </a:rPr>
              <a:t>…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omic Sans MS" panose="030F0702030302020204" pitchFamily="66" charset="0"/>
              </a:rPr>
              <a:t>Ateb</a:t>
            </a:r>
            <a:r>
              <a:rPr lang="en-GB" sz="1400" dirty="0">
                <a:latin typeface="Comic Sans MS" panose="030F0702030302020204" pitchFamily="66" charset="0"/>
              </a:rPr>
              <a:t> y </a:t>
            </a:r>
            <a:r>
              <a:rPr lang="en-GB" sz="1400" dirty="0" err="1">
                <a:latin typeface="Comic Sans MS" panose="030F0702030302020204" pitchFamily="66" charset="0"/>
              </a:rPr>
              <a:t>cwestiwn</a:t>
            </a:r>
            <a:r>
              <a:rPr lang="en-GB" sz="1400" dirty="0">
                <a:latin typeface="Comic Sans MS" panose="030F0702030302020204" pitchFamily="66" charset="0"/>
              </a:rPr>
              <a:t> Beth </a:t>
            </a:r>
            <a:r>
              <a:rPr lang="en-GB" sz="1400" dirty="0" err="1">
                <a:latin typeface="Comic Sans MS" panose="030F0702030302020204" pitchFamily="66" charset="0"/>
              </a:rPr>
              <a:t>wyt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ti’n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hoffi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chwarae</a:t>
            </a:r>
            <a:r>
              <a:rPr lang="en-GB" sz="1400" dirty="0">
                <a:latin typeface="Comic Sans MS" panose="030F0702030302020204" pitchFamily="66" charset="0"/>
              </a:rPr>
              <a:t>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omic Sans MS" panose="030F0702030302020204" pitchFamily="66" charset="0"/>
              </a:rPr>
              <a:t>E.g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Rdyw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i’n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hoffi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bwyta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mefus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achos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mae’n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hyfred</a:t>
            </a:r>
            <a:r>
              <a:rPr lang="en-GB" sz="1400" dirty="0">
                <a:latin typeface="Comic Sans MS" panose="030F0702030302020204" pitchFamily="66" charset="0"/>
              </a:rPr>
              <a:t>.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omic Sans MS" panose="030F0702030302020204" pitchFamily="66" charset="0"/>
              </a:rPr>
              <a:t>Nawr</a:t>
            </a:r>
            <a:r>
              <a:rPr lang="en-GB" sz="1400" dirty="0">
                <a:latin typeface="Comic Sans MS" panose="030F0702030302020204" pitchFamily="66" charset="0"/>
              </a:rPr>
              <a:t>, </a:t>
            </a:r>
            <a:r>
              <a:rPr lang="en-GB" sz="1400" dirty="0" err="1">
                <a:latin typeface="Comic Sans MS" panose="030F0702030302020204" pitchFamily="66" charset="0"/>
              </a:rPr>
              <a:t>dy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dro</a:t>
            </a:r>
            <a:r>
              <a:rPr lang="en-GB" sz="1400" dirty="0">
                <a:latin typeface="Comic Sans MS" panose="030F0702030302020204" pitchFamily="66" charset="0"/>
              </a:rPr>
              <a:t> di.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omic Sans MS" panose="030F0702030302020204" pitchFamily="66" charset="0"/>
              </a:rPr>
              <a:t>Chwarewch</a:t>
            </a:r>
            <a:r>
              <a:rPr lang="en-GB" sz="1400" dirty="0">
                <a:latin typeface="Comic Sans MS" panose="030F0702030302020204" pitchFamily="66" charset="0"/>
              </a:rPr>
              <a:t> tan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>
                <a:latin typeface="Comic Sans MS" panose="030F0702030302020204" pitchFamily="66" charset="0"/>
              </a:rPr>
              <a:t>Mae'r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gêm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yn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dod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i</a:t>
            </a:r>
            <a:r>
              <a:rPr lang="en-GB" sz="1400" dirty="0">
                <a:latin typeface="Comic Sans MS" panose="030F0702030302020204" pitchFamily="66" charset="0"/>
              </a:rPr>
              <a:t> ben pan </a:t>
            </a:r>
            <a:r>
              <a:rPr lang="en-GB" sz="1400" dirty="0" err="1">
                <a:latin typeface="Comic Sans MS" panose="030F0702030302020204" pitchFamily="66" charset="0"/>
              </a:rPr>
              <a:t>fydd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rhywun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yn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cyrraedd</a:t>
            </a:r>
            <a:r>
              <a:rPr lang="en-GB" sz="1400" dirty="0">
                <a:latin typeface="Comic Sans MS" panose="030F0702030302020204" pitchFamily="66" charset="0"/>
              </a:rPr>
              <a:t> y </a:t>
            </a:r>
            <a:r>
              <a:rPr lang="en-GB" sz="1400" dirty="0" err="1">
                <a:latin typeface="Comic Sans MS" panose="030F0702030302020204" pitchFamily="66" charset="0"/>
              </a:rPr>
              <a:t>sgwâr</a:t>
            </a:r>
            <a:r>
              <a:rPr lang="en-GB" sz="1400" dirty="0">
                <a:latin typeface="Comic Sans MS" panose="030F0702030302020204" pitchFamily="66" charset="0"/>
              </a:rPr>
              <a:t> </a:t>
            </a:r>
            <a:r>
              <a:rPr lang="en-GB" sz="1400" dirty="0" err="1">
                <a:latin typeface="Comic Sans MS" panose="030F0702030302020204" pitchFamily="66" charset="0"/>
              </a:rPr>
              <a:t>diwedd</a:t>
            </a:r>
            <a:r>
              <a:rPr lang="en-GB" sz="1400" dirty="0">
                <a:latin typeface="Comic Sans MS" panose="030F0702030302020204" pitchFamily="66" charset="0"/>
              </a:rPr>
              <a:t>.  </a:t>
            </a:r>
          </a:p>
          <a:p>
            <a:endParaRPr lang="cy-GB" sz="1400" dirty="0">
              <a:latin typeface="Comic Sans MS" panose="030F0702030302020204" pitchFamily="66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4291C74-B426-41EC-B980-0BE9DA5F83DB}"/>
              </a:ext>
            </a:extLst>
          </p:cNvPr>
          <p:cNvSpPr txBox="1"/>
          <p:nvPr/>
        </p:nvSpPr>
        <p:spPr>
          <a:xfrm>
            <a:off x="838200" y="365760"/>
            <a:ext cx="41224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latin typeface="Comic Sans MS" panose="030F0702030302020204" pitchFamily="66" charset="0"/>
              </a:rPr>
              <a:t>Cyfarwyddiadau gêm (TA)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8C52C3-8605-4DD2-B3BB-B4FE2FDF0906}"/>
              </a:ext>
            </a:extLst>
          </p:cNvPr>
          <p:cNvSpPr txBox="1"/>
          <p:nvPr/>
        </p:nvSpPr>
        <p:spPr>
          <a:xfrm>
            <a:off x="6263640" y="2316480"/>
            <a:ext cx="4511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Cyfarwyddiadau gêm (Plant)</a:t>
            </a:r>
          </a:p>
        </p:txBody>
      </p:sp>
    </p:spTree>
    <p:extLst>
      <p:ext uri="{BB962C8B-B14F-4D97-AF65-F5344CB8AC3E}">
        <p14:creationId xmlns:p14="http://schemas.microsoft.com/office/powerpoint/2010/main" val="33422113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8000">
              <a:schemeClr val="bg1"/>
            </a:gs>
            <a:gs pos="99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01738F3D-5339-44E1-A3BA-AA52ECABB7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069795" y="5404346"/>
            <a:ext cx="1864895" cy="12432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84AA36-14A5-4038-BD4E-F49551714F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4821" y="1119505"/>
            <a:ext cx="6105259" cy="2309495"/>
          </a:xfrm>
          <a:gradFill>
            <a:gsLst>
              <a:gs pos="78000">
                <a:schemeClr val="accent4">
                  <a:lumMod val="40000"/>
                  <a:lumOff val="60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/>
              <a:t>Beth </a:t>
            </a:r>
            <a:r>
              <a:rPr lang="en-GB" sz="1600" b="1" dirty="0" err="1"/>
              <a:t>wyt</a:t>
            </a:r>
            <a:r>
              <a:rPr lang="en-GB" sz="1600" b="1" dirty="0"/>
              <a:t> </a:t>
            </a:r>
            <a:r>
              <a:rPr lang="en-GB" sz="1600" b="1" dirty="0" err="1"/>
              <a:t>ti’n</a:t>
            </a:r>
            <a:r>
              <a:rPr lang="en-GB" sz="1600" b="1" dirty="0"/>
              <a:t> </a:t>
            </a:r>
            <a:r>
              <a:rPr lang="en-GB" sz="1600" b="1" dirty="0" err="1"/>
              <a:t>hoffi</a:t>
            </a:r>
            <a:r>
              <a:rPr lang="en-GB" sz="1600" b="1" dirty="0"/>
              <a:t> </a:t>
            </a:r>
            <a:r>
              <a:rPr lang="en-GB" sz="1600" b="1" dirty="0" err="1"/>
              <a:t>fwyta</a:t>
            </a:r>
            <a:r>
              <a:rPr lang="en-GB" sz="1600" b="1" dirty="0"/>
              <a:t>? 		</a:t>
            </a:r>
            <a:r>
              <a:rPr lang="en-GB" sz="1600" dirty="0"/>
              <a:t>What do you like to eat?</a:t>
            </a: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Beth </a:t>
            </a:r>
            <a:r>
              <a:rPr lang="en-GB" sz="1600" b="1" dirty="0" err="1"/>
              <a:t>wyt</a:t>
            </a:r>
            <a:r>
              <a:rPr lang="en-GB" sz="1600" b="1" dirty="0"/>
              <a:t> </a:t>
            </a:r>
            <a:r>
              <a:rPr lang="en-GB" sz="1600" b="1" dirty="0" err="1"/>
              <a:t>ti’n</a:t>
            </a:r>
            <a:r>
              <a:rPr lang="en-GB" sz="1600" b="1" dirty="0"/>
              <a:t> </a:t>
            </a:r>
            <a:r>
              <a:rPr lang="en-GB" sz="1600" b="1" dirty="0" err="1"/>
              <a:t>yfed</a:t>
            </a:r>
            <a:r>
              <a:rPr lang="en-GB" sz="1600" b="1" dirty="0"/>
              <a:t>?			</a:t>
            </a:r>
            <a:r>
              <a:rPr lang="en-GB" sz="1600" dirty="0"/>
              <a:t>What do you like to drink?</a:t>
            </a:r>
            <a:endParaRPr lang="cy-GB" sz="1600" b="1" dirty="0"/>
          </a:p>
          <a:p>
            <a:pPr marL="0" indent="0">
              <a:buNone/>
            </a:pPr>
            <a:r>
              <a:rPr lang="cy-GB" sz="1600" b="1" dirty="0"/>
              <a:t>Beth wyt ti ddim yn hoffi fwyta		</a:t>
            </a:r>
            <a:r>
              <a:rPr lang="cy-GB" sz="1600" dirty="0"/>
              <a:t>What do you like to eat?</a:t>
            </a:r>
          </a:p>
          <a:p>
            <a:pPr marL="0" indent="0">
              <a:buNone/>
            </a:pPr>
            <a:r>
              <a:rPr lang="cy-GB" sz="1600" b="1" dirty="0"/>
              <a:t>Beth wyt ti ddim yn hoffi yfed?	</a:t>
            </a:r>
            <a:r>
              <a:rPr lang="cy-GB" sz="1600" dirty="0"/>
              <a:t>	What do you like to drink? </a:t>
            </a:r>
          </a:p>
          <a:p>
            <a:pPr marL="0" indent="0">
              <a:buNone/>
            </a:pPr>
            <a:r>
              <a:rPr lang="cy-GB" sz="1600" b="1" dirty="0"/>
              <a:t>Wyt ti’n hoffi bwyta?			</a:t>
            </a:r>
            <a:r>
              <a:rPr lang="cy-GB" sz="1600" dirty="0"/>
              <a:t>Do you like eating? </a:t>
            </a:r>
          </a:p>
          <a:p>
            <a:pPr marL="0" indent="0">
              <a:buNone/>
            </a:pPr>
            <a:r>
              <a:rPr lang="cy-GB" sz="1600" b="1" dirty="0"/>
              <a:t>Wyt ti’n hoffi yfed?			</a:t>
            </a:r>
            <a:r>
              <a:rPr lang="cy-GB" sz="1600" dirty="0"/>
              <a:t>Do you like drinking?</a:t>
            </a:r>
          </a:p>
          <a:p>
            <a:pPr marL="0" indent="0">
              <a:buNone/>
            </a:pPr>
            <a:endParaRPr lang="cy-GB" sz="1600" dirty="0"/>
          </a:p>
          <a:p>
            <a:pPr marL="0" indent="0">
              <a:buNone/>
            </a:pPr>
            <a:endParaRPr lang="cy-GB" sz="1600" dirty="0"/>
          </a:p>
          <a:p>
            <a:pPr marL="0" indent="0">
              <a:buNone/>
            </a:pP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FACA6D-9A87-4C4B-BABE-1F86A24C926F}"/>
              </a:ext>
            </a:extLst>
          </p:cNvPr>
          <p:cNvSpPr txBox="1"/>
          <p:nvPr/>
        </p:nvSpPr>
        <p:spPr>
          <a:xfrm>
            <a:off x="304800" y="3666710"/>
            <a:ext cx="5638800" cy="1631216"/>
          </a:xfrm>
          <a:prstGeom prst="rect">
            <a:avLst/>
          </a:prstGeom>
          <a:gradFill>
            <a:gsLst>
              <a:gs pos="78000">
                <a:srgbClr val="92D050"/>
              </a:gs>
              <a:gs pos="0">
                <a:schemeClr val="accent1">
                  <a:lumMod val="45000"/>
                  <a:lumOff val="55000"/>
                </a:schemeClr>
              </a:gs>
              <a:gs pos="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en-GB" sz="1600" dirty="0" err="1"/>
              <a:t>Rydw</a:t>
            </a:r>
            <a:r>
              <a:rPr lang="en-GB" sz="1600" dirty="0"/>
              <a:t> </a:t>
            </a:r>
            <a:r>
              <a:rPr lang="cy-GB" sz="1600" dirty="0"/>
              <a:t>i’n hoffi bwyta......		I like to eat.......</a:t>
            </a:r>
          </a:p>
          <a:p>
            <a:r>
              <a:rPr lang="cy-GB" sz="1600" dirty="0"/>
              <a:t>Rydw i’n hoffi yfed........		I like to drink........</a:t>
            </a:r>
          </a:p>
          <a:p>
            <a:r>
              <a:rPr lang="cy-GB" sz="1600" dirty="0"/>
              <a:t>Rydw i ddim yn hoffi bwyta......		I don’t like to eat</a:t>
            </a:r>
          </a:p>
          <a:p>
            <a:r>
              <a:rPr lang="cy-GB" sz="1600" dirty="0"/>
              <a:t>Rydw i ddim yn hoffi yfed........		I don’t like to drink</a:t>
            </a:r>
          </a:p>
          <a:p>
            <a:endParaRPr lang="cy-GB" dirty="0"/>
          </a:p>
          <a:p>
            <a:endParaRPr lang="cy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F6F437F-B0C9-4906-B3F1-73E806C20A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028543" y="301625"/>
            <a:ext cx="781697" cy="88285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18A0F73-05AC-4681-B1EB-C4B1E4018D17}"/>
              </a:ext>
            </a:extLst>
          </p:cNvPr>
          <p:cNvSpPr txBox="1"/>
          <p:nvPr/>
        </p:nvSpPr>
        <p:spPr>
          <a:xfrm>
            <a:off x="304800" y="301625"/>
            <a:ext cx="44098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err="1"/>
              <a:t>Bwyta</a:t>
            </a:r>
            <a:r>
              <a:rPr lang="en-GB" sz="2400" dirty="0"/>
              <a:t> ac </a:t>
            </a:r>
            <a:r>
              <a:rPr lang="en-GB" sz="2400" dirty="0" err="1"/>
              <a:t>yfed</a:t>
            </a:r>
            <a:r>
              <a:rPr lang="en-GB" sz="2400" dirty="0"/>
              <a:t>-Eating and drinking</a:t>
            </a:r>
            <a:endParaRPr lang="cy-GB" sz="24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FBC99D1-49A1-4044-85BC-A99395AC10D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09386" y="1037074"/>
            <a:ext cx="1144747" cy="73367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02A3214C-F032-42C8-B71F-E2F88DF3CB5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680720" y="2085848"/>
            <a:ext cx="1137920" cy="107391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E285692-C27A-4958-AAFF-D474B8497D17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8680768" y="1950752"/>
            <a:ext cx="2019316" cy="124667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B7E27BC-903C-426A-859A-714E936D0D1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 flipH="1">
            <a:off x="6418618" y="3559045"/>
            <a:ext cx="1841462" cy="122764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CF8E55D-AA1F-4E44-9457-95FEA4114FDD}"/>
              </a:ext>
            </a:extLst>
          </p:cNvPr>
          <p:cNvSpPr txBox="1"/>
          <p:nvPr/>
        </p:nvSpPr>
        <p:spPr>
          <a:xfrm>
            <a:off x="6257311" y="4907498"/>
            <a:ext cx="6105259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Pam? </a:t>
            </a:r>
            <a:r>
              <a:rPr lang="en-GB" dirty="0"/>
              <a:t>Why?</a:t>
            </a:r>
          </a:p>
          <a:p>
            <a:r>
              <a:rPr lang="en-GB" sz="1200" b="1" dirty="0" err="1">
                <a:latin typeface="Comic Sans MS" panose="030F0702030302020204" pitchFamily="66" charset="0"/>
              </a:rPr>
              <a:t>achos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mae’n</a:t>
            </a:r>
            <a:r>
              <a:rPr lang="en-GB" sz="1200" dirty="0">
                <a:latin typeface="Comic Sans MS" panose="030F0702030302020204" pitchFamily="66" charset="0"/>
              </a:rPr>
              <a:t>- because 	                   		</a:t>
            </a:r>
            <a:r>
              <a:rPr lang="en-GB" sz="1200" b="1" dirty="0" err="1">
                <a:latin typeface="Comic Sans MS" panose="030F0702030302020204" pitchFamily="66" charset="0"/>
              </a:rPr>
              <a:t>casáu</a:t>
            </a:r>
            <a:r>
              <a:rPr lang="en-GB" sz="1200" b="1" dirty="0">
                <a:latin typeface="Comic Sans MS" panose="030F0702030302020204" pitchFamily="66" charset="0"/>
              </a:rPr>
              <a:t>- </a:t>
            </a:r>
            <a:r>
              <a:rPr lang="en-GB" sz="1200" dirty="0">
                <a:latin typeface="Comic Sans MS" panose="030F0702030302020204" pitchFamily="66" charset="0"/>
              </a:rPr>
              <a:t>to hate</a:t>
            </a:r>
          </a:p>
          <a:p>
            <a:r>
              <a:rPr lang="en-GB" sz="1200" b="1" dirty="0" err="1">
                <a:latin typeface="Comic Sans MS" panose="030F0702030302020204" pitchFamily="66" charset="0"/>
              </a:rPr>
              <a:t>blasus</a:t>
            </a:r>
            <a:r>
              <a:rPr lang="en-GB" sz="1200" b="1" dirty="0">
                <a:latin typeface="Comic Sans MS" panose="030F0702030302020204" pitchFamily="66" charset="0"/>
              </a:rPr>
              <a:t> (</a:t>
            </a:r>
            <a:r>
              <a:rPr lang="en-GB" sz="1200" b="1" dirty="0" err="1">
                <a:latin typeface="Comic Sans MS" panose="030F0702030302020204" pitchFamily="66" charset="0"/>
              </a:rPr>
              <a:t>yn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flasus</a:t>
            </a:r>
            <a:r>
              <a:rPr lang="en-GB" sz="1200" b="1" dirty="0">
                <a:latin typeface="Comic Sans MS" panose="030F0702030302020204" pitchFamily="66" charset="0"/>
              </a:rPr>
              <a:t>)-</a:t>
            </a:r>
            <a:r>
              <a:rPr lang="cy-GB" sz="1200" dirty="0">
                <a:latin typeface="Comic Sans MS" panose="030F0702030302020204" pitchFamily="66" charset="0"/>
              </a:rPr>
              <a:t>tasty, delicious		</a:t>
            </a:r>
            <a:r>
              <a:rPr lang="cy-GB" sz="1200" b="1" dirty="0">
                <a:latin typeface="Comic Sans MS" panose="030F0702030302020204" pitchFamily="66" charset="0"/>
              </a:rPr>
              <a:t>yn ddi-flas- </a:t>
            </a:r>
            <a:r>
              <a:rPr lang="cy-GB" sz="1200" dirty="0">
                <a:latin typeface="Comic Sans MS" panose="030F0702030302020204" pitchFamily="66" charset="0"/>
              </a:rPr>
              <a:t>tasteless </a:t>
            </a:r>
          </a:p>
          <a:p>
            <a:r>
              <a:rPr lang="cy-GB" sz="1200" b="1" dirty="0">
                <a:latin typeface="Comic Sans MS" panose="030F0702030302020204" pitchFamily="66" charset="0"/>
              </a:rPr>
              <a:t>				drwg (yn ddrwg)-</a:t>
            </a:r>
            <a:r>
              <a:rPr lang="cy-GB" sz="1200" dirty="0">
                <a:latin typeface="Comic Sans MS" panose="030F0702030302020204" pitchFamily="66" charset="0"/>
              </a:rPr>
              <a:t>bad </a:t>
            </a:r>
          </a:p>
          <a:p>
            <a:r>
              <a:rPr lang="cy-GB" sz="1200" b="1" dirty="0">
                <a:latin typeface="Comic Sans MS" panose="030F0702030302020204" pitchFamily="66" charset="0"/>
              </a:rPr>
              <a:t>hyfryd- </a:t>
            </a:r>
            <a:r>
              <a:rPr lang="cy-GB" sz="1200" dirty="0">
                <a:latin typeface="Comic Sans MS" panose="030F0702030302020204" pitchFamily="66" charset="0"/>
              </a:rPr>
              <a:t>lovely                                                        </a:t>
            </a:r>
            <a:r>
              <a:rPr lang="cy-GB" sz="1200" b="1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ofnadwy-</a:t>
            </a:r>
            <a:r>
              <a:rPr lang="cy-GB" sz="1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awful </a:t>
            </a:r>
            <a:r>
              <a:rPr lang="cy-GB" sz="1200" dirty="0">
                <a:latin typeface="Comic Sans MS" panose="030F0702030302020204" pitchFamily="66" charset="0"/>
              </a:rPr>
              <a:t>						</a:t>
            </a:r>
          </a:p>
          <a:p>
            <a:r>
              <a:rPr lang="cy-GB" sz="1200" b="1" dirty="0">
                <a:latin typeface="Comic Sans MS" panose="030F0702030302020204" pitchFamily="66" charset="0"/>
              </a:rPr>
              <a:t>melys (yn felys)-</a:t>
            </a:r>
            <a:r>
              <a:rPr lang="cy-GB" sz="1200" dirty="0">
                <a:latin typeface="Comic Sans MS" panose="030F0702030302020204" pitchFamily="66" charset="0"/>
              </a:rPr>
              <a:t>sweet                                          </a:t>
            </a:r>
            <a:r>
              <a:rPr lang="cy-GB" sz="1200" b="1" dirty="0">
                <a:latin typeface="Comic Sans MS" panose="030F0702030302020204" pitchFamily="66" charset="0"/>
                <a:cs typeface="Times New Roman" panose="02020603050405020304" pitchFamily="18" charset="0"/>
              </a:rPr>
              <a:t>y</a:t>
            </a:r>
            <a:r>
              <a:rPr lang="cy-GB" sz="1200" b="1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 a fi!-</a:t>
            </a:r>
            <a:r>
              <a:rPr lang="cy-GB" sz="1200" dirty="0">
                <a:effectLst/>
                <a:latin typeface="Comic Sans MS" panose="030F07020303020202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ugh!</a:t>
            </a:r>
            <a:r>
              <a:rPr lang="cy-GB" sz="1200" dirty="0">
                <a:latin typeface="Comic Sans MS" panose="030F0702030302020204" pitchFamily="66" charset="0"/>
              </a:rPr>
              <a:t>                                   </a:t>
            </a:r>
          </a:p>
          <a:p>
            <a:r>
              <a:rPr lang="cy-GB" sz="1200" b="1" dirty="0">
                <a:latin typeface="Comic Sans MS" panose="030F0702030302020204" pitchFamily="66" charset="0"/>
              </a:rPr>
              <a:t>iach, iachus- </a:t>
            </a:r>
            <a:r>
              <a:rPr lang="cy-GB" sz="1200" dirty="0">
                <a:latin typeface="Comic Sans MS" panose="030F0702030302020204" pitchFamily="66" charset="0"/>
              </a:rPr>
              <a:t>healthy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AF6D2DD-DB34-441A-A203-B1B24875FAC5}"/>
              </a:ext>
            </a:extLst>
          </p:cNvPr>
          <p:cNvSpPr txBox="1"/>
          <p:nvPr/>
        </p:nvSpPr>
        <p:spPr>
          <a:xfrm>
            <a:off x="220980" y="5820926"/>
            <a:ext cx="4026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err="1">
                <a:latin typeface="Comic Sans MS" panose="030F0702030302020204" pitchFamily="66" charset="0"/>
              </a:rPr>
              <a:t>Rydw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i’n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hoffi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bwyta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mefus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achos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maen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yn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felys</a:t>
            </a:r>
            <a:r>
              <a:rPr lang="en-GB" sz="1200" b="1" dirty="0">
                <a:latin typeface="Comic Sans MS" panose="030F0702030302020204" pitchFamily="66" charset="0"/>
              </a:rPr>
              <a:t>.</a:t>
            </a:r>
          </a:p>
          <a:p>
            <a:r>
              <a:rPr lang="en-GB" sz="1200" b="1" dirty="0" err="1">
                <a:latin typeface="Comic Sans MS" panose="030F0702030302020204" pitchFamily="66" charset="0"/>
              </a:rPr>
              <a:t>Rydw</a:t>
            </a:r>
            <a:r>
              <a:rPr lang="en-GB" sz="1200" b="1" dirty="0">
                <a:latin typeface="Comic Sans MS" panose="030F0702030302020204" pitchFamily="66" charset="0"/>
              </a:rPr>
              <a:t> I </a:t>
            </a:r>
            <a:r>
              <a:rPr lang="en-GB" sz="1200" b="1" dirty="0" err="1">
                <a:latin typeface="Comic Sans MS" panose="030F0702030302020204" pitchFamily="66" charset="0"/>
              </a:rPr>
              <a:t>ddim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yn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hoffi</a:t>
            </a:r>
            <a:r>
              <a:rPr lang="en-GB" sz="1200" b="1" dirty="0">
                <a:latin typeface="Comic Sans MS" panose="030F0702030302020204" pitchFamily="66" charset="0"/>
              </a:rPr>
              <a:t> banana </a:t>
            </a:r>
            <a:r>
              <a:rPr lang="en-GB" sz="1200" b="1" dirty="0" err="1">
                <a:latin typeface="Comic Sans MS" panose="030F0702030302020204" pitchFamily="66" charset="0"/>
              </a:rPr>
              <a:t>achos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maen</a:t>
            </a:r>
            <a:r>
              <a:rPr lang="en-GB" sz="1200" b="1" dirty="0">
                <a:latin typeface="Comic Sans MS" panose="030F0702030302020204" pitchFamily="66" charset="0"/>
              </a:rPr>
              <a:t> </a:t>
            </a:r>
            <a:r>
              <a:rPr lang="en-GB" sz="1200" b="1" dirty="0" err="1">
                <a:latin typeface="Comic Sans MS" panose="030F0702030302020204" pitchFamily="66" charset="0"/>
              </a:rPr>
              <a:t>ofnadwy</a:t>
            </a:r>
            <a:r>
              <a:rPr lang="en-GB" sz="1200" b="1" dirty="0">
                <a:latin typeface="Comic Sans MS" panose="030F0702030302020204" pitchFamily="66" charset="0"/>
              </a:rPr>
              <a:t>. </a:t>
            </a:r>
            <a:endParaRPr lang="cy-GB" sz="12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67169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6167</TotalTime>
  <Words>604</Words>
  <Application>Microsoft Office PowerPoint</Application>
  <PresentationFormat>Widescreen</PresentationFormat>
  <Paragraphs>78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Webster (2605824)</dc:creator>
  <cp:lastModifiedBy>Jack Webster (2605824)</cp:lastModifiedBy>
  <cp:revision>40</cp:revision>
  <dcterms:created xsi:type="dcterms:W3CDTF">2026-09-21T07:47:09Z</dcterms:created>
  <dcterms:modified xsi:type="dcterms:W3CDTF">2026-09-27T20:13:45Z</dcterms:modified>
</cp:coreProperties>
</file>