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63" r:id="rId3"/>
    <p:sldId id="257" r:id="rId4"/>
    <p:sldId id="264" r:id="rId5"/>
    <p:sldId id="258" r:id="rId6"/>
    <p:sldId id="266" r:id="rId7"/>
    <p:sldId id="262" r:id="rId8"/>
    <p:sldId id="259" r:id="rId9"/>
    <p:sldId id="260" r:id="rId10"/>
    <p:sldId id="261"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AC3674-6ADA-4DA5-89BE-9EE12821B3F3}"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03904A5A-888F-4D4F-AAEC-7ABFBB3B5C9C}">
      <dgm:prSet custT="1"/>
      <dgm:spPr/>
      <dgm:t>
        <a:bodyPr/>
        <a:lstStyle/>
        <a:p>
          <a:r>
            <a:rPr lang="en-GB" sz="2400" dirty="0"/>
            <a:t>Meditation</a:t>
          </a:r>
          <a:endParaRPr lang="en-US" sz="2400" dirty="0"/>
        </a:p>
      </dgm:t>
    </dgm:pt>
    <dgm:pt modelId="{F4235588-D473-4CC8-A4B5-25739A74B6BC}" type="parTrans" cxnId="{D143686D-B0A7-4A41-AE0B-70EA24194C24}">
      <dgm:prSet/>
      <dgm:spPr/>
      <dgm:t>
        <a:bodyPr/>
        <a:lstStyle/>
        <a:p>
          <a:endParaRPr lang="en-US"/>
        </a:p>
      </dgm:t>
    </dgm:pt>
    <dgm:pt modelId="{047D9528-A1C4-427B-9CCA-B9713BC91733}" type="sibTrans" cxnId="{D143686D-B0A7-4A41-AE0B-70EA24194C24}">
      <dgm:prSet/>
      <dgm:spPr/>
      <dgm:t>
        <a:bodyPr/>
        <a:lstStyle/>
        <a:p>
          <a:endParaRPr lang="en-US"/>
        </a:p>
      </dgm:t>
    </dgm:pt>
    <dgm:pt modelId="{ECDE5942-8961-455F-AB35-8E54B0112B1D}">
      <dgm:prSet custT="1"/>
      <dgm:spPr/>
      <dgm:t>
        <a:bodyPr/>
        <a:lstStyle/>
        <a:p>
          <a:r>
            <a:rPr lang="en-GB" sz="2400" dirty="0"/>
            <a:t>Community/security </a:t>
          </a:r>
          <a:endParaRPr lang="en-US" sz="2400" dirty="0"/>
        </a:p>
      </dgm:t>
    </dgm:pt>
    <dgm:pt modelId="{96C1B42F-71D4-4158-BF4A-7C6F7220AF83}" type="parTrans" cxnId="{CE5CA23A-8803-4CFC-8DB5-5C2ECFFFD429}">
      <dgm:prSet/>
      <dgm:spPr/>
      <dgm:t>
        <a:bodyPr/>
        <a:lstStyle/>
        <a:p>
          <a:endParaRPr lang="en-US"/>
        </a:p>
      </dgm:t>
    </dgm:pt>
    <dgm:pt modelId="{404790BE-5C4D-444B-9CB2-B9929883B1A3}" type="sibTrans" cxnId="{CE5CA23A-8803-4CFC-8DB5-5C2ECFFFD429}">
      <dgm:prSet/>
      <dgm:spPr/>
      <dgm:t>
        <a:bodyPr/>
        <a:lstStyle/>
        <a:p>
          <a:endParaRPr lang="en-US"/>
        </a:p>
      </dgm:t>
    </dgm:pt>
    <dgm:pt modelId="{809BB690-5587-419F-9D09-E66A540CDF91}">
      <dgm:prSet custT="1"/>
      <dgm:spPr/>
      <dgm:t>
        <a:bodyPr/>
        <a:lstStyle/>
        <a:p>
          <a:r>
            <a:rPr lang="en-GB" sz="2400" dirty="0"/>
            <a:t>Life after death </a:t>
          </a:r>
          <a:endParaRPr lang="en-US" sz="2400" dirty="0"/>
        </a:p>
      </dgm:t>
    </dgm:pt>
    <dgm:pt modelId="{AF691452-7EFF-4C66-AE8D-AA08A254DD9C}" type="parTrans" cxnId="{FC248E0E-6A1E-4D89-9B13-4B6C389DC5CF}">
      <dgm:prSet/>
      <dgm:spPr/>
      <dgm:t>
        <a:bodyPr/>
        <a:lstStyle/>
        <a:p>
          <a:endParaRPr lang="en-US"/>
        </a:p>
      </dgm:t>
    </dgm:pt>
    <dgm:pt modelId="{7161C386-A31C-4DC6-BB9C-E050C07A2536}" type="sibTrans" cxnId="{FC248E0E-6A1E-4D89-9B13-4B6C389DC5CF}">
      <dgm:prSet/>
      <dgm:spPr/>
      <dgm:t>
        <a:bodyPr/>
        <a:lstStyle/>
        <a:p>
          <a:endParaRPr lang="en-US"/>
        </a:p>
      </dgm:t>
    </dgm:pt>
    <dgm:pt modelId="{07F02D50-1421-44A1-AA9F-EB06FC399C20}">
      <dgm:prSet custT="1"/>
      <dgm:spPr/>
      <dgm:t>
        <a:bodyPr/>
        <a:lstStyle/>
        <a:p>
          <a:r>
            <a:rPr lang="en-GB" sz="2400" dirty="0"/>
            <a:t>Free from suffering</a:t>
          </a:r>
          <a:endParaRPr lang="en-US" sz="2400" dirty="0"/>
        </a:p>
      </dgm:t>
    </dgm:pt>
    <dgm:pt modelId="{88A5A041-BC84-408D-842A-368BB16CB57D}" type="parTrans" cxnId="{2BAFC030-F284-4936-B8CC-10174A0E8573}">
      <dgm:prSet/>
      <dgm:spPr/>
      <dgm:t>
        <a:bodyPr/>
        <a:lstStyle/>
        <a:p>
          <a:endParaRPr lang="en-US"/>
        </a:p>
      </dgm:t>
    </dgm:pt>
    <dgm:pt modelId="{818681E7-7263-4973-B45A-E436C0330CDC}" type="sibTrans" cxnId="{2BAFC030-F284-4936-B8CC-10174A0E8573}">
      <dgm:prSet/>
      <dgm:spPr/>
      <dgm:t>
        <a:bodyPr/>
        <a:lstStyle/>
        <a:p>
          <a:endParaRPr lang="en-US"/>
        </a:p>
      </dgm:t>
    </dgm:pt>
    <dgm:pt modelId="{BEF7AC24-CAC3-49B9-AEFF-207BA489887A}" type="pres">
      <dgm:prSet presAssocID="{CAAC3674-6ADA-4DA5-89BE-9EE12821B3F3}" presName="root" presStyleCnt="0">
        <dgm:presLayoutVars>
          <dgm:dir/>
          <dgm:resizeHandles val="exact"/>
        </dgm:presLayoutVars>
      </dgm:prSet>
      <dgm:spPr/>
    </dgm:pt>
    <dgm:pt modelId="{62F49D3B-901B-444F-8215-6205478104B1}" type="pres">
      <dgm:prSet presAssocID="{03904A5A-888F-4D4F-AAEC-7ABFBB3B5C9C}" presName="compNode" presStyleCnt="0"/>
      <dgm:spPr/>
    </dgm:pt>
    <dgm:pt modelId="{72E52628-522B-442D-90A6-61DF24E1BCCF}" type="pres">
      <dgm:prSet presAssocID="{03904A5A-888F-4D4F-AAEC-7ABFBB3B5C9C}" presName="bgRect" presStyleLbl="bgShp" presStyleIdx="0" presStyleCnt="4"/>
      <dgm:spPr/>
    </dgm:pt>
    <dgm:pt modelId="{E6EC3C17-D131-400F-BAED-834242AA7D43}" type="pres">
      <dgm:prSet presAssocID="{03904A5A-888F-4D4F-AAEC-7ABFBB3B5C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F622E0E3-4EAB-4233-ADC6-219800D597E6}" type="pres">
      <dgm:prSet presAssocID="{03904A5A-888F-4D4F-AAEC-7ABFBB3B5C9C}" presName="spaceRect" presStyleCnt="0"/>
      <dgm:spPr/>
    </dgm:pt>
    <dgm:pt modelId="{E1AA7AB8-DFE2-4A50-B7EE-EA5E5A7B113A}" type="pres">
      <dgm:prSet presAssocID="{03904A5A-888F-4D4F-AAEC-7ABFBB3B5C9C}" presName="parTx" presStyleLbl="revTx" presStyleIdx="0" presStyleCnt="4">
        <dgm:presLayoutVars>
          <dgm:chMax val="0"/>
          <dgm:chPref val="0"/>
        </dgm:presLayoutVars>
      </dgm:prSet>
      <dgm:spPr/>
    </dgm:pt>
    <dgm:pt modelId="{1FDE9889-9E66-4D9C-A76A-59DE8DA87F9E}" type="pres">
      <dgm:prSet presAssocID="{047D9528-A1C4-427B-9CCA-B9713BC91733}" presName="sibTrans" presStyleCnt="0"/>
      <dgm:spPr/>
    </dgm:pt>
    <dgm:pt modelId="{58DEC587-C53A-4C77-A802-B3C6DD94664A}" type="pres">
      <dgm:prSet presAssocID="{ECDE5942-8961-455F-AB35-8E54B0112B1D}" presName="compNode" presStyleCnt="0"/>
      <dgm:spPr/>
    </dgm:pt>
    <dgm:pt modelId="{613E9E95-E130-4D8E-B566-790297281E4A}" type="pres">
      <dgm:prSet presAssocID="{ECDE5942-8961-455F-AB35-8E54B0112B1D}" presName="bgRect" presStyleLbl="bgShp" presStyleIdx="1" presStyleCnt="4"/>
      <dgm:spPr/>
    </dgm:pt>
    <dgm:pt modelId="{CBF8DE18-A87F-477B-AB5D-6133A79AF073}" type="pres">
      <dgm:prSet presAssocID="{ECDE5942-8961-455F-AB35-8E54B0112B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977623F7-EAC5-4966-A497-85A05C24CF27}" type="pres">
      <dgm:prSet presAssocID="{ECDE5942-8961-455F-AB35-8E54B0112B1D}" presName="spaceRect" presStyleCnt="0"/>
      <dgm:spPr/>
    </dgm:pt>
    <dgm:pt modelId="{4634AD02-4488-4C1D-8557-A2EB7FE308DC}" type="pres">
      <dgm:prSet presAssocID="{ECDE5942-8961-455F-AB35-8E54B0112B1D}" presName="parTx" presStyleLbl="revTx" presStyleIdx="1" presStyleCnt="4">
        <dgm:presLayoutVars>
          <dgm:chMax val="0"/>
          <dgm:chPref val="0"/>
        </dgm:presLayoutVars>
      </dgm:prSet>
      <dgm:spPr/>
    </dgm:pt>
    <dgm:pt modelId="{E06CC6EA-AF77-45A2-B8E1-66FCF3BE348C}" type="pres">
      <dgm:prSet presAssocID="{404790BE-5C4D-444B-9CB2-B9929883B1A3}" presName="sibTrans" presStyleCnt="0"/>
      <dgm:spPr/>
    </dgm:pt>
    <dgm:pt modelId="{3975FFDB-252B-46AB-95F7-EAD8A369396F}" type="pres">
      <dgm:prSet presAssocID="{809BB690-5587-419F-9D09-E66A540CDF91}" presName="compNode" presStyleCnt="0"/>
      <dgm:spPr/>
    </dgm:pt>
    <dgm:pt modelId="{271F0890-5158-468E-B1F9-29A80E6DF3FC}" type="pres">
      <dgm:prSet presAssocID="{809BB690-5587-419F-9D09-E66A540CDF91}" presName="bgRect" presStyleLbl="bgShp" presStyleIdx="2" presStyleCnt="4"/>
      <dgm:spPr/>
    </dgm:pt>
    <dgm:pt modelId="{7D21ADFC-10DE-404D-BC64-F3A24E2B4781}" type="pres">
      <dgm:prSet presAssocID="{809BB690-5587-419F-9D09-E66A540CDF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beat"/>
        </a:ext>
      </dgm:extLst>
    </dgm:pt>
    <dgm:pt modelId="{CA5A4861-683F-40B6-83A8-7E8C3CDED1D2}" type="pres">
      <dgm:prSet presAssocID="{809BB690-5587-419F-9D09-E66A540CDF91}" presName="spaceRect" presStyleCnt="0"/>
      <dgm:spPr/>
    </dgm:pt>
    <dgm:pt modelId="{950F817C-0B12-47D4-8830-477D00A6675D}" type="pres">
      <dgm:prSet presAssocID="{809BB690-5587-419F-9D09-E66A540CDF91}" presName="parTx" presStyleLbl="revTx" presStyleIdx="2" presStyleCnt="4">
        <dgm:presLayoutVars>
          <dgm:chMax val="0"/>
          <dgm:chPref val="0"/>
        </dgm:presLayoutVars>
      </dgm:prSet>
      <dgm:spPr/>
    </dgm:pt>
    <dgm:pt modelId="{BE3B3498-5305-4695-9F6B-E058BD0EABDB}" type="pres">
      <dgm:prSet presAssocID="{7161C386-A31C-4DC6-BB9C-E050C07A2536}" presName="sibTrans" presStyleCnt="0"/>
      <dgm:spPr/>
    </dgm:pt>
    <dgm:pt modelId="{E9FF3E4B-03BF-4822-8CF2-0D0AAE817E2B}" type="pres">
      <dgm:prSet presAssocID="{07F02D50-1421-44A1-AA9F-EB06FC399C20}" presName="compNode" presStyleCnt="0"/>
      <dgm:spPr/>
    </dgm:pt>
    <dgm:pt modelId="{3997C828-E384-4A91-B426-E81B8232B067}" type="pres">
      <dgm:prSet presAssocID="{07F02D50-1421-44A1-AA9F-EB06FC399C20}" presName="bgRect" presStyleLbl="bgShp" presStyleIdx="3" presStyleCnt="4"/>
      <dgm:spPr/>
    </dgm:pt>
    <dgm:pt modelId="{597C5337-9D30-4795-AD92-D861CF1FEEB1}" type="pres">
      <dgm:prSet presAssocID="{07F02D50-1421-44A1-AA9F-EB06FC399C2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264DAD20-1E90-4459-8270-E523F6F9FB20}" type="pres">
      <dgm:prSet presAssocID="{07F02D50-1421-44A1-AA9F-EB06FC399C20}" presName="spaceRect" presStyleCnt="0"/>
      <dgm:spPr/>
    </dgm:pt>
    <dgm:pt modelId="{8A178E28-32DA-41D2-921F-F2C6799E3AF2}" type="pres">
      <dgm:prSet presAssocID="{07F02D50-1421-44A1-AA9F-EB06FC399C20}" presName="parTx" presStyleLbl="revTx" presStyleIdx="3" presStyleCnt="4">
        <dgm:presLayoutVars>
          <dgm:chMax val="0"/>
          <dgm:chPref val="0"/>
        </dgm:presLayoutVars>
      </dgm:prSet>
      <dgm:spPr/>
    </dgm:pt>
  </dgm:ptLst>
  <dgm:cxnLst>
    <dgm:cxn modelId="{DD29B700-67DB-4111-88D8-BCD015DD42A5}" type="presOf" srcId="{809BB690-5587-419F-9D09-E66A540CDF91}" destId="{950F817C-0B12-47D4-8830-477D00A6675D}" srcOrd="0" destOrd="0" presId="urn:microsoft.com/office/officeart/2018/2/layout/IconVerticalSolidList"/>
    <dgm:cxn modelId="{FC248E0E-6A1E-4D89-9B13-4B6C389DC5CF}" srcId="{CAAC3674-6ADA-4DA5-89BE-9EE12821B3F3}" destId="{809BB690-5587-419F-9D09-E66A540CDF91}" srcOrd="2" destOrd="0" parTransId="{AF691452-7EFF-4C66-AE8D-AA08A254DD9C}" sibTransId="{7161C386-A31C-4DC6-BB9C-E050C07A2536}"/>
    <dgm:cxn modelId="{7CB98D1E-CB25-4722-B851-45C9A2010D8E}" type="presOf" srcId="{ECDE5942-8961-455F-AB35-8E54B0112B1D}" destId="{4634AD02-4488-4C1D-8557-A2EB7FE308DC}" srcOrd="0" destOrd="0" presId="urn:microsoft.com/office/officeart/2018/2/layout/IconVerticalSolidList"/>
    <dgm:cxn modelId="{2BAFC030-F284-4936-B8CC-10174A0E8573}" srcId="{CAAC3674-6ADA-4DA5-89BE-9EE12821B3F3}" destId="{07F02D50-1421-44A1-AA9F-EB06FC399C20}" srcOrd="3" destOrd="0" parTransId="{88A5A041-BC84-408D-842A-368BB16CB57D}" sibTransId="{818681E7-7263-4973-B45A-E436C0330CDC}"/>
    <dgm:cxn modelId="{CE5CA23A-8803-4CFC-8DB5-5C2ECFFFD429}" srcId="{CAAC3674-6ADA-4DA5-89BE-9EE12821B3F3}" destId="{ECDE5942-8961-455F-AB35-8E54B0112B1D}" srcOrd="1" destOrd="0" parTransId="{96C1B42F-71D4-4158-BF4A-7C6F7220AF83}" sibTransId="{404790BE-5C4D-444B-9CB2-B9929883B1A3}"/>
    <dgm:cxn modelId="{D143686D-B0A7-4A41-AE0B-70EA24194C24}" srcId="{CAAC3674-6ADA-4DA5-89BE-9EE12821B3F3}" destId="{03904A5A-888F-4D4F-AAEC-7ABFBB3B5C9C}" srcOrd="0" destOrd="0" parTransId="{F4235588-D473-4CC8-A4B5-25739A74B6BC}" sibTransId="{047D9528-A1C4-427B-9CCA-B9713BC91733}"/>
    <dgm:cxn modelId="{FC48A551-0861-48B0-A83F-7FBFF9B35538}" type="presOf" srcId="{CAAC3674-6ADA-4DA5-89BE-9EE12821B3F3}" destId="{BEF7AC24-CAC3-49B9-AEFF-207BA489887A}" srcOrd="0" destOrd="0" presId="urn:microsoft.com/office/officeart/2018/2/layout/IconVerticalSolidList"/>
    <dgm:cxn modelId="{A4B72EA8-4629-4D95-B578-A546B499AED4}" type="presOf" srcId="{03904A5A-888F-4D4F-AAEC-7ABFBB3B5C9C}" destId="{E1AA7AB8-DFE2-4A50-B7EE-EA5E5A7B113A}" srcOrd="0" destOrd="0" presId="urn:microsoft.com/office/officeart/2018/2/layout/IconVerticalSolidList"/>
    <dgm:cxn modelId="{6229FEFC-76E6-41E8-95E3-96F376F47AF4}" type="presOf" srcId="{07F02D50-1421-44A1-AA9F-EB06FC399C20}" destId="{8A178E28-32DA-41D2-921F-F2C6799E3AF2}" srcOrd="0" destOrd="0" presId="urn:microsoft.com/office/officeart/2018/2/layout/IconVerticalSolidList"/>
    <dgm:cxn modelId="{95707101-42E1-43BE-8386-9E82BF729BF6}" type="presParOf" srcId="{BEF7AC24-CAC3-49B9-AEFF-207BA489887A}" destId="{62F49D3B-901B-444F-8215-6205478104B1}" srcOrd="0" destOrd="0" presId="urn:microsoft.com/office/officeart/2018/2/layout/IconVerticalSolidList"/>
    <dgm:cxn modelId="{2F728268-4EC4-4542-B9BE-4233B47C46E1}" type="presParOf" srcId="{62F49D3B-901B-444F-8215-6205478104B1}" destId="{72E52628-522B-442D-90A6-61DF24E1BCCF}" srcOrd="0" destOrd="0" presId="urn:microsoft.com/office/officeart/2018/2/layout/IconVerticalSolidList"/>
    <dgm:cxn modelId="{4CDC75D6-9F31-409A-A320-367BBF998F68}" type="presParOf" srcId="{62F49D3B-901B-444F-8215-6205478104B1}" destId="{E6EC3C17-D131-400F-BAED-834242AA7D43}" srcOrd="1" destOrd="0" presId="urn:microsoft.com/office/officeart/2018/2/layout/IconVerticalSolidList"/>
    <dgm:cxn modelId="{6543C790-B469-4279-BA1A-9A37D510FF5A}" type="presParOf" srcId="{62F49D3B-901B-444F-8215-6205478104B1}" destId="{F622E0E3-4EAB-4233-ADC6-219800D597E6}" srcOrd="2" destOrd="0" presId="urn:microsoft.com/office/officeart/2018/2/layout/IconVerticalSolidList"/>
    <dgm:cxn modelId="{5AFCAE97-8A25-409E-AAA5-3A52007E07F0}" type="presParOf" srcId="{62F49D3B-901B-444F-8215-6205478104B1}" destId="{E1AA7AB8-DFE2-4A50-B7EE-EA5E5A7B113A}" srcOrd="3" destOrd="0" presId="urn:microsoft.com/office/officeart/2018/2/layout/IconVerticalSolidList"/>
    <dgm:cxn modelId="{4CC61EAD-86C8-4530-B644-E50C0237836D}" type="presParOf" srcId="{BEF7AC24-CAC3-49B9-AEFF-207BA489887A}" destId="{1FDE9889-9E66-4D9C-A76A-59DE8DA87F9E}" srcOrd="1" destOrd="0" presId="urn:microsoft.com/office/officeart/2018/2/layout/IconVerticalSolidList"/>
    <dgm:cxn modelId="{3895B7F0-DCFA-4622-A635-08F881E935CC}" type="presParOf" srcId="{BEF7AC24-CAC3-49B9-AEFF-207BA489887A}" destId="{58DEC587-C53A-4C77-A802-B3C6DD94664A}" srcOrd="2" destOrd="0" presId="urn:microsoft.com/office/officeart/2018/2/layout/IconVerticalSolidList"/>
    <dgm:cxn modelId="{0D4A3C22-04D5-4D66-AEDA-C4A2FF431D83}" type="presParOf" srcId="{58DEC587-C53A-4C77-A802-B3C6DD94664A}" destId="{613E9E95-E130-4D8E-B566-790297281E4A}" srcOrd="0" destOrd="0" presId="urn:microsoft.com/office/officeart/2018/2/layout/IconVerticalSolidList"/>
    <dgm:cxn modelId="{702844A7-602D-48A6-A0C7-7AA6624B13F3}" type="presParOf" srcId="{58DEC587-C53A-4C77-A802-B3C6DD94664A}" destId="{CBF8DE18-A87F-477B-AB5D-6133A79AF073}" srcOrd="1" destOrd="0" presId="urn:microsoft.com/office/officeart/2018/2/layout/IconVerticalSolidList"/>
    <dgm:cxn modelId="{9B3A699B-700A-4CC2-AA07-98AABFC97B99}" type="presParOf" srcId="{58DEC587-C53A-4C77-A802-B3C6DD94664A}" destId="{977623F7-EAC5-4966-A497-85A05C24CF27}" srcOrd="2" destOrd="0" presId="urn:microsoft.com/office/officeart/2018/2/layout/IconVerticalSolidList"/>
    <dgm:cxn modelId="{BA770FCF-6739-41E4-ADEA-422CB4E1A98A}" type="presParOf" srcId="{58DEC587-C53A-4C77-A802-B3C6DD94664A}" destId="{4634AD02-4488-4C1D-8557-A2EB7FE308DC}" srcOrd="3" destOrd="0" presId="urn:microsoft.com/office/officeart/2018/2/layout/IconVerticalSolidList"/>
    <dgm:cxn modelId="{59A428BB-3234-4551-B2B6-D38F79B1C04C}" type="presParOf" srcId="{BEF7AC24-CAC3-49B9-AEFF-207BA489887A}" destId="{E06CC6EA-AF77-45A2-B8E1-66FCF3BE348C}" srcOrd="3" destOrd="0" presId="urn:microsoft.com/office/officeart/2018/2/layout/IconVerticalSolidList"/>
    <dgm:cxn modelId="{1F551A57-F206-4DAF-A5B2-812326335519}" type="presParOf" srcId="{BEF7AC24-CAC3-49B9-AEFF-207BA489887A}" destId="{3975FFDB-252B-46AB-95F7-EAD8A369396F}" srcOrd="4" destOrd="0" presId="urn:microsoft.com/office/officeart/2018/2/layout/IconVerticalSolidList"/>
    <dgm:cxn modelId="{02DE1778-129B-4D94-934A-22E9AC900994}" type="presParOf" srcId="{3975FFDB-252B-46AB-95F7-EAD8A369396F}" destId="{271F0890-5158-468E-B1F9-29A80E6DF3FC}" srcOrd="0" destOrd="0" presId="urn:microsoft.com/office/officeart/2018/2/layout/IconVerticalSolidList"/>
    <dgm:cxn modelId="{AE84349B-5AB3-41B4-9BC5-67EA2F277FC4}" type="presParOf" srcId="{3975FFDB-252B-46AB-95F7-EAD8A369396F}" destId="{7D21ADFC-10DE-404D-BC64-F3A24E2B4781}" srcOrd="1" destOrd="0" presId="urn:microsoft.com/office/officeart/2018/2/layout/IconVerticalSolidList"/>
    <dgm:cxn modelId="{A2C80B32-C218-4896-ADBD-209845E60566}" type="presParOf" srcId="{3975FFDB-252B-46AB-95F7-EAD8A369396F}" destId="{CA5A4861-683F-40B6-83A8-7E8C3CDED1D2}" srcOrd="2" destOrd="0" presId="urn:microsoft.com/office/officeart/2018/2/layout/IconVerticalSolidList"/>
    <dgm:cxn modelId="{D2A9D8C6-6459-46F9-9E7F-5C9641DB2D4E}" type="presParOf" srcId="{3975FFDB-252B-46AB-95F7-EAD8A369396F}" destId="{950F817C-0B12-47D4-8830-477D00A6675D}" srcOrd="3" destOrd="0" presId="urn:microsoft.com/office/officeart/2018/2/layout/IconVerticalSolidList"/>
    <dgm:cxn modelId="{EDD0C3BD-0257-48AF-9497-4CF308BCFC04}" type="presParOf" srcId="{BEF7AC24-CAC3-49B9-AEFF-207BA489887A}" destId="{BE3B3498-5305-4695-9F6B-E058BD0EABDB}" srcOrd="5" destOrd="0" presId="urn:microsoft.com/office/officeart/2018/2/layout/IconVerticalSolidList"/>
    <dgm:cxn modelId="{4A328EC0-3F8B-48DC-8656-FF1100AEB863}" type="presParOf" srcId="{BEF7AC24-CAC3-49B9-AEFF-207BA489887A}" destId="{E9FF3E4B-03BF-4822-8CF2-0D0AAE817E2B}" srcOrd="6" destOrd="0" presId="urn:microsoft.com/office/officeart/2018/2/layout/IconVerticalSolidList"/>
    <dgm:cxn modelId="{22004DF1-D95B-4B57-B725-B9C53811FB5C}" type="presParOf" srcId="{E9FF3E4B-03BF-4822-8CF2-0D0AAE817E2B}" destId="{3997C828-E384-4A91-B426-E81B8232B067}" srcOrd="0" destOrd="0" presId="urn:microsoft.com/office/officeart/2018/2/layout/IconVerticalSolidList"/>
    <dgm:cxn modelId="{4641DECA-8C48-4738-8604-915890E49FCC}" type="presParOf" srcId="{E9FF3E4B-03BF-4822-8CF2-0D0AAE817E2B}" destId="{597C5337-9D30-4795-AD92-D861CF1FEEB1}" srcOrd="1" destOrd="0" presId="urn:microsoft.com/office/officeart/2018/2/layout/IconVerticalSolidList"/>
    <dgm:cxn modelId="{2CC7F0E2-CCC1-44EE-B51F-928E0478B69C}" type="presParOf" srcId="{E9FF3E4B-03BF-4822-8CF2-0D0AAE817E2B}" destId="{264DAD20-1E90-4459-8270-E523F6F9FB20}" srcOrd="2" destOrd="0" presId="urn:microsoft.com/office/officeart/2018/2/layout/IconVerticalSolidList"/>
    <dgm:cxn modelId="{1704D822-15C8-42D2-846A-3207300E73C5}" type="presParOf" srcId="{E9FF3E4B-03BF-4822-8CF2-0D0AAE817E2B}" destId="{8A178E28-32DA-41D2-921F-F2C6799E3A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52628-522B-442D-90A6-61DF24E1BCCF}">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6EC3C17-D131-400F-BAED-834242AA7D43}">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1AA7AB8-DFE2-4A50-B7EE-EA5E5A7B113A}">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066800">
            <a:lnSpc>
              <a:spcPct val="90000"/>
            </a:lnSpc>
            <a:spcBef>
              <a:spcPct val="0"/>
            </a:spcBef>
            <a:spcAft>
              <a:spcPct val="35000"/>
            </a:spcAft>
            <a:buNone/>
          </a:pPr>
          <a:r>
            <a:rPr lang="en-GB" sz="2400" kern="1200" dirty="0"/>
            <a:t>Meditation</a:t>
          </a:r>
          <a:endParaRPr lang="en-US" sz="2400" kern="1200" dirty="0"/>
        </a:p>
      </dsp:txBody>
      <dsp:txXfrm>
        <a:off x="1429899" y="2442"/>
        <a:ext cx="5083704" cy="1238008"/>
      </dsp:txXfrm>
    </dsp:sp>
    <dsp:sp modelId="{613E9E95-E130-4D8E-B566-790297281E4A}">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BF8DE18-A87F-477B-AB5D-6133A79AF073}">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634AD02-4488-4C1D-8557-A2EB7FE308DC}">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066800">
            <a:lnSpc>
              <a:spcPct val="90000"/>
            </a:lnSpc>
            <a:spcBef>
              <a:spcPct val="0"/>
            </a:spcBef>
            <a:spcAft>
              <a:spcPct val="35000"/>
            </a:spcAft>
            <a:buNone/>
          </a:pPr>
          <a:r>
            <a:rPr lang="en-GB" sz="2400" kern="1200" dirty="0"/>
            <a:t>Community/security </a:t>
          </a:r>
          <a:endParaRPr lang="en-US" sz="2400" kern="1200" dirty="0"/>
        </a:p>
      </dsp:txBody>
      <dsp:txXfrm>
        <a:off x="1429899" y="1549953"/>
        <a:ext cx="5083704" cy="1238008"/>
      </dsp:txXfrm>
    </dsp:sp>
    <dsp:sp modelId="{271F0890-5158-468E-B1F9-29A80E6DF3FC}">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D21ADFC-10DE-404D-BC64-F3A24E2B478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50F817C-0B12-47D4-8830-477D00A6675D}">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066800">
            <a:lnSpc>
              <a:spcPct val="90000"/>
            </a:lnSpc>
            <a:spcBef>
              <a:spcPct val="0"/>
            </a:spcBef>
            <a:spcAft>
              <a:spcPct val="35000"/>
            </a:spcAft>
            <a:buNone/>
          </a:pPr>
          <a:r>
            <a:rPr lang="en-GB" sz="2400" kern="1200" dirty="0"/>
            <a:t>Life after death </a:t>
          </a:r>
          <a:endParaRPr lang="en-US" sz="2400" kern="1200" dirty="0"/>
        </a:p>
      </dsp:txBody>
      <dsp:txXfrm>
        <a:off x="1429899" y="3097464"/>
        <a:ext cx="5083704" cy="1238008"/>
      </dsp:txXfrm>
    </dsp:sp>
    <dsp:sp modelId="{3997C828-E384-4A91-B426-E81B8232B067}">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7C5337-9D30-4795-AD92-D861CF1FEEB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A178E28-32DA-41D2-921F-F2C6799E3AF2}">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066800">
            <a:lnSpc>
              <a:spcPct val="90000"/>
            </a:lnSpc>
            <a:spcBef>
              <a:spcPct val="0"/>
            </a:spcBef>
            <a:spcAft>
              <a:spcPct val="35000"/>
            </a:spcAft>
            <a:buNone/>
          </a:pPr>
          <a:r>
            <a:rPr lang="en-GB" sz="2400" kern="1200" dirty="0"/>
            <a:t>Free from suffering</a:t>
          </a:r>
          <a:endParaRPr lang="en-US" sz="2400" kern="1200" dirty="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3475778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2240496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2161035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1718504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430011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3850593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2591397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3118326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2948778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2809910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ECDB4-88AC-41C3-A841-2C0269E26110}" type="datetimeFigureOut">
              <a:rPr lang="en-GB" smtClean="0"/>
              <a:t>01/02/2019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20FE34-36F7-4F4A-9B17-8C26FE64518F}" type="slidenum">
              <a:rPr lang="en-GB" smtClean="0"/>
              <a:t>‹#›</a:t>
            </a:fld>
            <a:endParaRPr lang="en-GB" dirty="0"/>
          </a:p>
        </p:txBody>
      </p:sp>
    </p:spTree>
    <p:extLst>
      <p:ext uri="{BB962C8B-B14F-4D97-AF65-F5344CB8AC3E}">
        <p14:creationId xmlns:p14="http://schemas.microsoft.com/office/powerpoint/2010/main" val="4261838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ECDB4-88AC-41C3-A841-2C0269E26110}" type="datetimeFigureOut">
              <a:rPr lang="en-GB" smtClean="0"/>
              <a:t>01/02/2019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20FE34-36F7-4F4A-9B17-8C26FE64518F}" type="slidenum">
              <a:rPr lang="en-GB" smtClean="0"/>
              <a:t>‹#›</a:t>
            </a:fld>
            <a:endParaRPr lang="en-GB" dirty="0"/>
          </a:p>
        </p:txBody>
      </p:sp>
    </p:spTree>
    <p:extLst>
      <p:ext uri="{BB962C8B-B14F-4D97-AF65-F5344CB8AC3E}">
        <p14:creationId xmlns:p14="http://schemas.microsoft.com/office/powerpoint/2010/main" val="355129502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871E-5028-4AF2-A881-E55499670202}"/>
              </a:ext>
            </a:extLst>
          </p:cNvPr>
          <p:cNvSpPr>
            <a:spLocks noGrp="1"/>
          </p:cNvSpPr>
          <p:nvPr>
            <p:ph type="ctrTitle"/>
          </p:nvPr>
        </p:nvSpPr>
        <p:spPr>
          <a:xfrm>
            <a:off x="6746628" y="1783959"/>
            <a:ext cx="4645250" cy="2889114"/>
          </a:xfrm>
        </p:spPr>
        <p:txBody>
          <a:bodyPr anchor="b">
            <a:normAutofit/>
          </a:bodyPr>
          <a:lstStyle/>
          <a:p>
            <a:pPr algn="l"/>
            <a:r>
              <a:rPr lang="en-GB" b="1" u="sng" dirty="0"/>
              <a:t>ISKCON</a:t>
            </a:r>
          </a:p>
        </p:txBody>
      </p:sp>
      <p:sp>
        <p:nvSpPr>
          <p:cNvPr id="3" name="Subtitle 2">
            <a:extLst>
              <a:ext uri="{FF2B5EF4-FFF2-40B4-BE49-F238E27FC236}">
                <a16:creationId xmlns:a16="http://schemas.microsoft.com/office/drawing/2014/main" id="{CB2A0F1A-789C-469B-986B-6C24369D4380}"/>
              </a:ext>
            </a:extLst>
          </p:cNvPr>
          <p:cNvSpPr>
            <a:spLocks noGrp="1"/>
          </p:cNvSpPr>
          <p:nvPr>
            <p:ph type="subTitle" idx="1"/>
          </p:nvPr>
        </p:nvSpPr>
        <p:spPr>
          <a:xfrm>
            <a:off x="6746627" y="4750893"/>
            <a:ext cx="4645250" cy="1147863"/>
          </a:xfrm>
        </p:spPr>
        <p:txBody>
          <a:bodyPr anchor="t">
            <a:normAutofit/>
          </a:bodyPr>
          <a:lstStyle/>
          <a:p>
            <a:pPr algn="l"/>
            <a:r>
              <a:rPr lang="en-GB" dirty="0"/>
              <a:t>By Lizzie Langshaw</a:t>
            </a:r>
          </a:p>
        </p:txBody>
      </p:sp>
      <p:pic>
        <p:nvPicPr>
          <p:cNvPr id="5" name="Picture 4">
            <a:extLst>
              <a:ext uri="{FF2B5EF4-FFF2-40B4-BE49-F238E27FC236}">
                <a16:creationId xmlns:a16="http://schemas.microsoft.com/office/drawing/2014/main" id="{C34588DD-1356-4B21-BD81-6A345ACABF65}"/>
              </a:ext>
            </a:extLst>
          </p:cNvPr>
          <p:cNvPicPr>
            <a:picLocks noChangeAspect="1"/>
          </p:cNvPicPr>
          <p:nvPr/>
        </p:nvPicPr>
        <p:blipFill rotWithShape="1">
          <a:blip r:embed="rId2"/>
          <a:srcRect r="5293"/>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6" name="TextBox 5">
            <a:extLst>
              <a:ext uri="{FF2B5EF4-FFF2-40B4-BE49-F238E27FC236}">
                <a16:creationId xmlns:a16="http://schemas.microsoft.com/office/drawing/2014/main" id="{80755240-A424-42C1-ABAC-77A4E4F43433}"/>
              </a:ext>
            </a:extLst>
          </p:cNvPr>
          <p:cNvSpPr txBox="1"/>
          <p:nvPr/>
        </p:nvSpPr>
        <p:spPr>
          <a:xfrm>
            <a:off x="2870474" y="6580991"/>
            <a:ext cx="4167636" cy="276999"/>
          </a:xfrm>
          <a:prstGeom prst="rect">
            <a:avLst/>
          </a:prstGeom>
          <a:noFill/>
        </p:spPr>
        <p:txBody>
          <a:bodyPr wrap="square" rtlCol="0">
            <a:spAutoFit/>
          </a:bodyPr>
          <a:lstStyle/>
          <a:p>
            <a:r>
              <a:rPr lang="en-GB" sz="1200" dirty="0"/>
              <a:t>Fig 1,</a:t>
            </a:r>
            <a:r>
              <a:rPr lang="en-GB" sz="1200" i="1" dirty="0"/>
              <a:t>“about ISKCON”, </a:t>
            </a:r>
            <a:r>
              <a:rPr lang="en-GB" sz="1200" dirty="0"/>
              <a:t>http://iskconudaipur.com/about-iskcon/</a:t>
            </a:r>
          </a:p>
        </p:txBody>
      </p:sp>
    </p:spTree>
    <p:extLst>
      <p:ext uri="{BB962C8B-B14F-4D97-AF65-F5344CB8AC3E}">
        <p14:creationId xmlns:p14="http://schemas.microsoft.com/office/powerpoint/2010/main" val="7346451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13C1-63E9-439F-9DDF-4C51591B5DCB}"/>
              </a:ext>
            </a:extLst>
          </p:cNvPr>
          <p:cNvSpPr>
            <a:spLocks noGrp="1"/>
          </p:cNvSpPr>
          <p:nvPr>
            <p:ph type="title"/>
          </p:nvPr>
        </p:nvSpPr>
        <p:spPr>
          <a:xfrm>
            <a:off x="762001" y="803325"/>
            <a:ext cx="5314536" cy="1325563"/>
          </a:xfrm>
        </p:spPr>
        <p:txBody>
          <a:bodyPr>
            <a:normAutofit/>
          </a:bodyPr>
          <a:lstStyle/>
          <a:p>
            <a:r>
              <a:rPr lang="en-GB" b="1" u="sng" dirty="0"/>
              <a:t>Contents</a:t>
            </a:r>
          </a:p>
        </p:txBody>
      </p:sp>
      <p:sp>
        <p:nvSpPr>
          <p:cNvPr id="3" name="Content Placeholder 2">
            <a:extLst>
              <a:ext uri="{FF2B5EF4-FFF2-40B4-BE49-F238E27FC236}">
                <a16:creationId xmlns:a16="http://schemas.microsoft.com/office/drawing/2014/main" id="{09177273-84AB-4EBD-81FE-FFCD7548553E}"/>
              </a:ext>
            </a:extLst>
          </p:cNvPr>
          <p:cNvSpPr>
            <a:spLocks noGrp="1"/>
          </p:cNvSpPr>
          <p:nvPr>
            <p:ph idx="1"/>
          </p:nvPr>
        </p:nvSpPr>
        <p:spPr>
          <a:xfrm>
            <a:off x="762000" y="2279018"/>
            <a:ext cx="5314543" cy="3375920"/>
          </a:xfrm>
        </p:spPr>
        <p:txBody>
          <a:bodyPr anchor="t">
            <a:normAutofit fontScale="85000" lnSpcReduction="20000"/>
          </a:bodyPr>
          <a:lstStyle/>
          <a:p>
            <a:r>
              <a:rPr lang="en-GB" sz="3100" dirty="0"/>
              <a:t>What is ISKCON?</a:t>
            </a:r>
          </a:p>
          <a:p>
            <a:r>
              <a:rPr lang="en-GB" sz="3100" dirty="0"/>
              <a:t>Belief and Practice</a:t>
            </a:r>
          </a:p>
          <a:p>
            <a:r>
              <a:rPr lang="en-GB" sz="3100" dirty="0"/>
              <a:t>Founder</a:t>
            </a:r>
          </a:p>
          <a:p>
            <a:r>
              <a:rPr lang="en-GB" sz="3100" dirty="0"/>
              <a:t>Charismatic position</a:t>
            </a:r>
          </a:p>
          <a:p>
            <a:r>
              <a:rPr lang="en-GB" sz="3100" dirty="0"/>
              <a:t>Bhakti Vedanta Manor</a:t>
            </a:r>
          </a:p>
          <a:p>
            <a:r>
              <a:rPr lang="en-GB" sz="3100" dirty="0"/>
              <a:t>Members</a:t>
            </a:r>
          </a:p>
          <a:p>
            <a:r>
              <a:rPr lang="en-GB" sz="3100" dirty="0"/>
              <a:t>Why join?</a:t>
            </a:r>
          </a:p>
          <a:p>
            <a:r>
              <a:rPr lang="en-GB" sz="3100" dirty="0"/>
              <a:t>Bibliography</a:t>
            </a:r>
          </a:p>
          <a:p>
            <a:endParaRPr lang="en-GB" sz="1800" dirty="0"/>
          </a:p>
          <a:p>
            <a:endParaRPr lang="en-GB" sz="1800" dirty="0"/>
          </a:p>
          <a:p>
            <a:endParaRPr lang="en-GB" sz="18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5AB93FB-21F1-4A36-9185-BE3A4072FB68}"/>
              </a:ext>
            </a:extLst>
          </p:cNvPr>
          <p:cNvPicPr>
            <a:picLocks noChangeAspect="1"/>
          </p:cNvPicPr>
          <p:nvPr/>
        </p:nvPicPr>
        <p:blipFill rotWithShape="1">
          <a:blip r:embed="rId2"/>
          <a:srcRect r="-1" b="1020"/>
          <a:stretch/>
        </p:blipFill>
        <p:spPr>
          <a:xfrm>
            <a:off x="6750141" y="0"/>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Rectangle 4">
            <a:extLst>
              <a:ext uri="{FF2B5EF4-FFF2-40B4-BE49-F238E27FC236}">
                <a16:creationId xmlns:a16="http://schemas.microsoft.com/office/drawing/2014/main" id="{A3835199-5799-434D-B611-BE64049BDC6D}"/>
              </a:ext>
            </a:extLst>
          </p:cNvPr>
          <p:cNvSpPr/>
          <p:nvPr/>
        </p:nvSpPr>
        <p:spPr>
          <a:xfrm>
            <a:off x="8549656" y="6304057"/>
            <a:ext cx="3642344" cy="276999"/>
          </a:xfrm>
          <a:prstGeom prst="rect">
            <a:avLst/>
          </a:prstGeom>
        </p:spPr>
        <p:txBody>
          <a:bodyPr wrap="none">
            <a:spAutoFit/>
          </a:bodyPr>
          <a:lstStyle/>
          <a:p>
            <a:r>
              <a:rPr lang="en-GB" sz="1200" dirty="0"/>
              <a:t>Fig 2, </a:t>
            </a:r>
            <a:r>
              <a:rPr lang="en-GB" sz="1200" i="1" dirty="0"/>
              <a:t>“Krishna</a:t>
            </a:r>
            <a:r>
              <a:rPr lang="en-GB" sz="1200" dirty="0"/>
              <a:t>” http://www.krishna.com/about-krishna</a:t>
            </a:r>
          </a:p>
        </p:txBody>
      </p:sp>
    </p:spTree>
    <p:extLst>
      <p:ext uri="{BB962C8B-B14F-4D97-AF65-F5344CB8AC3E}">
        <p14:creationId xmlns:p14="http://schemas.microsoft.com/office/powerpoint/2010/main" val="34789083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52BA-2DFB-4A60-967E-97E31682DCB2}"/>
              </a:ext>
            </a:extLst>
          </p:cNvPr>
          <p:cNvSpPr>
            <a:spLocks noGrp="1"/>
          </p:cNvSpPr>
          <p:nvPr>
            <p:ph type="title"/>
          </p:nvPr>
        </p:nvSpPr>
        <p:spPr>
          <a:xfrm>
            <a:off x="762001" y="803325"/>
            <a:ext cx="5314536" cy="1325563"/>
          </a:xfrm>
        </p:spPr>
        <p:txBody>
          <a:bodyPr>
            <a:normAutofit/>
          </a:bodyPr>
          <a:lstStyle/>
          <a:p>
            <a:r>
              <a:rPr lang="en-GB" b="1" u="sng" dirty="0"/>
              <a:t>What Is ISKCON?</a:t>
            </a:r>
          </a:p>
        </p:txBody>
      </p:sp>
      <p:sp>
        <p:nvSpPr>
          <p:cNvPr id="3" name="Content Placeholder 2">
            <a:extLst>
              <a:ext uri="{FF2B5EF4-FFF2-40B4-BE49-F238E27FC236}">
                <a16:creationId xmlns:a16="http://schemas.microsoft.com/office/drawing/2014/main" id="{C87F1083-00EC-4207-9AD3-1DB3398B51E8}"/>
              </a:ext>
            </a:extLst>
          </p:cNvPr>
          <p:cNvSpPr>
            <a:spLocks noGrp="1"/>
          </p:cNvSpPr>
          <p:nvPr>
            <p:ph idx="1"/>
          </p:nvPr>
        </p:nvSpPr>
        <p:spPr>
          <a:xfrm>
            <a:off x="762000" y="2279018"/>
            <a:ext cx="5314543" cy="3375920"/>
          </a:xfrm>
        </p:spPr>
        <p:txBody>
          <a:bodyPr anchor="t">
            <a:normAutofit/>
          </a:bodyPr>
          <a:lstStyle/>
          <a:p>
            <a:r>
              <a:rPr lang="en-GB" sz="2400" dirty="0"/>
              <a:t>International Society for Krishna Consciousness</a:t>
            </a:r>
          </a:p>
          <a:p>
            <a:r>
              <a:rPr lang="en-GB" sz="2400" dirty="0"/>
              <a:t>Belongs to </a:t>
            </a:r>
            <a:r>
              <a:rPr lang="en-GB" sz="2400" i="1" dirty="0"/>
              <a:t>Gaudiya-Vaishnava sampradāya</a:t>
            </a:r>
          </a:p>
          <a:p>
            <a:r>
              <a:rPr lang="en-GB" sz="2400" i="1" dirty="0"/>
              <a:t>Bhagavad-gītā and the Bhagavat Purana</a:t>
            </a:r>
          </a:p>
          <a:p>
            <a:r>
              <a:rPr lang="en-GB" sz="2400" i="1" dirty="0"/>
              <a:t>Bhakti-yoga </a:t>
            </a:r>
          </a:p>
          <a:p>
            <a:endParaRPr lang="en-GB" sz="1800" i="1" dirty="0"/>
          </a:p>
          <a:p>
            <a:pPr marL="0" indent="0">
              <a:buNone/>
            </a:pPr>
            <a:endParaRPr lang="en-GB" sz="1800" i="1" dirty="0"/>
          </a:p>
        </p:txBody>
      </p:sp>
      <p:pic>
        <p:nvPicPr>
          <p:cNvPr id="4" name="Picture 3">
            <a:extLst>
              <a:ext uri="{FF2B5EF4-FFF2-40B4-BE49-F238E27FC236}">
                <a16:creationId xmlns:a16="http://schemas.microsoft.com/office/drawing/2014/main" id="{AE5A186F-E3B2-45DE-B5A9-88D58AFB2BC5}"/>
              </a:ext>
            </a:extLst>
          </p:cNvPr>
          <p:cNvPicPr>
            <a:picLocks noChangeAspect="1"/>
          </p:cNvPicPr>
          <p:nvPr/>
        </p:nvPicPr>
        <p:blipFill rotWithShape="1">
          <a:blip r:embed="rId2"/>
          <a:srcRect r="36005" b="-1"/>
          <a:stretch/>
        </p:blipFill>
        <p:spPr>
          <a:xfrm>
            <a:off x="6763996" y="-193965"/>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Rectangle 4">
            <a:extLst>
              <a:ext uri="{FF2B5EF4-FFF2-40B4-BE49-F238E27FC236}">
                <a16:creationId xmlns:a16="http://schemas.microsoft.com/office/drawing/2014/main" id="{09116828-0123-450B-A805-C8025CB4F0A4}"/>
              </a:ext>
            </a:extLst>
          </p:cNvPr>
          <p:cNvSpPr/>
          <p:nvPr/>
        </p:nvSpPr>
        <p:spPr>
          <a:xfrm>
            <a:off x="5015344" y="6054675"/>
            <a:ext cx="8132618" cy="646331"/>
          </a:xfrm>
          <a:prstGeom prst="rect">
            <a:avLst/>
          </a:prstGeom>
        </p:spPr>
        <p:txBody>
          <a:bodyPr wrap="square">
            <a:spAutoFit/>
          </a:bodyPr>
          <a:lstStyle/>
          <a:p>
            <a:r>
              <a:rPr lang="en-GB" sz="1200" i="1" dirty="0"/>
              <a:t>“What Is ISKCON? - ISKCON - The Hare Krishna Movement", </a:t>
            </a:r>
            <a:r>
              <a:rPr lang="en-GB" sz="1200" dirty="0"/>
              <a:t>ISKCON - The Hare Krishna Movement, 2014 &lt;http://www.iskcon.org/what-is-iskcon/&gt; [Accessed 31 January 2019].</a:t>
            </a:r>
          </a:p>
          <a:p>
            <a:r>
              <a:rPr lang="en-GB" sz="1200" dirty="0"/>
              <a:t>Fig 3 </a:t>
            </a:r>
            <a:r>
              <a:rPr lang="en-GB" sz="1200" i="1" dirty="0"/>
              <a:t>“ISKCON news</a:t>
            </a:r>
            <a:r>
              <a:rPr lang="en-GB" sz="1200" dirty="0"/>
              <a:t>”, https://iskconnews.org/upcoming-film-tour-and-book-highlight-the-women-of-bhakti,2931/</a:t>
            </a:r>
          </a:p>
        </p:txBody>
      </p:sp>
    </p:spTree>
    <p:extLst>
      <p:ext uri="{BB962C8B-B14F-4D97-AF65-F5344CB8AC3E}">
        <p14:creationId xmlns:p14="http://schemas.microsoft.com/office/powerpoint/2010/main" val="15218764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0A264-B48A-4D21-96CE-EE1B30D24036}"/>
              </a:ext>
            </a:extLst>
          </p:cNvPr>
          <p:cNvSpPr>
            <a:spLocks noGrp="1"/>
          </p:cNvSpPr>
          <p:nvPr>
            <p:ph type="title"/>
          </p:nvPr>
        </p:nvSpPr>
        <p:spPr>
          <a:xfrm>
            <a:off x="762001" y="803325"/>
            <a:ext cx="5314536" cy="1325563"/>
          </a:xfrm>
        </p:spPr>
        <p:txBody>
          <a:bodyPr>
            <a:normAutofit/>
          </a:bodyPr>
          <a:lstStyle/>
          <a:p>
            <a:r>
              <a:rPr lang="en-GB" b="1" u="sng" dirty="0"/>
              <a:t>Belief and Practice</a:t>
            </a:r>
          </a:p>
        </p:txBody>
      </p:sp>
      <p:sp>
        <p:nvSpPr>
          <p:cNvPr id="9" name="Content Placeholder 8">
            <a:extLst>
              <a:ext uri="{FF2B5EF4-FFF2-40B4-BE49-F238E27FC236}">
                <a16:creationId xmlns:a16="http://schemas.microsoft.com/office/drawing/2014/main" id="{AD8EAC70-72C8-4F08-802A-568BF8115EA4}"/>
              </a:ext>
            </a:extLst>
          </p:cNvPr>
          <p:cNvSpPr>
            <a:spLocks noGrp="1"/>
          </p:cNvSpPr>
          <p:nvPr>
            <p:ph idx="1"/>
          </p:nvPr>
        </p:nvSpPr>
        <p:spPr>
          <a:xfrm>
            <a:off x="762000" y="2279018"/>
            <a:ext cx="5314543" cy="3375920"/>
          </a:xfrm>
        </p:spPr>
        <p:txBody>
          <a:bodyPr anchor="t">
            <a:normAutofit fontScale="92500" lnSpcReduction="20000"/>
          </a:bodyPr>
          <a:lstStyle/>
          <a:p>
            <a:r>
              <a:rPr lang="en-US" sz="2600" dirty="0"/>
              <a:t>Reincarnation</a:t>
            </a:r>
            <a:r>
              <a:rPr lang="en-GB" sz="2600" dirty="0"/>
              <a:t> - “From the highest planet in the material world down to the lowest, all are places of misery wherein repeated birth and death take place. But one attains to My abode.. never takes birth again.” – (Bhagavad Gita 8.16)</a:t>
            </a:r>
            <a:endParaRPr lang="en-US" sz="2600" dirty="0"/>
          </a:p>
          <a:p>
            <a:r>
              <a:rPr lang="en-US" sz="2600" dirty="0"/>
              <a:t>Karma</a:t>
            </a:r>
          </a:p>
          <a:p>
            <a:r>
              <a:rPr lang="en-US" sz="2600" dirty="0"/>
              <a:t>Vegetarianism</a:t>
            </a:r>
          </a:p>
          <a:p>
            <a:r>
              <a:rPr lang="en-US" sz="2600" dirty="0"/>
              <a:t>Bhakti-yoga</a:t>
            </a:r>
            <a:endParaRPr lang="en-US" sz="1800" dirty="0"/>
          </a:p>
        </p:txBody>
      </p:sp>
      <p:pic>
        <p:nvPicPr>
          <p:cNvPr id="7" name="Content Placeholder 3">
            <a:extLst>
              <a:ext uri="{FF2B5EF4-FFF2-40B4-BE49-F238E27FC236}">
                <a16:creationId xmlns:a16="http://schemas.microsoft.com/office/drawing/2014/main" id="{2398F4BE-C089-4186-8E75-79024F954494}"/>
              </a:ext>
            </a:extLst>
          </p:cNvPr>
          <p:cNvPicPr>
            <a:picLocks noChangeAspect="1"/>
          </p:cNvPicPr>
          <p:nvPr/>
        </p:nvPicPr>
        <p:blipFill rotWithShape="1">
          <a:blip r:embed="rId2"/>
          <a:srcRect b="2128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Rectangle 4">
            <a:extLst>
              <a:ext uri="{FF2B5EF4-FFF2-40B4-BE49-F238E27FC236}">
                <a16:creationId xmlns:a16="http://schemas.microsoft.com/office/drawing/2014/main" id="{1C00413E-5C30-434E-AE5D-ADB17987B07C}"/>
              </a:ext>
            </a:extLst>
          </p:cNvPr>
          <p:cNvSpPr/>
          <p:nvPr/>
        </p:nvSpPr>
        <p:spPr>
          <a:xfrm>
            <a:off x="6209813" y="6161435"/>
            <a:ext cx="6096000" cy="646331"/>
          </a:xfrm>
          <a:prstGeom prst="rect">
            <a:avLst/>
          </a:prstGeom>
        </p:spPr>
        <p:txBody>
          <a:bodyPr>
            <a:spAutoFit/>
          </a:bodyPr>
          <a:lstStyle/>
          <a:p>
            <a:r>
              <a:rPr lang="en-GB" sz="1200" i="1" dirty="0"/>
              <a:t>"Karma - ISKCON - The Hare Krishna Movement", </a:t>
            </a:r>
            <a:r>
              <a:rPr lang="en-GB" sz="1200" dirty="0"/>
              <a:t>ISKCON - The Hare Krishna Movement, 2014 &lt;http://www.iskcon.org/karma/&gt; [Accessed 31 January 2019].</a:t>
            </a:r>
          </a:p>
          <a:p>
            <a:r>
              <a:rPr lang="en-GB" sz="1200" dirty="0"/>
              <a:t>Fig 4, “</a:t>
            </a:r>
            <a:r>
              <a:rPr lang="en-GB" sz="1200" i="1" dirty="0"/>
              <a:t>reincarnation”, </a:t>
            </a:r>
            <a:r>
              <a:rPr lang="en-GB" sz="1200" dirty="0"/>
              <a:t>https://iskcondesiretree.com/profiles/blogs/proof-of-reincarnation-1</a:t>
            </a:r>
          </a:p>
        </p:txBody>
      </p:sp>
    </p:spTree>
    <p:extLst>
      <p:ext uri="{BB962C8B-B14F-4D97-AF65-F5344CB8AC3E}">
        <p14:creationId xmlns:p14="http://schemas.microsoft.com/office/powerpoint/2010/main" val="41607681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B6104-FC22-4274-BD39-68C2491705DF}"/>
              </a:ext>
            </a:extLst>
          </p:cNvPr>
          <p:cNvSpPr>
            <a:spLocks noGrp="1"/>
          </p:cNvSpPr>
          <p:nvPr>
            <p:ph type="title"/>
          </p:nvPr>
        </p:nvSpPr>
        <p:spPr>
          <a:xfrm>
            <a:off x="762001" y="803325"/>
            <a:ext cx="5314536" cy="1325563"/>
          </a:xfrm>
        </p:spPr>
        <p:txBody>
          <a:bodyPr>
            <a:normAutofit/>
          </a:bodyPr>
          <a:lstStyle/>
          <a:p>
            <a:r>
              <a:rPr lang="en-GB" b="1" u="sng" dirty="0"/>
              <a:t>Founder</a:t>
            </a:r>
          </a:p>
        </p:txBody>
      </p:sp>
      <p:sp>
        <p:nvSpPr>
          <p:cNvPr id="9" name="Content Placeholder 8">
            <a:extLst>
              <a:ext uri="{FF2B5EF4-FFF2-40B4-BE49-F238E27FC236}">
                <a16:creationId xmlns:a16="http://schemas.microsoft.com/office/drawing/2014/main" id="{9F173587-ACCD-4F12-9BEB-1BAAF7693A58}"/>
              </a:ext>
            </a:extLst>
          </p:cNvPr>
          <p:cNvSpPr>
            <a:spLocks noGrp="1"/>
          </p:cNvSpPr>
          <p:nvPr>
            <p:ph idx="1"/>
          </p:nvPr>
        </p:nvSpPr>
        <p:spPr>
          <a:xfrm>
            <a:off x="762000" y="2279018"/>
            <a:ext cx="5314543" cy="3375920"/>
          </a:xfrm>
        </p:spPr>
        <p:txBody>
          <a:bodyPr anchor="t">
            <a:normAutofit/>
          </a:bodyPr>
          <a:lstStyle/>
          <a:p>
            <a:r>
              <a:rPr lang="en-US" sz="2400" dirty="0"/>
              <a:t>1965 – Prabhupada travelled to New York</a:t>
            </a:r>
          </a:p>
          <a:p>
            <a:r>
              <a:rPr lang="en-US" sz="2400" dirty="0"/>
              <a:t>1966 – Prabhupada establishes ISKCON, for the purpose he stated of “Checking the imbalance of values in the world and working for real unity and peace”.</a:t>
            </a:r>
          </a:p>
          <a:p>
            <a:r>
              <a:rPr lang="en-US" sz="2400" dirty="0"/>
              <a:t>In the next eleven years Prabhupada circles the glove 14 times spreading the teachings of Lord Krishna. </a:t>
            </a:r>
          </a:p>
        </p:txBody>
      </p:sp>
      <p:pic>
        <p:nvPicPr>
          <p:cNvPr id="7" name="Content Placeholder 3">
            <a:extLst>
              <a:ext uri="{FF2B5EF4-FFF2-40B4-BE49-F238E27FC236}">
                <a16:creationId xmlns:a16="http://schemas.microsoft.com/office/drawing/2014/main" id="{2633FB23-92FC-4DDD-A5AB-7C99D0E355EB}"/>
              </a:ext>
            </a:extLst>
          </p:cNvPr>
          <p:cNvPicPr>
            <a:picLocks noChangeAspect="1"/>
          </p:cNvPicPr>
          <p:nvPr/>
        </p:nvPicPr>
        <p:blipFill rotWithShape="1">
          <a:blip r:embed="rId2"/>
          <a:srcRect t="1832" r="2" b="26207"/>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CD8EC1E6-3952-48D2-89A2-D616545D2B14}"/>
              </a:ext>
            </a:extLst>
          </p:cNvPr>
          <p:cNvSpPr txBox="1"/>
          <p:nvPr/>
        </p:nvSpPr>
        <p:spPr>
          <a:xfrm>
            <a:off x="7606145" y="6068768"/>
            <a:ext cx="4904510" cy="646331"/>
          </a:xfrm>
          <a:prstGeom prst="rect">
            <a:avLst/>
          </a:prstGeom>
          <a:noFill/>
        </p:spPr>
        <p:txBody>
          <a:bodyPr wrap="square" rtlCol="0">
            <a:spAutoFit/>
          </a:bodyPr>
          <a:lstStyle/>
          <a:p>
            <a:r>
              <a:rPr lang="en-GB" sz="1200" dirty="0"/>
              <a:t>David G. Bromley and Phillip E. Hammond, </a:t>
            </a:r>
            <a:r>
              <a:rPr lang="en-GB" sz="1200" i="1" dirty="0"/>
              <a:t>The Future Of New Religious Movements </a:t>
            </a:r>
            <a:r>
              <a:rPr lang="en-GB" sz="1200" dirty="0"/>
              <a:t>(Mercer University Press, 1987), pg. 123.</a:t>
            </a:r>
          </a:p>
          <a:p>
            <a:r>
              <a:rPr lang="en-GB" sz="1200" dirty="0"/>
              <a:t>Fig 5, </a:t>
            </a:r>
            <a:r>
              <a:rPr lang="en-GB" sz="1200" i="1" dirty="0"/>
              <a:t>“Founder</a:t>
            </a:r>
            <a:r>
              <a:rPr lang="en-GB" sz="1200" dirty="0"/>
              <a:t>”, http://iskconnasik.com/about-founder-acharya/</a:t>
            </a:r>
          </a:p>
        </p:txBody>
      </p:sp>
    </p:spTree>
    <p:extLst>
      <p:ext uri="{BB962C8B-B14F-4D97-AF65-F5344CB8AC3E}">
        <p14:creationId xmlns:p14="http://schemas.microsoft.com/office/powerpoint/2010/main" val="29911938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5B5B7-9D27-4CAB-A365-0B6E637D4685}"/>
              </a:ext>
            </a:extLst>
          </p:cNvPr>
          <p:cNvSpPr>
            <a:spLocks noGrp="1"/>
          </p:cNvSpPr>
          <p:nvPr>
            <p:ph type="title"/>
          </p:nvPr>
        </p:nvSpPr>
        <p:spPr>
          <a:xfrm>
            <a:off x="781464" y="515974"/>
            <a:ext cx="5314536" cy="1325563"/>
          </a:xfrm>
        </p:spPr>
        <p:txBody>
          <a:bodyPr>
            <a:normAutofit/>
          </a:bodyPr>
          <a:lstStyle/>
          <a:p>
            <a:r>
              <a:rPr lang="en-GB" b="1" u="sng" dirty="0"/>
              <a:t>Charismatic Position</a:t>
            </a:r>
          </a:p>
        </p:txBody>
      </p:sp>
      <p:sp>
        <p:nvSpPr>
          <p:cNvPr id="15" name="Content Placeholder 8">
            <a:extLst>
              <a:ext uri="{FF2B5EF4-FFF2-40B4-BE49-F238E27FC236}">
                <a16:creationId xmlns:a16="http://schemas.microsoft.com/office/drawing/2014/main" id="{52A6D360-5B7B-4B44-B37B-D71577FFB9B3}"/>
              </a:ext>
            </a:extLst>
          </p:cNvPr>
          <p:cNvSpPr>
            <a:spLocks noGrp="1"/>
          </p:cNvSpPr>
          <p:nvPr>
            <p:ph idx="1"/>
          </p:nvPr>
        </p:nvSpPr>
        <p:spPr>
          <a:xfrm>
            <a:off x="491752" y="1606770"/>
            <a:ext cx="6258389" cy="4326298"/>
          </a:xfrm>
        </p:spPr>
        <p:txBody>
          <a:bodyPr anchor="t">
            <a:normAutofit lnSpcReduction="10000"/>
          </a:bodyPr>
          <a:lstStyle/>
          <a:p>
            <a:r>
              <a:rPr lang="en-US" sz="2400" dirty="0"/>
              <a:t>Prabhupada had a strong charismatic position</a:t>
            </a:r>
          </a:p>
          <a:p>
            <a:r>
              <a:rPr lang="en-US" sz="2400" dirty="0"/>
              <a:t>Viewed as God by disciples</a:t>
            </a:r>
          </a:p>
          <a:p>
            <a:r>
              <a:rPr lang="en-US" sz="2400" dirty="0"/>
              <a:t>Appointed eleven successors</a:t>
            </a:r>
          </a:p>
          <a:p>
            <a:r>
              <a:rPr lang="en-US" sz="2400" dirty="0"/>
              <a:t>Created a  Governing Body Commission (GBC)</a:t>
            </a:r>
          </a:p>
          <a:p>
            <a:r>
              <a:rPr lang="en-US" sz="2400" dirty="0"/>
              <a:t>The guru transmits Krishna’s teachings and delivers to Krishna devotee’s</a:t>
            </a:r>
          </a:p>
          <a:p>
            <a:r>
              <a:rPr lang="en-US" sz="2400" dirty="0"/>
              <a:t>After Prabhupada’s death in 1977, hundreds of devotees left ISKCON</a:t>
            </a:r>
          </a:p>
          <a:p>
            <a:r>
              <a:rPr lang="en-US" sz="2400" dirty="0"/>
              <a:t>Prabhupada had encouraged his disciples to adhere to the new gurus and their interpretations of his teachings</a:t>
            </a:r>
          </a:p>
        </p:txBody>
      </p:sp>
      <p:pic>
        <p:nvPicPr>
          <p:cNvPr id="7" name="Content Placeholder 3" descr="A group of people standing in front of a flower&#10;&#10;Description automatically generated">
            <a:extLst>
              <a:ext uri="{FF2B5EF4-FFF2-40B4-BE49-F238E27FC236}">
                <a16:creationId xmlns:a16="http://schemas.microsoft.com/office/drawing/2014/main" id="{9B0BBCC2-EBB1-48E8-8263-13CD841BEA8B}"/>
              </a:ext>
            </a:extLst>
          </p:cNvPr>
          <p:cNvPicPr>
            <a:picLocks noChangeAspect="1"/>
          </p:cNvPicPr>
          <p:nvPr/>
        </p:nvPicPr>
        <p:blipFill rotWithShape="1">
          <a:blip r:embed="rId2"/>
          <a:srcRect l="14788" r="2121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Rectangle 4">
            <a:extLst>
              <a:ext uri="{FF2B5EF4-FFF2-40B4-BE49-F238E27FC236}">
                <a16:creationId xmlns:a16="http://schemas.microsoft.com/office/drawing/2014/main" id="{DBB645E9-A524-4DAE-9EA4-AF0F1DF6D341}"/>
              </a:ext>
            </a:extLst>
          </p:cNvPr>
          <p:cNvSpPr/>
          <p:nvPr/>
        </p:nvSpPr>
        <p:spPr>
          <a:xfrm>
            <a:off x="5669136" y="5842337"/>
            <a:ext cx="6730682" cy="1015663"/>
          </a:xfrm>
          <a:prstGeom prst="rect">
            <a:avLst/>
          </a:prstGeom>
        </p:spPr>
        <p:txBody>
          <a:bodyPr wrap="square">
            <a:spAutoFit/>
          </a:bodyPr>
          <a:lstStyle/>
          <a:p>
            <a:r>
              <a:rPr lang="en-GB" sz="1200" dirty="0"/>
              <a:t>David G. Bromley and Phillip E. Hammond, </a:t>
            </a:r>
            <a:r>
              <a:rPr lang="en-GB" sz="1200" i="1" dirty="0"/>
              <a:t>The Future Of New Religious Movements </a:t>
            </a:r>
            <a:r>
              <a:rPr lang="en-GB" sz="1200" dirty="0"/>
              <a:t>(Mercer University Press, 1987), pg. 123.</a:t>
            </a:r>
          </a:p>
          <a:p>
            <a:r>
              <a:rPr lang="en-GB" sz="1200" dirty="0"/>
              <a:t>James R. Lewis and Inga Bardsen Tollefsen</a:t>
            </a:r>
            <a:r>
              <a:rPr lang="en-GB" sz="1200" i="1" dirty="0"/>
              <a:t>, Handbook Of Nordic New Religions </a:t>
            </a:r>
            <a:r>
              <a:rPr lang="en-GB" sz="1200" dirty="0"/>
              <a:t>(BRILL, 2015), p. 335.</a:t>
            </a:r>
          </a:p>
          <a:p>
            <a:r>
              <a:rPr lang="en-GB" sz="1200" dirty="0"/>
              <a:t>Fig 6</a:t>
            </a:r>
            <a:r>
              <a:rPr lang="en-GB" sz="1200" i="1" dirty="0"/>
              <a:t>, “funeral”, </a:t>
            </a:r>
            <a:r>
              <a:rPr lang="en-GB" sz="1200" dirty="0"/>
              <a:t>https://iskcondesiretree.com/profiles/blogs/tribute-to-radha-damodara-prabhu-by-padmapani-das</a:t>
            </a:r>
          </a:p>
        </p:txBody>
      </p:sp>
    </p:spTree>
    <p:extLst>
      <p:ext uri="{BB962C8B-B14F-4D97-AF65-F5344CB8AC3E}">
        <p14:creationId xmlns:p14="http://schemas.microsoft.com/office/powerpoint/2010/main" val="19638482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EA28-20A4-4A2B-B0D5-6DABA366244B}"/>
              </a:ext>
            </a:extLst>
          </p:cNvPr>
          <p:cNvSpPr>
            <a:spLocks noGrp="1"/>
          </p:cNvSpPr>
          <p:nvPr>
            <p:ph type="title"/>
          </p:nvPr>
        </p:nvSpPr>
        <p:spPr>
          <a:xfrm>
            <a:off x="762001" y="803325"/>
            <a:ext cx="5314536" cy="1325563"/>
          </a:xfrm>
        </p:spPr>
        <p:txBody>
          <a:bodyPr>
            <a:normAutofit/>
          </a:bodyPr>
          <a:lstStyle/>
          <a:p>
            <a:r>
              <a:rPr lang="en-GB" b="1" u="sng" dirty="0"/>
              <a:t>Bhakti Vedanta Manor</a:t>
            </a:r>
          </a:p>
        </p:txBody>
      </p:sp>
      <p:sp>
        <p:nvSpPr>
          <p:cNvPr id="13" name="Content Placeholder 8">
            <a:extLst>
              <a:ext uri="{FF2B5EF4-FFF2-40B4-BE49-F238E27FC236}">
                <a16:creationId xmlns:a16="http://schemas.microsoft.com/office/drawing/2014/main" id="{94FFA6F0-ED1A-46C7-BFE7-D0161D820241}"/>
              </a:ext>
            </a:extLst>
          </p:cNvPr>
          <p:cNvSpPr>
            <a:spLocks noGrp="1"/>
          </p:cNvSpPr>
          <p:nvPr>
            <p:ph idx="1"/>
          </p:nvPr>
        </p:nvSpPr>
        <p:spPr>
          <a:xfrm>
            <a:off x="762000" y="2279018"/>
            <a:ext cx="5314543" cy="3375920"/>
          </a:xfrm>
        </p:spPr>
        <p:txBody>
          <a:bodyPr anchor="t">
            <a:normAutofit/>
          </a:bodyPr>
          <a:lstStyle/>
          <a:p>
            <a:r>
              <a:rPr lang="en-US" dirty="0"/>
              <a:t>Established in 1973 by Prabhupada</a:t>
            </a:r>
          </a:p>
          <a:p>
            <a:r>
              <a:rPr lang="en-US" dirty="0"/>
              <a:t>Donated by George Harrison</a:t>
            </a:r>
          </a:p>
          <a:p>
            <a:r>
              <a:rPr lang="en-US" dirty="0"/>
              <a:t> </a:t>
            </a:r>
            <a:r>
              <a:rPr lang="en-GB" dirty="0"/>
              <a:t>“Because he has given shelter to Krishna by providing this temple, Krishna will surely provide shelter for him.”</a:t>
            </a:r>
            <a:endParaRPr lang="en-US" dirty="0"/>
          </a:p>
        </p:txBody>
      </p:sp>
      <p:pic>
        <p:nvPicPr>
          <p:cNvPr id="7" name="Content Placeholder 3">
            <a:extLst>
              <a:ext uri="{FF2B5EF4-FFF2-40B4-BE49-F238E27FC236}">
                <a16:creationId xmlns:a16="http://schemas.microsoft.com/office/drawing/2014/main" id="{3E1AD1F7-4942-49EE-8500-3AC6577A3233}"/>
              </a:ext>
            </a:extLst>
          </p:cNvPr>
          <p:cNvPicPr>
            <a:picLocks noChangeAspect="1"/>
          </p:cNvPicPr>
          <p:nvPr/>
        </p:nvPicPr>
        <p:blipFill rotWithShape="1">
          <a:blip r:embed="rId2"/>
          <a:srcRect l="11778" r="2230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3" name="Rectangle 2">
            <a:extLst>
              <a:ext uri="{FF2B5EF4-FFF2-40B4-BE49-F238E27FC236}">
                <a16:creationId xmlns:a16="http://schemas.microsoft.com/office/drawing/2014/main" id="{E7E96A44-E729-4970-96AD-480AAA76C92A}"/>
              </a:ext>
            </a:extLst>
          </p:cNvPr>
          <p:cNvSpPr/>
          <p:nvPr/>
        </p:nvSpPr>
        <p:spPr>
          <a:xfrm>
            <a:off x="5496453" y="6119336"/>
            <a:ext cx="6745357" cy="738664"/>
          </a:xfrm>
          <a:prstGeom prst="rect">
            <a:avLst/>
          </a:prstGeom>
        </p:spPr>
        <p:txBody>
          <a:bodyPr wrap="square">
            <a:spAutoFit/>
          </a:bodyPr>
          <a:lstStyle/>
          <a:p>
            <a:r>
              <a:rPr lang="en-GB" sz="1400" i="1" dirty="0"/>
              <a:t>Fig 7, "Bhakti Vedanta Manor – Hare Krishna Temple » George Harrison And Hare Krishna"</a:t>
            </a:r>
            <a:r>
              <a:rPr lang="en-GB" sz="1400" dirty="0"/>
              <a:t>, Krishnatemple.Com, 2019 &lt;http://www.krishnatemple.com/home/?page_id=9&gt; [Accessed 31 January 2019].</a:t>
            </a:r>
          </a:p>
        </p:txBody>
      </p:sp>
    </p:spTree>
    <p:extLst>
      <p:ext uri="{BB962C8B-B14F-4D97-AF65-F5344CB8AC3E}">
        <p14:creationId xmlns:p14="http://schemas.microsoft.com/office/powerpoint/2010/main" val="35000264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C2C-64EB-4AF9-9AD0-2BDF5A427599}"/>
              </a:ext>
            </a:extLst>
          </p:cNvPr>
          <p:cNvSpPr>
            <a:spLocks noGrp="1"/>
          </p:cNvSpPr>
          <p:nvPr>
            <p:ph type="title"/>
          </p:nvPr>
        </p:nvSpPr>
        <p:spPr>
          <a:xfrm>
            <a:off x="762001" y="803325"/>
            <a:ext cx="5314536" cy="1325563"/>
          </a:xfrm>
        </p:spPr>
        <p:txBody>
          <a:bodyPr>
            <a:normAutofit/>
          </a:bodyPr>
          <a:lstStyle/>
          <a:p>
            <a:r>
              <a:rPr lang="en-GB" b="1" u="sng" dirty="0"/>
              <a:t>Members</a:t>
            </a:r>
          </a:p>
        </p:txBody>
      </p:sp>
      <p:sp>
        <p:nvSpPr>
          <p:cNvPr id="9" name="Content Placeholder 8">
            <a:extLst>
              <a:ext uri="{FF2B5EF4-FFF2-40B4-BE49-F238E27FC236}">
                <a16:creationId xmlns:a16="http://schemas.microsoft.com/office/drawing/2014/main" id="{D8B76395-E40F-4CB6-930E-CFDC5D57D7D5}"/>
              </a:ext>
            </a:extLst>
          </p:cNvPr>
          <p:cNvSpPr>
            <a:spLocks noGrp="1"/>
          </p:cNvSpPr>
          <p:nvPr>
            <p:ph idx="1"/>
          </p:nvPr>
        </p:nvSpPr>
        <p:spPr>
          <a:xfrm>
            <a:off x="762000" y="2223600"/>
            <a:ext cx="5314543" cy="3375920"/>
          </a:xfrm>
        </p:spPr>
        <p:txBody>
          <a:bodyPr anchor="t">
            <a:normAutofit/>
          </a:bodyPr>
          <a:lstStyle/>
          <a:p>
            <a:r>
              <a:rPr lang="en-US" sz="2400" dirty="0"/>
              <a:t>Only celibate men in positions of leadership</a:t>
            </a:r>
          </a:p>
          <a:p>
            <a:r>
              <a:rPr lang="en-US" sz="2400" dirty="0"/>
              <a:t>A decline in members after Pabhupada’s death</a:t>
            </a:r>
          </a:p>
          <a:p>
            <a:r>
              <a:rPr lang="en-US" sz="2400" dirty="0"/>
              <a:t>Child abuse scandal </a:t>
            </a:r>
          </a:p>
          <a:p>
            <a:r>
              <a:rPr lang="en-US" sz="2400" dirty="0"/>
              <a:t>Today women are more involved in the movement</a:t>
            </a:r>
          </a:p>
        </p:txBody>
      </p:sp>
      <p:pic>
        <p:nvPicPr>
          <p:cNvPr id="7" name="Content Placeholder 3">
            <a:extLst>
              <a:ext uri="{FF2B5EF4-FFF2-40B4-BE49-F238E27FC236}">
                <a16:creationId xmlns:a16="http://schemas.microsoft.com/office/drawing/2014/main" id="{7D2EF373-A12B-43D5-9E3F-A89F21D8A69C}"/>
              </a:ext>
            </a:extLst>
          </p:cNvPr>
          <p:cNvPicPr>
            <a:picLocks noChangeAspect="1"/>
          </p:cNvPicPr>
          <p:nvPr/>
        </p:nvPicPr>
        <p:blipFill rotWithShape="1">
          <a:blip r:embed="rId2"/>
          <a:srcRect l="20095" r="25534"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1CB62F09-F2FB-44AC-ACD3-B877D5FE26D0}"/>
              </a:ext>
            </a:extLst>
          </p:cNvPr>
          <p:cNvSpPr txBox="1"/>
          <p:nvPr/>
        </p:nvSpPr>
        <p:spPr>
          <a:xfrm>
            <a:off x="7473537" y="5872149"/>
            <a:ext cx="5050972" cy="1015663"/>
          </a:xfrm>
          <a:prstGeom prst="rect">
            <a:avLst/>
          </a:prstGeom>
          <a:noFill/>
        </p:spPr>
        <p:txBody>
          <a:bodyPr wrap="square" rtlCol="0">
            <a:spAutoFit/>
          </a:bodyPr>
          <a:lstStyle/>
          <a:p>
            <a:r>
              <a:rPr lang="en-GB" sz="1200" dirty="0"/>
              <a:t> Benjamin Zeller, </a:t>
            </a:r>
            <a:r>
              <a:rPr lang="en-GB" sz="1200" i="1" dirty="0"/>
              <a:t>"ISKCON – WRSP", </a:t>
            </a:r>
            <a:r>
              <a:rPr lang="en-GB" sz="1200" dirty="0"/>
              <a:t>Wrldrels.Org, 2013 &lt;https://wrldrels.org/2016/10/08/international-society-for-krishna/&gt; [Accessed 31 January 2019].</a:t>
            </a:r>
          </a:p>
          <a:p>
            <a:r>
              <a:rPr lang="en-GB" sz="1200" dirty="0"/>
              <a:t>Fig 8, </a:t>
            </a:r>
            <a:r>
              <a:rPr lang="en-GB" sz="1200" i="1" dirty="0"/>
              <a:t>“ISKCON</a:t>
            </a:r>
            <a:r>
              <a:rPr lang="en-GB" sz="1200" dirty="0"/>
              <a:t>”, https://krishna.org/deconstructing-the-barriers-between-iskcons-members/</a:t>
            </a:r>
          </a:p>
        </p:txBody>
      </p:sp>
    </p:spTree>
    <p:extLst>
      <p:ext uri="{BB962C8B-B14F-4D97-AF65-F5344CB8AC3E}">
        <p14:creationId xmlns:p14="http://schemas.microsoft.com/office/powerpoint/2010/main" val="4836062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DE75C1-F45F-4F0F-9B5C-755307122763}"/>
              </a:ext>
            </a:extLst>
          </p:cNvPr>
          <p:cNvSpPr>
            <a:spLocks noGrp="1"/>
          </p:cNvSpPr>
          <p:nvPr>
            <p:ph type="title"/>
          </p:nvPr>
        </p:nvSpPr>
        <p:spPr>
          <a:xfrm>
            <a:off x="863029" y="1012004"/>
            <a:ext cx="3416158" cy="4795408"/>
          </a:xfrm>
        </p:spPr>
        <p:txBody>
          <a:bodyPr>
            <a:normAutofit/>
          </a:bodyPr>
          <a:lstStyle/>
          <a:p>
            <a:r>
              <a:rPr lang="en-GB" b="1" u="sng" dirty="0">
                <a:solidFill>
                  <a:srgbClr val="FFFFFF"/>
                </a:solidFill>
              </a:rPr>
              <a:t>Why do people join?</a:t>
            </a:r>
          </a:p>
        </p:txBody>
      </p:sp>
      <p:graphicFrame>
        <p:nvGraphicFramePr>
          <p:cNvPr id="5" name="Content Placeholder 2">
            <a:extLst>
              <a:ext uri="{FF2B5EF4-FFF2-40B4-BE49-F238E27FC236}">
                <a16:creationId xmlns:a16="http://schemas.microsoft.com/office/drawing/2014/main" id="{DA8B31ED-AF89-4BF5-9825-D8AC8D36648D}"/>
              </a:ext>
            </a:extLst>
          </p:cNvPr>
          <p:cNvGraphicFramePr>
            <a:graphicFrameLocks noGrp="1"/>
          </p:cNvGraphicFramePr>
          <p:nvPr>
            <p:ph idx="1"/>
            <p:extLst>
              <p:ext uri="{D42A27DB-BD31-4B8C-83A1-F6EECF244321}">
                <p14:modId xmlns:p14="http://schemas.microsoft.com/office/powerpoint/2010/main" val="236452939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1451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C38914-2214-4CB2-B570-DF72D24AFA58}"/>
              </a:ext>
            </a:extLst>
          </p:cNvPr>
          <p:cNvSpPr>
            <a:spLocks noGrp="1"/>
          </p:cNvSpPr>
          <p:nvPr>
            <p:ph type="title"/>
          </p:nvPr>
        </p:nvSpPr>
        <p:spPr>
          <a:xfrm>
            <a:off x="655320" y="365125"/>
            <a:ext cx="9013052" cy="1623312"/>
          </a:xfrm>
        </p:spPr>
        <p:txBody>
          <a:bodyPr anchor="b">
            <a:normAutofit/>
          </a:bodyPr>
          <a:lstStyle/>
          <a:p>
            <a:r>
              <a:rPr lang="en-GB" b="1" u="sng" dirty="0"/>
              <a:t>Bibliography</a:t>
            </a:r>
          </a:p>
        </p:txBody>
      </p:sp>
      <p:cxnSp>
        <p:nvCxnSpPr>
          <p:cNvPr id="17"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92A73655-2D62-4284-A68C-D42F135AC9E3}"/>
              </a:ext>
            </a:extLst>
          </p:cNvPr>
          <p:cNvSpPr>
            <a:spLocks noGrp="1"/>
          </p:cNvSpPr>
          <p:nvPr>
            <p:ph idx="1"/>
          </p:nvPr>
        </p:nvSpPr>
        <p:spPr>
          <a:xfrm>
            <a:off x="655320" y="2644518"/>
            <a:ext cx="9013052" cy="3327251"/>
          </a:xfrm>
        </p:spPr>
        <p:txBody>
          <a:bodyPr>
            <a:normAutofit fontScale="62500" lnSpcReduction="20000"/>
          </a:bodyPr>
          <a:lstStyle/>
          <a:p>
            <a:r>
              <a:rPr lang="en-GB" sz="2600" dirty="0"/>
              <a:t>Barker, Eileen, </a:t>
            </a:r>
            <a:r>
              <a:rPr lang="en-GB" sz="2600" i="1" dirty="0"/>
              <a:t>Revisionism And Diversification In New Religious Movements </a:t>
            </a:r>
            <a:r>
              <a:rPr lang="en-GB" sz="2600" dirty="0"/>
              <a:t>(Brookfield: Taylor and Francis, 2016)</a:t>
            </a:r>
          </a:p>
          <a:p>
            <a:r>
              <a:rPr lang="en-GB" sz="2600" i="1" dirty="0"/>
              <a:t>"Bhakti Vedanta Manor – Hare Krishna Temple » George Harrison And Hare Krishna", </a:t>
            </a:r>
            <a:r>
              <a:rPr lang="en-GB" sz="2600" dirty="0"/>
              <a:t>Krishnatemple.Com, 2019 &lt;http://www.krishnatemple.com/home/?page_id=9&gt; [Accessed 31 January 2019]</a:t>
            </a:r>
          </a:p>
          <a:p>
            <a:r>
              <a:rPr lang="en-GB" sz="2600" dirty="0"/>
              <a:t> Charles Lucas, Phillip, and Thomas Robbins, New Religious Movements In The 21St Century (New York: Routledge, 2004)</a:t>
            </a:r>
          </a:p>
          <a:p>
            <a:r>
              <a:rPr lang="en-GB" sz="2600" dirty="0"/>
              <a:t>G. Bromley, David, and Phillip E. Hammond, </a:t>
            </a:r>
            <a:r>
              <a:rPr lang="en-GB" sz="2600" i="1" dirty="0"/>
              <a:t>The Future Of New Religious Movements </a:t>
            </a:r>
            <a:r>
              <a:rPr lang="en-GB" sz="2600" dirty="0"/>
              <a:t>(Mercer University Press, 1987)</a:t>
            </a:r>
          </a:p>
          <a:p>
            <a:r>
              <a:rPr lang="en-GB" sz="2600" dirty="0"/>
              <a:t>R. Lewis, James, and Inga Bardsen Tollefsen, </a:t>
            </a:r>
            <a:r>
              <a:rPr lang="en-GB" sz="2600" i="1" dirty="0"/>
              <a:t>Handbook Of Nordic New Religions</a:t>
            </a:r>
            <a:r>
              <a:rPr lang="en-GB" sz="2600" dirty="0"/>
              <a:t> (BRILL, 2015)</a:t>
            </a:r>
          </a:p>
          <a:p>
            <a:r>
              <a:rPr lang="en-GB" sz="2600" i="1" dirty="0"/>
              <a:t>"What Is ISKCON? - ISKCON - The Hare Krishna Movement"</a:t>
            </a:r>
            <a:r>
              <a:rPr lang="en-GB" sz="2600" dirty="0"/>
              <a:t>, ISKCON - The Hare Krishna Movement, 2014 &lt;http://www.iskcon.org/what-is-iskcon/&gt; [Accessed 31 January 2019]</a:t>
            </a:r>
          </a:p>
          <a:p>
            <a:r>
              <a:rPr lang="en-GB" sz="2600" dirty="0"/>
              <a:t>Zeller, Benjamin, </a:t>
            </a:r>
            <a:r>
              <a:rPr lang="en-GB" sz="2600" i="1" dirty="0"/>
              <a:t>"ISKCON – WRSP"</a:t>
            </a:r>
            <a:r>
              <a:rPr lang="en-GB" sz="2600" dirty="0"/>
              <a:t>, Wrldrels.Org, 2013 &lt;https://wrldrels.org/2016/10/08/international-society-for-krishna/&gt; [Accessed 31 January 2019]</a:t>
            </a:r>
          </a:p>
          <a:p>
            <a:endParaRPr lang="en-GB" sz="2000" dirty="0"/>
          </a:p>
        </p:txBody>
      </p:sp>
    </p:spTree>
    <p:extLst>
      <p:ext uri="{BB962C8B-B14F-4D97-AF65-F5344CB8AC3E}">
        <p14:creationId xmlns:p14="http://schemas.microsoft.com/office/powerpoint/2010/main" val="12881519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E7C384-16D6-497B-8E9B-EFF97C6BDF82}"/>
              </a:ext>
            </a:extLst>
          </p:cNvPr>
          <p:cNvSpPr>
            <a:spLocks noGrp="1"/>
          </p:cNvSpPr>
          <p:nvPr>
            <p:ph type="title"/>
          </p:nvPr>
        </p:nvSpPr>
        <p:spPr>
          <a:xfrm>
            <a:off x="655320" y="365125"/>
            <a:ext cx="9013052" cy="1623312"/>
          </a:xfrm>
        </p:spPr>
        <p:txBody>
          <a:bodyPr anchor="b">
            <a:normAutofit/>
          </a:bodyPr>
          <a:lstStyle/>
          <a:p>
            <a:r>
              <a:rPr lang="en-GB" b="1" u="sng" dirty="0"/>
              <a:t>Images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E6CCC0-BFEF-4C37-8672-314AFCB4343B}"/>
              </a:ext>
            </a:extLst>
          </p:cNvPr>
          <p:cNvSpPr>
            <a:spLocks noGrp="1"/>
          </p:cNvSpPr>
          <p:nvPr>
            <p:ph idx="1"/>
          </p:nvPr>
        </p:nvSpPr>
        <p:spPr>
          <a:xfrm>
            <a:off x="655320" y="2644518"/>
            <a:ext cx="9013052" cy="3327251"/>
          </a:xfrm>
        </p:spPr>
        <p:txBody>
          <a:bodyPr>
            <a:normAutofit lnSpcReduction="10000"/>
          </a:bodyPr>
          <a:lstStyle/>
          <a:p>
            <a:r>
              <a:rPr lang="en-GB" sz="1600" dirty="0"/>
              <a:t>Figure 1, </a:t>
            </a:r>
            <a:r>
              <a:rPr lang="en-GB" sz="1600" i="1" dirty="0"/>
              <a:t>“about ISKCON</a:t>
            </a:r>
            <a:r>
              <a:rPr lang="en-GB" sz="1600" dirty="0"/>
              <a:t>”, http://iskconudaipur.com/about-iskcon/</a:t>
            </a:r>
          </a:p>
          <a:p>
            <a:r>
              <a:rPr lang="en-GB" sz="1600" dirty="0"/>
              <a:t>Figure 2, “</a:t>
            </a:r>
            <a:r>
              <a:rPr lang="en-GB" sz="1600" i="1" dirty="0"/>
              <a:t>Krishna”</a:t>
            </a:r>
            <a:r>
              <a:rPr lang="en-GB" sz="1600" dirty="0"/>
              <a:t> http://www.krishna.com/about-krishna</a:t>
            </a:r>
          </a:p>
          <a:p>
            <a:r>
              <a:rPr lang="en-GB" sz="1600" dirty="0"/>
              <a:t>Figure 3 “</a:t>
            </a:r>
            <a:r>
              <a:rPr lang="en-GB" sz="1600" i="1" dirty="0"/>
              <a:t>ISKCON news”</a:t>
            </a:r>
            <a:r>
              <a:rPr lang="en-GB" sz="1600" dirty="0"/>
              <a:t>, https://iskconnews.org/upcoming-film-tour-and-book-highlight-the-women-of-bhakti,2931/</a:t>
            </a:r>
          </a:p>
          <a:p>
            <a:r>
              <a:rPr lang="en-GB" sz="1600" dirty="0"/>
              <a:t>Figure 4, “</a:t>
            </a:r>
            <a:r>
              <a:rPr lang="en-GB" sz="1600" i="1" dirty="0"/>
              <a:t>reincarnation”</a:t>
            </a:r>
            <a:r>
              <a:rPr lang="en-GB" sz="1600" dirty="0"/>
              <a:t>, https://iskcondesiretree.com/profiles/blogs/proof-of-reincarnation-1</a:t>
            </a:r>
          </a:p>
          <a:p>
            <a:r>
              <a:rPr lang="en-GB" sz="1600" dirty="0"/>
              <a:t>Figure 5, “</a:t>
            </a:r>
            <a:r>
              <a:rPr lang="en-GB" sz="1600" i="1" dirty="0"/>
              <a:t>Founder”</a:t>
            </a:r>
            <a:r>
              <a:rPr lang="en-GB" sz="1600" dirty="0"/>
              <a:t>, http://iskconnasik.com/about-founder-acharya/</a:t>
            </a:r>
          </a:p>
          <a:p>
            <a:r>
              <a:rPr lang="en-GB" sz="1600" dirty="0"/>
              <a:t>Figure 6, </a:t>
            </a:r>
            <a:r>
              <a:rPr lang="en-GB" sz="1600" i="1" dirty="0"/>
              <a:t>“funeral</a:t>
            </a:r>
            <a:r>
              <a:rPr lang="en-GB" sz="1600" dirty="0"/>
              <a:t>”, https://iskcondesiretree.com/profiles/blogs/tribute-to-radha-damodara-prabhu-by-padmapani-das</a:t>
            </a:r>
          </a:p>
          <a:p>
            <a:r>
              <a:rPr lang="en-GB" sz="1600" dirty="0"/>
              <a:t>Figure 7, </a:t>
            </a:r>
            <a:r>
              <a:rPr lang="en-GB" sz="1600" i="1" dirty="0"/>
              <a:t>"Bhaktivedanta Manor – Hare Krishna Temple » George Harrison And Hare Krishna", </a:t>
            </a:r>
            <a:r>
              <a:rPr lang="en-GB" sz="1600" dirty="0"/>
              <a:t>Krishnatemple.Com, 2019 &lt;http://www.krishnatemple.com/home/?page_id=9&gt; [Accessed 31 January 2019].</a:t>
            </a:r>
          </a:p>
          <a:p>
            <a:r>
              <a:rPr lang="en-GB" sz="1600" dirty="0"/>
              <a:t>Figure 8, </a:t>
            </a:r>
            <a:r>
              <a:rPr lang="en-GB" sz="1600" i="1" dirty="0"/>
              <a:t>“ISKCON</a:t>
            </a:r>
            <a:r>
              <a:rPr lang="en-GB" sz="1600" dirty="0"/>
              <a:t>”, https://krishna.org/deconstructing-the-barriers-between-iskcons-members/</a:t>
            </a:r>
          </a:p>
          <a:p>
            <a:endParaRPr lang="en-GB" sz="1400" dirty="0"/>
          </a:p>
        </p:txBody>
      </p:sp>
    </p:spTree>
    <p:extLst>
      <p:ext uri="{BB962C8B-B14F-4D97-AF65-F5344CB8AC3E}">
        <p14:creationId xmlns:p14="http://schemas.microsoft.com/office/powerpoint/2010/main" val="4059976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CCF232-CE31-40AC-989F-0364168F1E73}"/>
              </a:ext>
            </a:extLst>
          </p:cNvPr>
          <p:cNvSpPr>
            <a:spLocks noGrp="1"/>
          </p:cNvSpPr>
          <p:nvPr>
            <p:ph type="title"/>
          </p:nvPr>
        </p:nvSpPr>
        <p:spPr>
          <a:xfrm>
            <a:off x="655320" y="365125"/>
            <a:ext cx="9013052" cy="1623312"/>
          </a:xfrm>
        </p:spPr>
        <p:txBody>
          <a:bodyPr anchor="b">
            <a:normAutofit/>
          </a:bodyPr>
          <a:lstStyle/>
          <a:p>
            <a:r>
              <a:rPr lang="en-GB" b="1" u="sng" dirty="0"/>
              <a:t>Thankyou for listening</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62518F-1239-42D4-B73C-CABA93D01590}"/>
              </a:ext>
            </a:extLst>
          </p:cNvPr>
          <p:cNvSpPr>
            <a:spLocks noGrp="1"/>
          </p:cNvSpPr>
          <p:nvPr>
            <p:ph idx="1"/>
          </p:nvPr>
        </p:nvSpPr>
        <p:spPr>
          <a:xfrm>
            <a:off x="655320" y="2644518"/>
            <a:ext cx="9013052" cy="3327251"/>
          </a:xfrm>
        </p:spPr>
        <p:txBody>
          <a:bodyPr>
            <a:normAutofit/>
          </a:bodyPr>
          <a:lstStyle/>
          <a:p>
            <a:pPr marL="0" indent="0">
              <a:buNone/>
            </a:pPr>
            <a:endParaRPr lang="en-GB" sz="2000" dirty="0"/>
          </a:p>
          <a:p>
            <a:pPr marL="0" indent="0">
              <a:buNone/>
            </a:pPr>
            <a:endParaRPr lang="en-GB" sz="2000" dirty="0"/>
          </a:p>
          <a:p>
            <a:pPr marL="0" indent="0" algn="ctr">
              <a:buNone/>
            </a:pPr>
            <a:r>
              <a:rPr lang="en-GB" sz="4000" dirty="0"/>
              <a:t>Are there any questions?</a:t>
            </a:r>
          </a:p>
        </p:txBody>
      </p:sp>
    </p:spTree>
    <p:extLst>
      <p:ext uri="{BB962C8B-B14F-4D97-AF65-F5344CB8AC3E}">
        <p14:creationId xmlns:p14="http://schemas.microsoft.com/office/powerpoint/2010/main" val="41548990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987</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ISKCON</vt:lpstr>
      <vt:lpstr>Contents</vt:lpstr>
      <vt:lpstr>What Is ISKCON?</vt:lpstr>
      <vt:lpstr>Belief and Practice</vt:lpstr>
      <vt:lpstr>Founder</vt:lpstr>
      <vt:lpstr>Charismatic Position</vt:lpstr>
      <vt:lpstr>Bhakti Vedanta Manor</vt:lpstr>
      <vt:lpstr>Members</vt:lpstr>
      <vt:lpstr>Why do people join?</vt:lpstr>
      <vt:lpstr>Bibliography</vt:lpstr>
      <vt:lpstr>Images</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ISKCON</dc:title>
  <dc:creator>lizzie langshaw</dc:creator>
  <cp:lastModifiedBy>lizzie langshaw</cp:lastModifiedBy>
  <cp:revision>2</cp:revision>
  <dcterms:created xsi:type="dcterms:W3CDTF">2019-01-31T22:21:24Z</dcterms:created>
  <dcterms:modified xsi:type="dcterms:W3CDTF">2019-02-01T10:52:47Z</dcterms:modified>
</cp:coreProperties>
</file>