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36"/>
  </p:notesMasterIdLst>
  <p:handoutMasterIdLst>
    <p:handoutMasterId r:id="rId37"/>
  </p:handoutMasterIdLst>
  <p:sldIdLst>
    <p:sldId id="256" r:id="rId6"/>
    <p:sldId id="257" r:id="rId7"/>
    <p:sldId id="258" r:id="rId8"/>
    <p:sldId id="259" r:id="rId9"/>
    <p:sldId id="260" r:id="rId10"/>
    <p:sldId id="262" r:id="rId11"/>
    <p:sldId id="261" r:id="rId12"/>
    <p:sldId id="263" r:id="rId13"/>
    <p:sldId id="264" r:id="rId14"/>
    <p:sldId id="266" r:id="rId15"/>
    <p:sldId id="268" r:id="rId16"/>
    <p:sldId id="270" r:id="rId17"/>
    <p:sldId id="272" r:id="rId18"/>
    <p:sldId id="274" r:id="rId19"/>
    <p:sldId id="265" r:id="rId20"/>
    <p:sldId id="276" r:id="rId21"/>
    <p:sldId id="278" r:id="rId22"/>
    <p:sldId id="280" r:id="rId23"/>
    <p:sldId id="282" r:id="rId24"/>
    <p:sldId id="284" r:id="rId25"/>
    <p:sldId id="286" r:id="rId26"/>
    <p:sldId id="288" r:id="rId27"/>
    <p:sldId id="290" r:id="rId28"/>
    <p:sldId id="292" r:id="rId29"/>
    <p:sldId id="298" r:id="rId30"/>
    <p:sldId id="297" r:id="rId31"/>
    <p:sldId id="296" r:id="rId32"/>
    <p:sldId id="295" r:id="rId33"/>
    <p:sldId id="294" r:id="rId34"/>
    <p:sldId id="29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borah Jenkins" initials="DJ" lastIdx="3" clrIdx="0">
    <p:extLst>
      <p:ext uri="{19B8F6BF-5375-455C-9EA6-DF929625EA0E}">
        <p15:presenceInfo xmlns:p15="http://schemas.microsoft.com/office/powerpoint/2012/main" userId="S::deborah.jenkins@uwtsd.ac.uk::3cd02ba5-e528-4585-978d-4fde2b47730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0262BC-BCDA-854C-A2B0-6401984B165C}" v="3" dt="2023-07-06T10:59:12.767"/>
    <p1510:client id="{20D1CD1F-EFF7-4F4A-919F-8B3558FBC4DE}" v="2" dt="2023-07-04T17:28:49.970"/>
    <p1510:client id="{287E7CD0-15CE-4EFA-AC20-16011D94E484}" v="3" dt="2023-07-04T17:31:26.821"/>
    <p1510:client id="{7F5643B1-1FFC-70BB-EFD8-90D54B8A4E57}" v="6" dt="2023-07-06T08:55:39.034"/>
    <p1510:client id="{B1ACB055-81A9-462F-ABAC-FF1AA4417AF1}" v="45" dt="2023-07-04T17:29:40.312"/>
    <p1510:client id="{F45DF6D1-860C-4F06-B4A8-3C5685BE5EEC}" v="12" dt="2023-07-04T17:21:29.1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S::j.moore@uwtsd.ac.uk::2734fbee-75e6-4c68-b1e1-71d90938a1bc" providerId="AD" clId="Web-{0A0262BC-BCDA-854C-A2B0-6401984B165C}"/>
    <pc:docChg chg="modSld">
      <pc:chgData name="James Moore" userId="S::j.moore@uwtsd.ac.uk::2734fbee-75e6-4c68-b1e1-71d90938a1bc" providerId="AD" clId="Web-{0A0262BC-BCDA-854C-A2B0-6401984B165C}" dt="2023-07-06T10:59:12.767" v="2" actId="20577"/>
      <pc:docMkLst>
        <pc:docMk/>
      </pc:docMkLst>
      <pc:sldChg chg="modSp">
        <pc:chgData name="James Moore" userId="S::j.moore@uwtsd.ac.uk::2734fbee-75e6-4c68-b1e1-71d90938a1bc" providerId="AD" clId="Web-{0A0262BC-BCDA-854C-A2B0-6401984B165C}" dt="2023-07-06T10:59:12.767" v="2" actId="20577"/>
        <pc:sldMkLst>
          <pc:docMk/>
          <pc:sldMk cId="15685399" sldId="292"/>
        </pc:sldMkLst>
        <pc:spChg chg="mod">
          <ac:chgData name="James Moore" userId="S::j.moore@uwtsd.ac.uk::2734fbee-75e6-4c68-b1e1-71d90938a1bc" providerId="AD" clId="Web-{0A0262BC-BCDA-854C-A2B0-6401984B165C}" dt="2023-07-06T10:59:12.767" v="2" actId="20577"/>
          <ac:spMkLst>
            <pc:docMk/>
            <pc:sldMk cId="15685399" sldId="292"/>
            <ac:spMk id="3" creationId="{9822978C-1DE8-0CA4-1997-2A01687D5515}"/>
          </ac:spMkLst>
        </pc:spChg>
      </pc:sldChg>
    </pc:docChg>
  </pc:docChgLst>
  <pc:docChgLst>
    <pc:chgData name="James Moore" userId="S::j.moore@uwtsd.ac.uk::2734fbee-75e6-4c68-b1e1-71d90938a1bc" providerId="AD" clId="Web-{7F5643B1-1FFC-70BB-EFD8-90D54B8A4E57}"/>
    <pc:docChg chg="addSld addMainMaster">
      <pc:chgData name="James Moore" userId="S::j.moore@uwtsd.ac.uk::2734fbee-75e6-4c68-b1e1-71d90938a1bc" providerId="AD" clId="Web-{7F5643B1-1FFC-70BB-EFD8-90D54B8A4E57}" dt="2023-07-06T08:55:39.034" v="5"/>
      <pc:docMkLst>
        <pc:docMk/>
      </pc:docMkLst>
      <pc:sldChg chg="add">
        <pc:chgData name="James Moore" userId="S::j.moore@uwtsd.ac.uk::2734fbee-75e6-4c68-b1e1-71d90938a1bc" providerId="AD" clId="Web-{7F5643B1-1FFC-70BB-EFD8-90D54B8A4E57}" dt="2023-07-06T08:55:38.753" v="0"/>
        <pc:sldMkLst>
          <pc:docMk/>
          <pc:sldMk cId="1361504965" sldId="293"/>
        </pc:sldMkLst>
      </pc:sldChg>
      <pc:sldChg chg="add">
        <pc:chgData name="James Moore" userId="S::j.moore@uwtsd.ac.uk::2734fbee-75e6-4c68-b1e1-71d90938a1bc" providerId="AD" clId="Web-{7F5643B1-1FFC-70BB-EFD8-90D54B8A4E57}" dt="2023-07-06T08:55:38.784" v="1"/>
        <pc:sldMkLst>
          <pc:docMk/>
          <pc:sldMk cId="2515575567" sldId="294"/>
        </pc:sldMkLst>
      </pc:sldChg>
      <pc:sldChg chg="add">
        <pc:chgData name="James Moore" userId="S::j.moore@uwtsd.ac.uk::2734fbee-75e6-4c68-b1e1-71d90938a1bc" providerId="AD" clId="Web-{7F5643B1-1FFC-70BB-EFD8-90D54B8A4E57}" dt="2023-07-06T08:55:38.831" v="2"/>
        <pc:sldMkLst>
          <pc:docMk/>
          <pc:sldMk cId="1446077618" sldId="295"/>
        </pc:sldMkLst>
      </pc:sldChg>
      <pc:sldChg chg="add">
        <pc:chgData name="James Moore" userId="S::j.moore@uwtsd.ac.uk::2734fbee-75e6-4c68-b1e1-71d90938a1bc" providerId="AD" clId="Web-{7F5643B1-1FFC-70BB-EFD8-90D54B8A4E57}" dt="2023-07-06T08:55:38.971" v="3"/>
        <pc:sldMkLst>
          <pc:docMk/>
          <pc:sldMk cId="3769963975" sldId="296"/>
        </pc:sldMkLst>
      </pc:sldChg>
      <pc:sldChg chg="add">
        <pc:chgData name="James Moore" userId="S::j.moore@uwtsd.ac.uk::2734fbee-75e6-4c68-b1e1-71d90938a1bc" providerId="AD" clId="Web-{7F5643B1-1FFC-70BB-EFD8-90D54B8A4E57}" dt="2023-07-06T08:55:39.003" v="4"/>
        <pc:sldMkLst>
          <pc:docMk/>
          <pc:sldMk cId="3610057074" sldId="297"/>
        </pc:sldMkLst>
      </pc:sldChg>
      <pc:sldChg chg="add">
        <pc:chgData name="James Moore" userId="S::j.moore@uwtsd.ac.uk::2734fbee-75e6-4c68-b1e1-71d90938a1bc" providerId="AD" clId="Web-{7F5643B1-1FFC-70BB-EFD8-90D54B8A4E57}" dt="2023-07-06T08:55:39.034" v="5"/>
        <pc:sldMkLst>
          <pc:docMk/>
          <pc:sldMk cId="1638369276" sldId="298"/>
        </pc:sldMkLst>
      </pc:sldChg>
      <pc:sldMasterChg chg="add addSldLayout">
        <pc:chgData name="James Moore" userId="S::j.moore@uwtsd.ac.uk::2734fbee-75e6-4c68-b1e1-71d90938a1bc" providerId="AD" clId="Web-{7F5643B1-1FFC-70BB-EFD8-90D54B8A4E57}" dt="2023-07-06T08:55:38.753" v="0"/>
        <pc:sldMasterMkLst>
          <pc:docMk/>
          <pc:sldMasterMk cId="3975101484" sldId="2147483672"/>
        </pc:sldMasterMkLst>
        <pc:sldLayoutChg chg="add">
          <pc:chgData name="James Moore" userId="S::j.moore@uwtsd.ac.uk::2734fbee-75e6-4c68-b1e1-71d90938a1bc" providerId="AD" clId="Web-{7F5643B1-1FFC-70BB-EFD8-90D54B8A4E57}" dt="2023-07-06T08:55:38.753" v="0"/>
          <pc:sldLayoutMkLst>
            <pc:docMk/>
            <pc:sldMasterMk cId="3975101484" sldId="2147483672"/>
            <pc:sldLayoutMk cId="2374366258" sldId="2147483673"/>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4234973777" sldId="2147483674"/>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1905645006" sldId="2147483675"/>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3782796253" sldId="2147483676"/>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2165841459" sldId="2147483677"/>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2596083884" sldId="2147483678"/>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1044657913" sldId="2147483679"/>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376927322" sldId="2147483680"/>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2563755690" sldId="2147483681"/>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542819019" sldId="2147483682"/>
          </pc:sldLayoutMkLst>
        </pc:sldLayoutChg>
        <pc:sldLayoutChg chg="add">
          <pc:chgData name="James Moore" userId="S::j.moore@uwtsd.ac.uk::2734fbee-75e6-4c68-b1e1-71d90938a1bc" providerId="AD" clId="Web-{7F5643B1-1FFC-70BB-EFD8-90D54B8A4E57}" dt="2023-07-06T08:55:38.753" v="0"/>
          <pc:sldLayoutMkLst>
            <pc:docMk/>
            <pc:sldMasterMk cId="3975101484" sldId="2147483672"/>
            <pc:sldLayoutMk cId="1015880606"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F8E03F-3F8E-4A97-B71C-BF1A7BD0B37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A5C701C-B86B-4176-ABDC-646C22094CEC}">
      <dgm:prSet/>
      <dgm:spPr/>
      <dgm:t>
        <a:bodyPr/>
        <a:lstStyle/>
        <a:p>
          <a:pPr rtl="0"/>
          <a:r>
            <a:rPr lang="en-GB" dirty="0"/>
            <a:t>In workplace (a professional setting</a:t>
          </a:r>
          <a:r>
            <a:rPr lang="en-GB" dirty="0">
              <a:latin typeface="Calibri Light" panose="020F0302020204030204"/>
            </a:rPr>
            <a:t>)</a:t>
          </a:r>
          <a:r>
            <a:rPr lang="en-GB" dirty="0"/>
            <a:t> conflict can still </a:t>
          </a:r>
          <a:r>
            <a:rPr lang="en-GB" dirty="0">
              <a:latin typeface="Calibri Light" panose="020F0302020204030204"/>
            </a:rPr>
            <a:t>happen</a:t>
          </a:r>
          <a:r>
            <a:rPr lang="en-GB" dirty="0"/>
            <a:t>. Some reasons for this</a:t>
          </a:r>
          <a:r>
            <a:rPr lang="en-GB" dirty="0">
              <a:latin typeface="Calibri Light" panose="020F0302020204030204"/>
            </a:rPr>
            <a:t> are</a:t>
          </a:r>
          <a:r>
            <a:rPr lang="en-GB" dirty="0"/>
            <a:t> :</a:t>
          </a:r>
          <a:endParaRPr lang="en-US" dirty="0"/>
        </a:p>
      </dgm:t>
    </dgm:pt>
    <dgm:pt modelId="{07BBBCBF-DBAC-4611-8919-143FE97A24AD}" type="parTrans" cxnId="{58075B0A-A812-429F-98A6-C5C98B3BB655}">
      <dgm:prSet/>
      <dgm:spPr/>
      <dgm:t>
        <a:bodyPr/>
        <a:lstStyle/>
        <a:p>
          <a:endParaRPr lang="en-US"/>
        </a:p>
      </dgm:t>
    </dgm:pt>
    <dgm:pt modelId="{A07E3595-F964-45F2-B20E-E9FDC6FD7AB9}" type="sibTrans" cxnId="{58075B0A-A812-429F-98A6-C5C98B3BB655}">
      <dgm:prSet/>
      <dgm:spPr/>
      <dgm:t>
        <a:bodyPr/>
        <a:lstStyle/>
        <a:p>
          <a:endParaRPr lang="en-US"/>
        </a:p>
      </dgm:t>
    </dgm:pt>
    <dgm:pt modelId="{A83B6AC5-DA00-4564-A040-D4D700C01A64}">
      <dgm:prSet/>
      <dgm:spPr/>
      <dgm:t>
        <a:bodyPr/>
        <a:lstStyle/>
        <a:p>
          <a:pPr rtl="0"/>
          <a:r>
            <a:rPr lang="en-GB" dirty="0">
              <a:latin typeface="Calibri Light" panose="020F0302020204030204"/>
            </a:rPr>
            <a:t> Different personality between</a:t>
          </a:r>
          <a:r>
            <a:rPr lang="en-GB" dirty="0"/>
            <a:t> team members</a:t>
          </a:r>
          <a:endParaRPr lang="en-US" dirty="0"/>
        </a:p>
      </dgm:t>
    </dgm:pt>
    <dgm:pt modelId="{18DAB750-ED41-4093-B8BB-720E7B173A96}" type="parTrans" cxnId="{519EFBAD-1FF8-4C87-BE43-FCA157297228}">
      <dgm:prSet/>
      <dgm:spPr/>
      <dgm:t>
        <a:bodyPr/>
        <a:lstStyle/>
        <a:p>
          <a:endParaRPr lang="en-US"/>
        </a:p>
      </dgm:t>
    </dgm:pt>
    <dgm:pt modelId="{D6EA6D13-7820-455E-8A31-FD208981B550}" type="sibTrans" cxnId="{519EFBAD-1FF8-4C87-BE43-FCA157297228}">
      <dgm:prSet/>
      <dgm:spPr/>
      <dgm:t>
        <a:bodyPr/>
        <a:lstStyle/>
        <a:p>
          <a:endParaRPr lang="en-US"/>
        </a:p>
      </dgm:t>
    </dgm:pt>
    <dgm:pt modelId="{A39C280D-36B2-4252-AC5C-B04B7D836834}">
      <dgm:prSet/>
      <dgm:spPr/>
      <dgm:t>
        <a:bodyPr/>
        <a:lstStyle/>
        <a:p>
          <a:pPr rtl="0"/>
          <a:r>
            <a:rPr lang="en-GB" dirty="0">
              <a:latin typeface="Calibri Light" panose="020F0302020204030204"/>
            </a:rPr>
            <a:t> Poor</a:t>
          </a:r>
          <a:r>
            <a:rPr lang="en-GB" dirty="0"/>
            <a:t> environment to work in</a:t>
          </a:r>
          <a:endParaRPr lang="en-US" dirty="0"/>
        </a:p>
      </dgm:t>
    </dgm:pt>
    <dgm:pt modelId="{BD95ED6D-9337-4492-8C01-915C7EE89B47}" type="parTrans" cxnId="{1CC5334A-3DB0-428C-886C-6B6CFDF43A74}">
      <dgm:prSet/>
      <dgm:spPr/>
      <dgm:t>
        <a:bodyPr/>
        <a:lstStyle/>
        <a:p>
          <a:endParaRPr lang="en-US"/>
        </a:p>
      </dgm:t>
    </dgm:pt>
    <dgm:pt modelId="{0568B188-6261-465A-AE74-796F2ACAF562}" type="sibTrans" cxnId="{1CC5334A-3DB0-428C-886C-6B6CFDF43A74}">
      <dgm:prSet/>
      <dgm:spPr/>
      <dgm:t>
        <a:bodyPr/>
        <a:lstStyle/>
        <a:p>
          <a:endParaRPr lang="en-US"/>
        </a:p>
      </dgm:t>
    </dgm:pt>
    <dgm:pt modelId="{3AD0BF27-D566-4FAA-ABC4-E418154358D4}">
      <dgm:prSet/>
      <dgm:spPr/>
      <dgm:t>
        <a:bodyPr/>
        <a:lstStyle/>
        <a:p>
          <a:pPr rtl="0"/>
          <a:r>
            <a:rPr lang="en-GB" dirty="0">
              <a:latin typeface="Calibri Light" panose="020F0302020204030204"/>
            </a:rPr>
            <a:t> </a:t>
          </a:r>
          <a:r>
            <a:rPr lang="en-GB" dirty="0"/>
            <a:t>Poor management</a:t>
          </a:r>
          <a:endParaRPr lang="en-US" dirty="0"/>
        </a:p>
      </dgm:t>
    </dgm:pt>
    <dgm:pt modelId="{7E1D5879-180A-4E6F-A424-806B004A2863}" type="parTrans" cxnId="{5ACEEA0A-961B-404C-AD81-843A8231914B}">
      <dgm:prSet/>
      <dgm:spPr/>
      <dgm:t>
        <a:bodyPr/>
        <a:lstStyle/>
        <a:p>
          <a:endParaRPr lang="en-US"/>
        </a:p>
      </dgm:t>
    </dgm:pt>
    <dgm:pt modelId="{F0B37D9E-9AC7-4EAB-83C7-92F17C238799}" type="sibTrans" cxnId="{5ACEEA0A-961B-404C-AD81-843A8231914B}">
      <dgm:prSet/>
      <dgm:spPr/>
      <dgm:t>
        <a:bodyPr/>
        <a:lstStyle/>
        <a:p>
          <a:endParaRPr lang="en-US"/>
        </a:p>
      </dgm:t>
    </dgm:pt>
    <dgm:pt modelId="{6CC1C078-D87D-4625-82CE-B53B1A8E2E2F}">
      <dgm:prSet/>
      <dgm:spPr/>
      <dgm:t>
        <a:bodyPr/>
        <a:lstStyle/>
        <a:p>
          <a:pPr rtl="0"/>
          <a:r>
            <a:rPr lang="en-GB" dirty="0">
              <a:latin typeface="Calibri Light" panose="020F0302020204030204"/>
            </a:rPr>
            <a:t> </a:t>
          </a:r>
          <a:r>
            <a:rPr lang="en-GB" dirty="0"/>
            <a:t>Unrealistic expectations/impossible workload</a:t>
          </a:r>
          <a:endParaRPr lang="en-US" dirty="0"/>
        </a:p>
      </dgm:t>
    </dgm:pt>
    <dgm:pt modelId="{E598A3B4-DC9F-43EF-98E8-DE6BEDE76C54}" type="parTrans" cxnId="{54B881DD-7739-4A1C-ABF9-324C9374C155}">
      <dgm:prSet/>
      <dgm:spPr/>
      <dgm:t>
        <a:bodyPr/>
        <a:lstStyle/>
        <a:p>
          <a:endParaRPr lang="en-US"/>
        </a:p>
      </dgm:t>
    </dgm:pt>
    <dgm:pt modelId="{5CEBAA62-7EF5-4EB8-A2EA-8F956C25DE9D}" type="sibTrans" cxnId="{54B881DD-7739-4A1C-ABF9-324C9374C155}">
      <dgm:prSet/>
      <dgm:spPr/>
      <dgm:t>
        <a:bodyPr/>
        <a:lstStyle/>
        <a:p>
          <a:endParaRPr lang="en-US"/>
        </a:p>
      </dgm:t>
    </dgm:pt>
    <dgm:pt modelId="{7CD01DA4-4E8A-45B7-80DE-296F211C91BD}">
      <dgm:prSet/>
      <dgm:spPr/>
      <dgm:t>
        <a:bodyPr/>
        <a:lstStyle/>
        <a:p>
          <a:pPr rtl="0"/>
          <a:r>
            <a:rPr lang="en-GB" dirty="0">
              <a:latin typeface="Calibri Light" panose="020F0302020204030204"/>
            </a:rPr>
            <a:t> </a:t>
          </a:r>
          <a:r>
            <a:rPr lang="en-GB" dirty="0"/>
            <a:t>Many studies found that stress is</a:t>
          </a:r>
          <a:r>
            <a:rPr lang="en-GB" dirty="0">
              <a:latin typeface="Calibri Light" panose="020F0302020204030204"/>
            </a:rPr>
            <a:t> </a:t>
          </a:r>
          <a:r>
            <a:rPr lang="en-GB" dirty="0"/>
            <a:t>linked to conflict in workplace</a:t>
          </a:r>
          <a:r>
            <a:rPr lang="en-GB" dirty="0">
              <a:latin typeface="Calibri Light" panose="020F0302020204030204"/>
            </a:rPr>
            <a:t>.</a:t>
          </a:r>
          <a:endParaRPr lang="en-US" dirty="0"/>
        </a:p>
      </dgm:t>
    </dgm:pt>
    <dgm:pt modelId="{0A2E420F-CF12-43E1-BC3D-622AB565F60E}" type="parTrans" cxnId="{E46B436F-3B7A-411D-A984-8C2FB9F28ADD}">
      <dgm:prSet/>
      <dgm:spPr/>
      <dgm:t>
        <a:bodyPr/>
        <a:lstStyle/>
        <a:p>
          <a:endParaRPr lang="en-US"/>
        </a:p>
      </dgm:t>
    </dgm:pt>
    <dgm:pt modelId="{4236A0EA-D5BD-4087-B12F-21FE5DA0E5CD}" type="sibTrans" cxnId="{E46B436F-3B7A-411D-A984-8C2FB9F28ADD}">
      <dgm:prSet/>
      <dgm:spPr/>
      <dgm:t>
        <a:bodyPr/>
        <a:lstStyle/>
        <a:p>
          <a:endParaRPr lang="en-US"/>
        </a:p>
      </dgm:t>
    </dgm:pt>
    <dgm:pt modelId="{2874B411-CE24-4DA7-BF6C-40C8B7BA964A}" type="pres">
      <dgm:prSet presAssocID="{42F8E03F-3F8E-4A97-B71C-BF1A7BD0B372}" presName="vert0" presStyleCnt="0">
        <dgm:presLayoutVars>
          <dgm:dir/>
          <dgm:animOne val="branch"/>
          <dgm:animLvl val="lvl"/>
        </dgm:presLayoutVars>
      </dgm:prSet>
      <dgm:spPr/>
    </dgm:pt>
    <dgm:pt modelId="{CEA4B348-5847-4838-9850-D2CEAE5897A7}" type="pres">
      <dgm:prSet presAssocID="{4A5C701C-B86B-4176-ABDC-646C22094CEC}" presName="thickLine" presStyleLbl="alignNode1" presStyleIdx="0" presStyleCnt="6"/>
      <dgm:spPr/>
    </dgm:pt>
    <dgm:pt modelId="{54609EBA-FAA0-4A83-BADA-0D8048C68173}" type="pres">
      <dgm:prSet presAssocID="{4A5C701C-B86B-4176-ABDC-646C22094CEC}" presName="horz1" presStyleCnt="0"/>
      <dgm:spPr/>
    </dgm:pt>
    <dgm:pt modelId="{A12776B1-C3B5-4862-8E81-6341150FEBEA}" type="pres">
      <dgm:prSet presAssocID="{4A5C701C-B86B-4176-ABDC-646C22094CEC}" presName="tx1" presStyleLbl="revTx" presStyleIdx="0" presStyleCnt="6"/>
      <dgm:spPr/>
    </dgm:pt>
    <dgm:pt modelId="{483E5AF7-B808-43CE-8A04-30A950BED866}" type="pres">
      <dgm:prSet presAssocID="{4A5C701C-B86B-4176-ABDC-646C22094CEC}" presName="vert1" presStyleCnt="0"/>
      <dgm:spPr/>
    </dgm:pt>
    <dgm:pt modelId="{9A5FE62D-E8A9-4146-8121-04FFA3E898B4}" type="pres">
      <dgm:prSet presAssocID="{A83B6AC5-DA00-4564-A040-D4D700C01A64}" presName="thickLine" presStyleLbl="alignNode1" presStyleIdx="1" presStyleCnt="6"/>
      <dgm:spPr/>
    </dgm:pt>
    <dgm:pt modelId="{0C2DDC8F-A5A0-4EB1-B42C-F32CCD1899A6}" type="pres">
      <dgm:prSet presAssocID="{A83B6AC5-DA00-4564-A040-D4D700C01A64}" presName="horz1" presStyleCnt="0"/>
      <dgm:spPr/>
    </dgm:pt>
    <dgm:pt modelId="{85C10D77-AFF5-4E42-8A7B-517250310592}" type="pres">
      <dgm:prSet presAssocID="{A83B6AC5-DA00-4564-A040-D4D700C01A64}" presName="tx1" presStyleLbl="revTx" presStyleIdx="1" presStyleCnt="6"/>
      <dgm:spPr/>
    </dgm:pt>
    <dgm:pt modelId="{E76C3136-178F-4F1B-A9C2-A819280C25C9}" type="pres">
      <dgm:prSet presAssocID="{A83B6AC5-DA00-4564-A040-D4D700C01A64}" presName="vert1" presStyleCnt="0"/>
      <dgm:spPr/>
    </dgm:pt>
    <dgm:pt modelId="{0D16838B-220C-461E-8B09-D14207C4B014}" type="pres">
      <dgm:prSet presAssocID="{A39C280D-36B2-4252-AC5C-B04B7D836834}" presName="thickLine" presStyleLbl="alignNode1" presStyleIdx="2" presStyleCnt="6"/>
      <dgm:spPr/>
    </dgm:pt>
    <dgm:pt modelId="{DBD475FB-DDA6-48A0-8022-A0377BF05BB1}" type="pres">
      <dgm:prSet presAssocID="{A39C280D-36B2-4252-AC5C-B04B7D836834}" presName="horz1" presStyleCnt="0"/>
      <dgm:spPr/>
    </dgm:pt>
    <dgm:pt modelId="{05047F3B-0626-49CA-98FB-138692400DA7}" type="pres">
      <dgm:prSet presAssocID="{A39C280D-36B2-4252-AC5C-B04B7D836834}" presName="tx1" presStyleLbl="revTx" presStyleIdx="2" presStyleCnt="6"/>
      <dgm:spPr/>
    </dgm:pt>
    <dgm:pt modelId="{14CE26EC-B960-4591-BB9F-F86D83B67087}" type="pres">
      <dgm:prSet presAssocID="{A39C280D-36B2-4252-AC5C-B04B7D836834}" presName="vert1" presStyleCnt="0"/>
      <dgm:spPr/>
    </dgm:pt>
    <dgm:pt modelId="{440FB91A-F02D-4FA5-A640-3AD90CD5114A}" type="pres">
      <dgm:prSet presAssocID="{3AD0BF27-D566-4FAA-ABC4-E418154358D4}" presName="thickLine" presStyleLbl="alignNode1" presStyleIdx="3" presStyleCnt="6"/>
      <dgm:spPr/>
    </dgm:pt>
    <dgm:pt modelId="{80FEC992-6EE2-44DD-8E4A-243615A119C3}" type="pres">
      <dgm:prSet presAssocID="{3AD0BF27-D566-4FAA-ABC4-E418154358D4}" presName="horz1" presStyleCnt="0"/>
      <dgm:spPr/>
    </dgm:pt>
    <dgm:pt modelId="{5018AF5F-091F-4031-AA0A-45295CA99D75}" type="pres">
      <dgm:prSet presAssocID="{3AD0BF27-D566-4FAA-ABC4-E418154358D4}" presName="tx1" presStyleLbl="revTx" presStyleIdx="3" presStyleCnt="6"/>
      <dgm:spPr/>
    </dgm:pt>
    <dgm:pt modelId="{9862452D-CFDD-46AD-8EC7-6DDF9C8D546A}" type="pres">
      <dgm:prSet presAssocID="{3AD0BF27-D566-4FAA-ABC4-E418154358D4}" presName="vert1" presStyleCnt="0"/>
      <dgm:spPr/>
    </dgm:pt>
    <dgm:pt modelId="{741C3DD5-4944-4E5F-998A-647EEFBB1164}" type="pres">
      <dgm:prSet presAssocID="{6CC1C078-D87D-4625-82CE-B53B1A8E2E2F}" presName="thickLine" presStyleLbl="alignNode1" presStyleIdx="4" presStyleCnt="6"/>
      <dgm:spPr/>
    </dgm:pt>
    <dgm:pt modelId="{7DFFA7A2-B628-4C41-AF7A-F732BB556EB8}" type="pres">
      <dgm:prSet presAssocID="{6CC1C078-D87D-4625-82CE-B53B1A8E2E2F}" presName="horz1" presStyleCnt="0"/>
      <dgm:spPr/>
    </dgm:pt>
    <dgm:pt modelId="{3A51B8DB-D46C-4A99-B0DC-5CB6D1ED98B8}" type="pres">
      <dgm:prSet presAssocID="{6CC1C078-D87D-4625-82CE-B53B1A8E2E2F}" presName="tx1" presStyleLbl="revTx" presStyleIdx="4" presStyleCnt="6"/>
      <dgm:spPr/>
    </dgm:pt>
    <dgm:pt modelId="{EE7F2FD1-BA61-4625-BA16-29B86051CF39}" type="pres">
      <dgm:prSet presAssocID="{6CC1C078-D87D-4625-82CE-B53B1A8E2E2F}" presName="vert1" presStyleCnt="0"/>
      <dgm:spPr/>
    </dgm:pt>
    <dgm:pt modelId="{F537C5FF-B22C-42A6-A41F-478560B09775}" type="pres">
      <dgm:prSet presAssocID="{7CD01DA4-4E8A-45B7-80DE-296F211C91BD}" presName="thickLine" presStyleLbl="alignNode1" presStyleIdx="5" presStyleCnt="6"/>
      <dgm:spPr/>
    </dgm:pt>
    <dgm:pt modelId="{2F32C57B-20C8-4166-8932-D09F56FF1BC8}" type="pres">
      <dgm:prSet presAssocID="{7CD01DA4-4E8A-45B7-80DE-296F211C91BD}" presName="horz1" presStyleCnt="0"/>
      <dgm:spPr/>
    </dgm:pt>
    <dgm:pt modelId="{2171B682-D311-434B-95A4-2120B4616AA8}" type="pres">
      <dgm:prSet presAssocID="{7CD01DA4-4E8A-45B7-80DE-296F211C91BD}" presName="tx1" presStyleLbl="revTx" presStyleIdx="5" presStyleCnt="6"/>
      <dgm:spPr/>
    </dgm:pt>
    <dgm:pt modelId="{35645E80-A14E-49D9-9921-E110983ED077}" type="pres">
      <dgm:prSet presAssocID="{7CD01DA4-4E8A-45B7-80DE-296F211C91BD}" presName="vert1" presStyleCnt="0"/>
      <dgm:spPr/>
    </dgm:pt>
  </dgm:ptLst>
  <dgm:cxnLst>
    <dgm:cxn modelId="{58075B0A-A812-429F-98A6-C5C98B3BB655}" srcId="{42F8E03F-3F8E-4A97-B71C-BF1A7BD0B372}" destId="{4A5C701C-B86B-4176-ABDC-646C22094CEC}" srcOrd="0" destOrd="0" parTransId="{07BBBCBF-DBAC-4611-8919-143FE97A24AD}" sibTransId="{A07E3595-F964-45F2-B20E-E9FDC6FD7AB9}"/>
    <dgm:cxn modelId="{5ACEEA0A-961B-404C-AD81-843A8231914B}" srcId="{42F8E03F-3F8E-4A97-B71C-BF1A7BD0B372}" destId="{3AD0BF27-D566-4FAA-ABC4-E418154358D4}" srcOrd="3" destOrd="0" parTransId="{7E1D5879-180A-4E6F-A424-806B004A2863}" sibTransId="{F0B37D9E-9AC7-4EAB-83C7-92F17C238799}"/>
    <dgm:cxn modelId="{F5D46212-5547-4D03-B055-502436B1D000}" type="presOf" srcId="{6CC1C078-D87D-4625-82CE-B53B1A8E2E2F}" destId="{3A51B8DB-D46C-4A99-B0DC-5CB6D1ED98B8}" srcOrd="0" destOrd="0" presId="urn:microsoft.com/office/officeart/2008/layout/LinedList"/>
    <dgm:cxn modelId="{C29E101C-C9D9-4B88-9128-38AE3A86678C}" type="presOf" srcId="{7CD01DA4-4E8A-45B7-80DE-296F211C91BD}" destId="{2171B682-D311-434B-95A4-2120B4616AA8}" srcOrd="0" destOrd="0" presId="urn:microsoft.com/office/officeart/2008/layout/LinedList"/>
    <dgm:cxn modelId="{76D2B51C-9135-4274-9A86-40B97A8386A3}" type="presOf" srcId="{42F8E03F-3F8E-4A97-B71C-BF1A7BD0B372}" destId="{2874B411-CE24-4DA7-BF6C-40C8B7BA964A}" srcOrd="0" destOrd="0" presId="urn:microsoft.com/office/officeart/2008/layout/LinedList"/>
    <dgm:cxn modelId="{964CF936-C242-44C1-987A-C8343F11CDF1}" type="presOf" srcId="{A83B6AC5-DA00-4564-A040-D4D700C01A64}" destId="{85C10D77-AFF5-4E42-8A7B-517250310592}" srcOrd="0" destOrd="0" presId="urn:microsoft.com/office/officeart/2008/layout/LinedList"/>
    <dgm:cxn modelId="{CA8AA23D-3C5A-4E1C-AFE0-C40D6D4110A3}" type="presOf" srcId="{4A5C701C-B86B-4176-ABDC-646C22094CEC}" destId="{A12776B1-C3B5-4862-8E81-6341150FEBEA}" srcOrd="0" destOrd="0" presId="urn:microsoft.com/office/officeart/2008/layout/LinedList"/>
    <dgm:cxn modelId="{1CC5334A-3DB0-428C-886C-6B6CFDF43A74}" srcId="{42F8E03F-3F8E-4A97-B71C-BF1A7BD0B372}" destId="{A39C280D-36B2-4252-AC5C-B04B7D836834}" srcOrd="2" destOrd="0" parTransId="{BD95ED6D-9337-4492-8C01-915C7EE89B47}" sibTransId="{0568B188-6261-465A-AE74-796F2ACAF562}"/>
    <dgm:cxn modelId="{E46B436F-3B7A-411D-A984-8C2FB9F28ADD}" srcId="{42F8E03F-3F8E-4A97-B71C-BF1A7BD0B372}" destId="{7CD01DA4-4E8A-45B7-80DE-296F211C91BD}" srcOrd="5" destOrd="0" parTransId="{0A2E420F-CF12-43E1-BC3D-622AB565F60E}" sibTransId="{4236A0EA-D5BD-4087-B12F-21FE5DA0E5CD}"/>
    <dgm:cxn modelId="{519EFBAD-1FF8-4C87-BE43-FCA157297228}" srcId="{42F8E03F-3F8E-4A97-B71C-BF1A7BD0B372}" destId="{A83B6AC5-DA00-4564-A040-D4D700C01A64}" srcOrd="1" destOrd="0" parTransId="{18DAB750-ED41-4093-B8BB-720E7B173A96}" sibTransId="{D6EA6D13-7820-455E-8A31-FD208981B550}"/>
    <dgm:cxn modelId="{D350CFAF-AA28-4AA2-B232-D9549C35A4EA}" type="presOf" srcId="{3AD0BF27-D566-4FAA-ABC4-E418154358D4}" destId="{5018AF5F-091F-4031-AA0A-45295CA99D75}" srcOrd="0" destOrd="0" presId="urn:microsoft.com/office/officeart/2008/layout/LinedList"/>
    <dgm:cxn modelId="{D71DEDBB-DB8D-4F93-BD62-292A0D2811DC}" type="presOf" srcId="{A39C280D-36B2-4252-AC5C-B04B7D836834}" destId="{05047F3B-0626-49CA-98FB-138692400DA7}" srcOrd="0" destOrd="0" presId="urn:microsoft.com/office/officeart/2008/layout/LinedList"/>
    <dgm:cxn modelId="{54B881DD-7739-4A1C-ABF9-324C9374C155}" srcId="{42F8E03F-3F8E-4A97-B71C-BF1A7BD0B372}" destId="{6CC1C078-D87D-4625-82CE-B53B1A8E2E2F}" srcOrd="4" destOrd="0" parTransId="{E598A3B4-DC9F-43EF-98E8-DE6BEDE76C54}" sibTransId="{5CEBAA62-7EF5-4EB8-A2EA-8F956C25DE9D}"/>
    <dgm:cxn modelId="{53208828-7347-48C2-B260-D67EE3C12DD9}" type="presParOf" srcId="{2874B411-CE24-4DA7-BF6C-40C8B7BA964A}" destId="{CEA4B348-5847-4838-9850-D2CEAE5897A7}" srcOrd="0" destOrd="0" presId="urn:microsoft.com/office/officeart/2008/layout/LinedList"/>
    <dgm:cxn modelId="{973E6124-1526-48E0-897A-73E89ED8138B}" type="presParOf" srcId="{2874B411-CE24-4DA7-BF6C-40C8B7BA964A}" destId="{54609EBA-FAA0-4A83-BADA-0D8048C68173}" srcOrd="1" destOrd="0" presId="urn:microsoft.com/office/officeart/2008/layout/LinedList"/>
    <dgm:cxn modelId="{8574F21D-00DF-46A8-9A11-44295AE3D853}" type="presParOf" srcId="{54609EBA-FAA0-4A83-BADA-0D8048C68173}" destId="{A12776B1-C3B5-4862-8E81-6341150FEBEA}" srcOrd="0" destOrd="0" presId="urn:microsoft.com/office/officeart/2008/layout/LinedList"/>
    <dgm:cxn modelId="{C893221D-1E5A-442F-BBC1-B62425C5779A}" type="presParOf" srcId="{54609EBA-FAA0-4A83-BADA-0D8048C68173}" destId="{483E5AF7-B808-43CE-8A04-30A950BED866}" srcOrd="1" destOrd="0" presId="urn:microsoft.com/office/officeart/2008/layout/LinedList"/>
    <dgm:cxn modelId="{B77800AB-5195-4E10-AEA0-9FE68CEA72EB}" type="presParOf" srcId="{2874B411-CE24-4DA7-BF6C-40C8B7BA964A}" destId="{9A5FE62D-E8A9-4146-8121-04FFA3E898B4}" srcOrd="2" destOrd="0" presId="urn:microsoft.com/office/officeart/2008/layout/LinedList"/>
    <dgm:cxn modelId="{BBB85E6C-9381-4552-913F-A1ABED6C89A5}" type="presParOf" srcId="{2874B411-CE24-4DA7-BF6C-40C8B7BA964A}" destId="{0C2DDC8F-A5A0-4EB1-B42C-F32CCD1899A6}" srcOrd="3" destOrd="0" presId="urn:microsoft.com/office/officeart/2008/layout/LinedList"/>
    <dgm:cxn modelId="{D3BB13AD-2146-4580-9ED3-7D6FFA002499}" type="presParOf" srcId="{0C2DDC8F-A5A0-4EB1-B42C-F32CCD1899A6}" destId="{85C10D77-AFF5-4E42-8A7B-517250310592}" srcOrd="0" destOrd="0" presId="urn:microsoft.com/office/officeart/2008/layout/LinedList"/>
    <dgm:cxn modelId="{E7EF0D78-5C1D-4482-B6BB-3E7AFD5E98AE}" type="presParOf" srcId="{0C2DDC8F-A5A0-4EB1-B42C-F32CCD1899A6}" destId="{E76C3136-178F-4F1B-A9C2-A819280C25C9}" srcOrd="1" destOrd="0" presId="urn:microsoft.com/office/officeart/2008/layout/LinedList"/>
    <dgm:cxn modelId="{94CC43E0-C30A-4F19-9CC5-46F3BB32DA50}" type="presParOf" srcId="{2874B411-CE24-4DA7-BF6C-40C8B7BA964A}" destId="{0D16838B-220C-461E-8B09-D14207C4B014}" srcOrd="4" destOrd="0" presId="urn:microsoft.com/office/officeart/2008/layout/LinedList"/>
    <dgm:cxn modelId="{1BBE74A6-331C-406D-B171-6ECF40CC4D6B}" type="presParOf" srcId="{2874B411-CE24-4DA7-BF6C-40C8B7BA964A}" destId="{DBD475FB-DDA6-48A0-8022-A0377BF05BB1}" srcOrd="5" destOrd="0" presId="urn:microsoft.com/office/officeart/2008/layout/LinedList"/>
    <dgm:cxn modelId="{FD092BFC-EFCE-4EB8-B851-7BD5EF1ABFF7}" type="presParOf" srcId="{DBD475FB-DDA6-48A0-8022-A0377BF05BB1}" destId="{05047F3B-0626-49CA-98FB-138692400DA7}" srcOrd="0" destOrd="0" presId="urn:microsoft.com/office/officeart/2008/layout/LinedList"/>
    <dgm:cxn modelId="{D843D132-958F-4BE0-90A7-46F74768B822}" type="presParOf" srcId="{DBD475FB-DDA6-48A0-8022-A0377BF05BB1}" destId="{14CE26EC-B960-4591-BB9F-F86D83B67087}" srcOrd="1" destOrd="0" presId="urn:microsoft.com/office/officeart/2008/layout/LinedList"/>
    <dgm:cxn modelId="{4E7EA03D-7103-4310-A48C-9C21F6E3B5F2}" type="presParOf" srcId="{2874B411-CE24-4DA7-BF6C-40C8B7BA964A}" destId="{440FB91A-F02D-4FA5-A640-3AD90CD5114A}" srcOrd="6" destOrd="0" presId="urn:microsoft.com/office/officeart/2008/layout/LinedList"/>
    <dgm:cxn modelId="{1480813F-90DF-4470-91E5-87C1C0E1C0B0}" type="presParOf" srcId="{2874B411-CE24-4DA7-BF6C-40C8B7BA964A}" destId="{80FEC992-6EE2-44DD-8E4A-243615A119C3}" srcOrd="7" destOrd="0" presId="urn:microsoft.com/office/officeart/2008/layout/LinedList"/>
    <dgm:cxn modelId="{E14FA71D-1199-45D1-952A-338765FE21FA}" type="presParOf" srcId="{80FEC992-6EE2-44DD-8E4A-243615A119C3}" destId="{5018AF5F-091F-4031-AA0A-45295CA99D75}" srcOrd="0" destOrd="0" presId="urn:microsoft.com/office/officeart/2008/layout/LinedList"/>
    <dgm:cxn modelId="{7F0A3990-F6DF-4DC4-BA56-5FB807E62C61}" type="presParOf" srcId="{80FEC992-6EE2-44DD-8E4A-243615A119C3}" destId="{9862452D-CFDD-46AD-8EC7-6DDF9C8D546A}" srcOrd="1" destOrd="0" presId="urn:microsoft.com/office/officeart/2008/layout/LinedList"/>
    <dgm:cxn modelId="{94BDC29A-F192-43EB-82DF-A37D6EA0E7AF}" type="presParOf" srcId="{2874B411-CE24-4DA7-BF6C-40C8B7BA964A}" destId="{741C3DD5-4944-4E5F-998A-647EEFBB1164}" srcOrd="8" destOrd="0" presId="urn:microsoft.com/office/officeart/2008/layout/LinedList"/>
    <dgm:cxn modelId="{24481135-8755-4944-89F8-A666FA6742CF}" type="presParOf" srcId="{2874B411-CE24-4DA7-BF6C-40C8B7BA964A}" destId="{7DFFA7A2-B628-4C41-AF7A-F732BB556EB8}" srcOrd="9" destOrd="0" presId="urn:microsoft.com/office/officeart/2008/layout/LinedList"/>
    <dgm:cxn modelId="{3FE2386C-D7F8-4AEB-972C-34251D50A12D}" type="presParOf" srcId="{7DFFA7A2-B628-4C41-AF7A-F732BB556EB8}" destId="{3A51B8DB-D46C-4A99-B0DC-5CB6D1ED98B8}" srcOrd="0" destOrd="0" presId="urn:microsoft.com/office/officeart/2008/layout/LinedList"/>
    <dgm:cxn modelId="{99F7F94D-49B1-43B8-AC15-5D7DD1337626}" type="presParOf" srcId="{7DFFA7A2-B628-4C41-AF7A-F732BB556EB8}" destId="{EE7F2FD1-BA61-4625-BA16-29B86051CF39}" srcOrd="1" destOrd="0" presId="urn:microsoft.com/office/officeart/2008/layout/LinedList"/>
    <dgm:cxn modelId="{70FB2850-28EB-4B72-8632-CC8D86084FDA}" type="presParOf" srcId="{2874B411-CE24-4DA7-BF6C-40C8B7BA964A}" destId="{F537C5FF-B22C-42A6-A41F-478560B09775}" srcOrd="10" destOrd="0" presId="urn:microsoft.com/office/officeart/2008/layout/LinedList"/>
    <dgm:cxn modelId="{103DAC6E-4A32-4AF9-85C4-027C5521DF61}" type="presParOf" srcId="{2874B411-CE24-4DA7-BF6C-40C8B7BA964A}" destId="{2F32C57B-20C8-4166-8932-D09F56FF1BC8}" srcOrd="11" destOrd="0" presId="urn:microsoft.com/office/officeart/2008/layout/LinedList"/>
    <dgm:cxn modelId="{1F712778-6EB4-4FC3-8F71-26F528C42210}" type="presParOf" srcId="{2F32C57B-20C8-4166-8932-D09F56FF1BC8}" destId="{2171B682-D311-434B-95A4-2120B4616AA8}" srcOrd="0" destOrd="0" presId="urn:microsoft.com/office/officeart/2008/layout/LinedList"/>
    <dgm:cxn modelId="{5775B17B-7EC3-42F8-A96C-DBC0BA300B45}" type="presParOf" srcId="{2F32C57B-20C8-4166-8932-D09F56FF1BC8}" destId="{35645E80-A14E-49D9-9921-E110983ED0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4B348-5847-4838-9850-D2CEAE5897A7}">
      <dsp:nvSpPr>
        <dsp:cNvPr id="0" name=""/>
        <dsp:cNvSpPr/>
      </dsp:nvSpPr>
      <dsp:spPr>
        <a:xfrm>
          <a:off x="0" y="2027"/>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2776B1-C3B5-4862-8E81-6341150FEBEA}">
      <dsp:nvSpPr>
        <dsp:cNvPr id="0" name=""/>
        <dsp:cNvSpPr/>
      </dsp:nvSpPr>
      <dsp:spPr>
        <a:xfrm>
          <a:off x="0" y="2027"/>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In workplace (a professional setting</a:t>
          </a:r>
          <a:r>
            <a:rPr lang="en-GB" sz="1900" kern="1200" dirty="0">
              <a:latin typeface="Calibri Light" panose="020F0302020204030204"/>
            </a:rPr>
            <a:t>)</a:t>
          </a:r>
          <a:r>
            <a:rPr lang="en-GB" sz="1900" kern="1200" dirty="0"/>
            <a:t> conflict can still </a:t>
          </a:r>
          <a:r>
            <a:rPr lang="en-GB" sz="1900" kern="1200" dirty="0">
              <a:latin typeface="Calibri Light" panose="020F0302020204030204"/>
            </a:rPr>
            <a:t>happen</a:t>
          </a:r>
          <a:r>
            <a:rPr lang="en-GB" sz="1900" kern="1200" dirty="0"/>
            <a:t>. Some reasons for this</a:t>
          </a:r>
          <a:r>
            <a:rPr lang="en-GB" sz="1900" kern="1200" dirty="0">
              <a:latin typeface="Calibri Light" panose="020F0302020204030204"/>
            </a:rPr>
            <a:t> are</a:t>
          </a:r>
          <a:r>
            <a:rPr lang="en-GB" sz="1900" kern="1200" dirty="0"/>
            <a:t> :</a:t>
          </a:r>
          <a:endParaRPr lang="en-US" sz="1900" kern="1200" dirty="0"/>
        </a:p>
      </dsp:txBody>
      <dsp:txXfrm>
        <a:off x="0" y="2027"/>
        <a:ext cx="5175384" cy="691341"/>
      </dsp:txXfrm>
    </dsp:sp>
    <dsp:sp modelId="{9A5FE62D-E8A9-4146-8121-04FFA3E898B4}">
      <dsp:nvSpPr>
        <dsp:cNvPr id="0" name=""/>
        <dsp:cNvSpPr/>
      </dsp:nvSpPr>
      <dsp:spPr>
        <a:xfrm>
          <a:off x="0" y="693369"/>
          <a:ext cx="5175384"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C10D77-AFF5-4E42-8A7B-517250310592}">
      <dsp:nvSpPr>
        <dsp:cNvPr id="0" name=""/>
        <dsp:cNvSpPr/>
      </dsp:nvSpPr>
      <dsp:spPr>
        <a:xfrm>
          <a:off x="0" y="693369"/>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 Different personality between</a:t>
          </a:r>
          <a:r>
            <a:rPr lang="en-GB" sz="1900" kern="1200" dirty="0"/>
            <a:t> team members</a:t>
          </a:r>
          <a:endParaRPr lang="en-US" sz="1900" kern="1200" dirty="0"/>
        </a:p>
      </dsp:txBody>
      <dsp:txXfrm>
        <a:off x="0" y="693369"/>
        <a:ext cx="5175384" cy="691341"/>
      </dsp:txXfrm>
    </dsp:sp>
    <dsp:sp modelId="{0D16838B-220C-461E-8B09-D14207C4B014}">
      <dsp:nvSpPr>
        <dsp:cNvPr id="0" name=""/>
        <dsp:cNvSpPr/>
      </dsp:nvSpPr>
      <dsp:spPr>
        <a:xfrm>
          <a:off x="0" y="1384711"/>
          <a:ext cx="5175384"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047F3B-0626-49CA-98FB-138692400DA7}">
      <dsp:nvSpPr>
        <dsp:cNvPr id="0" name=""/>
        <dsp:cNvSpPr/>
      </dsp:nvSpPr>
      <dsp:spPr>
        <a:xfrm>
          <a:off x="0" y="1384711"/>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 Poor</a:t>
          </a:r>
          <a:r>
            <a:rPr lang="en-GB" sz="1900" kern="1200" dirty="0"/>
            <a:t> environment to work in</a:t>
          </a:r>
          <a:endParaRPr lang="en-US" sz="1900" kern="1200" dirty="0"/>
        </a:p>
      </dsp:txBody>
      <dsp:txXfrm>
        <a:off x="0" y="1384711"/>
        <a:ext cx="5175384" cy="691341"/>
      </dsp:txXfrm>
    </dsp:sp>
    <dsp:sp modelId="{440FB91A-F02D-4FA5-A640-3AD90CD5114A}">
      <dsp:nvSpPr>
        <dsp:cNvPr id="0" name=""/>
        <dsp:cNvSpPr/>
      </dsp:nvSpPr>
      <dsp:spPr>
        <a:xfrm>
          <a:off x="0" y="2076053"/>
          <a:ext cx="5175384"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18AF5F-091F-4031-AA0A-45295CA99D75}">
      <dsp:nvSpPr>
        <dsp:cNvPr id="0" name=""/>
        <dsp:cNvSpPr/>
      </dsp:nvSpPr>
      <dsp:spPr>
        <a:xfrm>
          <a:off x="0" y="2076052"/>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 </a:t>
          </a:r>
          <a:r>
            <a:rPr lang="en-GB" sz="1900" kern="1200" dirty="0"/>
            <a:t>Poor management</a:t>
          </a:r>
          <a:endParaRPr lang="en-US" sz="1900" kern="1200" dirty="0"/>
        </a:p>
      </dsp:txBody>
      <dsp:txXfrm>
        <a:off x="0" y="2076052"/>
        <a:ext cx="5175384" cy="691341"/>
      </dsp:txXfrm>
    </dsp:sp>
    <dsp:sp modelId="{741C3DD5-4944-4E5F-998A-647EEFBB1164}">
      <dsp:nvSpPr>
        <dsp:cNvPr id="0" name=""/>
        <dsp:cNvSpPr/>
      </dsp:nvSpPr>
      <dsp:spPr>
        <a:xfrm>
          <a:off x="0" y="2767394"/>
          <a:ext cx="5175384"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51B8DB-D46C-4A99-B0DC-5CB6D1ED98B8}">
      <dsp:nvSpPr>
        <dsp:cNvPr id="0" name=""/>
        <dsp:cNvSpPr/>
      </dsp:nvSpPr>
      <dsp:spPr>
        <a:xfrm>
          <a:off x="0" y="2767394"/>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 </a:t>
          </a:r>
          <a:r>
            <a:rPr lang="en-GB" sz="1900" kern="1200" dirty="0"/>
            <a:t>Unrealistic expectations/impossible workload</a:t>
          </a:r>
          <a:endParaRPr lang="en-US" sz="1900" kern="1200" dirty="0"/>
        </a:p>
      </dsp:txBody>
      <dsp:txXfrm>
        <a:off x="0" y="2767394"/>
        <a:ext cx="5175384" cy="691341"/>
      </dsp:txXfrm>
    </dsp:sp>
    <dsp:sp modelId="{F537C5FF-B22C-42A6-A41F-478560B09775}">
      <dsp:nvSpPr>
        <dsp:cNvPr id="0" name=""/>
        <dsp:cNvSpPr/>
      </dsp:nvSpPr>
      <dsp:spPr>
        <a:xfrm>
          <a:off x="0" y="3458736"/>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1B682-D311-434B-95A4-2120B4616AA8}">
      <dsp:nvSpPr>
        <dsp:cNvPr id="0" name=""/>
        <dsp:cNvSpPr/>
      </dsp:nvSpPr>
      <dsp:spPr>
        <a:xfrm>
          <a:off x="0" y="3458736"/>
          <a:ext cx="517538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 </a:t>
          </a:r>
          <a:r>
            <a:rPr lang="en-GB" sz="1900" kern="1200" dirty="0"/>
            <a:t>Many studies found that stress is</a:t>
          </a:r>
          <a:r>
            <a:rPr lang="en-GB" sz="1900" kern="1200" dirty="0">
              <a:latin typeface="Calibri Light" panose="020F0302020204030204"/>
            </a:rPr>
            <a:t> </a:t>
          </a:r>
          <a:r>
            <a:rPr lang="en-GB" sz="1900" kern="1200" dirty="0"/>
            <a:t>linked to conflict in workplace</a:t>
          </a:r>
          <a:r>
            <a:rPr lang="en-GB" sz="1900" kern="1200" dirty="0">
              <a:latin typeface="Calibri Light" panose="020F0302020204030204"/>
            </a:rPr>
            <a:t>.</a:t>
          </a:r>
          <a:endParaRPr lang="en-US" sz="1900" kern="1200" dirty="0"/>
        </a:p>
      </dsp:txBody>
      <dsp:txXfrm>
        <a:off x="0" y="3458736"/>
        <a:ext cx="5175384" cy="6913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06/07/2023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2ACDDC-BFF0-2B4C-97E6-5707782A7EC3}" type="datetimeFigureOut">
              <a:rPr lang="en-US" smtClean="0"/>
              <a:t>7/6/2023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276AD4-CBBD-9C44-BF67-9EC2B680895C}" type="slidenum">
              <a:rPr lang="en-US" smtClean="0"/>
              <a:t>‹#›</a:t>
            </a:fld>
            <a:endParaRPr lang="en-US"/>
          </a:p>
        </p:txBody>
      </p:sp>
    </p:spTree>
    <p:extLst>
      <p:ext uri="{BB962C8B-B14F-4D97-AF65-F5344CB8AC3E}">
        <p14:creationId xmlns:p14="http://schemas.microsoft.com/office/powerpoint/2010/main" val="1465827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Businesses that function effectively are built on the backs of their </a:t>
            </a:r>
            <a:r>
              <a:rPr lang="en-US" err="1"/>
              <a:t>teams.It</a:t>
            </a:r>
            <a:r>
              <a:rPr lang="en-US"/>
              <a:t> is not enough to say that members of a team are working toward a common goal in concert with one </a:t>
            </a:r>
            <a:r>
              <a:rPr lang="en-US" err="1"/>
              <a:t>another.During</a:t>
            </a:r>
            <a:r>
              <a:rPr lang="en-US"/>
              <a:t> this talk, we are going to talk about the characteristics that led to the success of our team as well as how other teams could use those characteristics.</a:t>
            </a:r>
          </a:p>
        </p:txBody>
      </p:sp>
      <p:sp>
        <p:nvSpPr>
          <p:cNvPr id="4" name="Slide Number Placeholder 3"/>
          <p:cNvSpPr>
            <a:spLocks noGrp="1"/>
          </p:cNvSpPr>
          <p:nvPr>
            <p:ph type="sldNum" sz="quarter" idx="5"/>
          </p:nvPr>
        </p:nvSpPr>
        <p:spPr/>
        <p:txBody>
          <a:bodyPr/>
          <a:lstStyle/>
          <a:p>
            <a:fld id="{6AB593CE-11ED-47E6-8066-1900DD3C1E03}" type="slidenum">
              <a:rPr lang="en-US" smtClean="0"/>
              <a:t>11</a:t>
            </a:fld>
            <a:endParaRPr lang="en-US"/>
          </a:p>
        </p:txBody>
      </p:sp>
    </p:spTree>
    <p:extLst>
      <p:ext uri="{BB962C8B-B14F-4D97-AF65-F5344CB8AC3E}">
        <p14:creationId xmlns:p14="http://schemas.microsoft.com/office/powerpoint/2010/main" val="3950482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If the target of the team's efforts is made clear, individual members are more likely to cooperate in order to achieve the team's overall objective. Everyone on the team needs to be aware of what they are responsible for and why they are doing it. Everyone is on the same page as a result of the consistent communication and feedback that takes place.</a:t>
            </a:r>
          </a:p>
        </p:txBody>
      </p:sp>
      <p:sp>
        <p:nvSpPr>
          <p:cNvPr id="4" name="Slide Number Placeholder 3"/>
          <p:cNvSpPr>
            <a:spLocks noGrp="1"/>
          </p:cNvSpPr>
          <p:nvPr>
            <p:ph type="sldNum" sz="quarter" idx="5"/>
          </p:nvPr>
        </p:nvSpPr>
        <p:spPr/>
        <p:txBody>
          <a:bodyPr/>
          <a:lstStyle/>
          <a:p>
            <a:fld id="{6AB593CE-11ED-47E6-8066-1900DD3C1E03}" type="slidenum">
              <a:rPr lang="en-US" smtClean="0"/>
              <a:t>12</a:t>
            </a:fld>
            <a:endParaRPr lang="en-US"/>
          </a:p>
        </p:txBody>
      </p:sp>
    </p:spTree>
    <p:extLst>
      <p:ext uri="{BB962C8B-B14F-4D97-AF65-F5344CB8AC3E}">
        <p14:creationId xmlns:p14="http://schemas.microsoft.com/office/powerpoint/2010/main" val="1731736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Businesses that operate efficiently are built on the shoulders of their respective </a:t>
            </a:r>
            <a:r>
              <a:rPr lang="en-US" err="1"/>
              <a:t>teams.It</a:t>
            </a:r>
            <a:r>
              <a:rPr lang="en-US"/>
              <a:t> is not sufficient to say that members of a team are working toward a common goal in concert with one another as if this were all there is to </a:t>
            </a:r>
            <a:r>
              <a:rPr lang="en-US" err="1"/>
              <a:t>it.During</a:t>
            </a:r>
            <a:r>
              <a:rPr lang="en-US"/>
              <a:t> this talk, we are going to discuss the qualities that contributed to the accomplishments of our team as well as the ways in which other teams might be able to make use of those qualities. Businesses that operate efficiently are built on the shoulders of their respective </a:t>
            </a:r>
            <a:r>
              <a:rPr lang="en-US" err="1"/>
              <a:t>teams.It</a:t>
            </a:r>
            <a:r>
              <a:rPr lang="en-US"/>
              <a:t> is not sufficient to say that members of a team are working toward a common goal in concert with one another as if this were all there is to </a:t>
            </a:r>
            <a:r>
              <a:rPr lang="en-US" err="1"/>
              <a:t>it.During</a:t>
            </a:r>
            <a:r>
              <a:rPr lang="en-US"/>
              <a:t> this talk, we are going to discuss the qualities that contributed to the accomplishments of our team as well as the ways in which other teams might be able to make use of those qualities.</a:t>
            </a:r>
          </a:p>
        </p:txBody>
      </p:sp>
      <p:sp>
        <p:nvSpPr>
          <p:cNvPr id="4" name="Slide Number Placeholder 3"/>
          <p:cNvSpPr>
            <a:spLocks noGrp="1"/>
          </p:cNvSpPr>
          <p:nvPr>
            <p:ph type="sldNum" sz="quarter" idx="5"/>
          </p:nvPr>
        </p:nvSpPr>
        <p:spPr/>
        <p:txBody>
          <a:bodyPr/>
          <a:lstStyle/>
          <a:p>
            <a:fld id="{6AB593CE-11ED-47E6-8066-1900DD3C1E03}" type="slidenum">
              <a:rPr lang="en-US" smtClean="0"/>
              <a:t>13</a:t>
            </a:fld>
            <a:endParaRPr lang="en-US"/>
          </a:p>
        </p:txBody>
      </p:sp>
    </p:spTree>
    <p:extLst>
      <p:ext uri="{BB962C8B-B14F-4D97-AF65-F5344CB8AC3E}">
        <p14:creationId xmlns:p14="http://schemas.microsoft.com/office/powerpoint/2010/main" val="1382579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The degree of trust that exists within a group of people is directly proportional to that group's level of </a:t>
            </a:r>
            <a:r>
              <a:rPr lang="en-US" err="1"/>
              <a:t>accomplishment.Collaboration</a:t>
            </a:r>
            <a:r>
              <a:rPr lang="en-US"/>
              <a:t> increases the likelihood of better results being achieved because it promotes synergy and </a:t>
            </a:r>
            <a:r>
              <a:rPr lang="en-US" err="1"/>
              <a:t>innovation.Each</a:t>
            </a:r>
            <a:r>
              <a:rPr lang="en-US"/>
              <a:t> and every relationship based on trust must be built on a foundation of respect, support, and </a:t>
            </a:r>
            <a:r>
              <a:rPr lang="en-US" err="1"/>
              <a:t>responsibility.We</a:t>
            </a:r>
            <a:r>
              <a:rPr lang="en-US"/>
              <a:t> worked hard to organize gatherings that encouraged people to work together and become friends with one </a:t>
            </a:r>
            <a:r>
              <a:rPr lang="en-US" err="1"/>
              <a:t>another.The</a:t>
            </a:r>
            <a:r>
              <a:rPr lang="en-US"/>
              <a:t> establishment of a culture of cooperation was aided in no small part by the holding of frequent meetings to generate ideas, the pursuit of cross-disciplinary goals, and the use of a consensus-based decision-making </a:t>
            </a:r>
            <a:r>
              <a:rPr lang="en-US" err="1"/>
              <a:t>process.The</a:t>
            </a:r>
            <a:r>
              <a:rPr lang="en-US"/>
              <a:t> recipients of positive reinforcement in the form of comments and public acknowledgment were thanked and complimented.</a:t>
            </a:r>
          </a:p>
        </p:txBody>
      </p:sp>
      <p:sp>
        <p:nvSpPr>
          <p:cNvPr id="4" name="Slide Number Placeholder 3"/>
          <p:cNvSpPr>
            <a:spLocks noGrp="1"/>
          </p:cNvSpPr>
          <p:nvPr>
            <p:ph type="sldNum" sz="quarter" idx="5"/>
          </p:nvPr>
        </p:nvSpPr>
        <p:spPr/>
        <p:txBody>
          <a:bodyPr/>
          <a:lstStyle/>
          <a:p>
            <a:fld id="{6AB593CE-11ED-47E6-8066-1900DD3C1E03}" type="slidenum">
              <a:rPr lang="en-US" smtClean="0"/>
              <a:t>14</a:t>
            </a:fld>
            <a:endParaRPr lang="en-US"/>
          </a:p>
        </p:txBody>
      </p:sp>
    </p:spTree>
    <p:extLst>
      <p:ext uri="{BB962C8B-B14F-4D97-AF65-F5344CB8AC3E}">
        <p14:creationId xmlns:p14="http://schemas.microsoft.com/office/powerpoint/2010/main" val="19863036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The willingness of a team to embrace a growth mindset and place an emphasis on education is one of the most important factors in determining whether or not it will be </a:t>
            </a:r>
            <a:r>
              <a:rPr lang="en-US" err="1"/>
              <a:t>successful.Members</a:t>
            </a:r>
            <a:r>
              <a:rPr lang="en-US"/>
              <a:t> of a team that are flexible enough to adjust to changing circumstances and overcome challenges stand a better chance of achieving their </a:t>
            </a:r>
            <a:r>
              <a:rPr lang="en-US" err="1"/>
              <a:t>goals.When</a:t>
            </a:r>
            <a:r>
              <a:rPr lang="en-US"/>
              <a:t> we encourage people to take risks and come up with new ideas, we set ourselves up for success and </a:t>
            </a:r>
            <a:r>
              <a:rPr lang="en-US" err="1"/>
              <a:t>growth.We</a:t>
            </a:r>
            <a:r>
              <a:rPr lang="en-US"/>
              <a:t> hosted seminars, workshops, and roundtable discussions in order to advance the cause of continuous </a:t>
            </a:r>
            <a:r>
              <a:rPr lang="en-US" err="1"/>
              <a:t>education.The</a:t>
            </a:r>
            <a:r>
              <a:rPr lang="en-US"/>
              <a:t> group took what it had learned from previous efforts and eagerly welcomed constructive criticism in order to improve its future </a:t>
            </a:r>
            <a:r>
              <a:rPr lang="en-US" err="1"/>
              <a:t>work.We</a:t>
            </a:r>
            <a:r>
              <a:rPr lang="en-US"/>
              <a:t> encouraged the development of novel tools and methods in order to satisfy the ever-evolving requirements posed by our clients.</a:t>
            </a:r>
          </a:p>
        </p:txBody>
      </p:sp>
      <p:sp>
        <p:nvSpPr>
          <p:cNvPr id="4" name="Slide Number Placeholder 3"/>
          <p:cNvSpPr>
            <a:spLocks noGrp="1"/>
          </p:cNvSpPr>
          <p:nvPr>
            <p:ph type="sldNum" sz="quarter" idx="5"/>
          </p:nvPr>
        </p:nvSpPr>
        <p:spPr/>
        <p:txBody>
          <a:bodyPr/>
          <a:lstStyle/>
          <a:p>
            <a:fld id="{6AB593CE-11ED-47E6-8066-1900DD3C1E03}" type="slidenum">
              <a:rPr lang="en-US" smtClean="0"/>
              <a:t>15</a:t>
            </a:fld>
            <a:endParaRPr lang="en-US"/>
          </a:p>
        </p:txBody>
      </p:sp>
    </p:spTree>
    <p:extLst>
      <p:ext uri="{BB962C8B-B14F-4D97-AF65-F5344CB8AC3E}">
        <p14:creationId xmlns:p14="http://schemas.microsoft.com/office/powerpoint/2010/main" val="436977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The foundation of a productive group is its ability to clearly articulate its objectives, maintain open and honest communication, be trustworthy, work cooperatively, pursue ongoing education, and be </a:t>
            </a:r>
            <a:r>
              <a:rPr lang="en-US" err="1"/>
              <a:t>flexible.We</a:t>
            </a:r>
            <a:r>
              <a:rPr lang="en-US"/>
              <a:t> were able to increase productivity, create a pleasant working environment, and forge stronger bonds with one another all as a result of following these guidelines as a </a:t>
            </a:r>
            <a:r>
              <a:rPr lang="en-US" err="1"/>
              <a:t>group.When</a:t>
            </a:r>
            <a:r>
              <a:rPr lang="en-US"/>
              <a:t> put into action, these components have the potential to significantly improve a team's odds of victory.</a:t>
            </a:r>
          </a:p>
        </p:txBody>
      </p:sp>
      <p:sp>
        <p:nvSpPr>
          <p:cNvPr id="4" name="Slide Number Placeholder 3"/>
          <p:cNvSpPr>
            <a:spLocks noGrp="1"/>
          </p:cNvSpPr>
          <p:nvPr>
            <p:ph type="sldNum" sz="quarter" idx="5"/>
          </p:nvPr>
        </p:nvSpPr>
        <p:spPr/>
        <p:txBody>
          <a:bodyPr/>
          <a:lstStyle/>
          <a:p>
            <a:fld id="{6AB593CE-11ED-47E6-8066-1900DD3C1E03}" type="slidenum">
              <a:rPr lang="en-US" smtClean="0"/>
              <a:t>16</a:t>
            </a:fld>
            <a:endParaRPr lang="en-US"/>
          </a:p>
        </p:txBody>
      </p:sp>
    </p:spTree>
    <p:extLst>
      <p:ext uri="{BB962C8B-B14F-4D97-AF65-F5344CB8AC3E}">
        <p14:creationId xmlns:p14="http://schemas.microsoft.com/office/powerpoint/2010/main" val="12967641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06/07/2023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4366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349737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056450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82796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58414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960838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446579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9273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37556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428190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5880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06/07/2023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7/6/2023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751014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Pediaa.com(03/07/2023"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11564"/>
            <a:ext cx="7992888" cy="4035908"/>
          </a:xfrm>
        </p:spPr>
        <p:txBody>
          <a:bodyPr>
            <a:normAutofit/>
          </a:bodyPr>
          <a:lstStyle/>
          <a:p>
            <a:r>
              <a:rPr lang="en-US" sz="2400">
                <a:solidFill>
                  <a:schemeClr val="bg1"/>
                </a:solidFill>
              </a:rPr>
              <a:t>ANALYSIS ON TEAM ROLE COMPOSITION (USING BELBIN TO ILLUSTRATE THIS); INCLUDING STRENGTHS,WEAKNESSES, CHALLENGES (HPW TO OVERCAME THEM)</a:t>
            </a:r>
            <a:br>
              <a:rPr lang="en-GB" sz="2400">
                <a:solidFill>
                  <a:schemeClr val="bg1"/>
                </a:solidFill>
              </a:rPr>
            </a:br>
            <a:r>
              <a:rPr lang="en-GB" sz="2400">
                <a:solidFill>
                  <a:schemeClr val="bg1"/>
                </a:solidFill>
              </a:rPr>
              <a:t>Muntakim Ali </a:t>
            </a:r>
            <a:endParaRPr lang="en-US">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a:t>Introduction </a:t>
            </a:r>
            <a:endParaRPr lang="en-GB"/>
          </a:p>
        </p:txBody>
      </p:sp>
      <p:sp>
        <p:nvSpPr>
          <p:cNvPr id="3" name="Content Placeholder 2"/>
          <p:cNvSpPr>
            <a:spLocks noGrp="1"/>
          </p:cNvSpPr>
          <p:nvPr>
            <p:ph sz="half" idx="1"/>
          </p:nvPr>
        </p:nvSpPr>
        <p:spPr>
          <a:xfrm>
            <a:off x="457200" y="1600201"/>
            <a:ext cx="4038600" cy="3989040"/>
          </a:xfrm>
        </p:spPr>
        <p:txBody>
          <a:bodyPr vert="horz" lIns="91440" tIns="45720" rIns="91440" bIns="45720" rtlCol="0" anchor="t">
            <a:normAutofit lnSpcReduction="10000"/>
          </a:bodyPr>
          <a:lstStyle/>
          <a:p>
            <a:pPr>
              <a:lnSpc>
                <a:spcPct val="90000"/>
              </a:lnSpc>
            </a:pPr>
            <a:r>
              <a:rPr lang="en-US" sz="1600"/>
              <a:t>Team role refers to specific positions or functions that individuals take on within team.</a:t>
            </a:r>
          </a:p>
          <a:p>
            <a:pPr>
              <a:lnSpc>
                <a:spcPct val="90000"/>
              </a:lnSpc>
            </a:pPr>
            <a:r>
              <a:rPr lang="en-US" sz="1600"/>
              <a:t>Assigning specific roles to team members helps in allocating responsibilities and tasks effectively, team role also promotes collaboration and independence among the team members (Rahmani et al. 2022).</a:t>
            </a:r>
          </a:p>
          <a:p>
            <a:pPr>
              <a:lnSpc>
                <a:spcPct val="90000"/>
              </a:lnSpc>
            </a:pPr>
            <a:r>
              <a:rPr lang="en-US" sz="1600"/>
              <a:t>Here in the study analysis of my team role composition for this assignment with the help of Belbin's team role model is ensured along with the strengths and weaknesses of the different roles of 5 team members and challenges for each of those roles is discussed along with how those challenges can be overcome.</a:t>
            </a:r>
          </a:p>
          <a:p>
            <a:pPr>
              <a:lnSpc>
                <a:spcPct val="90000"/>
              </a:lnSpc>
            </a:pPr>
            <a:endParaRPr lang="en-US" sz="1600"/>
          </a:p>
        </p:txBody>
      </p:sp>
      <p:pic>
        <p:nvPicPr>
          <p:cNvPr id="8" name="Picture 8">
            <a:extLst>
              <a:ext uri="{FF2B5EF4-FFF2-40B4-BE49-F238E27FC236}">
                <a16:creationId xmlns:a16="http://schemas.microsoft.com/office/drawing/2014/main" id="{F5BF980C-CCF7-C844-90D4-2616700F5ADE}"/>
              </a:ext>
            </a:extLst>
          </p:cNvPr>
          <p:cNvPicPr>
            <a:picLocks noChangeAspect="1"/>
          </p:cNvPicPr>
          <p:nvPr/>
        </p:nvPicPr>
        <p:blipFill rotWithShape="1">
          <a:blip r:embed="rId2"/>
          <a:srcRect/>
          <a:stretch/>
        </p:blipFill>
        <p:spPr>
          <a:xfrm>
            <a:off x="4648200" y="1696812"/>
            <a:ext cx="4038600" cy="3085880"/>
          </a:xfrm>
          <a:prstGeom prst="rect">
            <a:avLst/>
          </a:prstGeom>
          <a:noFill/>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sz="2400"/>
              <a:t>Belbin Team Role Composition</a:t>
            </a:r>
            <a:endParaRPr lang="en-US"/>
          </a:p>
        </p:txBody>
      </p:sp>
      <p:sp>
        <p:nvSpPr>
          <p:cNvPr id="3" name="Content Placeholder 2"/>
          <p:cNvSpPr>
            <a:spLocks noGrp="1"/>
          </p:cNvSpPr>
          <p:nvPr>
            <p:ph sz="half" idx="1"/>
          </p:nvPr>
        </p:nvSpPr>
        <p:spPr>
          <a:xfrm>
            <a:off x="854765" y="1429816"/>
            <a:ext cx="4549755" cy="3989040"/>
          </a:xfrm>
        </p:spPr>
        <p:txBody>
          <a:bodyPr vert="horz" lIns="91440" tIns="45720" rIns="91440" bIns="45720" rtlCol="0" anchor="t">
            <a:noAutofit/>
          </a:bodyPr>
          <a:lstStyle/>
          <a:p>
            <a:pPr marL="457200" indent="-457200">
              <a:lnSpc>
                <a:spcPct val="90000"/>
              </a:lnSpc>
            </a:pPr>
            <a:r>
              <a:rPr lang="en-US" sz="1600"/>
              <a:t>Belbin's team role composition is a framework which was developed by Dr Meredith Belbin to </a:t>
            </a:r>
            <a:r>
              <a:rPr lang="en-US" sz="1600" err="1"/>
              <a:t>analyse</a:t>
            </a:r>
            <a:r>
              <a:rPr lang="en-US" sz="1600"/>
              <a:t> and understand the different roles individuals play within a team</a:t>
            </a:r>
          </a:p>
          <a:p>
            <a:pPr marL="457200" indent="-457200">
              <a:lnSpc>
                <a:spcPct val="90000"/>
              </a:lnSpc>
            </a:pPr>
            <a:r>
              <a:rPr lang="en-US" sz="1600"/>
              <a:t>In that regard there are nine different roles that are identified by this model those are plant, resources investigator, shaper, </a:t>
            </a:r>
            <a:r>
              <a:rPr lang="en-US" sz="1600" err="1"/>
              <a:t>co-ordinator</a:t>
            </a:r>
            <a:r>
              <a:rPr lang="en-US" sz="1600"/>
              <a:t>, monitor evaluator, implementer, team worker, specialist, complete finisher.</a:t>
            </a:r>
          </a:p>
          <a:p>
            <a:pPr marL="457200" indent="-457200">
              <a:lnSpc>
                <a:spcPct val="90000"/>
              </a:lnSpc>
            </a:pPr>
            <a:r>
              <a:rPr lang="en-US" sz="1600"/>
              <a:t>In this aspect it needs to be ensured that it is essential for individuals to display a combination of different roles, with specific role being more dominant than others, for gaining greater success in teamwork ( Ivanova et al. 2020).</a:t>
            </a:r>
          </a:p>
        </p:txBody>
      </p:sp>
      <p:pic>
        <p:nvPicPr>
          <p:cNvPr id="4" name="Picture 4">
            <a:extLst>
              <a:ext uri="{FF2B5EF4-FFF2-40B4-BE49-F238E27FC236}">
                <a16:creationId xmlns:a16="http://schemas.microsoft.com/office/drawing/2014/main" id="{C2B86786-3224-3F43-B5ED-222302EE1CB6}"/>
              </a:ext>
            </a:extLst>
          </p:cNvPr>
          <p:cNvPicPr>
            <a:picLocks noChangeAspect="1"/>
          </p:cNvPicPr>
          <p:nvPr/>
        </p:nvPicPr>
        <p:blipFill rotWithShape="1">
          <a:blip r:embed="rId2"/>
          <a:srcRect/>
          <a:stretch/>
        </p:blipFill>
        <p:spPr>
          <a:xfrm>
            <a:off x="5514324" y="1671054"/>
            <a:ext cx="3442518" cy="3386666"/>
          </a:xfrm>
          <a:prstGeom prst="rect">
            <a:avLst/>
          </a:prstGeom>
          <a:noFill/>
        </p:spPr>
      </p:pic>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CB1F-A1E5-4E91-AE87-02F544E0BCDE}"/>
              </a:ext>
            </a:extLst>
          </p:cNvPr>
          <p:cNvSpPr>
            <a:spLocks noGrp="1"/>
          </p:cNvSpPr>
          <p:nvPr>
            <p:ph type="title"/>
          </p:nvPr>
        </p:nvSpPr>
        <p:spPr>
          <a:xfrm>
            <a:off x="457200" y="274638"/>
            <a:ext cx="8229600" cy="617646"/>
          </a:xfrm>
        </p:spPr>
        <p:txBody>
          <a:bodyPr anchor="ctr">
            <a:normAutofit fontScale="90000"/>
          </a:bodyPr>
          <a:lstStyle/>
          <a:p>
            <a:pPr>
              <a:lnSpc>
                <a:spcPct val="90000"/>
              </a:lnSpc>
            </a:pPr>
            <a:r>
              <a:rPr lang="en-US"/>
              <a:t>Strengths and Weaknesses</a:t>
            </a:r>
            <a:endParaRPr lang="en-US" sz="3700"/>
          </a:p>
        </p:txBody>
      </p:sp>
      <p:sp>
        <p:nvSpPr>
          <p:cNvPr id="3" name="Content Placeholder 2">
            <a:extLst>
              <a:ext uri="{FF2B5EF4-FFF2-40B4-BE49-F238E27FC236}">
                <a16:creationId xmlns:a16="http://schemas.microsoft.com/office/drawing/2014/main" id="{3B4540D4-5605-4164-911F-3AFD7C03A084}"/>
              </a:ext>
            </a:extLst>
          </p:cNvPr>
          <p:cNvSpPr>
            <a:spLocks noGrp="1"/>
          </p:cNvSpPr>
          <p:nvPr>
            <p:ph sz="half" idx="1"/>
          </p:nvPr>
        </p:nvSpPr>
        <p:spPr>
          <a:xfrm>
            <a:off x="543465" y="1173882"/>
            <a:ext cx="8144093" cy="4301412"/>
          </a:xfrm>
        </p:spPr>
        <p:txBody>
          <a:bodyPr vert="horz" lIns="91440" tIns="45720" rIns="91440" bIns="45720" rtlCol="0" anchor="t">
            <a:normAutofit/>
          </a:bodyPr>
          <a:lstStyle/>
          <a:p>
            <a:pPr>
              <a:lnSpc>
                <a:spcPct val="90000"/>
              </a:lnSpc>
            </a:pPr>
            <a:r>
              <a:rPr lang="en-US" sz="2000"/>
              <a:t>Main strengths and weaknesses of the individual with the team worker role is that this individual is cooperative, diplomatic and supports team collaboration and cohesion, however the individual most of the time avoids difficult decisions and conflicts which was crucial sometime during the development of this assignment.</a:t>
            </a:r>
          </a:p>
          <a:p>
            <a:pPr>
              <a:lnSpc>
                <a:spcPct val="90000"/>
              </a:lnSpc>
            </a:pPr>
            <a:r>
              <a:rPr lang="en-US" sz="2000"/>
              <a:t>The individual with the role of coordinator   was the leader of our group, he was the natural leader who focused on team objectives after that, he was also sometimes controlling, which affected the relationship among the team members during the assignment development (Bednar and </a:t>
            </a:r>
            <a:r>
              <a:rPr lang="en-US" sz="2000" err="1"/>
              <a:t>Ljudvigova</a:t>
            </a:r>
            <a:r>
              <a:rPr lang="en-US" sz="2000"/>
              <a:t>, 2020).</a:t>
            </a:r>
          </a:p>
          <a:p>
            <a:pPr>
              <a:lnSpc>
                <a:spcPct val="90000"/>
              </a:lnSpc>
            </a:pPr>
            <a:r>
              <a:rPr lang="en-US" sz="2000"/>
              <a:t>Lastly, the individual with the role of specialist understood how to write such assignment and has specific knowledge in the area of referencing but other than that there was limited involvement of them can be found in the team.</a:t>
            </a:r>
          </a:p>
          <a:p>
            <a:pPr>
              <a:lnSpc>
                <a:spcPct val="90000"/>
              </a:lnSpc>
            </a:pPr>
            <a:endParaRPr lang="en-US" sz="1600"/>
          </a:p>
          <a:p>
            <a:pPr>
              <a:lnSpc>
                <a:spcPct val="90000"/>
              </a:lnSpc>
            </a:pPr>
            <a:endParaRPr lang="en-US" sz="1600"/>
          </a:p>
        </p:txBody>
      </p:sp>
    </p:spTree>
    <p:extLst>
      <p:ext uri="{BB962C8B-B14F-4D97-AF65-F5344CB8AC3E}">
        <p14:creationId xmlns:p14="http://schemas.microsoft.com/office/powerpoint/2010/main" val="2252734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99A0A29-012C-C323-ECDD-0691FEC0D04B}"/>
              </a:ext>
            </a:extLst>
          </p:cNvPr>
          <p:cNvSpPr>
            <a:spLocks noGrp="1"/>
          </p:cNvSpPr>
          <p:nvPr>
            <p:ph sz="half" idx="1"/>
          </p:nvPr>
        </p:nvSpPr>
        <p:spPr/>
        <p:txBody>
          <a:bodyPr vert="horz" lIns="91440" tIns="45720" rIns="91440" bIns="45720" rtlCol="0" anchor="t">
            <a:normAutofit/>
          </a:bodyPr>
          <a:lstStyle/>
          <a:p>
            <a:r>
              <a:rPr lang="en-US" sz="1600"/>
              <a:t>Main challenges for the coordinator were balancing collaboration and managing team conflicts.</a:t>
            </a:r>
          </a:p>
          <a:p>
            <a:r>
              <a:rPr lang="en-US" sz="1600"/>
              <a:t>There, the mail challenges for the specialist in the team was effectively collaborating with the other members of the team and broadening their skill set.</a:t>
            </a:r>
          </a:p>
          <a:p>
            <a:r>
              <a:rPr lang="en-US" sz="1600"/>
              <a:t>Lastly for the team worker team main challenges were asserting their own opinions and making timely decisions for better success and obtaining the objectives of the team (Garcia-Ramirez,2021)</a:t>
            </a:r>
          </a:p>
        </p:txBody>
      </p:sp>
      <p:sp>
        <p:nvSpPr>
          <p:cNvPr id="8" name="Title 7">
            <a:extLst>
              <a:ext uri="{FF2B5EF4-FFF2-40B4-BE49-F238E27FC236}">
                <a16:creationId xmlns:a16="http://schemas.microsoft.com/office/drawing/2014/main" id="{CEFAE68D-FA14-8765-523D-CD6029371121}"/>
              </a:ext>
            </a:extLst>
          </p:cNvPr>
          <p:cNvSpPr>
            <a:spLocks noGrp="1"/>
          </p:cNvSpPr>
          <p:nvPr>
            <p:ph type="title"/>
          </p:nvPr>
        </p:nvSpPr>
        <p:spPr/>
        <p:txBody>
          <a:bodyPr/>
          <a:lstStyle/>
          <a:p>
            <a:r>
              <a:rPr lang="en-US"/>
              <a:t>Challenges faced and overcome</a:t>
            </a:r>
          </a:p>
        </p:txBody>
      </p:sp>
      <p:pic>
        <p:nvPicPr>
          <p:cNvPr id="2" name="Picture 2">
            <a:extLst>
              <a:ext uri="{FF2B5EF4-FFF2-40B4-BE49-F238E27FC236}">
                <a16:creationId xmlns:a16="http://schemas.microsoft.com/office/drawing/2014/main" id="{170C11EF-8661-33D4-FAAA-D764E14E1A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3158" y="2079388"/>
            <a:ext cx="3673642" cy="2740274"/>
          </a:xfrm>
          <a:prstGeom prst="rect">
            <a:avLst/>
          </a:prstGeom>
        </p:spPr>
      </p:pic>
    </p:spTree>
    <p:extLst>
      <p:ext uri="{BB962C8B-B14F-4D97-AF65-F5344CB8AC3E}">
        <p14:creationId xmlns:p14="http://schemas.microsoft.com/office/powerpoint/2010/main" val="1884025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4A10059-6241-75A4-D782-2641BA6EE79F}"/>
              </a:ext>
            </a:extLst>
          </p:cNvPr>
          <p:cNvSpPr>
            <a:spLocks noGrp="1"/>
          </p:cNvSpPr>
          <p:nvPr>
            <p:ph type="title"/>
          </p:nvPr>
        </p:nvSpPr>
        <p:spPr/>
        <p:txBody>
          <a:bodyPr/>
          <a:lstStyle/>
          <a:p>
            <a:r>
              <a:rPr lang="en-US"/>
              <a:t>Workplace Example</a:t>
            </a:r>
          </a:p>
        </p:txBody>
      </p:sp>
      <p:sp>
        <p:nvSpPr>
          <p:cNvPr id="8" name="Content Placeholder 7">
            <a:extLst>
              <a:ext uri="{FF2B5EF4-FFF2-40B4-BE49-F238E27FC236}">
                <a16:creationId xmlns:a16="http://schemas.microsoft.com/office/drawing/2014/main" id="{0FAF4803-0A70-F489-031D-4E9C12DE3241}"/>
              </a:ext>
            </a:extLst>
          </p:cNvPr>
          <p:cNvSpPr>
            <a:spLocks noGrp="1"/>
          </p:cNvSpPr>
          <p:nvPr>
            <p:ph sz="half" idx="1"/>
          </p:nvPr>
        </p:nvSpPr>
        <p:spPr/>
        <p:txBody>
          <a:bodyPr vert="horz" lIns="91440" tIns="45720" rIns="91440" bIns="45720" rtlCol="0" anchor="t">
            <a:normAutofit/>
          </a:bodyPr>
          <a:lstStyle/>
          <a:p>
            <a:r>
              <a:rPr lang="en-US" sz="1600"/>
              <a:t>One main problem we faced during this assignment development was lack of understanding among each other, as well as lack of collaboration among each other.</a:t>
            </a:r>
          </a:p>
          <a:p>
            <a:r>
              <a:rPr lang="en-US" sz="1600"/>
              <a:t>Each member of the team tried to force their own opinion which further deteriorated the relationship among each other.</a:t>
            </a:r>
          </a:p>
          <a:p>
            <a:r>
              <a:rPr lang="en-US" sz="1600"/>
              <a:t>In that regard, after some time through understanding each other's role in the team as per the model of Belbin team role, we were able to handle the situation in a more collective manner,(</a:t>
            </a:r>
            <a:r>
              <a:rPr lang="en-US" sz="1600" err="1"/>
              <a:t>Turkben</a:t>
            </a:r>
            <a:r>
              <a:rPr lang="en-US" sz="1600"/>
              <a:t> and Hammadi 2022).</a:t>
            </a:r>
          </a:p>
        </p:txBody>
      </p:sp>
      <p:pic>
        <p:nvPicPr>
          <p:cNvPr id="2" name="Picture 2">
            <a:extLst>
              <a:ext uri="{FF2B5EF4-FFF2-40B4-BE49-F238E27FC236}">
                <a16:creationId xmlns:a16="http://schemas.microsoft.com/office/drawing/2014/main" id="{ADEAC99A-8C31-1C5B-801B-62FB683FD6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2632" y="2132099"/>
            <a:ext cx="3676315" cy="2970182"/>
          </a:xfrm>
          <a:prstGeom prst="rect">
            <a:avLst/>
          </a:prstGeom>
        </p:spPr>
      </p:pic>
    </p:spTree>
    <p:extLst>
      <p:ext uri="{BB962C8B-B14F-4D97-AF65-F5344CB8AC3E}">
        <p14:creationId xmlns:p14="http://schemas.microsoft.com/office/powerpoint/2010/main" val="2869810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E0710C6-A918-567F-37E2-45ED8816B898}"/>
              </a:ext>
            </a:extLst>
          </p:cNvPr>
          <p:cNvSpPr>
            <a:spLocks noGrp="1"/>
          </p:cNvSpPr>
          <p:nvPr>
            <p:ph type="title"/>
          </p:nvPr>
        </p:nvSpPr>
        <p:spPr>
          <a:xfrm>
            <a:off x="223405" y="157740"/>
            <a:ext cx="8229600" cy="1597601"/>
          </a:xfrm>
        </p:spPr>
        <p:txBody>
          <a:bodyPr>
            <a:normAutofit/>
          </a:bodyPr>
          <a:lstStyle/>
          <a:p>
            <a:r>
              <a:rPr lang="en-US"/>
              <a:t>Conclusion</a:t>
            </a:r>
          </a:p>
        </p:txBody>
      </p:sp>
      <p:sp>
        <p:nvSpPr>
          <p:cNvPr id="8" name="TextBox 7">
            <a:extLst>
              <a:ext uri="{FF2B5EF4-FFF2-40B4-BE49-F238E27FC236}">
                <a16:creationId xmlns:a16="http://schemas.microsoft.com/office/drawing/2014/main" id="{FEFCB763-686A-34D5-B575-8AF53D7EA7D2}"/>
              </a:ext>
            </a:extLst>
          </p:cNvPr>
          <p:cNvSpPr txBox="1"/>
          <p:nvPr/>
        </p:nvSpPr>
        <p:spPr>
          <a:xfrm>
            <a:off x="396092" y="1799264"/>
            <a:ext cx="450773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From the decision it is clear that for  our assignment development process the model </a:t>
            </a:r>
            <a:r>
              <a:rPr lang="en-US" err="1"/>
              <a:t>og</a:t>
            </a:r>
            <a:r>
              <a:rPr lang="en-US"/>
              <a:t> Belbin team role greatly helped us.</a:t>
            </a:r>
          </a:p>
          <a:p>
            <a:pPr marL="285750" indent="-285750">
              <a:buFont typeface="Arial"/>
              <a:buChar char="•"/>
            </a:pPr>
            <a:r>
              <a:rPr lang="en-US"/>
              <a:t>Although there were some challenges for ensuring roles for the team members after that also various ways we the team members were able to adapt ourselves as per the situation for overcoming those challenges.</a:t>
            </a:r>
          </a:p>
        </p:txBody>
      </p:sp>
      <p:pic>
        <p:nvPicPr>
          <p:cNvPr id="2" name="Picture 2">
            <a:extLst>
              <a:ext uri="{FF2B5EF4-FFF2-40B4-BE49-F238E27FC236}">
                <a16:creationId xmlns:a16="http://schemas.microsoft.com/office/drawing/2014/main" id="{86A2D748-A0A0-530A-9FE5-72AF279E55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58246" y="2072105"/>
            <a:ext cx="3662349" cy="2444902"/>
          </a:xfrm>
          <a:prstGeom prst="rect">
            <a:avLst/>
          </a:prstGeom>
        </p:spPr>
      </p:pic>
    </p:spTree>
    <p:extLst>
      <p:ext uri="{BB962C8B-B14F-4D97-AF65-F5344CB8AC3E}">
        <p14:creationId xmlns:p14="http://schemas.microsoft.com/office/powerpoint/2010/main" val="3275609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1CF6F5-B52E-E35C-6083-5AA9975F55FC}"/>
              </a:ext>
            </a:extLst>
          </p:cNvPr>
          <p:cNvSpPr txBox="1"/>
          <p:nvPr/>
        </p:nvSpPr>
        <p:spPr>
          <a:xfrm>
            <a:off x="560145" y="454171"/>
            <a:ext cx="775120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a:t>References</a:t>
            </a:r>
          </a:p>
        </p:txBody>
      </p:sp>
      <p:sp>
        <p:nvSpPr>
          <p:cNvPr id="4" name="TextBox 3">
            <a:extLst>
              <a:ext uri="{FF2B5EF4-FFF2-40B4-BE49-F238E27FC236}">
                <a16:creationId xmlns:a16="http://schemas.microsoft.com/office/drawing/2014/main" id="{AFAC93F6-576A-1228-2079-514B30CB33B4}"/>
              </a:ext>
            </a:extLst>
          </p:cNvPr>
          <p:cNvSpPr txBox="1"/>
          <p:nvPr/>
        </p:nvSpPr>
        <p:spPr>
          <a:xfrm>
            <a:off x="108450" y="1214268"/>
            <a:ext cx="8824457" cy="48693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err="1"/>
              <a:t>Rahmani,F</a:t>
            </a:r>
            <a:r>
              <a:rPr lang="en-US"/>
              <a:t>., Scott-Young, </a:t>
            </a:r>
            <a:r>
              <a:rPr lang="en-US" err="1"/>
              <a:t>C.,Tadayon</a:t>
            </a:r>
            <a:r>
              <a:rPr lang="en-US"/>
              <a:t>, A. and van </a:t>
            </a:r>
            <a:r>
              <a:rPr lang="en-US" err="1"/>
              <a:t>dar</a:t>
            </a:r>
            <a:r>
              <a:rPr lang="en-US"/>
              <a:t> Walt, J.D., 2022. Team composition in relational contracting (RC) in large infrastructure project: a Belbin's team roles model </a:t>
            </a:r>
            <a:r>
              <a:rPr lang="en-US" err="1"/>
              <a:t>approch</a:t>
            </a:r>
            <a:r>
              <a:rPr lang="en-US"/>
              <a:t>. Engineering, Construction and Architectural Management, 29(5),PP.2207-2046.</a:t>
            </a:r>
          </a:p>
          <a:p>
            <a:pPr marL="285750" indent="-285750">
              <a:buFont typeface="Arial"/>
              <a:buChar char="•"/>
            </a:pPr>
            <a:r>
              <a:rPr lang="en-US"/>
              <a:t>Bednar, R. and </a:t>
            </a:r>
            <a:r>
              <a:rPr lang="en-US" err="1"/>
              <a:t>Ljudvigova</a:t>
            </a:r>
            <a:r>
              <a:rPr lang="en-US"/>
              <a:t>, I., 2020 Belbin team roles in a start-up team. </a:t>
            </a:r>
            <a:r>
              <a:rPr lang="en-US" err="1"/>
              <a:t>InSHS</a:t>
            </a:r>
            <a:r>
              <a:rPr lang="en-US"/>
              <a:t> Web of Conferences (Vol. 83,p.01002).EDP Sciences.</a:t>
            </a:r>
          </a:p>
          <a:p>
            <a:pPr marL="285750" indent="-285750">
              <a:buFont typeface="Arial"/>
              <a:buChar char="•"/>
            </a:pPr>
            <a:r>
              <a:rPr lang="en-US" err="1"/>
              <a:t>Ivonova</a:t>
            </a:r>
            <a:r>
              <a:rPr lang="en-US"/>
              <a:t>, S., Dimitrov, L., Ivanov, v. and </a:t>
            </a:r>
            <a:r>
              <a:rPr lang="en-US" err="1"/>
              <a:t>Scvorcova</a:t>
            </a:r>
            <a:r>
              <a:rPr lang="en-US"/>
              <a:t>, s., 2020, </a:t>
            </a:r>
            <a:r>
              <a:rPr lang="en-US" err="1"/>
              <a:t>October.Search</a:t>
            </a:r>
            <a:r>
              <a:rPr lang="en-US"/>
              <a:t> Correspondence Between the Roles of the </a:t>
            </a:r>
            <a:r>
              <a:rPr lang="en-US" err="1"/>
              <a:t>Brianstorming</a:t>
            </a:r>
            <a:r>
              <a:rPr lang="en-US"/>
              <a:t> </a:t>
            </a:r>
            <a:r>
              <a:rPr lang="en-US" err="1"/>
              <a:t>Perticipants</a:t>
            </a:r>
            <a:r>
              <a:rPr lang="en-US"/>
              <a:t> and Belbin's Team Roles. In 2020 ||| International Conference on High Technology for Sustainable Development (HiTech) (pp. 1-5) IEEE.</a:t>
            </a:r>
          </a:p>
          <a:p>
            <a:pPr marL="285750" indent="-285750">
              <a:buFont typeface="Arial"/>
              <a:buChar char="•"/>
            </a:pPr>
            <a:r>
              <a:rPr lang="en-US"/>
              <a:t>Garcia-Ramirez, Y., 2021. Belbin's team </a:t>
            </a:r>
            <a:r>
              <a:rPr lang="en-US" err="1"/>
              <a:t>rolesand</a:t>
            </a:r>
            <a:r>
              <a:rPr lang="en-US"/>
              <a:t> their performance in road design courses; a study with undergraduate and postgraduates students. </a:t>
            </a:r>
            <a:r>
              <a:rPr lang="en-US" err="1"/>
              <a:t>Espacios</a:t>
            </a:r>
            <a:r>
              <a:rPr lang="en-US"/>
              <a:t>, 42(01).pp.176-188.</a:t>
            </a:r>
          </a:p>
          <a:p>
            <a:pPr marL="285750" indent="-285750">
              <a:buFont typeface="Arial"/>
              <a:buChar char="•"/>
            </a:pPr>
            <a:r>
              <a:rPr lang="en-US" err="1"/>
              <a:t>Turkben</a:t>
            </a:r>
            <a:r>
              <a:rPr lang="en-US"/>
              <a:t>, A.K and Hammadi, Z.R., 2022. Developing A student Team Formation using Belbin's team role with Fuzzy </a:t>
            </a:r>
            <a:r>
              <a:rPr lang="en-US" err="1"/>
              <a:t>Technique.Computer</a:t>
            </a:r>
            <a:r>
              <a:rPr lang="en-US"/>
              <a:t> Integrated Manufacturing system. 28(11), pp.1124-1136</a:t>
            </a:r>
          </a:p>
          <a:p>
            <a:pPr marL="285750" indent="-285750">
              <a:buFont typeface="Arial"/>
              <a:buChar char="•"/>
            </a:pPr>
            <a:endParaRPr lang="en-US"/>
          </a:p>
        </p:txBody>
      </p:sp>
    </p:spTree>
    <p:extLst>
      <p:ext uri="{BB962C8B-B14F-4D97-AF65-F5344CB8AC3E}">
        <p14:creationId xmlns:p14="http://schemas.microsoft.com/office/powerpoint/2010/main" val="1544710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CC528CA-2CF7-7D8C-3555-FC011302A4B0}"/>
              </a:ext>
            </a:extLst>
          </p:cNvPr>
          <p:cNvSpPr>
            <a:spLocks noGrp="1"/>
          </p:cNvSpPr>
          <p:nvPr>
            <p:ph idx="1"/>
          </p:nvPr>
        </p:nvSpPr>
        <p:spPr>
          <a:xfrm>
            <a:off x="457200" y="2649748"/>
            <a:ext cx="8229600" cy="768392"/>
          </a:xfrm>
        </p:spPr>
        <p:txBody>
          <a:bodyPr vert="horz" lIns="91440" tIns="45720" rIns="91440" bIns="45720" rtlCol="0" anchor="t">
            <a:noAutofit/>
          </a:bodyPr>
          <a:lstStyle/>
          <a:p>
            <a:pPr marL="0" indent="0" algn="ctr">
              <a:buNone/>
            </a:pPr>
            <a:r>
              <a:rPr lang="en-US" sz="6000">
                <a:latin typeface="Calibri"/>
                <a:cs typeface="Calibri"/>
              </a:rPr>
              <a:t>THANK YOU</a:t>
            </a:r>
          </a:p>
        </p:txBody>
      </p:sp>
      <p:sp>
        <p:nvSpPr>
          <p:cNvPr id="7" name="Title 6">
            <a:extLst>
              <a:ext uri="{FF2B5EF4-FFF2-40B4-BE49-F238E27FC236}">
                <a16:creationId xmlns:a16="http://schemas.microsoft.com/office/drawing/2014/main" id="{3E47C701-0609-5374-2516-9B62F95C1013}"/>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31092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F4136-BEE4-4841-91DC-0103AA97EBDE}"/>
              </a:ext>
            </a:extLst>
          </p:cNvPr>
          <p:cNvSpPr>
            <a:spLocks noGrp="1"/>
          </p:cNvSpPr>
          <p:nvPr>
            <p:ph type="ctrTitle"/>
          </p:nvPr>
        </p:nvSpPr>
        <p:spPr/>
        <p:txBody>
          <a:bodyPr>
            <a:normAutofit/>
          </a:bodyPr>
          <a:lstStyle/>
          <a:p>
            <a:r>
              <a:rPr lang="en-US"/>
              <a:t>What Makes a Successful Team</a:t>
            </a:r>
          </a:p>
        </p:txBody>
      </p:sp>
      <p:sp>
        <p:nvSpPr>
          <p:cNvPr id="3" name="Subtitle 2">
            <a:extLst>
              <a:ext uri="{FF2B5EF4-FFF2-40B4-BE49-F238E27FC236}">
                <a16:creationId xmlns:a16="http://schemas.microsoft.com/office/drawing/2014/main" id="{9420B580-D329-4327-9DF8-8BBC9BD728CC}"/>
              </a:ext>
            </a:extLst>
          </p:cNvPr>
          <p:cNvSpPr>
            <a:spLocks noGrp="1"/>
          </p:cNvSpPr>
          <p:nvPr>
            <p:ph type="subTitle" idx="1"/>
          </p:nvPr>
        </p:nvSpPr>
        <p:spPr/>
        <p:txBody>
          <a:bodyPr/>
          <a:lstStyle/>
          <a:p>
            <a:r>
              <a:rPr lang="en-US"/>
              <a:t>NAME:</a:t>
            </a:r>
          </a:p>
          <a:p>
            <a:r>
              <a:rPr lang="en-US"/>
              <a:t>Id:</a:t>
            </a:r>
            <a:r>
              <a:rPr lang="en-GB"/>
              <a:t>Tarana</a:t>
            </a:r>
            <a:endParaRPr lang="en-US"/>
          </a:p>
        </p:txBody>
      </p:sp>
    </p:spTree>
    <p:extLst>
      <p:ext uri="{BB962C8B-B14F-4D97-AF65-F5344CB8AC3E}">
        <p14:creationId xmlns:p14="http://schemas.microsoft.com/office/powerpoint/2010/main" val="1449915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3CFA-25D6-469F-8857-6B222EE36A2A}"/>
              </a:ext>
            </a:extLst>
          </p:cNvPr>
          <p:cNvSpPr>
            <a:spLocks noGrp="1"/>
          </p:cNvSpPr>
          <p:nvPr>
            <p:ph type="title"/>
          </p:nvPr>
        </p:nvSpPr>
        <p:spPr>
          <a:xfrm>
            <a:off x="1671498" y="-1485538"/>
            <a:ext cx="8229600" cy="1143000"/>
          </a:xfrm>
        </p:spPr>
        <p:txBody>
          <a:bodyPr/>
          <a:lstStyle/>
          <a:p>
            <a:r>
              <a:rPr lang="en-US"/>
              <a:t>Introduction: </a:t>
            </a:r>
          </a:p>
        </p:txBody>
      </p:sp>
      <p:sp>
        <p:nvSpPr>
          <p:cNvPr id="3" name="Content Placeholder 2">
            <a:extLst>
              <a:ext uri="{FF2B5EF4-FFF2-40B4-BE49-F238E27FC236}">
                <a16:creationId xmlns:a16="http://schemas.microsoft.com/office/drawing/2014/main" id="{4D949C8D-BF49-4978-8ADB-25BDF4C4837E}"/>
              </a:ext>
            </a:extLst>
          </p:cNvPr>
          <p:cNvSpPr>
            <a:spLocks noGrp="1"/>
          </p:cNvSpPr>
          <p:nvPr>
            <p:ph idx="1"/>
          </p:nvPr>
        </p:nvSpPr>
        <p:spPr>
          <a:xfrm>
            <a:off x="400161" y="230076"/>
            <a:ext cx="6454523" cy="5406942"/>
          </a:xfrm>
        </p:spPr>
        <p:txBody>
          <a:bodyPr>
            <a:normAutofit/>
          </a:bodyPr>
          <a:lstStyle/>
          <a:p>
            <a:r>
              <a:rPr lang="en-US"/>
              <a:t>Teams are the backbone of efficient businesses.</a:t>
            </a:r>
          </a:p>
          <a:p>
            <a:r>
              <a:rPr lang="en-US"/>
              <a:t>A team is more than simply its members working together to achieve a common goal.</a:t>
            </a:r>
          </a:p>
          <a:p>
            <a:pPr lvl="1"/>
            <a:r>
              <a:rPr lang="en-US"/>
              <a:t>In this talk, we'll discuss the qualities that made our team successful and how others might use them, too.</a:t>
            </a:r>
          </a:p>
        </p:txBody>
      </p:sp>
    </p:spTree>
    <p:extLst>
      <p:ext uri="{BB962C8B-B14F-4D97-AF65-F5344CB8AC3E}">
        <p14:creationId xmlns:p14="http://schemas.microsoft.com/office/powerpoint/2010/main" val="1622433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88C3C-F989-45F6-917C-9E03980622D3}"/>
              </a:ext>
            </a:extLst>
          </p:cNvPr>
          <p:cNvSpPr>
            <a:spLocks noGrp="1"/>
          </p:cNvSpPr>
          <p:nvPr>
            <p:ph type="title"/>
          </p:nvPr>
        </p:nvSpPr>
        <p:spPr>
          <a:xfrm>
            <a:off x="474770" y="230076"/>
            <a:ext cx="8229600" cy="1143000"/>
          </a:xfrm>
        </p:spPr>
        <p:txBody>
          <a:bodyPr/>
          <a:lstStyle/>
          <a:p>
            <a:r>
              <a:rPr lang="en-US"/>
              <a:t>Factor 1: Clear Goals and Roles</a:t>
            </a:r>
          </a:p>
        </p:txBody>
      </p:sp>
      <p:sp>
        <p:nvSpPr>
          <p:cNvPr id="3" name="Content Placeholder 2">
            <a:extLst>
              <a:ext uri="{FF2B5EF4-FFF2-40B4-BE49-F238E27FC236}">
                <a16:creationId xmlns:a16="http://schemas.microsoft.com/office/drawing/2014/main" id="{4B19C351-0CB3-4A67-8194-25602FA04EB6}"/>
              </a:ext>
            </a:extLst>
          </p:cNvPr>
          <p:cNvSpPr>
            <a:spLocks noGrp="1"/>
          </p:cNvSpPr>
          <p:nvPr>
            <p:ph idx="1"/>
          </p:nvPr>
        </p:nvSpPr>
        <p:spPr>
          <a:xfrm>
            <a:off x="584761" y="1180877"/>
            <a:ext cx="6985967" cy="3817295"/>
          </a:xfrm>
        </p:spPr>
        <p:txBody>
          <a:bodyPr vert="horz" lIns="91440" tIns="45720" rIns="91440" bIns="45720" rtlCol="0" anchor="t">
            <a:noAutofit/>
          </a:bodyPr>
          <a:lstStyle/>
          <a:p>
            <a:r>
              <a:rPr lang="en-US" sz="1800"/>
              <a:t>Members of a team are more likely to work together toward a single goal if that aim is made explicit.</a:t>
            </a:r>
          </a:p>
          <a:p>
            <a:r>
              <a:rPr lang="en-US" sz="1800"/>
              <a:t>Everyone on the team has to know what they're supposed to be doing and why.</a:t>
            </a:r>
          </a:p>
          <a:p>
            <a:r>
              <a:rPr lang="en-US" sz="1800"/>
              <a:t>Everyone remains on the same page thanks to consistent communication and feedback (</a:t>
            </a:r>
            <a:r>
              <a:rPr lang="en-US" sz="1800" err="1"/>
              <a:t>Shetach</a:t>
            </a:r>
            <a:r>
              <a:rPr lang="en-US" sz="1800"/>
              <a:t>, 2010).</a:t>
            </a:r>
          </a:p>
          <a:p>
            <a:pPr marL="0" indent="0">
              <a:buNone/>
            </a:pPr>
            <a:r>
              <a:rPr lang="en-US" sz="1800" b="1"/>
              <a:t>Application to Our Team:</a:t>
            </a:r>
          </a:p>
          <a:p>
            <a:r>
              <a:rPr lang="en-US" sz="1800"/>
              <a:t>We set our sights high and made sure everyone on the team knew it.</a:t>
            </a:r>
          </a:p>
          <a:p>
            <a:r>
              <a:rPr lang="en-US" sz="1800"/>
              <a:t>Individual talents were taken into account while determining job duties.</a:t>
            </a:r>
          </a:p>
          <a:p>
            <a:r>
              <a:rPr lang="en-US" sz="1800"/>
              <a:t>Team members were kept apprised of developments and motivated through routine meetings.</a:t>
            </a:r>
          </a:p>
        </p:txBody>
      </p:sp>
      <p:pic>
        <p:nvPicPr>
          <p:cNvPr id="1026" name="Picture 2" descr="Team Management - Meaning, Importance, Types, Examples">
            <a:extLst>
              <a:ext uri="{FF2B5EF4-FFF2-40B4-BE49-F238E27FC236}">
                <a16:creationId xmlns:a16="http://schemas.microsoft.com/office/drawing/2014/main" id="{7FE01618-79F0-4313-AEA5-D6227FA8B5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9930" y="1808211"/>
            <a:ext cx="1604902" cy="2556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507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08AF-6510-4904-846E-194343417AF5}"/>
              </a:ext>
            </a:extLst>
          </p:cNvPr>
          <p:cNvSpPr>
            <a:spLocks noGrp="1"/>
          </p:cNvSpPr>
          <p:nvPr>
            <p:ph type="title"/>
          </p:nvPr>
        </p:nvSpPr>
        <p:spPr/>
        <p:txBody>
          <a:bodyPr/>
          <a:lstStyle/>
          <a:p>
            <a:r>
              <a:rPr lang="en-US"/>
              <a:t>Factor 2: Effective Communication</a:t>
            </a:r>
          </a:p>
        </p:txBody>
      </p:sp>
      <p:sp>
        <p:nvSpPr>
          <p:cNvPr id="3" name="Content Placeholder 2">
            <a:extLst>
              <a:ext uri="{FF2B5EF4-FFF2-40B4-BE49-F238E27FC236}">
                <a16:creationId xmlns:a16="http://schemas.microsoft.com/office/drawing/2014/main" id="{AE9C4F9F-DC3F-4718-BB58-9C3FBA6A54BE}"/>
              </a:ext>
            </a:extLst>
          </p:cNvPr>
          <p:cNvSpPr>
            <a:spLocks noGrp="1"/>
          </p:cNvSpPr>
          <p:nvPr>
            <p:ph idx="1"/>
          </p:nvPr>
        </p:nvSpPr>
        <p:spPr>
          <a:xfrm>
            <a:off x="453751" y="1707685"/>
            <a:ext cx="6423502" cy="3888328"/>
          </a:xfrm>
        </p:spPr>
        <p:txBody>
          <a:bodyPr vert="horz" lIns="91440" tIns="45720" rIns="91440" bIns="45720" rtlCol="0" anchor="t">
            <a:normAutofit lnSpcReduction="10000"/>
          </a:bodyPr>
          <a:lstStyle/>
          <a:p>
            <a:r>
              <a:rPr lang="en-US" sz="1800"/>
              <a:t>For a group to achieve its goals, it must be able to communicate openly and honestly.</a:t>
            </a:r>
          </a:p>
          <a:p>
            <a:r>
              <a:rPr lang="en-US" sz="1800"/>
              <a:t>Important skills include attentive listening, idea exchange, and dispute resolution in a positive way (Sjolin, 2018).</a:t>
            </a:r>
          </a:p>
          <a:p>
            <a:r>
              <a:rPr lang="en-US" sz="1800"/>
              <a:t>Depending on the context, alternative modes of contact may be more appropriate (Kiewiet, 2019).</a:t>
            </a:r>
          </a:p>
          <a:p>
            <a:pPr marL="0" indent="0">
              <a:buNone/>
            </a:pPr>
            <a:r>
              <a:rPr lang="en-US" sz="1800" b="1"/>
              <a:t>Application to Our Team:</a:t>
            </a:r>
          </a:p>
          <a:p>
            <a:r>
              <a:rPr lang="en-US" sz="1800"/>
              <a:t>We promoted an environment where all ideas and opinions were welcome and valued.</a:t>
            </a:r>
          </a:p>
          <a:p>
            <a:r>
              <a:rPr lang="en-US" sz="1800"/>
              <a:t>The team successfully communicated through frequent face-to-face meetings, email updates, and online chat rooms.</a:t>
            </a:r>
          </a:p>
          <a:p>
            <a:r>
              <a:rPr lang="en-US" sz="1800"/>
              <a:t>When problems emerged, efforts were made to resolve them peacefully.</a:t>
            </a:r>
          </a:p>
        </p:txBody>
      </p:sp>
      <p:pic>
        <p:nvPicPr>
          <p:cNvPr id="2050" name="Picture 2" descr="How To Improve Communication In The Workplace? - Tyonote">
            <a:extLst>
              <a:ext uri="{FF2B5EF4-FFF2-40B4-BE49-F238E27FC236}">
                <a16:creationId xmlns:a16="http://schemas.microsoft.com/office/drawing/2014/main" id="{C8186207-7F6E-431C-923F-CF658E748C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1530" y="2724110"/>
            <a:ext cx="2052432" cy="1565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0882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F41E0-1C27-4044-8E4E-5544809C17F1}"/>
              </a:ext>
            </a:extLst>
          </p:cNvPr>
          <p:cNvSpPr>
            <a:spLocks noGrp="1"/>
          </p:cNvSpPr>
          <p:nvPr>
            <p:ph type="title"/>
          </p:nvPr>
        </p:nvSpPr>
        <p:spPr/>
        <p:txBody>
          <a:bodyPr/>
          <a:lstStyle/>
          <a:p>
            <a:r>
              <a:rPr lang="en-US"/>
              <a:t>Factor 3: Trust and Collaboration</a:t>
            </a:r>
          </a:p>
        </p:txBody>
      </p:sp>
      <p:sp>
        <p:nvSpPr>
          <p:cNvPr id="3" name="Content Placeholder 2">
            <a:extLst>
              <a:ext uri="{FF2B5EF4-FFF2-40B4-BE49-F238E27FC236}">
                <a16:creationId xmlns:a16="http://schemas.microsoft.com/office/drawing/2014/main" id="{C95DBE4E-D700-4547-B96F-8D0FDA448A8A}"/>
              </a:ext>
            </a:extLst>
          </p:cNvPr>
          <p:cNvSpPr>
            <a:spLocks noGrp="1"/>
          </p:cNvSpPr>
          <p:nvPr>
            <p:ph idx="1"/>
          </p:nvPr>
        </p:nvSpPr>
        <p:spPr>
          <a:xfrm>
            <a:off x="457200" y="1468298"/>
            <a:ext cx="7814684" cy="3921404"/>
          </a:xfrm>
        </p:spPr>
        <p:txBody>
          <a:bodyPr>
            <a:normAutofit fontScale="62500" lnSpcReduction="20000"/>
          </a:bodyPr>
          <a:lstStyle/>
          <a:p>
            <a:r>
              <a:rPr lang="en-US"/>
              <a:t>The success of every group depends on the level of trust amongst its members.</a:t>
            </a:r>
          </a:p>
          <a:p>
            <a:r>
              <a:rPr lang="en-US"/>
              <a:t>Better outcomes may be achieved via teamwork since it fosters synergy and innovation (Hallam et al., 2015).</a:t>
            </a:r>
          </a:p>
          <a:p>
            <a:r>
              <a:rPr lang="en-US"/>
              <a:t>Respect, support, and responsibility are the cornerstones of every trusting relationship.</a:t>
            </a:r>
          </a:p>
          <a:p>
            <a:pPr marL="0" indent="0">
              <a:buNone/>
            </a:pPr>
            <a:r>
              <a:rPr lang="en-US" b="1"/>
              <a:t>Application to Our Team:</a:t>
            </a:r>
          </a:p>
          <a:p>
            <a:r>
              <a:rPr lang="en-US"/>
              <a:t>We pushed for events that brought people together and fostered friendships and cooperation.</a:t>
            </a:r>
          </a:p>
          <a:p>
            <a:r>
              <a:rPr lang="en-US"/>
              <a:t>Regular brainstorming meetings, interdisciplinary initiatives, and consensus-based decision making all contributed to a culture of cooperation.</a:t>
            </a:r>
          </a:p>
          <a:p>
            <a:r>
              <a:rPr lang="en-US"/>
              <a:t>Positive reinforcement in the form of comments and public acknowledgment was distributed.</a:t>
            </a:r>
          </a:p>
        </p:txBody>
      </p:sp>
    </p:spTree>
    <p:extLst>
      <p:ext uri="{BB962C8B-B14F-4D97-AF65-F5344CB8AC3E}">
        <p14:creationId xmlns:p14="http://schemas.microsoft.com/office/powerpoint/2010/main" val="273974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FA77E-98AA-4C0C-B209-BCB3B6C63A6E}"/>
              </a:ext>
            </a:extLst>
          </p:cNvPr>
          <p:cNvSpPr>
            <a:spLocks noGrp="1"/>
          </p:cNvSpPr>
          <p:nvPr>
            <p:ph type="title"/>
          </p:nvPr>
        </p:nvSpPr>
        <p:spPr/>
        <p:txBody>
          <a:bodyPr/>
          <a:lstStyle/>
          <a:p>
            <a:r>
              <a:rPr lang="en-US"/>
              <a:t>Factor 4: Continuous Learning and Adaptability</a:t>
            </a:r>
          </a:p>
        </p:txBody>
      </p:sp>
      <p:sp>
        <p:nvSpPr>
          <p:cNvPr id="3" name="Content Placeholder 2">
            <a:extLst>
              <a:ext uri="{FF2B5EF4-FFF2-40B4-BE49-F238E27FC236}">
                <a16:creationId xmlns:a16="http://schemas.microsoft.com/office/drawing/2014/main" id="{33FFC034-573C-4FEE-81EE-48D2665F1A2F}"/>
              </a:ext>
            </a:extLst>
          </p:cNvPr>
          <p:cNvSpPr>
            <a:spLocks noGrp="1"/>
          </p:cNvSpPr>
          <p:nvPr>
            <p:ph idx="1"/>
          </p:nvPr>
        </p:nvSpPr>
        <p:spPr>
          <a:xfrm>
            <a:off x="511168" y="1765200"/>
            <a:ext cx="8488453" cy="3632161"/>
          </a:xfrm>
        </p:spPr>
        <p:txBody>
          <a:bodyPr>
            <a:normAutofit fontScale="62500" lnSpcReduction="20000"/>
          </a:bodyPr>
          <a:lstStyle/>
          <a:p>
            <a:r>
              <a:rPr lang="en-US"/>
              <a:t>The key to a winning team is its willingness to adopt a development attitude and prioritize education.</a:t>
            </a:r>
          </a:p>
          <a:p>
            <a:r>
              <a:rPr lang="en-US"/>
              <a:t>Team members that are able to adapt to new situations and obstacles are more likely to succeed.</a:t>
            </a:r>
          </a:p>
          <a:p>
            <a:r>
              <a:rPr lang="en-US"/>
              <a:t>Success and growth are the results of encouraging risk-taking and new ideas.</a:t>
            </a:r>
          </a:p>
          <a:p>
            <a:pPr marL="0" indent="0">
              <a:buNone/>
            </a:pPr>
            <a:r>
              <a:rPr lang="en-US" b="1"/>
              <a:t>Application to Our Team:</a:t>
            </a:r>
          </a:p>
          <a:p>
            <a:r>
              <a:rPr lang="en-US"/>
              <a:t>In order to promote ongoing education, we held seminars, workshops, and discussions.</a:t>
            </a:r>
          </a:p>
          <a:p>
            <a:r>
              <a:rPr lang="en-US"/>
              <a:t>The group eagerly welcomed criticism and used what it had learnt to refine future efforts.</a:t>
            </a:r>
          </a:p>
          <a:p>
            <a:r>
              <a:rPr lang="en-US"/>
              <a:t>To keep up with the ever-evolving needs of our customers, we welcomed innovative tools and techniques.</a:t>
            </a:r>
          </a:p>
        </p:txBody>
      </p:sp>
    </p:spTree>
    <p:extLst>
      <p:ext uri="{BB962C8B-B14F-4D97-AF65-F5344CB8AC3E}">
        <p14:creationId xmlns:p14="http://schemas.microsoft.com/office/powerpoint/2010/main" val="2311059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F2A5-8F09-43F3-BC8A-536D954A0C00}"/>
              </a:ext>
            </a:extLst>
          </p:cNvPr>
          <p:cNvSpPr>
            <a:spLocks noGrp="1"/>
          </p:cNvSpPr>
          <p:nvPr>
            <p:ph type="title"/>
          </p:nvPr>
        </p:nvSpPr>
        <p:spPr/>
        <p:txBody>
          <a:bodyPr/>
          <a:lstStyle/>
          <a:p>
            <a:r>
              <a:rPr lang="en-US"/>
              <a:t>Conclusion:</a:t>
            </a:r>
            <a:br>
              <a:rPr lang="en-US"/>
            </a:br>
            <a:endParaRPr lang="en-US"/>
          </a:p>
        </p:txBody>
      </p:sp>
      <p:sp>
        <p:nvSpPr>
          <p:cNvPr id="3" name="Content Placeholder 2">
            <a:extLst>
              <a:ext uri="{FF2B5EF4-FFF2-40B4-BE49-F238E27FC236}">
                <a16:creationId xmlns:a16="http://schemas.microsoft.com/office/drawing/2014/main" id="{CF55D622-90B1-43A0-9E02-0CF3FEE33011}"/>
              </a:ext>
            </a:extLst>
          </p:cNvPr>
          <p:cNvSpPr>
            <a:spLocks noGrp="1"/>
          </p:cNvSpPr>
          <p:nvPr>
            <p:ph idx="1"/>
          </p:nvPr>
        </p:nvSpPr>
        <p:spPr>
          <a:xfrm>
            <a:off x="457200" y="1039484"/>
            <a:ext cx="8229600" cy="3917032"/>
          </a:xfrm>
        </p:spPr>
        <p:txBody>
          <a:bodyPr vert="horz" lIns="91440" tIns="45720" rIns="91440" bIns="45720" rtlCol="0" anchor="t">
            <a:normAutofit/>
          </a:bodyPr>
          <a:lstStyle/>
          <a:p>
            <a:r>
              <a:rPr lang="en-US" sz="2000"/>
              <a:t>A successful team is built on the pillars of defined goals, effective communication, trustworthiness, collaboration, continuing education, and adaptability.</a:t>
            </a:r>
          </a:p>
          <a:p>
            <a:r>
              <a:rPr lang="en-US" sz="2000"/>
              <a:t>By following these guidelines as a group, we were able to boost productivity, create a pleasant workplace, and forge stronger bonds with one another.</a:t>
            </a:r>
          </a:p>
          <a:p>
            <a:r>
              <a:rPr lang="en-US" sz="2000"/>
              <a:t>When put into practice, these elements have the ability to greatly improve a team's chances of winning.</a:t>
            </a:r>
          </a:p>
        </p:txBody>
      </p:sp>
    </p:spTree>
    <p:extLst>
      <p:ext uri="{BB962C8B-B14F-4D97-AF65-F5344CB8AC3E}">
        <p14:creationId xmlns:p14="http://schemas.microsoft.com/office/powerpoint/2010/main" val="1206910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715A-1B16-403B-8AFE-23E1DE4A1902}"/>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0F615EB4-D066-4EFD-842E-1FF502FE5B26}"/>
              </a:ext>
            </a:extLst>
          </p:cNvPr>
          <p:cNvSpPr>
            <a:spLocks noGrp="1"/>
          </p:cNvSpPr>
          <p:nvPr>
            <p:ph idx="1"/>
          </p:nvPr>
        </p:nvSpPr>
        <p:spPr>
          <a:xfrm>
            <a:off x="457200" y="1427673"/>
            <a:ext cx="8229600" cy="3917032"/>
          </a:xfrm>
        </p:spPr>
        <p:txBody>
          <a:bodyPr vert="horz" lIns="91440" tIns="45720" rIns="91440" bIns="45720" rtlCol="0" anchor="t">
            <a:noAutofit/>
          </a:bodyPr>
          <a:lstStyle/>
          <a:p>
            <a:r>
              <a:rPr lang="en-US" sz="1700"/>
              <a:t>Hallam, P.R., Smith, H.R., Hite, J.M., Hite, S.J. and Wilcox, B.R. (2015). Trust and Collaboration in PLC Teams. </a:t>
            </a:r>
            <a:r>
              <a:rPr lang="en-US" sz="1700" i="1"/>
              <a:t>NASSP Bulletin</a:t>
            </a:r>
            <a:r>
              <a:rPr lang="en-US" sz="1700"/>
              <a:t>, 99(3), pp.193–216. </a:t>
            </a:r>
            <a:r>
              <a:rPr lang="en-US" sz="1700" err="1"/>
              <a:t>doi:https</a:t>
            </a:r>
            <a:r>
              <a:rPr lang="en-US" sz="1700"/>
              <a:t>://doi.org/10.1177/0192636515602330.</a:t>
            </a:r>
          </a:p>
          <a:p>
            <a:r>
              <a:rPr lang="en-US" sz="1700"/>
              <a:t>Kiewiet, M.E. (2019). Six Workable Tips Toward Effective Communication Care + Action = Effective Communication. </a:t>
            </a:r>
            <a:r>
              <a:rPr lang="en-US" sz="1700" i="1"/>
              <a:t>ABCA Bulletin</a:t>
            </a:r>
            <a:r>
              <a:rPr lang="en-US" sz="1700"/>
              <a:t>, 36(1), pp.19–21. </a:t>
            </a:r>
            <a:r>
              <a:rPr lang="en-US" sz="1700" err="1"/>
              <a:t>doi:https</a:t>
            </a:r>
            <a:r>
              <a:rPr lang="en-US" sz="1700"/>
              <a:t>://doi.org/10.1177/108056997303600107.</a:t>
            </a:r>
          </a:p>
          <a:p>
            <a:r>
              <a:rPr lang="en-US" sz="1700" err="1"/>
              <a:t>Shetach</a:t>
            </a:r>
            <a:r>
              <a:rPr lang="en-US" sz="1700"/>
              <a:t>, A. (2010). Obstacles to successful management of projects and decision and tips for coping with them. </a:t>
            </a:r>
            <a:r>
              <a:rPr lang="en-US" sz="1700" i="1"/>
              <a:t>Team Performance Management: An International Journal</a:t>
            </a:r>
            <a:r>
              <a:rPr lang="en-US" sz="1700"/>
              <a:t>, 16(7/8), pp.329–342. </a:t>
            </a:r>
            <a:r>
              <a:rPr lang="en-US" sz="1700" err="1"/>
              <a:t>doi:https</a:t>
            </a:r>
            <a:r>
              <a:rPr lang="en-US" sz="1700"/>
              <a:t>://doi.org/10.1108/13527591011090628.</a:t>
            </a:r>
          </a:p>
          <a:p>
            <a:r>
              <a:rPr lang="en-US" sz="1700"/>
              <a:t>Sjolin, V. (2018). Introduction - the value of effective communication. </a:t>
            </a:r>
            <a:r>
              <a:rPr lang="en-US" sz="1700" i="1"/>
              <a:t>Fire and Materials</a:t>
            </a:r>
            <a:r>
              <a:rPr lang="en-US" sz="1700"/>
              <a:t>, 13(1), pp.277–282.</a:t>
            </a:r>
          </a:p>
          <a:p>
            <a:r>
              <a:rPr lang="en-US" sz="1700"/>
              <a:t>Tae Young Han and Williams, K.J. (2008). Multilevel Investigation of Adaptive Performance. </a:t>
            </a:r>
            <a:r>
              <a:rPr lang="en-US" sz="1700" i="1"/>
              <a:t>Group &amp; Organization Management</a:t>
            </a:r>
            <a:r>
              <a:rPr lang="en-US" sz="1700"/>
              <a:t>, 33(6), pp.657–684. </a:t>
            </a:r>
            <a:r>
              <a:rPr lang="en-US" sz="1700" err="1"/>
              <a:t>doi:https</a:t>
            </a:r>
            <a:r>
              <a:rPr lang="en-US" sz="1700"/>
              <a:t>://doi.org/10.1177/1059601108326799.</a:t>
            </a:r>
          </a:p>
          <a:p>
            <a:endParaRPr lang="en-US" sz="1700"/>
          </a:p>
        </p:txBody>
      </p:sp>
    </p:spTree>
    <p:extLst>
      <p:ext uri="{BB962C8B-B14F-4D97-AF65-F5344CB8AC3E}">
        <p14:creationId xmlns:p14="http://schemas.microsoft.com/office/powerpoint/2010/main" val="38529219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l"/>
            <a:r>
              <a:rPr lang="en-GB" sz="2000">
                <a:latin typeface="Calibri"/>
                <a:cs typeface="Calibri"/>
              </a:rPr>
              <a:t>Effective Team-working and Communication </a:t>
            </a:r>
            <a:endParaRPr lang="en-GB" sz="2000">
              <a:latin typeface="Calibri"/>
              <a:ea typeface="Calibri"/>
              <a:cs typeface="Calibri"/>
            </a:endParaRPr>
          </a:p>
          <a:p>
            <a:pPr algn="l"/>
            <a:endParaRPr lang="en-GB" sz="1200">
              <a:latin typeface="Calibri"/>
              <a:cs typeface="Calibri"/>
            </a:endParaRPr>
          </a:p>
          <a:p>
            <a:pPr algn="l"/>
            <a:endParaRPr lang="en-GB" sz="1200">
              <a:latin typeface="Calibri"/>
              <a:cs typeface="Calibri"/>
            </a:endParaRPr>
          </a:p>
          <a:p>
            <a:pPr algn="l"/>
            <a:r>
              <a:rPr lang="en-GB" sz="1600">
                <a:latin typeface="Calibri"/>
                <a:cs typeface="Calibri"/>
              </a:rPr>
              <a:t>Tuli Wahid</a:t>
            </a:r>
            <a:endParaRPr lang="en-GB" sz="1600">
              <a:latin typeface="Calibri"/>
              <a:ea typeface="Calibri"/>
              <a:cs typeface="Calibri"/>
            </a:endParaRPr>
          </a:p>
          <a:p>
            <a:pPr algn="l"/>
            <a:r>
              <a:rPr lang="en-GB" sz="1600">
                <a:latin typeface="Calibri"/>
                <a:cs typeface="Calibri"/>
              </a:rPr>
              <a:t>Module Code: BMSW4009</a:t>
            </a:r>
            <a:endParaRPr lang="en-GB" sz="1600">
              <a:latin typeface="Calibri"/>
              <a:ea typeface="Calibri"/>
              <a:cs typeface="Calibri"/>
            </a:endParaRPr>
          </a:p>
          <a:p>
            <a:pPr algn="l"/>
            <a:r>
              <a:rPr lang="en-GB" sz="1600">
                <a:latin typeface="Calibri"/>
                <a:cs typeface="Calibri"/>
              </a:rPr>
              <a:t>University of Wales</a:t>
            </a:r>
            <a:endParaRPr lang="en-GB" sz="1600">
              <a:latin typeface="Calibri"/>
              <a:ea typeface="Calibri"/>
              <a:cs typeface="Calibri"/>
            </a:endParaRPr>
          </a:p>
          <a:p>
            <a:pPr algn="l"/>
            <a:r>
              <a:rPr lang="en-GB" sz="1600">
                <a:latin typeface="Calibri"/>
                <a:cs typeface="Calibri"/>
              </a:rPr>
              <a:t> Trinity Saint David</a:t>
            </a:r>
            <a:endParaRPr lang="en-GB" sz="1600">
              <a:latin typeface="Calibri"/>
              <a:ea typeface="Calibri"/>
              <a:cs typeface="Calibri"/>
            </a:endParaRPr>
          </a:p>
          <a:p>
            <a:pPr algn="l"/>
            <a:r>
              <a:rPr lang="en-GB" sz="1600">
                <a:latin typeface="Calibri"/>
                <a:cs typeface="Calibri"/>
              </a:rPr>
              <a:t>Swansea</a:t>
            </a:r>
            <a:endParaRPr lang="en-GB" sz="1600">
              <a:latin typeface="Calibri"/>
              <a:ea typeface="Calibri"/>
              <a:cs typeface="Calibri"/>
            </a:endParaRPr>
          </a:p>
          <a:p>
            <a:endParaRPr lang="en-GB">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FCE8DE-3C93-6B5D-16F0-BDC9A63AEAF6}"/>
              </a:ext>
            </a:extLst>
          </p:cNvPr>
          <p:cNvSpPr>
            <a:spLocks noGrp="1"/>
          </p:cNvSpPr>
          <p:nvPr>
            <p:ph idx="1"/>
          </p:nvPr>
        </p:nvSpPr>
        <p:spPr>
          <a:xfrm>
            <a:off x="457200" y="881334"/>
            <a:ext cx="8229600" cy="4060805"/>
          </a:xfrm>
        </p:spPr>
        <p:txBody>
          <a:bodyPr vert="horz" lIns="68580" tIns="34290" rIns="68580" bIns="34290" rtlCol="0" anchor="t">
            <a:noAutofit/>
          </a:bodyPr>
          <a:lstStyle/>
          <a:p>
            <a:r>
              <a:rPr lang="en-GB" sz="1800">
                <a:cs typeface="Calibri"/>
              </a:rPr>
              <a:t>Teamwork is an essential skill for workplace. Particularly in 21</a:t>
            </a:r>
            <a:r>
              <a:rPr lang="en-GB" sz="1800" baseline="30000">
                <a:cs typeface="Calibri"/>
              </a:rPr>
              <a:t>st</a:t>
            </a:r>
            <a:r>
              <a:rPr lang="en-GB" sz="1800">
                <a:cs typeface="Calibri"/>
              </a:rPr>
              <a:t> Century workforces are increasingly needing to work in teams with positive group dynamics to solve complex problems that cannot be solved in isolation. Dynamics patterns of behaviour within the concern group and interpersonal relationships between group members (Drew, 2023). The ways in which the group members interact with one another, their communication styles, the structures in place to facilitate decision-making within the group. They have a significant impact on the performance and effectiveness of the group. Effectively working tougher to achieve those common goals. The team creates an environment in which people are feeling comfortable to take responsibility during the communication within their positions and performed the task (Heathfield –2017). Taking good study and related training the team members are more confident and it is helpful to get good reportion to identify the communication gap problem between team members behaviour. Communication is open, honest, and respectful</a:t>
            </a:r>
            <a:endParaRPr lang="en-GB" sz="1800"/>
          </a:p>
        </p:txBody>
      </p:sp>
    </p:spTree>
    <p:extLst>
      <p:ext uri="{BB962C8B-B14F-4D97-AF65-F5344CB8AC3E}">
        <p14:creationId xmlns:p14="http://schemas.microsoft.com/office/powerpoint/2010/main" val="29719509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FF61BC-EFE6-CEBE-5E52-6D8162EDFE81}"/>
              </a:ext>
            </a:extLst>
          </p:cNvPr>
          <p:cNvSpPr>
            <a:spLocks noGrp="1"/>
          </p:cNvSpPr>
          <p:nvPr>
            <p:ph idx="1"/>
          </p:nvPr>
        </p:nvSpPr>
        <p:spPr>
          <a:xfrm>
            <a:off x="457200" y="1787107"/>
            <a:ext cx="8229600" cy="2709334"/>
          </a:xfrm>
        </p:spPr>
        <p:txBody>
          <a:bodyPr vert="horz" lIns="68580" tIns="34290" rIns="68580" bIns="34290" rtlCol="0" anchor="t">
            <a:normAutofit/>
          </a:bodyPr>
          <a:lstStyle/>
          <a:p>
            <a:r>
              <a:rPr lang="en-GB" sz="1800">
                <a:cs typeface="Calibri"/>
              </a:rPr>
              <a:t>Group and team are both refer to a number of people who share a common characteristic, there is a slight different between group and team. In some  issues group members share their common characteristics, whereas team members share a common goal or purpose (Hasa-2016).    Communication is open, honest, and respectful. Team members feel  to express their opinion, thinking and potential solutions of the concern problem (Heathfield-2017). This report has prepared by the researcher about teamwork and communication which includes lectures, textbook online, journals, articles, and most effective theories.</a:t>
            </a:r>
          </a:p>
        </p:txBody>
      </p:sp>
    </p:spTree>
    <p:extLst>
      <p:ext uri="{BB962C8B-B14F-4D97-AF65-F5344CB8AC3E}">
        <p14:creationId xmlns:p14="http://schemas.microsoft.com/office/powerpoint/2010/main" val="3510228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4B5C2D-83C8-BBA5-F7B5-48B8E6F16E3C}"/>
              </a:ext>
            </a:extLst>
          </p:cNvPr>
          <p:cNvSpPr>
            <a:spLocks noGrp="1"/>
          </p:cNvSpPr>
          <p:nvPr>
            <p:ph idx="1"/>
          </p:nvPr>
        </p:nvSpPr>
        <p:spPr>
          <a:xfrm>
            <a:off x="457200" y="708805"/>
            <a:ext cx="8229600" cy="4434616"/>
          </a:xfrm>
        </p:spPr>
        <p:txBody>
          <a:bodyPr vert="horz" lIns="68580" tIns="34290" rIns="68580" bIns="34290" rtlCol="0" anchor="t">
            <a:normAutofit/>
          </a:bodyPr>
          <a:lstStyle/>
          <a:p>
            <a:pPr marL="0" indent="0">
              <a:buNone/>
            </a:pPr>
            <a:r>
              <a:rPr lang="en-GB" sz="2000">
                <a:cs typeface="Calibri"/>
              </a:rPr>
              <a:t>Group: Group are the people who connected by some shared activity, interest, or quality. Group can also refer number of people or things that are together or in the same place, such as group of friends, neighbours, colleagues etc.</a:t>
            </a:r>
            <a:endParaRPr lang="en-US" sz="2000"/>
          </a:p>
          <a:p>
            <a:pPr marL="0" indent="0">
              <a:buNone/>
            </a:pPr>
            <a:endParaRPr lang="en-GB" sz="2000">
              <a:cs typeface="Calibri"/>
            </a:endParaRPr>
          </a:p>
          <a:p>
            <a:pPr marL="0" indent="0">
              <a:buNone/>
            </a:pPr>
            <a:r>
              <a:rPr lang="en-GB" sz="2000">
                <a:cs typeface="Calibri"/>
              </a:rPr>
              <a:t>Team: Number of persons associated together in working environment. Members of team works together to achieve a common goal.</a:t>
            </a:r>
          </a:p>
          <a:p>
            <a:pPr marL="0" indent="0">
              <a:buNone/>
            </a:pPr>
            <a:r>
              <a:rPr lang="en-GB" sz="2000">
                <a:cs typeface="Calibri"/>
              </a:rPr>
              <a:t>Group members may not have even seen each other if the group  consists of many people.</a:t>
            </a:r>
          </a:p>
          <a:p>
            <a:pPr marL="0" indent="0">
              <a:buNone/>
            </a:pPr>
            <a:r>
              <a:rPr lang="en-GB" sz="2000">
                <a:cs typeface="Calibri"/>
              </a:rPr>
              <a:t>Team members are usually aware each other's weaknesses (Hasa-2016).</a:t>
            </a:r>
          </a:p>
          <a:p>
            <a:pPr marL="0" indent="0">
              <a:buNone/>
            </a:pPr>
            <a:endParaRPr lang="en-GB" sz="2000">
              <a:cs typeface="Calibri"/>
            </a:endParaRPr>
          </a:p>
          <a:p>
            <a:pPr marL="0" indent="0">
              <a:buNone/>
            </a:pPr>
            <a:endParaRPr lang="en-GB">
              <a:cs typeface="Calibri"/>
            </a:endParaRPr>
          </a:p>
          <a:p>
            <a:pPr marL="0" indent="0">
              <a:buNone/>
            </a:pPr>
            <a:endParaRPr lang="en-GB">
              <a:cs typeface="Calibri"/>
            </a:endParaRPr>
          </a:p>
        </p:txBody>
      </p:sp>
    </p:spTree>
    <p:extLst>
      <p:ext uri="{BB962C8B-B14F-4D97-AF65-F5344CB8AC3E}">
        <p14:creationId xmlns:p14="http://schemas.microsoft.com/office/powerpoint/2010/main" val="40792465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B54A3-E85C-7748-E92E-627E3740850D}"/>
              </a:ext>
            </a:extLst>
          </p:cNvPr>
          <p:cNvSpPr>
            <a:spLocks noGrp="1"/>
          </p:cNvSpPr>
          <p:nvPr>
            <p:ph idx="1"/>
          </p:nvPr>
        </p:nvSpPr>
        <p:spPr>
          <a:xfrm>
            <a:off x="427367" y="1033148"/>
            <a:ext cx="4426800" cy="3985213"/>
          </a:xfrm>
        </p:spPr>
        <p:txBody>
          <a:bodyPr vert="horz" lIns="68580" tIns="34290" rIns="68580" bIns="34290" rtlCol="0" anchor="t">
            <a:noAutofit/>
          </a:bodyPr>
          <a:lstStyle/>
          <a:p>
            <a:r>
              <a:rPr lang="en-GB" sz="1800">
                <a:cs typeface="Calibri"/>
              </a:rPr>
              <a:t>Difference between Group and Team:</a:t>
            </a:r>
          </a:p>
          <a:p>
            <a:r>
              <a:rPr lang="en-GB" sz="1800">
                <a:cs typeface="Calibri"/>
              </a:rPr>
              <a:t>Group ---------------------------------------</a:t>
            </a:r>
          </a:p>
          <a:p>
            <a:pPr marL="0" indent="0">
              <a:buNone/>
            </a:pPr>
            <a:r>
              <a:rPr lang="en-GB" sz="1800">
                <a:cs typeface="Calibri"/>
              </a:rPr>
              <a:t>Group refers to a number                           </a:t>
            </a:r>
          </a:p>
          <a:p>
            <a:pPr marL="0" indent="0">
              <a:buNone/>
            </a:pPr>
            <a:r>
              <a:rPr lang="en-GB" sz="1800">
                <a:cs typeface="Calibri"/>
              </a:rPr>
              <a:t>Of people who are connected                     </a:t>
            </a:r>
          </a:p>
          <a:p>
            <a:pPr marL="0" indent="0">
              <a:buNone/>
            </a:pPr>
            <a:r>
              <a:rPr lang="en-GB" sz="1800">
                <a:cs typeface="Calibri"/>
              </a:rPr>
              <a:t>By some shared activity interest or            </a:t>
            </a:r>
          </a:p>
          <a:p>
            <a:pPr marL="0" indent="0">
              <a:buNone/>
            </a:pPr>
            <a:r>
              <a:rPr lang="en-GB" sz="1800">
                <a:cs typeface="Calibri"/>
              </a:rPr>
              <a:t>Quality.</a:t>
            </a:r>
          </a:p>
          <a:p>
            <a:pPr marL="0" indent="0">
              <a:buNone/>
            </a:pPr>
            <a:r>
              <a:rPr lang="en-GB" sz="1800">
                <a:cs typeface="Calibri"/>
              </a:rPr>
              <a:t>May not share a common goal.   </a:t>
            </a:r>
          </a:p>
          <a:p>
            <a:pPr marL="0" indent="0">
              <a:buNone/>
            </a:pPr>
            <a:r>
              <a:rPr lang="en-GB" sz="1800">
                <a:cs typeface="Calibri"/>
              </a:rPr>
              <a:t>Specific roles and duties are not assigned to individuals</a:t>
            </a:r>
          </a:p>
          <a:p>
            <a:pPr marL="0" indent="0">
              <a:buNone/>
            </a:pPr>
            <a:r>
              <a:rPr lang="en-GB" sz="1800">
                <a:cs typeface="Calibri"/>
              </a:rPr>
              <a:t>Members are independent.</a:t>
            </a:r>
          </a:p>
          <a:p>
            <a:pPr marL="0" indent="0">
              <a:buNone/>
            </a:pPr>
            <a:r>
              <a:rPr lang="en-GB" sz="1800">
                <a:cs typeface="Calibri"/>
              </a:rPr>
              <a:t>Members may not know each other.</a:t>
            </a:r>
          </a:p>
          <a:p>
            <a:pPr marL="0" indent="0">
              <a:buNone/>
            </a:pPr>
            <a:endParaRPr lang="en-GB" sz="900">
              <a:cs typeface="Calibri"/>
            </a:endParaRPr>
          </a:p>
          <a:p>
            <a:pPr marL="0" indent="0">
              <a:buNone/>
            </a:pPr>
            <a:r>
              <a:rPr lang="en-GB" sz="900">
                <a:cs typeface="Calibri"/>
              </a:rPr>
              <a:t>        </a:t>
            </a:r>
            <a:r>
              <a:rPr lang="en-GB" sz="900">
                <a:latin typeface="Arial"/>
                <a:cs typeface="Calibri"/>
              </a:rPr>
              <a:t> </a:t>
            </a:r>
            <a:r>
              <a:rPr lang="en-GB" sz="900">
                <a:cs typeface="Calibri"/>
              </a:rPr>
              <a:t>                                                                                               </a:t>
            </a:r>
            <a:endParaRPr lang="en-US" sz="900">
              <a:cs typeface="Calibri"/>
            </a:endParaRPr>
          </a:p>
          <a:p>
            <a:pPr marL="0" indent="0">
              <a:buNone/>
            </a:pPr>
            <a:endParaRPr lang="en-GB" sz="900">
              <a:cs typeface="Calibri"/>
            </a:endParaRPr>
          </a:p>
          <a:p>
            <a:pPr marL="0" indent="0">
              <a:buNone/>
            </a:pPr>
            <a:r>
              <a:rPr lang="en-GB" sz="900">
                <a:cs typeface="Calibri"/>
              </a:rPr>
              <a:t>                                                                                                                                                         </a:t>
            </a:r>
          </a:p>
        </p:txBody>
      </p:sp>
      <p:sp>
        <p:nvSpPr>
          <p:cNvPr id="4" name="TextBox 3">
            <a:extLst>
              <a:ext uri="{FF2B5EF4-FFF2-40B4-BE49-F238E27FC236}">
                <a16:creationId xmlns:a16="http://schemas.microsoft.com/office/drawing/2014/main" id="{5D254E5B-BB77-04CB-723B-15F3C43698A2}"/>
              </a:ext>
            </a:extLst>
          </p:cNvPr>
          <p:cNvSpPr txBox="1"/>
          <p:nvPr/>
        </p:nvSpPr>
        <p:spPr>
          <a:xfrm>
            <a:off x="5080252" y="953716"/>
            <a:ext cx="3752547" cy="477823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lvl="0" rtl="0">
              <a:buChar char="•"/>
            </a:pPr>
            <a:r>
              <a:rPr lang="en-GB">
                <a:latin typeface="Calibri"/>
                <a:ea typeface="Arial"/>
                <a:cs typeface="Arial"/>
              </a:rPr>
              <a:t>Team</a:t>
            </a:r>
            <a:r>
              <a:rPr lang="en-US">
                <a:latin typeface="Calibri"/>
                <a:ea typeface="Arial"/>
                <a:cs typeface="Arial"/>
              </a:rPr>
              <a:t>​---------------</a:t>
            </a:r>
          </a:p>
          <a:p>
            <a:r>
              <a:rPr lang="en-GB">
                <a:latin typeface="Calibri"/>
                <a:ea typeface="Segoe UI"/>
                <a:cs typeface="Segoe UI"/>
              </a:rPr>
              <a:t>Team refers to a number of persons associated together in work or activity   </a:t>
            </a:r>
          </a:p>
          <a:p>
            <a:endParaRPr lang="en-GB">
              <a:latin typeface="Calibri"/>
              <a:ea typeface="Segoe UI"/>
              <a:cs typeface="Segoe UI"/>
            </a:endParaRPr>
          </a:p>
          <a:p>
            <a:r>
              <a:rPr lang="en-GB">
                <a:latin typeface="Calibri"/>
                <a:ea typeface="Segoe UI"/>
                <a:cs typeface="Segoe UI"/>
              </a:rPr>
              <a:t>Share a common cause or goal</a:t>
            </a:r>
            <a:endParaRPr lang="en-US">
              <a:latin typeface="Calibri"/>
              <a:ea typeface="Segoe UI"/>
              <a:cs typeface="Calibri"/>
            </a:endParaRPr>
          </a:p>
          <a:p>
            <a:endParaRPr lang="en-GB">
              <a:latin typeface="Calibri"/>
              <a:ea typeface="Segoe UI"/>
              <a:cs typeface="Segoe UI"/>
            </a:endParaRPr>
          </a:p>
          <a:p>
            <a:r>
              <a:rPr lang="en-GB">
                <a:latin typeface="Calibri"/>
                <a:ea typeface="Segoe UI"/>
                <a:cs typeface="Segoe UI"/>
              </a:rPr>
              <a:t>Specific  tasks are assigned to each individual</a:t>
            </a:r>
            <a:endParaRPr lang="en-US">
              <a:latin typeface="Calibri"/>
              <a:ea typeface="Segoe UI"/>
              <a:cs typeface="Calibri"/>
            </a:endParaRPr>
          </a:p>
          <a:p>
            <a:endParaRPr lang="en-GB">
              <a:latin typeface="Calibri"/>
              <a:ea typeface="Segoe UI"/>
              <a:cs typeface="Segoe UI"/>
            </a:endParaRPr>
          </a:p>
          <a:p>
            <a:r>
              <a:rPr lang="en-GB">
                <a:latin typeface="Calibri"/>
                <a:ea typeface="Segoe UI"/>
                <a:cs typeface="Segoe UI"/>
              </a:rPr>
              <a:t>Members are independent.</a:t>
            </a:r>
            <a:endParaRPr lang="en-US">
              <a:latin typeface="Calibri"/>
              <a:ea typeface="Segoe UI"/>
              <a:cs typeface="Calibri"/>
            </a:endParaRPr>
          </a:p>
          <a:p>
            <a:endParaRPr lang="en-GB">
              <a:latin typeface="Calibri"/>
              <a:ea typeface="Segoe UI"/>
              <a:cs typeface="Segoe UI"/>
            </a:endParaRPr>
          </a:p>
          <a:p>
            <a:r>
              <a:rPr lang="en-GB">
                <a:latin typeface="Calibri"/>
                <a:ea typeface="Segoe UI"/>
                <a:cs typeface="Segoe UI"/>
              </a:rPr>
              <a:t>Members are aware of each other's weaknesses</a:t>
            </a:r>
            <a:endParaRPr lang="en-US">
              <a:latin typeface="Calibri"/>
              <a:ea typeface="Segoe UI"/>
              <a:cs typeface="Calibri"/>
            </a:endParaRPr>
          </a:p>
          <a:p>
            <a:r>
              <a:rPr lang="en-GB">
                <a:latin typeface="Calibri"/>
                <a:ea typeface="Segoe UI"/>
                <a:cs typeface="Segoe UI"/>
              </a:rPr>
              <a:t>(Hasa-2016) </a:t>
            </a:r>
            <a:r>
              <a:rPr lang="en-US">
                <a:latin typeface="Calibri"/>
                <a:ea typeface="Segoe UI"/>
                <a:cs typeface="Segoe UI"/>
              </a:rPr>
              <a:t>​</a:t>
            </a:r>
            <a:endParaRPr lang="en-US">
              <a:cs typeface="Calibri"/>
            </a:endParaRPr>
          </a:p>
          <a:p>
            <a:pPr rtl="0"/>
            <a:r>
              <a:rPr lang="en-GB">
                <a:latin typeface="Calibri"/>
                <a:ea typeface="Segoe UI"/>
                <a:cs typeface="Segoe UI"/>
              </a:rPr>
              <a:t> </a:t>
            </a:r>
            <a:r>
              <a:rPr lang="en-US">
                <a:latin typeface="Calibri"/>
                <a:ea typeface="Segoe UI"/>
                <a:cs typeface="Segoe UI"/>
              </a:rPr>
              <a:t>​</a:t>
            </a:r>
          </a:p>
          <a:p>
            <a:endParaRPr lang="en-US" sz="900">
              <a:cs typeface="Segoe UI"/>
            </a:endParaRPr>
          </a:p>
          <a:p>
            <a:endParaRPr lang="en-US" sz="900">
              <a:cs typeface="Segoe UI"/>
            </a:endParaRPr>
          </a:p>
        </p:txBody>
      </p:sp>
    </p:spTree>
    <p:extLst>
      <p:ext uri="{BB962C8B-B14F-4D97-AF65-F5344CB8AC3E}">
        <p14:creationId xmlns:p14="http://schemas.microsoft.com/office/powerpoint/2010/main" val="1813591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201F95-E449-8FE8-A4E8-D1B03F0110AF}"/>
              </a:ext>
            </a:extLst>
          </p:cNvPr>
          <p:cNvSpPr>
            <a:spLocks noGrp="1"/>
          </p:cNvSpPr>
          <p:nvPr>
            <p:ph idx="1"/>
          </p:nvPr>
        </p:nvSpPr>
        <p:spPr>
          <a:xfrm>
            <a:off x="628650" y="1148167"/>
            <a:ext cx="7886700" cy="3263504"/>
          </a:xfrm>
        </p:spPr>
        <p:txBody>
          <a:bodyPr vert="horz" lIns="68580" tIns="34290" rIns="68580" bIns="34290" rtlCol="0" anchor="t">
            <a:normAutofit/>
          </a:bodyPr>
          <a:lstStyle/>
          <a:p>
            <a:pPr marL="0" indent="0">
              <a:buNone/>
            </a:pPr>
            <a:r>
              <a:rPr lang="en-GB" sz="2000">
                <a:cs typeface="Calibri"/>
              </a:rPr>
              <a:t>These are the differences, between the group and team,  group may be in personal family environment and team is context of working or activities. </a:t>
            </a:r>
            <a:endParaRPr lang="en-US" sz="2000"/>
          </a:p>
          <a:p>
            <a:pPr marL="0" indent="0">
              <a:buNone/>
            </a:pPr>
            <a:endParaRPr lang="en-GB" sz="2000">
              <a:cs typeface="Calibri"/>
            </a:endParaRPr>
          </a:p>
          <a:p>
            <a:pPr marL="0" indent="0">
              <a:buNone/>
            </a:pPr>
            <a:r>
              <a:rPr lang="en-GB" sz="2000">
                <a:cs typeface="Calibri"/>
              </a:rPr>
              <a:t>Thank you very much, everyone  for listening</a:t>
            </a:r>
          </a:p>
          <a:p>
            <a:pPr marL="0" indent="0">
              <a:buNone/>
            </a:pPr>
            <a:endParaRPr lang="en-GB" sz="2000">
              <a:cs typeface="Calibri"/>
            </a:endParaRPr>
          </a:p>
        </p:txBody>
      </p:sp>
    </p:spTree>
    <p:extLst>
      <p:ext uri="{BB962C8B-B14F-4D97-AF65-F5344CB8AC3E}">
        <p14:creationId xmlns:p14="http://schemas.microsoft.com/office/powerpoint/2010/main" val="27089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22978C-1DE8-0CA4-1997-2A01687D5515}"/>
              </a:ext>
            </a:extLst>
          </p:cNvPr>
          <p:cNvSpPr>
            <a:spLocks noGrp="1"/>
          </p:cNvSpPr>
          <p:nvPr>
            <p:ph idx="1"/>
          </p:nvPr>
        </p:nvSpPr>
        <p:spPr>
          <a:xfrm>
            <a:off x="628650" y="1072686"/>
            <a:ext cx="7886700" cy="3263504"/>
          </a:xfrm>
        </p:spPr>
        <p:txBody>
          <a:bodyPr vert="horz" lIns="68580" tIns="34290" rIns="68580" bIns="34290" rtlCol="0" anchor="t">
            <a:normAutofit/>
          </a:bodyPr>
          <a:lstStyle/>
          <a:p>
            <a:r>
              <a:rPr lang="en-GB">
                <a:cs typeface="Calibri"/>
              </a:rPr>
              <a:t>Refences:- </a:t>
            </a:r>
          </a:p>
          <a:p>
            <a:r>
              <a:rPr lang="en-GB" sz="1600">
                <a:cs typeface="Calibri"/>
              </a:rPr>
              <a:t>Chris Drew (PhD) Group Dynamics examples, May 10, 2023 (Accessed –3/07/2023)</a:t>
            </a:r>
          </a:p>
          <a:p>
            <a:r>
              <a:rPr lang="en-GB" sz="1600">
                <a:cs typeface="Calibri"/>
              </a:rPr>
              <a:t>Hasa(2016)  Difference between group and team. Online-www. Pediaa.com(Accessed 03/07/2023)</a:t>
            </a:r>
          </a:p>
          <a:p>
            <a:r>
              <a:rPr lang="en-GB" sz="1600">
                <a:cs typeface="Calibri"/>
              </a:rPr>
              <a:t>Hasa (2016) Main difference – Group vs team, online </a:t>
            </a:r>
            <a:r>
              <a:rPr lang="en-GB" sz="1600">
                <a:cs typeface="Calibri"/>
                <a:hlinkClick r:id="rId2"/>
              </a:rPr>
              <a:t>www.Pediaa.com(03/07/2023</a:t>
            </a:r>
            <a:r>
              <a:rPr lang="en-GB" sz="1600">
                <a:cs typeface="Calibri"/>
              </a:rPr>
              <a:t>)</a:t>
            </a:r>
          </a:p>
          <a:p>
            <a:r>
              <a:rPr lang="en-GB" sz="1600">
                <a:ea typeface="+mn-lt"/>
                <a:cs typeface="+mn-lt"/>
              </a:rPr>
              <a:t>Turban Ak, Hammadi, Z (2002) </a:t>
            </a:r>
            <a:r>
              <a:rPr lang="en-GB" sz="1600" i="1">
                <a:ea typeface="+mn-lt"/>
                <a:cs typeface="+mn-lt"/>
              </a:rPr>
              <a:t>Developing a student team using Belbin Team Role, </a:t>
            </a:r>
            <a:r>
              <a:rPr lang="en-GB" sz="1600">
                <a:ea typeface="+mn-lt"/>
                <a:cs typeface="+mn-lt"/>
              </a:rPr>
              <a:t>Fuzzy Technique Computer Integrated System 28 (11) </a:t>
            </a:r>
            <a:r>
              <a:rPr lang="en-GB" sz="1600" err="1">
                <a:ea typeface="+mn-lt"/>
                <a:cs typeface="+mn-lt"/>
              </a:rPr>
              <a:t>pg</a:t>
            </a:r>
            <a:r>
              <a:rPr lang="en-GB" sz="1600">
                <a:ea typeface="+mn-lt"/>
                <a:cs typeface="+mn-lt"/>
              </a:rPr>
              <a:t> 1124-1136</a:t>
            </a:r>
            <a:endParaRPr lang="en-GB" sz="1600" dirty="0">
              <a:cs typeface="Calibri"/>
            </a:endParaRPr>
          </a:p>
          <a:p>
            <a:endParaRPr lang="en-GB" sz="1600" dirty="0">
              <a:cs typeface="Calibri"/>
            </a:endParaRPr>
          </a:p>
          <a:p>
            <a:endParaRPr lang="en-GB" sz="900">
              <a:cs typeface="Calibri"/>
            </a:endParaRPr>
          </a:p>
          <a:p>
            <a:endParaRPr lang="en-GB">
              <a:cs typeface="Calibri"/>
            </a:endParaRPr>
          </a:p>
        </p:txBody>
      </p:sp>
    </p:spTree>
    <p:extLst>
      <p:ext uri="{BB962C8B-B14F-4D97-AF65-F5344CB8AC3E}">
        <p14:creationId xmlns:p14="http://schemas.microsoft.com/office/powerpoint/2010/main" val="15685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107" y="1022397"/>
            <a:ext cx="7066893" cy="4978355"/>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srgbClr val="FFFFFF"/>
              </a:solidFill>
              <a:latin typeface="Calibri" panose="020F0502020204030204"/>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350" y="2432023"/>
            <a:ext cx="1456681" cy="141716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FFFFFF"/>
              </a:solidFill>
              <a:latin typeface="Calibri" panose="020F0502020204030204"/>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209872" y="1976680"/>
            <a:ext cx="2240924" cy="2240924"/>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defRPr/>
            </a:pPr>
            <a:endParaRPr lang="en-US" sz="1350">
              <a:solidFill>
                <a:srgbClr val="000000"/>
              </a:solidFill>
              <a:latin typeface="Calibri" panose="020F0502020204030204"/>
            </a:endParaRPr>
          </a:p>
        </p:txBody>
      </p:sp>
      <p:sp>
        <p:nvSpPr>
          <p:cNvPr id="2" name="Title 1">
            <a:extLst>
              <a:ext uri="{FF2B5EF4-FFF2-40B4-BE49-F238E27FC236}">
                <a16:creationId xmlns:a16="http://schemas.microsoft.com/office/drawing/2014/main" id="{8508593D-DD3D-26EE-ADD1-DF187ED2FDE9}"/>
              </a:ext>
            </a:extLst>
          </p:cNvPr>
          <p:cNvSpPr>
            <a:spLocks noGrp="1"/>
          </p:cNvSpPr>
          <p:nvPr>
            <p:ph type="title"/>
          </p:nvPr>
        </p:nvSpPr>
        <p:spPr>
          <a:xfrm>
            <a:off x="3028951" y="2311619"/>
            <a:ext cx="5733470" cy="2063315"/>
          </a:xfrm>
        </p:spPr>
        <p:txBody>
          <a:bodyPr vert="horz" lIns="68580" tIns="34290" rIns="68580" bIns="34290" rtlCol="0" anchor="b">
            <a:normAutofit/>
          </a:bodyPr>
          <a:lstStyle/>
          <a:p>
            <a:pPr algn="r"/>
            <a:r>
              <a:rPr lang="en-US" sz="4500"/>
              <a:t>Conflict Management and Resolution Strategies</a:t>
            </a:r>
          </a:p>
        </p:txBody>
      </p:sp>
    </p:spTree>
    <p:extLst>
      <p:ext uri="{BB962C8B-B14F-4D97-AF65-F5344CB8AC3E}">
        <p14:creationId xmlns:p14="http://schemas.microsoft.com/office/powerpoint/2010/main" val="1638369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857251"/>
            <a:ext cx="851300" cy="35849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FE3306C8-FB85-9D45-91CE-C12EF299D484}"/>
              </a:ext>
            </a:extLst>
          </p:cNvPr>
          <p:cNvSpPr>
            <a:spLocks noGrp="1"/>
          </p:cNvSpPr>
          <p:nvPr>
            <p:ph type="title"/>
          </p:nvPr>
        </p:nvSpPr>
        <p:spPr>
          <a:xfrm>
            <a:off x="628650" y="1131094"/>
            <a:ext cx="7886700" cy="994172"/>
          </a:xfrm>
        </p:spPr>
        <p:txBody>
          <a:bodyPr>
            <a:normAutofit/>
          </a:bodyPr>
          <a:lstStyle/>
          <a:p>
            <a:r>
              <a:rPr lang="en-GB" dirty="0">
                <a:cs typeface="Calibri Light"/>
              </a:rPr>
              <a:t>What is Conflict Resolution?</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416783" y="2494668"/>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350" dirty="0"/>
          </a:p>
        </p:txBody>
      </p:sp>
      <p:sp>
        <p:nvSpPr>
          <p:cNvPr id="3" name="Content Placeholder 2">
            <a:extLst>
              <a:ext uri="{FF2B5EF4-FFF2-40B4-BE49-F238E27FC236}">
                <a16:creationId xmlns:a16="http://schemas.microsoft.com/office/drawing/2014/main" id="{47161F94-184E-3FC1-42B0-E99BF2AE2351}"/>
              </a:ext>
            </a:extLst>
          </p:cNvPr>
          <p:cNvSpPr>
            <a:spLocks noGrp="1"/>
          </p:cNvSpPr>
          <p:nvPr>
            <p:ph idx="1"/>
          </p:nvPr>
        </p:nvSpPr>
        <p:spPr>
          <a:xfrm>
            <a:off x="628650" y="2226469"/>
            <a:ext cx="7886700" cy="3263504"/>
          </a:xfrm>
        </p:spPr>
        <p:txBody>
          <a:bodyPr vert="horz" lIns="68580" tIns="34290" rIns="68580" bIns="34290" rtlCol="0" anchor="t">
            <a:normAutofit/>
          </a:bodyPr>
          <a:lstStyle/>
          <a:p>
            <a:r>
              <a:rPr lang="en-GB" dirty="0">
                <a:cs typeface="Calibri"/>
              </a:rPr>
              <a:t>In workplace, conflicts happen on many occasions. It is important to know how to solve conflicts and have skills to do this. </a:t>
            </a:r>
          </a:p>
          <a:p>
            <a:r>
              <a:rPr lang="en-GB" dirty="0">
                <a:cs typeface="Calibri"/>
              </a:rPr>
              <a:t>Conflict resolution in work should be peaceful.</a:t>
            </a:r>
          </a:p>
          <a:p>
            <a:r>
              <a:rPr lang="en-GB" dirty="0">
                <a:cs typeface="Calibri"/>
              </a:rPr>
              <a:t>According to Psychologist, Bruce Tuckman, the stages of norming and preforming are where conflict resolution happens, while conflicts happen in the storming stage.</a:t>
            </a:r>
          </a:p>
          <a:p>
            <a:endParaRPr lang="en-GB" dirty="0">
              <a:cs typeface="Calibri"/>
            </a:endParaRPr>
          </a:p>
        </p:txBody>
      </p:sp>
    </p:spTree>
    <p:extLst>
      <p:ext uri="{BB962C8B-B14F-4D97-AF65-F5344CB8AC3E}">
        <p14:creationId xmlns:p14="http://schemas.microsoft.com/office/powerpoint/2010/main" val="3610057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D0ACF803-7D70-DE37-C1B8-B76B1BBDD561}"/>
              </a:ext>
            </a:extLst>
          </p:cNvPr>
          <p:cNvSpPr>
            <a:spLocks noGrp="1"/>
          </p:cNvSpPr>
          <p:nvPr>
            <p:ph type="title"/>
          </p:nvPr>
        </p:nvSpPr>
        <p:spPr>
          <a:xfrm>
            <a:off x="476251" y="1337867"/>
            <a:ext cx="2563994" cy="4187361"/>
          </a:xfrm>
        </p:spPr>
        <p:txBody>
          <a:bodyPr anchor="ctr">
            <a:normAutofit/>
          </a:bodyPr>
          <a:lstStyle/>
          <a:p>
            <a:r>
              <a:rPr lang="en-GB" sz="4050" dirty="0">
                <a:cs typeface="Calibri Light"/>
              </a:rPr>
              <a:t>How can Conflict Happen?</a:t>
            </a:r>
            <a:endParaRPr lang="en-GB" sz="4050" dirty="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20588" y="3454289"/>
            <a:ext cx="4057650" cy="13716"/>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057650"/>
                      <a:gd name="connsiteY0" fmla="*/ 0 h 13716"/>
                      <a:gd name="connsiteX1" fmla="*/ 757428 w 4057650"/>
                      <a:gd name="connsiteY1" fmla="*/ 0 h 13716"/>
                      <a:gd name="connsiteX2" fmla="*/ 1474279 w 4057650"/>
                      <a:gd name="connsiteY2" fmla="*/ 0 h 13716"/>
                      <a:gd name="connsiteX3" fmla="*/ 2191131 w 4057650"/>
                      <a:gd name="connsiteY3" fmla="*/ 0 h 13716"/>
                      <a:gd name="connsiteX4" fmla="*/ 2745676 w 4057650"/>
                      <a:gd name="connsiteY4" fmla="*/ 0 h 13716"/>
                      <a:gd name="connsiteX5" fmla="*/ 3340798 w 4057650"/>
                      <a:gd name="connsiteY5" fmla="*/ 0 h 13716"/>
                      <a:gd name="connsiteX6" fmla="*/ 4057650 w 4057650"/>
                      <a:gd name="connsiteY6" fmla="*/ 0 h 13716"/>
                      <a:gd name="connsiteX7" fmla="*/ 4057650 w 4057650"/>
                      <a:gd name="connsiteY7" fmla="*/ 13716 h 13716"/>
                      <a:gd name="connsiteX8" fmla="*/ 3381375 w 4057650"/>
                      <a:gd name="connsiteY8" fmla="*/ 13716 h 13716"/>
                      <a:gd name="connsiteX9" fmla="*/ 2826830 w 4057650"/>
                      <a:gd name="connsiteY9" fmla="*/ 13716 h 13716"/>
                      <a:gd name="connsiteX10" fmla="*/ 2272284 w 4057650"/>
                      <a:gd name="connsiteY10" fmla="*/ 13716 h 13716"/>
                      <a:gd name="connsiteX11" fmla="*/ 1555432 w 4057650"/>
                      <a:gd name="connsiteY11" fmla="*/ 13716 h 13716"/>
                      <a:gd name="connsiteX12" fmla="*/ 960310 w 4057650"/>
                      <a:gd name="connsiteY12" fmla="*/ 13716 h 13716"/>
                      <a:gd name="connsiteX13" fmla="*/ 0 w 4057650"/>
                      <a:gd name="connsiteY13" fmla="*/ 13716 h 13716"/>
                      <a:gd name="connsiteX14" fmla="*/ 0 w 4057650"/>
                      <a:gd name="connsiteY14"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057650" h="13716" fill="none" extrusionOk="0">
                        <a:moveTo>
                          <a:pt x="0" y="0"/>
                        </a:moveTo>
                        <a:cubicBezTo>
                          <a:pt x="371182" y="3227"/>
                          <a:pt x="494372" y="9222"/>
                          <a:pt x="757428" y="0"/>
                        </a:cubicBezTo>
                        <a:cubicBezTo>
                          <a:pt x="1020484" y="-9222"/>
                          <a:pt x="1116719" y="-4357"/>
                          <a:pt x="1474279" y="0"/>
                        </a:cubicBezTo>
                        <a:cubicBezTo>
                          <a:pt x="1831839" y="4357"/>
                          <a:pt x="1920973" y="-11809"/>
                          <a:pt x="2191131" y="0"/>
                        </a:cubicBezTo>
                        <a:cubicBezTo>
                          <a:pt x="2461289" y="11809"/>
                          <a:pt x="2589480" y="-22604"/>
                          <a:pt x="2745676" y="0"/>
                        </a:cubicBezTo>
                        <a:cubicBezTo>
                          <a:pt x="2901872" y="22604"/>
                          <a:pt x="3136452" y="-12306"/>
                          <a:pt x="3340798" y="0"/>
                        </a:cubicBezTo>
                        <a:cubicBezTo>
                          <a:pt x="3545144" y="12306"/>
                          <a:pt x="3766934" y="-21556"/>
                          <a:pt x="4057650" y="0"/>
                        </a:cubicBezTo>
                        <a:cubicBezTo>
                          <a:pt x="4057378" y="4708"/>
                          <a:pt x="4057987" y="7132"/>
                          <a:pt x="4057650" y="13716"/>
                        </a:cubicBezTo>
                        <a:cubicBezTo>
                          <a:pt x="3743404" y="35553"/>
                          <a:pt x="3625516" y="-19495"/>
                          <a:pt x="3381375" y="13716"/>
                        </a:cubicBezTo>
                        <a:cubicBezTo>
                          <a:pt x="3137235" y="46927"/>
                          <a:pt x="2946571" y="-4571"/>
                          <a:pt x="2826830" y="13716"/>
                        </a:cubicBezTo>
                        <a:cubicBezTo>
                          <a:pt x="2707090" y="32003"/>
                          <a:pt x="2402756" y="-3140"/>
                          <a:pt x="2272284" y="13716"/>
                        </a:cubicBezTo>
                        <a:cubicBezTo>
                          <a:pt x="2141812" y="30572"/>
                          <a:pt x="1895935" y="13627"/>
                          <a:pt x="1555432" y="13716"/>
                        </a:cubicBezTo>
                        <a:cubicBezTo>
                          <a:pt x="1214929" y="13805"/>
                          <a:pt x="1103072" y="9931"/>
                          <a:pt x="960310" y="13716"/>
                        </a:cubicBezTo>
                        <a:cubicBezTo>
                          <a:pt x="817548" y="17501"/>
                          <a:pt x="402272" y="-33931"/>
                          <a:pt x="0" y="13716"/>
                        </a:cubicBezTo>
                        <a:cubicBezTo>
                          <a:pt x="-460" y="10837"/>
                          <a:pt x="38" y="6680"/>
                          <a:pt x="0" y="0"/>
                        </a:cubicBezTo>
                        <a:close/>
                      </a:path>
                      <a:path w="4057650" h="13716" stroke="0" extrusionOk="0">
                        <a:moveTo>
                          <a:pt x="0" y="0"/>
                        </a:moveTo>
                        <a:cubicBezTo>
                          <a:pt x="248348" y="13145"/>
                          <a:pt x="486117" y="25042"/>
                          <a:pt x="635698" y="0"/>
                        </a:cubicBezTo>
                        <a:cubicBezTo>
                          <a:pt x="785279" y="-25042"/>
                          <a:pt x="917762" y="-5537"/>
                          <a:pt x="1190244" y="0"/>
                        </a:cubicBezTo>
                        <a:cubicBezTo>
                          <a:pt x="1462726" y="5537"/>
                          <a:pt x="1667120" y="-21232"/>
                          <a:pt x="1947672" y="0"/>
                        </a:cubicBezTo>
                        <a:cubicBezTo>
                          <a:pt x="2228224" y="21232"/>
                          <a:pt x="2280631" y="-21698"/>
                          <a:pt x="2583370" y="0"/>
                        </a:cubicBezTo>
                        <a:cubicBezTo>
                          <a:pt x="2886109" y="21698"/>
                          <a:pt x="3022941" y="19647"/>
                          <a:pt x="3219069" y="0"/>
                        </a:cubicBezTo>
                        <a:cubicBezTo>
                          <a:pt x="3415197" y="-19647"/>
                          <a:pt x="3747500" y="26991"/>
                          <a:pt x="4057650" y="0"/>
                        </a:cubicBezTo>
                        <a:cubicBezTo>
                          <a:pt x="4056980" y="3019"/>
                          <a:pt x="4057134" y="10425"/>
                          <a:pt x="4057650" y="13716"/>
                        </a:cubicBezTo>
                        <a:cubicBezTo>
                          <a:pt x="3865148" y="-7885"/>
                          <a:pt x="3702543" y="44896"/>
                          <a:pt x="3381375" y="13716"/>
                        </a:cubicBezTo>
                        <a:cubicBezTo>
                          <a:pt x="3060208" y="-17464"/>
                          <a:pt x="2956571" y="-13250"/>
                          <a:pt x="2826830" y="13716"/>
                        </a:cubicBezTo>
                        <a:cubicBezTo>
                          <a:pt x="2697089" y="40682"/>
                          <a:pt x="2411031" y="38582"/>
                          <a:pt x="2150555" y="13716"/>
                        </a:cubicBezTo>
                        <a:cubicBezTo>
                          <a:pt x="1890080" y="-11150"/>
                          <a:pt x="1741827" y="-5187"/>
                          <a:pt x="1474280" y="13716"/>
                        </a:cubicBezTo>
                        <a:cubicBezTo>
                          <a:pt x="1206734" y="32619"/>
                          <a:pt x="998203" y="28763"/>
                          <a:pt x="838581" y="13716"/>
                        </a:cubicBezTo>
                        <a:cubicBezTo>
                          <a:pt x="678959" y="-1331"/>
                          <a:pt x="187101" y="-17784"/>
                          <a:pt x="0" y="13716"/>
                        </a:cubicBezTo>
                        <a:cubicBezTo>
                          <a:pt x="-114" y="7033"/>
                          <a:pt x="103" y="342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15" name="Content Placeholder 2">
            <a:extLst>
              <a:ext uri="{FF2B5EF4-FFF2-40B4-BE49-F238E27FC236}">
                <a16:creationId xmlns:a16="http://schemas.microsoft.com/office/drawing/2014/main" id="{3007E64B-E3D3-403F-ED3C-5F75691A5D22}"/>
              </a:ext>
            </a:extLst>
          </p:cNvPr>
          <p:cNvGraphicFramePr>
            <a:graphicFrameLocks noGrp="1"/>
          </p:cNvGraphicFramePr>
          <p:nvPr>
            <p:ph idx="1"/>
            <p:extLst>
              <p:ext uri="{D42A27DB-BD31-4B8C-83A1-F6EECF244321}">
                <p14:modId xmlns:p14="http://schemas.microsoft.com/office/powerpoint/2010/main" val="21167532"/>
              </p:ext>
            </p:extLst>
          </p:nvPr>
        </p:nvGraphicFramePr>
        <p:xfrm>
          <a:off x="3486014" y="1337867"/>
          <a:ext cx="5175384" cy="415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99639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857250"/>
            <a:ext cx="4572000" cy="51435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109" y="857250"/>
            <a:ext cx="3493042"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B5EB412C-8DD3-BFD0-C7AC-8265300AC150}"/>
              </a:ext>
            </a:extLst>
          </p:cNvPr>
          <p:cNvSpPr>
            <a:spLocks noGrp="1"/>
          </p:cNvSpPr>
          <p:nvPr>
            <p:ph type="title"/>
          </p:nvPr>
        </p:nvSpPr>
        <p:spPr>
          <a:xfrm>
            <a:off x="1237221" y="2856551"/>
            <a:ext cx="3202792" cy="567848"/>
          </a:xfrm>
          <a:ln w="25400" cap="sq">
            <a:solidFill>
              <a:srgbClr val="FFFFFF"/>
            </a:solidFill>
            <a:miter lim="800000"/>
          </a:ln>
        </p:spPr>
        <p:txBody>
          <a:bodyPr vert="horz" wrap="square" lIns="68580" tIns="34290" rIns="68580" bIns="34290" rtlCol="0" anchor="ctr">
            <a:noAutofit/>
          </a:bodyPr>
          <a:lstStyle/>
          <a:p>
            <a:pPr algn="ctr"/>
            <a:r>
              <a:rPr lang="en-US" sz="1950" dirty="0"/>
              <a:t>Conflict Resolution Strategies </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1090109" cy="51435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58544847-825B-D524-37EA-3F5E2755ADA6}"/>
              </a:ext>
            </a:extLst>
          </p:cNvPr>
          <p:cNvSpPr>
            <a:spLocks noGrp="1"/>
          </p:cNvSpPr>
          <p:nvPr>
            <p:ph idx="1"/>
          </p:nvPr>
        </p:nvSpPr>
        <p:spPr>
          <a:xfrm>
            <a:off x="4930902" y="1337310"/>
            <a:ext cx="3789800" cy="1909953"/>
          </a:xfrm>
        </p:spPr>
        <p:txBody>
          <a:bodyPr vert="horz" lIns="68580" tIns="34290" rIns="68580" bIns="34290" rtlCol="0">
            <a:normAutofit/>
          </a:bodyPr>
          <a:lstStyle/>
          <a:p>
            <a:endParaRPr lang="en-US" sz="1500"/>
          </a:p>
          <a:p>
            <a:endParaRPr lang="en-US" sz="1500"/>
          </a:p>
        </p:txBody>
      </p:sp>
      <p:sp>
        <p:nvSpPr>
          <p:cNvPr id="4" name="TextBox 3">
            <a:extLst>
              <a:ext uri="{FF2B5EF4-FFF2-40B4-BE49-F238E27FC236}">
                <a16:creationId xmlns:a16="http://schemas.microsoft.com/office/drawing/2014/main" id="{F938FDD1-0B90-6973-1B7F-B92FB3E0A42D}"/>
              </a:ext>
            </a:extLst>
          </p:cNvPr>
          <p:cNvSpPr txBox="1"/>
          <p:nvPr/>
        </p:nvSpPr>
        <p:spPr>
          <a:xfrm>
            <a:off x="4589191" y="1014018"/>
            <a:ext cx="4309064" cy="4928361"/>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rmAutofit/>
          </a:bodyPr>
          <a:lstStyle/>
          <a:p>
            <a:pPr marL="214313" indent="-171450">
              <a:lnSpc>
                <a:spcPct val="90000"/>
              </a:lnSpc>
              <a:spcAft>
                <a:spcPts val="450"/>
              </a:spcAft>
              <a:buFont typeface="Arial" panose="020B0604020202020204" pitchFamily="34" charset="0"/>
              <a:buChar char="•"/>
            </a:pPr>
            <a:r>
              <a:rPr lang="en-US" dirty="0"/>
              <a:t>One way of solving conflict is work together toward a common goal. This creates same thinking between people in conflict. </a:t>
            </a:r>
            <a:endParaRPr lang="en-US" dirty="0">
              <a:cs typeface="Calibri"/>
            </a:endParaRPr>
          </a:p>
          <a:p>
            <a:pPr marL="214313" indent="-171450">
              <a:lnSpc>
                <a:spcPct val="90000"/>
              </a:lnSpc>
              <a:spcAft>
                <a:spcPts val="450"/>
              </a:spcAft>
              <a:buFont typeface="Arial" panose="020B0604020202020204" pitchFamily="34" charset="0"/>
              <a:buChar char="•"/>
            </a:pPr>
            <a:r>
              <a:rPr lang="en-US" dirty="0"/>
              <a:t>Another way is to help each other by trying to understand them. This can help solve conflicts. </a:t>
            </a:r>
            <a:endParaRPr lang="en-US" dirty="0">
              <a:cs typeface="Calibri"/>
            </a:endParaRPr>
          </a:p>
          <a:p>
            <a:pPr marL="214313" indent="-171450">
              <a:lnSpc>
                <a:spcPct val="90000"/>
              </a:lnSpc>
              <a:spcAft>
                <a:spcPts val="450"/>
              </a:spcAft>
              <a:buFont typeface="Arial" panose="020B0604020202020204" pitchFamily="34" charset="0"/>
              <a:buChar char="•"/>
            </a:pPr>
            <a:r>
              <a:rPr lang="en-US" dirty="0"/>
              <a:t>Compromising is great way to solve conflicts because it lets people find middle ground and be little bit happy with the decision.  </a:t>
            </a:r>
            <a:endParaRPr lang="en-US" dirty="0">
              <a:cs typeface="Calibri"/>
            </a:endParaRPr>
          </a:p>
          <a:p>
            <a:pPr marL="214313" indent="-171450">
              <a:lnSpc>
                <a:spcPct val="90000"/>
              </a:lnSpc>
              <a:spcAft>
                <a:spcPts val="450"/>
              </a:spcAft>
              <a:buFont typeface="Arial" panose="020B0604020202020204" pitchFamily="34" charset="0"/>
              <a:buChar char="•"/>
            </a:pPr>
            <a:r>
              <a:rPr lang="en-US" dirty="0"/>
              <a:t>It is always best to try avoid conflicts in the workplace. To do this you should always speak kindly and respectfully.</a:t>
            </a:r>
            <a:endParaRPr lang="en-US" dirty="0">
              <a:cs typeface="Calibri"/>
            </a:endParaRPr>
          </a:p>
          <a:p>
            <a:pPr marL="214313" indent="-171450">
              <a:lnSpc>
                <a:spcPct val="90000"/>
              </a:lnSpc>
              <a:spcAft>
                <a:spcPts val="450"/>
              </a:spcAft>
              <a:buFont typeface="Arial" panose="020B0604020202020204" pitchFamily="34" charset="0"/>
              <a:buChar char="•"/>
            </a:pPr>
            <a:r>
              <a:rPr lang="en-US" dirty="0"/>
              <a:t>Misunderstandings can cause conflict, so it is important to be clear when speaking. </a:t>
            </a:r>
            <a:endParaRPr lang="en-US">
              <a:cs typeface="Calibri"/>
            </a:endParaRPr>
          </a:p>
          <a:p>
            <a:pPr marL="214313" indent="-171450">
              <a:lnSpc>
                <a:spcPct val="90000"/>
              </a:lnSpc>
              <a:spcAft>
                <a:spcPts val="450"/>
              </a:spcAft>
              <a:buFont typeface="Arial" panose="020B0604020202020204" pitchFamily="34" charset="0"/>
              <a:buChar char="•"/>
            </a:pPr>
            <a:endParaRPr lang="en-US" sz="825"/>
          </a:p>
        </p:txBody>
      </p:sp>
    </p:spTree>
    <p:extLst>
      <p:ext uri="{BB962C8B-B14F-4D97-AF65-F5344CB8AC3E}">
        <p14:creationId xmlns:p14="http://schemas.microsoft.com/office/powerpoint/2010/main" val="1446077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3125453" cy="51435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D0A0BCDE-8F12-5D85-DC6E-4600AAEB62CD}"/>
              </a:ext>
            </a:extLst>
          </p:cNvPr>
          <p:cNvSpPr>
            <a:spLocks noGrp="1"/>
          </p:cNvSpPr>
          <p:nvPr>
            <p:ph type="title"/>
          </p:nvPr>
        </p:nvSpPr>
        <p:spPr>
          <a:xfrm>
            <a:off x="515126" y="1722430"/>
            <a:ext cx="2400300" cy="3345872"/>
          </a:xfrm>
        </p:spPr>
        <p:txBody>
          <a:bodyPr>
            <a:normAutofit/>
          </a:bodyPr>
          <a:lstStyle/>
          <a:p>
            <a:r>
              <a:rPr lang="en-GB">
                <a:solidFill>
                  <a:srgbClr val="FFFFFF"/>
                </a:solidFill>
                <a:cs typeface="Calibri Light"/>
              </a:rPr>
              <a:t>Bruce Tuckman's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2" y="2698860"/>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350" dirty="0"/>
          </a:p>
        </p:txBody>
      </p:sp>
      <p:sp>
        <p:nvSpPr>
          <p:cNvPr id="3" name="Content Placeholder 2">
            <a:extLst>
              <a:ext uri="{FF2B5EF4-FFF2-40B4-BE49-F238E27FC236}">
                <a16:creationId xmlns:a16="http://schemas.microsoft.com/office/drawing/2014/main" id="{4E297C5C-31C2-0704-3860-178F34E19923}"/>
              </a:ext>
            </a:extLst>
          </p:cNvPr>
          <p:cNvSpPr>
            <a:spLocks noGrp="1"/>
          </p:cNvSpPr>
          <p:nvPr>
            <p:ph idx="1"/>
          </p:nvPr>
        </p:nvSpPr>
        <p:spPr>
          <a:xfrm>
            <a:off x="3335482" y="1300759"/>
            <a:ext cx="5179868" cy="4189214"/>
          </a:xfrm>
        </p:spPr>
        <p:txBody>
          <a:bodyPr vert="horz" lIns="68580" tIns="34290" rIns="68580" bIns="34290" rtlCol="0" anchor="ctr">
            <a:normAutofit/>
          </a:bodyPr>
          <a:lstStyle/>
          <a:p>
            <a:r>
              <a:rPr lang="en-GB" sz="1800" dirty="0">
                <a:cs typeface="Calibri"/>
              </a:rPr>
              <a:t>According to Tuckman's theory, conflict begins in storming stage. This is when people are confused on their roles and feel they are not making progress. </a:t>
            </a:r>
          </a:p>
          <a:p>
            <a:r>
              <a:rPr lang="en-GB" sz="1800" dirty="0">
                <a:cs typeface="Calibri"/>
              </a:rPr>
              <a:t>Conflict management happens in norming stage. This is where team members know each other more and solve the conflicts.</a:t>
            </a:r>
          </a:p>
          <a:p>
            <a:r>
              <a:rPr lang="en-GB" sz="1800" dirty="0">
                <a:cs typeface="Calibri"/>
              </a:rPr>
              <a:t>The conflict resolution happens in performing stage when the team can work better together and easily. </a:t>
            </a:r>
          </a:p>
          <a:p>
            <a:endParaRPr lang="en-GB" sz="1800" dirty="0">
              <a:cs typeface="Calibri"/>
            </a:endParaRPr>
          </a:p>
        </p:txBody>
      </p:sp>
    </p:spTree>
    <p:extLst>
      <p:ext uri="{BB962C8B-B14F-4D97-AF65-F5344CB8AC3E}">
        <p14:creationId xmlns:p14="http://schemas.microsoft.com/office/powerpoint/2010/main" val="25155755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pic>
        <p:nvPicPr>
          <p:cNvPr id="5" name="Picture 4" descr="Glasses on top of a book">
            <a:extLst>
              <a:ext uri="{FF2B5EF4-FFF2-40B4-BE49-F238E27FC236}">
                <a16:creationId xmlns:a16="http://schemas.microsoft.com/office/drawing/2014/main" id="{997C1741-078C-BFF4-E02E-19DF7D403631}"/>
              </a:ext>
            </a:extLst>
          </p:cNvPr>
          <p:cNvPicPr>
            <a:picLocks noChangeAspect="1"/>
          </p:cNvPicPr>
          <p:nvPr/>
        </p:nvPicPr>
        <p:blipFill rotWithShape="1">
          <a:blip r:embed="rId2"/>
          <a:srcRect l="16129" r="36997" b="10"/>
          <a:stretch/>
        </p:blipFill>
        <p:spPr>
          <a:xfrm>
            <a:off x="-5524" y="857257"/>
            <a:ext cx="3641693" cy="5143493"/>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9" y="1163241"/>
            <a:ext cx="2240924" cy="2240924"/>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defRPr/>
            </a:pPr>
            <a:endParaRPr lang="en-US" sz="1350">
              <a:solidFill>
                <a:srgbClr val="000000"/>
              </a:solidFill>
              <a:latin typeface="Calibri" panose="020F0502020204030204"/>
            </a:endParaRPr>
          </a:p>
        </p:txBody>
      </p:sp>
      <p:sp>
        <p:nvSpPr>
          <p:cNvPr id="2" name="Title 1">
            <a:extLst>
              <a:ext uri="{FF2B5EF4-FFF2-40B4-BE49-F238E27FC236}">
                <a16:creationId xmlns:a16="http://schemas.microsoft.com/office/drawing/2014/main" id="{22A64CA8-EC4E-C077-9441-37C42536852D}"/>
              </a:ext>
            </a:extLst>
          </p:cNvPr>
          <p:cNvSpPr>
            <a:spLocks noGrp="1"/>
          </p:cNvSpPr>
          <p:nvPr>
            <p:ph type="title"/>
          </p:nvPr>
        </p:nvSpPr>
        <p:spPr>
          <a:xfrm>
            <a:off x="4370286" y="1163241"/>
            <a:ext cx="4291113" cy="994172"/>
          </a:xfrm>
        </p:spPr>
        <p:txBody>
          <a:bodyPr>
            <a:normAutofit/>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3624D2A0-96E5-5057-CCF5-E95798A3B211}"/>
              </a:ext>
            </a:extLst>
          </p:cNvPr>
          <p:cNvSpPr>
            <a:spLocks noGrp="1"/>
          </p:cNvSpPr>
          <p:nvPr>
            <p:ph idx="1"/>
          </p:nvPr>
        </p:nvSpPr>
        <p:spPr>
          <a:xfrm>
            <a:off x="4370286" y="2258615"/>
            <a:ext cx="4291113" cy="3263504"/>
          </a:xfrm>
        </p:spPr>
        <p:txBody>
          <a:bodyPr vert="horz" lIns="68580" tIns="34290" rIns="68580" bIns="34290" rtlCol="0" anchor="t">
            <a:normAutofit/>
          </a:bodyPr>
          <a:lstStyle/>
          <a:p>
            <a:r>
              <a:rPr lang="en-GB" dirty="0">
                <a:cs typeface="Calibri"/>
              </a:rPr>
              <a:t>Reggie Baker (2022)</a:t>
            </a:r>
          </a:p>
          <a:p>
            <a:r>
              <a:rPr lang="en-GB" dirty="0">
                <a:cs typeface="Calibri"/>
              </a:rPr>
              <a:t>Edward Appleby (2019)</a:t>
            </a:r>
          </a:p>
          <a:p>
            <a:r>
              <a:rPr lang="en-GB" dirty="0">
                <a:cs typeface="Calibri"/>
              </a:rPr>
              <a:t>Nibusinessinfo.co.uk</a:t>
            </a:r>
          </a:p>
          <a:p>
            <a:r>
              <a:rPr lang="en-GB" dirty="0">
                <a:cs typeface="Calibri"/>
              </a:rPr>
              <a:t>Mind Tools Content Team</a:t>
            </a:r>
          </a:p>
          <a:p>
            <a:endParaRPr lang="en-GB" dirty="0">
              <a:cs typeface="Calibri"/>
            </a:endParaRPr>
          </a:p>
        </p:txBody>
      </p:sp>
    </p:spTree>
    <p:extLst>
      <p:ext uri="{BB962C8B-B14F-4D97-AF65-F5344CB8AC3E}">
        <p14:creationId xmlns:p14="http://schemas.microsoft.com/office/powerpoint/2010/main" val="13615049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35FEDD090144E4A83518A59C26DCD2E" ma:contentTypeVersion="5" ma:contentTypeDescription="Create a new document." ma:contentTypeScope="" ma:versionID="68032d8ce5c09f26524e373c869675d1">
  <xsd:schema xmlns:xsd="http://www.w3.org/2001/XMLSchema" xmlns:xs="http://www.w3.org/2001/XMLSchema" xmlns:p="http://schemas.microsoft.com/office/2006/metadata/properties" xmlns:ns2="577b6c5c-d293-49e3-9c3b-c98474d6b631" targetNamespace="http://schemas.microsoft.com/office/2006/metadata/properties" ma:root="true" ma:fieldsID="4bfa3860227d105e82b0ad44d7255c6c" ns2:_="">
    <xsd:import namespace="577b6c5c-d293-49e3-9c3b-c98474d6b63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b6c5c-d293-49e3-9c3b-c98474d6b63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DA7B3317-DDB3-479C-ABFC-BEA04067B512}">
  <ds:schemaRefs>
    <ds:schemaRef ds:uri="577b6c5c-d293-49e3-9c3b-c98474d6b63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On-screen Show (4:3)</PresentationFormat>
  <Slides>30</Slides>
  <Notes>6</Notes>
  <HiddenSlides>0</HiddenSlide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20140311PresentationUWTSDTemplate</vt:lpstr>
      <vt:lpstr>Office Theme</vt:lpstr>
      <vt:lpstr>ANALYSIS ON TEAM ROLE COMPOSITION (USING BELBIN TO ILLUSTRATE THIS); INCLUDING STRENGTHS,WEAKNESSES, CHALLENGES (HPW TO OVERCAME THEM) Muntakim Ali </vt:lpstr>
      <vt:lpstr>Introduction </vt:lpstr>
      <vt:lpstr>Belbin Team Role Composition</vt:lpstr>
      <vt:lpstr>Strengths and Weaknesses</vt:lpstr>
      <vt:lpstr>Challenges faced and overcome</vt:lpstr>
      <vt:lpstr>Workplace Example</vt:lpstr>
      <vt:lpstr>Conclusion</vt:lpstr>
      <vt:lpstr>PowerPoint Presentation</vt:lpstr>
      <vt:lpstr>PowerPoint Presentation</vt:lpstr>
      <vt:lpstr>What Makes a Successful Team</vt:lpstr>
      <vt:lpstr>Introduction: </vt:lpstr>
      <vt:lpstr>Factor 1: Clear Goals and Roles</vt:lpstr>
      <vt:lpstr>Factor 2: Effective Communication</vt:lpstr>
      <vt:lpstr>Factor 3: Trust and Collaboration</vt:lpstr>
      <vt:lpstr>Factor 4: Continuous Learning and Adaptability</vt:lpstr>
      <vt:lpstr>Conclusion: </vt:lpstr>
      <vt:lpstr>References: </vt:lpstr>
      <vt:lpstr>Effective Team-working and Communication    Tuli Wahid Module Code: BMSW4009 University of Wales  Trinity Saint David Swansea </vt:lpstr>
      <vt:lpstr>PowerPoint Presentation</vt:lpstr>
      <vt:lpstr>PowerPoint Presentation</vt:lpstr>
      <vt:lpstr>PowerPoint Presentation</vt:lpstr>
      <vt:lpstr>PowerPoint Presentation</vt:lpstr>
      <vt:lpstr>PowerPoint Presentation</vt:lpstr>
      <vt:lpstr>PowerPoint Presentation</vt:lpstr>
      <vt:lpstr>Conflict Management and Resolution Strategies</vt:lpstr>
      <vt:lpstr>What is Conflict Resolution?</vt:lpstr>
      <vt:lpstr>How can Conflict Happen?</vt:lpstr>
      <vt:lpstr>Conflict Resolution Strategies </vt:lpstr>
      <vt:lpstr>Bruce Tuckman's Theory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5</cp:revision>
  <dcterms:created xsi:type="dcterms:W3CDTF">2015-04-14T15:21:28Z</dcterms:created>
  <dcterms:modified xsi:type="dcterms:W3CDTF">2023-07-06T10:59:17Z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0x010100D35FEDD090144E4A83518A59C26DCD2E</vt:lpwstr>
  </property>
</Properties>
</file>