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9" r:id="rId3"/>
    <p:sldId id="287" r:id="rId4"/>
    <p:sldId id="288" r:id="rId5"/>
    <p:sldId id="291" r:id="rId6"/>
    <p:sldId id="292" r:id="rId7"/>
    <p:sldId id="290" r:id="rId8"/>
    <p:sldId id="262" r:id="rId9"/>
    <p:sldId id="257" r:id="rId10"/>
    <p:sldId id="260" r:id="rId11"/>
    <p:sldId id="261" r:id="rId12"/>
    <p:sldId id="263" r:id="rId13"/>
    <p:sldId id="266" r:id="rId14"/>
    <p:sldId id="268" r:id="rId15"/>
    <p:sldId id="264" r:id="rId16"/>
    <p:sldId id="265" r:id="rId17"/>
    <p:sldId id="269" r:id="rId18"/>
    <p:sldId id="270" r:id="rId19"/>
    <p:sldId id="272" r:id="rId20"/>
    <p:sldId id="276" r:id="rId21"/>
    <p:sldId id="278" r:id="rId22"/>
    <p:sldId id="284" r:id="rId23"/>
    <p:sldId id="280" r:id="rId24"/>
    <p:sldId id="267" r:id="rId25"/>
    <p:sldId id="25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3" d="100"/>
          <a:sy n="73" d="100"/>
        </p:scale>
        <p:origin x="4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F502FC4-5203-4051-B8B6-B5CAB783CB17}" type="datetimeFigureOut">
              <a:rPr lang="en-GB" smtClean="0"/>
              <a:t>13/11/2019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748CBE-0A1C-466F-94E5-F2A5B7C864C4}" type="slidenum">
              <a:rPr lang="en-GB" smtClean="0"/>
              <a:t>‹#›</a:t>
            </a:fld>
            <a:endParaRPr lang="en-GB"/>
          </a:p>
        </p:txBody>
      </p:sp>
    </p:spTree>
    <p:extLst>
      <p:ext uri="{BB962C8B-B14F-4D97-AF65-F5344CB8AC3E}">
        <p14:creationId xmlns:p14="http://schemas.microsoft.com/office/powerpoint/2010/main" val="4140393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502FC4-5203-4051-B8B6-B5CAB783CB17}" type="datetimeFigureOut">
              <a:rPr lang="en-GB" smtClean="0"/>
              <a:t>13/11/2019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748CBE-0A1C-466F-94E5-F2A5B7C864C4}" type="slidenum">
              <a:rPr lang="en-GB" smtClean="0"/>
              <a:t>‹#›</a:t>
            </a:fld>
            <a:endParaRPr lang="en-GB"/>
          </a:p>
        </p:txBody>
      </p:sp>
    </p:spTree>
    <p:extLst>
      <p:ext uri="{BB962C8B-B14F-4D97-AF65-F5344CB8AC3E}">
        <p14:creationId xmlns:p14="http://schemas.microsoft.com/office/powerpoint/2010/main" val="179414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502FC4-5203-4051-B8B6-B5CAB783CB17}" type="datetimeFigureOut">
              <a:rPr lang="en-GB" smtClean="0"/>
              <a:t>13/11/2019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748CBE-0A1C-466F-94E5-F2A5B7C864C4}" type="slidenum">
              <a:rPr lang="en-GB" smtClean="0"/>
              <a:t>‹#›</a:t>
            </a:fld>
            <a:endParaRPr lang="en-GB"/>
          </a:p>
        </p:txBody>
      </p:sp>
    </p:spTree>
    <p:extLst>
      <p:ext uri="{BB962C8B-B14F-4D97-AF65-F5344CB8AC3E}">
        <p14:creationId xmlns:p14="http://schemas.microsoft.com/office/powerpoint/2010/main" val="368605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F502FC4-5203-4051-B8B6-B5CAB783CB17}" type="datetimeFigureOut">
              <a:rPr lang="en-GB" smtClean="0"/>
              <a:t>13/11/2019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748CBE-0A1C-466F-94E5-F2A5B7C864C4}" type="slidenum">
              <a:rPr lang="en-GB" smtClean="0"/>
              <a:t>‹#›</a:t>
            </a:fld>
            <a:endParaRPr lang="en-GB"/>
          </a:p>
        </p:txBody>
      </p:sp>
    </p:spTree>
    <p:extLst>
      <p:ext uri="{BB962C8B-B14F-4D97-AF65-F5344CB8AC3E}">
        <p14:creationId xmlns:p14="http://schemas.microsoft.com/office/powerpoint/2010/main" val="2308244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F502FC4-5203-4051-B8B6-B5CAB783CB17}" type="datetimeFigureOut">
              <a:rPr lang="en-GB" smtClean="0"/>
              <a:t>13/11/2019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1748CBE-0A1C-466F-94E5-F2A5B7C864C4}" type="slidenum">
              <a:rPr lang="en-GB" smtClean="0"/>
              <a:t>‹#›</a:t>
            </a:fld>
            <a:endParaRPr lang="en-GB"/>
          </a:p>
        </p:txBody>
      </p:sp>
    </p:spTree>
    <p:extLst>
      <p:ext uri="{BB962C8B-B14F-4D97-AF65-F5344CB8AC3E}">
        <p14:creationId xmlns:p14="http://schemas.microsoft.com/office/powerpoint/2010/main" val="12987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F502FC4-5203-4051-B8B6-B5CAB783CB17}" type="datetimeFigureOut">
              <a:rPr lang="en-GB" smtClean="0"/>
              <a:t>13/11/2019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1748CBE-0A1C-466F-94E5-F2A5B7C864C4}" type="slidenum">
              <a:rPr lang="en-GB" smtClean="0"/>
              <a:t>‹#›</a:t>
            </a:fld>
            <a:endParaRPr lang="en-GB"/>
          </a:p>
        </p:txBody>
      </p:sp>
    </p:spTree>
    <p:extLst>
      <p:ext uri="{BB962C8B-B14F-4D97-AF65-F5344CB8AC3E}">
        <p14:creationId xmlns:p14="http://schemas.microsoft.com/office/powerpoint/2010/main" val="1870339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502FC4-5203-4051-B8B6-B5CAB783CB17}" type="datetimeFigureOut">
              <a:rPr lang="en-GB" smtClean="0"/>
              <a:t>13/11/2019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1748CBE-0A1C-466F-94E5-F2A5B7C864C4}" type="slidenum">
              <a:rPr lang="en-GB" smtClean="0"/>
              <a:t>‹#›</a:t>
            </a:fld>
            <a:endParaRPr lang="en-GB"/>
          </a:p>
        </p:txBody>
      </p:sp>
    </p:spTree>
    <p:extLst>
      <p:ext uri="{BB962C8B-B14F-4D97-AF65-F5344CB8AC3E}">
        <p14:creationId xmlns:p14="http://schemas.microsoft.com/office/powerpoint/2010/main" val="2273441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502FC4-5203-4051-B8B6-B5CAB783CB17}" type="datetimeFigureOut">
              <a:rPr lang="en-GB" smtClean="0"/>
              <a:t>13/11/2019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748CBE-0A1C-466F-94E5-F2A5B7C864C4}" type="slidenum">
              <a:rPr lang="en-GB" smtClean="0"/>
              <a:t>‹#›</a:t>
            </a:fld>
            <a:endParaRPr lang="en-GB"/>
          </a:p>
        </p:txBody>
      </p:sp>
    </p:spTree>
    <p:extLst>
      <p:ext uri="{BB962C8B-B14F-4D97-AF65-F5344CB8AC3E}">
        <p14:creationId xmlns:p14="http://schemas.microsoft.com/office/powerpoint/2010/main" val="307128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502FC4-5203-4051-B8B6-B5CAB783CB17}" type="datetimeFigureOut">
              <a:rPr lang="en-GB" smtClean="0"/>
              <a:t>13/11/2019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748CBE-0A1C-466F-94E5-F2A5B7C864C4}" type="slidenum">
              <a:rPr lang="en-GB" smtClean="0"/>
              <a:t>‹#›</a:t>
            </a:fld>
            <a:endParaRPr lang="en-GB"/>
          </a:p>
        </p:txBody>
      </p:sp>
    </p:spTree>
    <p:extLst>
      <p:ext uri="{BB962C8B-B14F-4D97-AF65-F5344CB8AC3E}">
        <p14:creationId xmlns:p14="http://schemas.microsoft.com/office/powerpoint/2010/main" val="3924494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502FC4-5203-4051-B8B6-B5CAB783CB17}" type="datetimeFigureOut">
              <a:rPr lang="en-GB" smtClean="0"/>
              <a:t>13/11/2019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748CBE-0A1C-466F-94E5-F2A5B7C864C4}" type="slidenum">
              <a:rPr lang="en-GB" smtClean="0"/>
              <a:t>‹#›</a:t>
            </a:fld>
            <a:endParaRPr lang="en-GB"/>
          </a:p>
        </p:txBody>
      </p:sp>
    </p:spTree>
    <p:extLst>
      <p:ext uri="{BB962C8B-B14F-4D97-AF65-F5344CB8AC3E}">
        <p14:creationId xmlns:p14="http://schemas.microsoft.com/office/powerpoint/2010/main" val="387443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502FC4-5203-4051-B8B6-B5CAB783CB17}" type="datetimeFigureOut">
              <a:rPr lang="en-GB" smtClean="0"/>
              <a:t>13/11/2019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748CBE-0A1C-466F-94E5-F2A5B7C864C4}" type="slidenum">
              <a:rPr lang="en-GB" smtClean="0"/>
              <a:t>‹#›</a:t>
            </a:fld>
            <a:endParaRPr lang="en-GB"/>
          </a:p>
        </p:txBody>
      </p:sp>
    </p:spTree>
    <p:extLst>
      <p:ext uri="{BB962C8B-B14F-4D97-AF65-F5344CB8AC3E}">
        <p14:creationId xmlns:p14="http://schemas.microsoft.com/office/powerpoint/2010/main" val="2663115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502FC4-5203-4051-B8B6-B5CAB783CB17}" type="datetimeFigureOut">
              <a:rPr lang="en-GB" smtClean="0"/>
              <a:t>13/11/2019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748CBE-0A1C-466F-94E5-F2A5B7C864C4}" type="slidenum">
              <a:rPr lang="en-GB" smtClean="0"/>
              <a:t>‹#›</a:t>
            </a:fld>
            <a:endParaRPr lang="en-GB"/>
          </a:p>
        </p:txBody>
      </p:sp>
    </p:spTree>
    <p:extLst>
      <p:ext uri="{BB962C8B-B14F-4D97-AF65-F5344CB8AC3E}">
        <p14:creationId xmlns:p14="http://schemas.microsoft.com/office/powerpoint/2010/main" val="21538220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2.ohchr.org/english/law/crc.htm" TargetMode="External"/><Relationship Id="rId2" Type="http://schemas.openxmlformats.org/officeDocument/2006/relationships/hyperlink" Target="http://www.oecd.org/dataoecd/21/6/43590251.pdf" TargetMode="External"/><Relationship Id="rId1" Type="http://schemas.openxmlformats.org/officeDocument/2006/relationships/slideLayout" Target="../slideLayouts/slideLayout2.xml"/><Relationship Id="rId4" Type="http://schemas.openxmlformats.org/officeDocument/2006/relationships/hyperlink" Target="http://www.unicef.org.uk/publications/pdf/rc7_eng.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Well-being</a:t>
            </a:r>
            <a:r>
              <a:rPr lang="en-GB" dirty="0"/>
              <a:t>, resilience and happiness</a:t>
            </a:r>
          </a:p>
        </p:txBody>
      </p:sp>
      <p:sp>
        <p:nvSpPr>
          <p:cNvPr id="3" name="Subtitle 2"/>
          <p:cNvSpPr>
            <a:spLocks noGrp="1"/>
          </p:cNvSpPr>
          <p:nvPr>
            <p:ph type="subTitle" idx="1"/>
          </p:nvPr>
        </p:nvSpPr>
        <p:spPr/>
        <p:txBody>
          <a:bodyPr/>
          <a:lstStyle/>
          <a:p>
            <a:r>
              <a:rPr lang="en-GB" dirty="0" smtClean="0"/>
              <a:t>What can </a:t>
            </a:r>
            <a:r>
              <a:rPr lang="en-GB" dirty="0" smtClean="0"/>
              <a:t>You </a:t>
            </a:r>
            <a:r>
              <a:rPr lang="en-GB" dirty="0" smtClean="0"/>
              <a:t>do?</a:t>
            </a:r>
            <a:endParaRPr lang="en-GB" dirty="0"/>
          </a:p>
        </p:txBody>
      </p:sp>
    </p:spTree>
    <p:extLst>
      <p:ext uri="{BB962C8B-B14F-4D97-AF65-F5344CB8AC3E}">
        <p14:creationId xmlns:p14="http://schemas.microsoft.com/office/powerpoint/2010/main" val="34959443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a:t>
            </a:r>
            <a:endParaRPr lang="en-GB" dirty="0"/>
          </a:p>
        </p:txBody>
      </p:sp>
      <p:sp>
        <p:nvSpPr>
          <p:cNvPr id="3" name="Content Placeholder 2"/>
          <p:cNvSpPr>
            <a:spLocks noGrp="1"/>
          </p:cNvSpPr>
          <p:nvPr>
            <p:ph idx="1"/>
          </p:nvPr>
        </p:nvSpPr>
        <p:spPr/>
        <p:txBody>
          <a:bodyPr/>
          <a:lstStyle/>
          <a:p>
            <a:r>
              <a:rPr lang="en-GB" dirty="0" smtClean="0"/>
              <a:t>Well-being</a:t>
            </a:r>
            <a:endParaRPr lang="en-GB" dirty="0" smtClean="0"/>
          </a:p>
          <a:p>
            <a:r>
              <a:rPr lang="en-GB" dirty="0" smtClean="0"/>
              <a:t>Resilience</a:t>
            </a:r>
          </a:p>
          <a:p>
            <a:r>
              <a:rPr lang="en-GB" dirty="0" smtClean="0"/>
              <a:t>Happiness</a:t>
            </a:r>
          </a:p>
          <a:p>
            <a:endParaRPr lang="en-GB" dirty="0" smtClean="0"/>
          </a:p>
          <a:p>
            <a:endParaRPr lang="en-GB" dirty="0" smtClean="0"/>
          </a:p>
          <a:p>
            <a:endParaRPr lang="en-GB" dirty="0"/>
          </a:p>
        </p:txBody>
      </p:sp>
    </p:spTree>
    <p:extLst>
      <p:ext uri="{BB962C8B-B14F-4D97-AF65-F5344CB8AC3E}">
        <p14:creationId xmlns:p14="http://schemas.microsoft.com/office/powerpoint/2010/main" val="1833589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9739" y="340657"/>
            <a:ext cx="11223812" cy="5898777"/>
          </a:xfrm>
        </p:spPr>
      </p:pic>
    </p:spTree>
    <p:extLst>
      <p:ext uri="{BB962C8B-B14F-4D97-AF65-F5344CB8AC3E}">
        <p14:creationId xmlns:p14="http://schemas.microsoft.com/office/powerpoint/2010/main" val="945860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591670" y="319880"/>
            <a:ext cx="5385802" cy="4144543"/>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96813" y="4463285"/>
            <a:ext cx="3048000" cy="1862328"/>
          </a:xfrm>
          <a:prstGeom prst="rect">
            <a:avLst/>
          </a:prstGeom>
        </p:spPr>
      </p:pic>
      <p:pic>
        <p:nvPicPr>
          <p:cNvPr id="8" name="Picture 7"/>
          <p:cNvPicPr>
            <a:picLocks noChangeAspect="1"/>
          </p:cNvPicPr>
          <p:nvPr/>
        </p:nvPicPr>
        <p:blipFill>
          <a:blip r:embed="rId4"/>
          <a:stretch>
            <a:fillRect/>
          </a:stretch>
        </p:blipFill>
        <p:spPr>
          <a:xfrm>
            <a:off x="5249956" y="310402"/>
            <a:ext cx="5920068" cy="4152883"/>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33204" y="3617488"/>
            <a:ext cx="3338233" cy="2708125"/>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40520" y="630017"/>
            <a:ext cx="2422152" cy="1761565"/>
          </a:xfrm>
          <a:prstGeom prst="rect">
            <a:avLst/>
          </a:prstGeom>
        </p:spPr>
      </p:pic>
      <p:sp>
        <p:nvSpPr>
          <p:cNvPr id="11" name="TextBox 10"/>
          <p:cNvSpPr txBox="1"/>
          <p:nvPr/>
        </p:nvSpPr>
        <p:spPr>
          <a:xfrm>
            <a:off x="4069974" y="4607858"/>
            <a:ext cx="3765176" cy="1200329"/>
          </a:xfrm>
          <a:prstGeom prst="rect">
            <a:avLst/>
          </a:prstGeom>
          <a:noFill/>
        </p:spPr>
        <p:txBody>
          <a:bodyPr wrap="square" rtlCol="0">
            <a:spAutoFit/>
          </a:bodyPr>
          <a:lstStyle/>
          <a:p>
            <a:pPr algn="ctr"/>
            <a:r>
              <a:rPr lang="en-GB" sz="3600" dirty="0" smtClean="0">
                <a:latin typeface="Arial Black" panose="020B0A04020102020204" pitchFamily="34" charset="0"/>
              </a:rPr>
              <a:t>A few slides on Happiness </a:t>
            </a:r>
            <a:endParaRPr lang="en-GB" sz="3600" dirty="0">
              <a:latin typeface="Arial Black" panose="020B0A04020102020204" pitchFamily="34" charset="0"/>
            </a:endParaRPr>
          </a:p>
        </p:txBody>
      </p:sp>
    </p:spTree>
    <p:extLst>
      <p:ext uri="{BB962C8B-B14F-4D97-AF65-F5344CB8AC3E}">
        <p14:creationId xmlns:p14="http://schemas.microsoft.com/office/powerpoint/2010/main" val="34842507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Good News!</a:t>
            </a:r>
            <a:endParaRPr lang="en-GB" dirty="0"/>
          </a:p>
        </p:txBody>
      </p:sp>
      <p:sp>
        <p:nvSpPr>
          <p:cNvPr id="3" name="Content Placeholder 2"/>
          <p:cNvSpPr>
            <a:spLocks noGrp="1"/>
          </p:cNvSpPr>
          <p:nvPr>
            <p:ph idx="1"/>
          </p:nvPr>
        </p:nvSpPr>
        <p:spPr/>
        <p:txBody>
          <a:bodyPr/>
          <a:lstStyle/>
          <a:p>
            <a:r>
              <a:rPr lang="en-GB" dirty="0" smtClean="0"/>
              <a:t>The majority of young people are well</a:t>
            </a:r>
          </a:p>
          <a:p>
            <a:r>
              <a:rPr lang="en-GB" dirty="0" smtClean="0"/>
              <a:t>The majority of young people are not under stress</a:t>
            </a:r>
          </a:p>
          <a:p>
            <a:r>
              <a:rPr lang="en-GB" dirty="0" smtClean="0"/>
              <a:t>Many young people are happy</a:t>
            </a:r>
          </a:p>
          <a:p>
            <a:r>
              <a:rPr lang="en-GB" dirty="0" smtClean="0"/>
              <a:t>Many young people have supportive families or carers</a:t>
            </a:r>
          </a:p>
          <a:p>
            <a:r>
              <a:rPr lang="en-GB" dirty="0" smtClean="0"/>
              <a:t>Many young people achieve their potential</a:t>
            </a:r>
          </a:p>
          <a:p>
            <a:r>
              <a:rPr lang="en-GB" dirty="0" smtClean="0"/>
              <a:t>Many young people show compassion</a:t>
            </a:r>
          </a:p>
          <a:p>
            <a:endParaRPr lang="en-GB" dirty="0"/>
          </a:p>
        </p:txBody>
      </p:sp>
    </p:spTree>
    <p:extLst>
      <p:ext uri="{BB962C8B-B14F-4D97-AF65-F5344CB8AC3E}">
        <p14:creationId xmlns:p14="http://schemas.microsoft.com/office/powerpoint/2010/main" val="3019308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Happy people are</a:t>
            </a:r>
            <a:endParaRPr lang="en-GB" dirty="0"/>
          </a:p>
        </p:txBody>
      </p:sp>
      <p:sp>
        <p:nvSpPr>
          <p:cNvPr id="3" name="Content Placeholder 2"/>
          <p:cNvSpPr>
            <a:spLocks noGrp="1"/>
          </p:cNvSpPr>
          <p:nvPr>
            <p:ph idx="1"/>
          </p:nvPr>
        </p:nvSpPr>
        <p:spPr/>
        <p:txBody>
          <a:bodyPr/>
          <a:lstStyle/>
          <a:p>
            <a:r>
              <a:rPr lang="en-GB" dirty="0" smtClean="0"/>
              <a:t>More confident</a:t>
            </a:r>
          </a:p>
          <a:p>
            <a:r>
              <a:rPr lang="en-GB" dirty="0" smtClean="0"/>
              <a:t>More energetic</a:t>
            </a:r>
          </a:p>
          <a:p>
            <a:r>
              <a:rPr lang="en-GB" dirty="0" smtClean="0"/>
              <a:t>More productive</a:t>
            </a:r>
          </a:p>
          <a:p>
            <a:r>
              <a:rPr lang="en-GB" dirty="0" smtClean="0"/>
              <a:t>More creative</a:t>
            </a:r>
          </a:p>
          <a:p>
            <a:r>
              <a:rPr lang="en-GB" dirty="0" smtClean="0"/>
              <a:t>More helpful</a:t>
            </a:r>
          </a:p>
          <a:p>
            <a:r>
              <a:rPr lang="en-GB" dirty="0" smtClean="0"/>
              <a:t>More forgiving</a:t>
            </a:r>
          </a:p>
          <a:p>
            <a:r>
              <a:rPr lang="en-GB" dirty="0" smtClean="0"/>
              <a:t>More popular</a:t>
            </a:r>
          </a:p>
          <a:p>
            <a:r>
              <a:rPr lang="en-GB" dirty="0" smtClean="0"/>
              <a:t>More kind to others</a:t>
            </a:r>
            <a:endParaRPr lang="en-GB" dirty="0"/>
          </a:p>
        </p:txBody>
      </p:sp>
    </p:spTree>
    <p:extLst>
      <p:ext uri="{BB962C8B-B14F-4D97-AF65-F5344CB8AC3E}">
        <p14:creationId xmlns:p14="http://schemas.microsoft.com/office/powerpoint/2010/main" val="3891243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Purpose of Youth Work in the UK</a:t>
            </a:r>
            <a:endParaRPr lang="en-GB" dirty="0"/>
          </a:p>
        </p:txBody>
      </p:sp>
      <p:sp>
        <p:nvSpPr>
          <p:cNvPr id="3" name="Content Placeholder 2"/>
          <p:cNvSpPr>
            <a:spLocks noGrp="1"/>
          </p:cNvSpPr>
          <p:nvPr>
            <p:ph idx="1"/>
          </p:nvPr>
        </p:nvSpPr>
        <p:spPr/>
        <p:txBody>
          <a:bodyPr/>
          <a:lstStyle/>
          <a:p>
            <a:pPr marL="0" indent="0">
              <a:buNone/>
            </a:pPr>
            <a:endParaRPr lang="en-GB" altLang="en-US" i="1" dirty="0" smtClean="0"/>
          </a:p>
          <a:p>
            <a:pPr marL="0" indent="0">
              <a:buNone/>
            </a:pPr>
            <a:r>
              <a:rPr lang="en-GB" altLang="en-US" i="1" dirty="0" smtClean="0"/>
              <a:t>‘</a:t>
            </a:r>
            <a:r>
              <a:rPr lang="en-GB" altLang="en-US" dirty="0" smtClean="0"/>
              <a:t>Enable young people to develop holistically, working with them to facilitate their personal, social and educational development, to enable them to develop their voice, influence and place in society and to reach their full potential’</a:t>
            </a:r>
          </a:p>
          <a:p>
            <a:pPr marL="0" indent="0">
              <a:buNone/>
            </a:pPr>
            <a:endParaRPr lang="en-GB" altLang="en-US" i="1" dirty="0" smtClean="0"/>
          </a:p>
          <a:p>
            <a:pPr marL="0" indent="0" algn="r">
              <a:buNone/>
            </a:pPr>
            <a:r>
              <a:rPr lang="en-GB" dirty="0" smtClean="0"/>
              <a:t>(Learning and Skills Improvement Service, 2012: 4)</a:t>
            </a:r>
            <a:endParaRPr lang="en-GB" dirty="0"/>
          </a:p>
        </p:txBody>
      </p:sp>
    </p:spTree>
    <p:extLst>
      <p:ext uri="{BB962C8B-B14F-4D97-AF65-F5344CB8AC3E}">
        <p14:creationId xmlns:p14="http://schemas.microsoft.com/office/powerpoint/2010/main" val="20117800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Youth Work in Wales</a:t>
            </a:r>
            <a:endParaRPr lang="en-GB" dirty="0"/>
          </a:p>
        </p:txBody>
      </p:sp>
      <p:sp>
        <p:nvSpPr>
          <p:cNvPr id="8" name="Content Placeholder 7"/>
          <p:cNvSpPr>
            <a:spLocks noGrp="1"/>
          </p:cNvSpPr>
          <p:nvPr>
            <p:ph idx="1"/>
          </p:nvPr>
        </p:nvSpPr>
        <p:spPr/>
        <p:txBody>
          <a:bodyPr/>
          <a:lstStyle/>
          <a:p>
            <a:r>
              <a:rPr lang="en-US" dirty="0"/>
              <a:t>The voluntary involvement by young people who have chosen to engage in the </a:t>
            </a:r>
            <a:r>
              <a:rPr lang="en-US" dirty="0" smtClean="0"/>
              <a:t>process</a:t>
            </a:r>
          </a:p>
          <a:p>
            <a:r>
              <a:rPr lang="en-US" dirty="0"/>
              <a:t>Being age specific, focused on 11-25 year </a:t>
            </a:r>
            <a:r>
              <a:rPr lang="en-US" dirty="0" smtClean="0"/>
              <a:t>olds</a:t>
            </a:r>
          </a:p>
          <a:p>
            <a:r>
              <a:rPr lang="en-US" dirty="0"/>
              <a:t>A non-formal education </a:t>
            </a:r>
            <a:r>
              <a:rPr lang="en-US" dirty="0" smtClean="0"/>
              <a:t>approach</a:t>
            </a:r>
          </a:p>
          <a:p>
            <a:r>
              <a:rPr lang="en-US" dirty="0"/>
              <a:t>Being driven by a young-people-first </a:t>
            </a:r>
            <a:r>
              <a:rPr lang="en-US" dirty="0" smtClean="0"/>
              <a:t>approach</a:t>
            </a:r>
          </a:p>
          <a:p>
            <a:r>
              <a:rPr lang="en-US" dirty="0"/>
              <a:t>A universal </a:t>
            </a:r>
            <a:r>
              <a:rPr lang="en-US" dirty="0" smtClean="0"/>
              <a:t>approach</a:t>
            </a:r>
          </a:p>
          <a:p>
            <a:pPr marL="0" indent="0" algn="r">
              <a:buNone/>
            </a:pPr>
            <a:endParaRPr lang="en-US" dirty="0" smtClean="0"/>
          </a:p>
          <a:p>
            <a:pPr marL="0" indent="0" algn="r">
              <a:buNone/>
            </a:pPr>
            <a:r>
              <a:rPr lang="en-US" dirty="0" smtClean="0"/>
              <a:t>(WAG, 2007: 7)</a:t>
            </a:r>
            <a:endParaRPr lang="en-GB" dirty="0"/>
          </a:p>
        </p:txBody>
      </p:sp>
    </p:spTree>
    <p:extLst>
      <p:ext uri="{BB962C8B-B14F-4D97-AF65-F5344CB8AC3E}">
        <p14:creationId xmlns:p14="http://schemas.microsoft.com/office/powerpoint/2010/main" val="20814179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Youth Work and Well-being</a:t>
            </a:r>
            <a:endParaRPr lang="en-GB" dirty="0"/>
          </a:p>
        </p:txBody>
      </p:sp>
      <p:sp>
        <p:nvSpPr>
          <p:cNvPr id="3" name="Content Placeholder 2"/>
          <p:cNvSpPr>
            <a:spLocks noGrp="1"/>
          </p:cNvSpPr>
          <p:nvPr>
            <p:ph idx="1"/>
          </p:nvPr>
        </p:nvSpPr>
        <p:spPr/>
        <p:txBody>
          <a:bodyPr>
            <a:normAutofit/>
          </a:bodyPr>
          <a:lstStyle/>
          <a:p>
            <a:r>
              <a:rPr lang="en-GB" dirty="0"/>
              <a:t>The </a:t>
            </a:r>
            <a:r>
              <a:rPr lang="en-GB" dirty="0" smtClean="0"/>
              <a:t>United </a:t>
            </a:r>
            <a:r>
              <a:rPr lang="en-GB" dirty="0"/>
              <a:t>Nations Convention on the Rights of the Child highlighted the importance of the concept of child well-being, repeating the vision of promoting social progress and better standards of life in larger freedom.. ‘considering that the child should be fully prepared to live an individual life in society’ (United Nations, 1989</a:t>
            </a:r>
            <a:r>
              <a:rPr lang="en-GB" dirty="0" smtClean="0"/>
              <a:t>).</a:t>
            </a:r>
          </a:p>
          <a:p>
            <a:pPr marL="0" indent="0">
              <a:buNone/>
            </a:pPr>
            <a:endParaRPr lang="en-GB" dirty="0" smtClean="0"/>
          </a:p>
          <a:p>
            <a:r>
              <a:rPr lang="en-GB" dirty="0" smtClean="0"/>
              <a:t>Well-being of Future Generations (Wales) Act (WG, 2015) promises long term thinking, integration, engagement, collaboration, preventative action.  All things that excellent youth workers do.</a:t>
            </a:r>
          </a:p>
        </p:txBody>
      </p:sp>
    </p:spTree>
    <p:extLst>
      <p:ext uri="{BB962C8B-B14F-4D97-AF65-F5344CB8AC3E}">
        <p14:creationId xmlns:p14="http://schemas.microsoft.com/office/powerpoint/2010/main" val="22222245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Well-being or ill-being?</a:t>
            </a:r>
            <a:endParaRPr lang="en-GB" dirty="0"/>
          </a:p>
        </p:txBody>
      </p:sp>
      <p:sp>
        <p:nvSpPr>
          <p:cNvPr id="3" name="Content Placeholder 2"/>
          <p:cNvSpPr>
            <a:spLocks noGrp="1"/>
          </p:cNvSpPr>
          <p:nvPr>
            <p:ph idx="1"/>
          </p:nvPr>
        </p:nvSpPr>
        <p:spPr/>
        <p:txBody>
          <a:bodyPr/>
          <a:lstStyle/>
          <a:p>
            <a:pPr marL="0" indent="0">
              <a:buNone/>
            </a:pPr>
            <a:r>
              <a:rPr lang="en-GB" dirty="0"/>
              <a:t>However a </a:t>
            </a:r>
            <a:r>
              <a:rPr lang="en-GB" dirty="0" smtClean="0"/>
              <a:t>UNICEF report in 2007 placed </a:t>
            </a:r>
            <a:r>
              <a:rPr lang="en-GB" dirty="0"/>
              <a:t>the UK at the bottom of the league table for child well-being across 21 industrialised nations and that whilst economic output has nearly doubled in the last 30 years, life satisfaction levels in the UK have remained steady (UNICEF, 2007).  </a:t>
            </a:r>
            <a:endParaRPr lang="en-GB" dirty="0" smtClean="0"/>
          </a:p>
          <a:p>
            <a:pPr marL="0" indent="0">
              <a:buNone/>
            </a:pPr>
            <a:endParaRPr lang="en-GB" dirty="0" smtClean="0"/>
          </a:p>
          <a:p>
            <a:pPr marL="0" indent="0">
              <a:buNone/>
            </a:pPr>
            <a:r>
              <a:rPr lang="en-GB" dirty="0" smtClean="0"/>
              <a:t>The UK spends more on children than most member countries of the Organisation for Economic Co-operation and Development (OECD), at just over £90,000 per child from birth up to the age of 18, compared to an OECD average of just under £80,000 (OECD, 2009).</a:t>
            </a:r>
            <a:endParaRPr lang="en-GB" dirty="0"/>
          </a:p>
          <a:p>
            <a:pPr marL="0" indent="0">
              <a:buNone/>
            </a:pPr>
            <a:endParaRPr lang="en-GB" dirty="0"/>
          </a:p>
        </p:txBody>
      </p:sp>
    </p:spTree>
    <p:extLst>
      <p:ext uri="{BB962C8B-B14F-4D97-AF65-F5344CB8AC3E}">
        <p14:creationId xmlns:p14="http://schemas.microsoft.com/office/powerpoint/2010/main" val="21865084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state of some of our young people</a:t>
            </a:r>
            <a:endParaRPr lang="en-GB" dirty="0"/>
          </a:p>
        </p:txBody>
      </p:sp>
      <p:sp>
        <p:nvSpPr>
          <p:cNvPr id="3" name="Content Placeholder 2"/>
          <p:cNvSpPr>
            <a:spLocks noGrp="1"/>
          </p:cNvSpPr>
          <p:nvPr>
            <p:ph idx="1"/>
          </p:nvPr>
        </p:nvSpPr>
        <p:spPr/>
        <p:txBody>
          <a:bodyPr>
            <a:normAutofit/>
          </a:bodyPr>
          <a:lstStyle/>
          <a:p>
            <a:pPr marL="0" indent="0">
              <a:buNone/>
            </a:pPr>
            <a:endParaRPr lang="en-GB" dirty="0" smtClean="0"/>
          </a:p>
          <a:p>
            <a:pPr marL="0" indent="0">
              <a:buNone/>
            </a:pPr>
            <a:r>
              <a:rPr lang="en-GB" sz="3200" dirty="0" smtClean="0"/>
              <a:t>There appears as with other aspects of the lives of young people to be a propensity to portray young people as being deficient in various aspects of their lives.  Evidence from the OECD shows that drunkenness is the highest in the OECD, with one in three 13 to 15 year olds having been drunk at least twice. The UK also reports the fourth highest teen pregnancy rate after Mexico, Turkey and the United States.</a:t>
            </a:r>
            <a:endParaRPr lang="en-GB" sz="3200" dirty="0"/>
          </a:p>
        </p:txBody>
      </p:sp>
    </p:spTree>
    <p:extLst>
      <p:ext uri="{BB962C8B-B14F-4D97-AF65-F5344CB8AC3E}">
        <p14:creationId xmlns:p14="http://schemas.microsoft.com/office/powerpoint/2010/main" val="21067273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Subjective Well-being</a:t>
            </a:r>
            <a:endParaRPr lang="en-GB" dirty="0"/>
          </a:p>
        </p:txBody>
      </p:sp>
      <p:sp>
        <p:nvSpPr>
          <p:cNvPr id="3" name="Content Placeholder 2"/>
          <p:cNvSpPr>
            <a:spLocks noGrp="1"/>
          </p:cNvSpPr>
          <p:nvPr>
            <p:ph idx="1"/>
          </p:nvPr>
        </p:nvSpPr>
        <p:spPr/>
        <p:txBody>
          <a:bodyPr/>
          <a:lstStyle/>
          <a:p>
            <a:r>
              <a:rPr lang="en-GB" dirty="0"/>
              <a:t>The field of subjective well-being (SWB) is primarily </a:t>
            </a:r>
            <a:r>
              <a:rPr lang="en-GB" dirty="0" smtClean="0"/>
              <a:t>concerned with </a:t>
            </a:r>
            <a:r>
              <a:rPr lang="en-GB" dirty="0"/>
              <a:t>people’s evaluation of their lives; however, it includes a wide range </a:t>
            </a:r>
            <a:r>
              <a:rPr lang="en-GB" dirty="0" smtClean="0"/>
              <a:t>of concepts</a:t>
            </a:r>
            <a:r>
              <a:rPr lang="en-GB" dirty="0"/>
              <a:t>, from momentary moods to global life satisfaction judgments</a:t>
            </a:r>
            <a:r>
              <a:rPr lang="en-GB" dirty="0" smtClean="0"/>
              <a:t>. </a:t>
            </a:r>
          </a:p>
          <a:p>
            <a:endParaRPr lang="en-GB" dirty="0"/>
          </a:p>
          <a:p>
            <a:r>
              <a:rPr lang="en-GB" dirty="0" smtClean="0"/>
              <a:t>Fundamentally, SWB is how people think and feel about our lives.</a:t>
            </a:r>
            <a:endParaRPr lang="en-GB" dirty="0"/>
          </a:p>
        </p:txBody>
      </p:sp>
    </p:spTree>
    <p:extLst>
      <p:ext uri="{BB962C8B-B14F-4D97-AF65-F5344CB8AC3E}">
        <p14:creationId xmlns:p14="http://schemas.microsoft.com/office/powerpoint/2010/main" val="20657991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Constructionist view of resilience</a:t>
            </a:r>
            <a:endParaRPr lang="en-GB" dirty="0"/>
          </a:p>
        </p:txBody>
      </p:sp>
      <p:sp>
        <p:nvSpPr>
          <p:cNvPr id="3" name="Content Placeholder 2"/>
          <p:cNvSpPr>
            <a:spLocks noGrp="1"/>
          </p:cNvSpPr>
          <p:nvPr>
            <p:ph idx="1"/>
          </p:nvPr>
        </p:nvSpPr>
        <p:spPr/>
        <p:txBody>
          <a:bodyPr/>
          <a:lstStyle/>
          <a:p>
            <a:pPr marL="0" indent="0">
              <a:buNone/>
            </a:pPr>
            <a:r>
              <a:rPr lang="en-GB" dirty="0" smtClean="0"/>
              <a:t>Resilience is – </a:t>
            </a:r>
          </a:p>
          <a:p>
            <a:pPr marL="0" indent="0">
              <a:buNone/>
            </a:pPr>
            <a:endParaRPr lang="en-GB" dirty="0"/>
          </a:p>
          <a:p>
            <a:pPr marL="0" indent="0">
              <a:buNone/>
            </a:pPr>
            <a:r>
              <a:rPr lang="en-GB" dirty="0" smtClean="0"/>
              <a:t>The outcome of negotiation between individuals and their environments to maintain self-definition as healthy … [and] resilience is successful negotiation by individuals for health resources, with success depending for its definition on the reciprocity individuals experience between themselves and the social constructions of well-being that shape their interpretations of their health status (</a:t>
            </a:r>
            <a:r>
              <a:rPr lang="en-GB" dirty="0" err="1" smtClean="0"/>
              <a:t>Ungar</a:t>
            </a:r>
            <a:r>
              <a:rPr lang="en-GB" dirty="0" smtClean="0"/>
              <a:t>, 2004: 352).</a:t>
            </a:r>
            <a:endParaRPr lang="en-GB" dirty="0"/>
          </a:p>
        </p:txBody>
      </p:sp>
    </p:spTree>
    <p:extLst>
      <p:ext uri="{BB962C8B-B14F-4D97-AF65-F5344CB8AC3E}">
        <p14:creationId xmlns:p14="http://schemas.microsoft.com/office/powerpoint/2010/main" val="34209997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t>Reflecting the predominant culture, resilience is: </a:t>
            </a:r>
            <a:endParaRPr lang="en-GB" sz="4000" dirty="0"/>
          </a:p>
        </p:txBody>
      </p:sp>
      <p:sp>
        <p:nvSpPr>
          <p:cNvPr id="3" name="Content Placeholder 2"/>
          <p:cNvSpPr>
            <a:spLocks noGrp="1"/>
          </p:cNvSpPr>
          <p:nvPr>
            <p:ph idx="1"/>
          </p:nvPr>
        </p:nvSpPr>
        <p:spPr/>
        <p:txBody>
          <a:bodyPr/>
          <a:lstStyle/>
          <a:p>
            <a:pPr marL="0" indent="0">
              <a:buNone/>
            </a:pPr>
            <a:endParaRPr lang="en-GB" dirty="0" smtClean="0"/>
          </a:p>
          <a:p>
            <a:pPr marL="0" indent="0">
              <a:buNone/>
            </a:pPr>
            <a:r>
              <a:rPr lang="en-GB" dirty="0" smtClean="0"/>
              <a:t>Both the capacity of individuals to navigate their way to health-sustaining resources…and a condition of the individual’s family, community and culture to provide these health resources and experiences in a culturally meaningful way (</a:t>
            </a:r>
            <a:r>
              <a:rPr lang="en-GB" dirty="0" err="1" smtClean="0"/>
              <a:t>Ungar</a:t>
            </a:r>
            <a:r>
              <a:rPr lang="en-GB" dirty="0" smtClean="0"/>
              <a:t>, 2008).</a:t>
            </a:r>
            <a:endParaRPr lang="en-GB" dirty="0"/>
          </a:p>
        </p:txBody>
      </p:sp>
    </p:spTree>
    <p:extLst>
      <p:ext uri="{BB962C8B-B14F-4D97-AF65-F5344CB8AC3E}">
        <p14:creationId xmlns:p14="http://schemas.microsoft.com/office/powerpoint/2010/main" val="38149512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Resilience</a:t>
            </a:r>
            <a:endParaRPr lang="en-GB" dirty="0"/>
          </a:p>
        </p:txBody>
      </p:sp>
      <p:sp>
        <p:nvSpPr>
          <p:cNvPr id="3" name="Content Placeholder 2"/>
          <p:cNvSpPr>
            <a:spLocks noGrp="1"/>
          </p:cNvSpPr>
          <p:nvPr>
            <p:ph idx="1"/>
          </p:nvPr>
        </p:nvSpPr>
        <p:spPr>
          <a:xfrm>
            <a:off x="838200" y="1524000"/>
            <a:ext cx="10515600" cy="4652963"/>
          </a:xfrm>
        </p:spPr>
        <p:txBody>
          <a:bodyPr/>
          <a:lstStyle/>
          <a:p>
            <a:pPr marL="0" indent="0">
              <a:buNone/>
            </a:pPr>
            <a:r>
              <a:rPr lang="en-GB" dirty="0"/>
              <a:t>A</a:t>
            </a:r>
            <a:r>
              <a:rPr lang="en-GB" dirty="0" smtClean="0"/>
              <a:t> risk and resilience model can provide a solid foundation for considering the emotional well-being of the whole community by harnessing the everyday magic of ordinary human resources in the minds, brains and bodies of children, in their families and relationships and in their communities (Daniel and </a:t>
            </a:r>
            <a:r>
              <a:rPr lang="en-GB" dirty="0" err="1" smtClean="0"/>
              <a:t>Wassell</a:t>
            </a:r>
            <a:r>
              <a:rPr lang="en-GB" dirty="0" smtClean="0"/>
              <a:t>, 2002).</a:t>
            </a:r>
          </a:p>
          <a:p>
            <a:pPr marL="0" indent="0">
              <a:buNone/>
            </a:pPr>
            <a:endParaRPr lang="en-GB" dirty="0" smtClean="0"/>
          </a:p>
          <a:p>
            <a:pPr marL="0" indent="0">
              <a:buNone/>
            </a:pPr>
            <a:r>
              <a:rPr lang="en-GB" dirty="0" smtClean="0"/>
              <a:t>It has long been recognised that some young people develop well despite growing up in environments which are far from ideal. This capacity to cope with adversity, and even be strengthened by it, is at the heart of resilience.</a:t>
            </a:r>
            <a:endParaRPr lang="en-GB" dirty="0"/>
          </a:p>
        </p:txBody>
      </p:sp>
    </p:spTree>
    <p:extLst>
      <p:ext uri="{BB962C8B-B14F-4D97-AF65-F5344CB8AC3E}">
        <p14:creationId xmlns:p14="http://schemas.microsoft.com/office/powerpoint/2010/main" val="37152167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97510"/>
          </a:xfrm>
        </p:spPr>
        <p:txBody>
          <a:bodyPr/>
          <a:lstStyle/>
          <a:p>
            <a:r>
              <a:rPr lang="en-GB" dirty="0" smtClean="0"/>
              <a:t>Pathways to Resilience</a:t>
            </a:r>
            <a:endParaRPr lang="en-GB" dirty="0"/>
          </a:p>
        </p:txBody>
      </p:sp>
      <p:sp>
        <p:nvSpPr>
          <p:cNvPr id="3" name="Content Placeholder 2"/>
          <p:cNvSpPr>
            <a:spLocks noGrp="1"/>
          </p:cNvSpPr>
          <p:nvPr>
            <p:ph idx="1"/>
          </p:nvPr>
        </p:nvSpPr>
        <p:spPr>
          <a:xfrm>
            <a:off x="838200" y="1362636"/>
            <a:ext cx="10515600" cy="4814327"/>
          </a:xfrm>
        </p:spPr>
        <p:txBody>
          <a:bodyPr>
            <a:normAutofit fontScale="92500" lnSpcReduction="20000"/>
          </a:bodyPr>
          <a:lstStyle/>
          <a:p>
            <a:pPr marL="0" indent="0">
              <a:buNone/>
            </a:pPr>
            <a:r>
              <a:rPr lang="en-GB" dirty="0"/>
              <a:t>O</a:t>
            </a:r>
            <a:r>
              <a:rPr lang="en-GB" dirty="0" smtClean="0">
                <a:effectLst/>
              </a:rPr>
              <a:t>ne of the major findings from PTR is that </a:t>
            </a:r>
            <a:r>
              <a:rPr lang="en-GB" b="1" dirty="0" smtClean="0">
                <a:effectLst/>
              </a:rPr>
              <a:t>positive service user experiences facilitate resilience processes, which in turn leads to functional outcomes for young people </a:t>
            </a:r>
            <a:r>
              <a:rPr lang="en-GB" dirty="0" smtClean="0">
                <a:effectLst/>
              </a:rPr>
              <a:t>(</a:t>
            </a:r>
            <a:r>
              <a:rPr lang="en-GB" dirty="0" err="1" smtClean="0">
                <a:effectLst/>
              </a:rPr>
              <a:t>Ungar</a:t>
            </a:r>
            <a:r>
              <a:rPr lang="en-GB" dirty="0" smtClean="0">
                <a:effectLst/>
              </a:rPr>
              <a:t>, Liebenberg, Armstrong, </a:t>
            </a:r>
            <a:r>
              <a:rPr lang="en-GB" dirty="0" err="1" smtClean="0">
                <a:effectLst/>
              </a:rPr>
              <a:t>Dudding</a:t>
            </a:r>
            <a:r>
              <a:rPr lang="en-GB" dirty="0" smtClean="0">
                <a:effectLst/>
              </a:rPr>
              <a:t>, and Van de </a:t>
            </a:r>
            <a:r>
              <a:rPr lang="en-GB" dirty="0" err="1" smtClean="0">
                <a:effectLst/>
              </a:rPr>
              <a:t>Vijver</a:t>
            </a:r>
            <a:r>
              <a:rPr lang="en-GB" dirty="0" smtClean="0">
                <a:effectLst/>
              </a:rPr>
              <a:t>, 2013).</a:t>
            </a:r>
          </a:p>
          <a:p>
            <a:pPr marL="0" indent="0">
              <a:buNone/>
            </a:pPr>
            <a:endParaRPr lang="en-GB" dirty="0"/>
          </a:p>
          <a:p>
            <a:pPr marL="0" indent="0">
              <a:buNone/>
            </a:pPr>
            <a:r>
              <a:rPr lang="en-GB" dirty="0" smtClean="0"/>
              <a:t>This means </a:t>
            </a:r>
            <a:r>
              <a:rPr lang="en-GB" i="1" dirty="0" smtClean="0">
                <a:effectLst/>
              </a:rPr>
              <a:t>that when young people have a positive experience with a service, they feel valued, listened to, they have decision making power over what happens to them, they are more likely to have resilience processes (for example, a strong belief system, be connected to their environment or community, have friendships with supportive peers, and have coping and social skills). </a:t>
            </a:r>
          </a:p>
          <a:p>
            <a:pPr marL="0" indent="0">
              <a:buNone/>
            </a:pPr>
            <a:endParaRPr lang="en-GB" i="1" dirty="0" smtClean="0">
              <a:effectLst/>
            </a:endParaRPr>
          </a:p>
          <a:p>
            <a:pPr marL="0" indent="0">
              <a:buNone/>
            </a:pPr>
            <a:r>
              <a:rPr lang="en-GB" dirty="0" smtClean="0">
                <a:effectLst/>
              </a:rPr>
              <a:t>Once these processes have been supported and developed, young people do well, doing well is different depending on the culture and context.</a:t>
            </a:r>
            <a:endParaRPr lang="en-GB" dirty="0"/>
          </a:p>
        </p:txBody>
      </p:sp>
    </p:spTree>
    <p:extLst>
      <p:ext uri="{BB962C8B-B14F-4D97-AF65-F5344CB8AC3E}">
        <p14:creationId xmlns:p14="http://schemas.microsoft.com/office/powerpoint/2010/main" val="2008886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Happiness</a:t>
            </a:r>
            <a:endParaRPr lang="en-GB" dirty="0"/>
          </a:p>
        </p:txBody>
      </p:sp>
      <p:sp>
        <p:nvSpPr>
          <p:cNvPr id="3" name="Content Placeholder 2"/>
          <p:cNvSpPr>
            <a:spLocks noGrp="1"/>
          </p:cNvSpPr>
          <p:nvPr>
            <p:ph idx="1"/>
          </p:nvPr>
        </p:nvSpPr>
        <p:spPr>
          <a:xfrm>
            <a:off x="838200" y="1690688"/>
            <a:ext cx="10515600" cy="4486275"/>
          </a:xfrm>
        </p:spPr>
        <p:txBody>
          <a:bodyPr>
            <a:normAutofit lnSpcReduction="10000"/>
          </a:bodyPr>
          <a:lstStyle/>
          <a:p>
            <a:pPr>
              <a:spcBef>
                <a:spcPts val="0"/>
              </a:spcBef>
            </a:pPr>
            <a:r>
              <a:rPr lang="en-GB" dirty="0" smtClean="0"/>
              <a:t>Despite massive economic growth, people are no happier now than during the 1950’s</a:t>
            </a:r>
          </a:p>
          <a:p>
            <a:pPr>
              <a:spcBef>
                <a:spcPts val="0"/>
              </a:spcBef>
            </a:pPr>
            <a:r>
              <a:rPr lang="en-GB" dirty="0" smtClean="0"/>
              <a:t>It is estimated that in Wales mental health problems affect a quarter of adults and 1 in 10 children.</a:t>
            </a:r>
          </a:p>
          <a:p>
            <a:pPr>
              <a:spcBef>
                <a:spcPts val="0"/>
              </a:spcBef>
            </a:pPr>
            <a:r>
              <a:rPr lang="en-GB" dirty="0" smtClean="0"/>
              <a:t>The Welsh Government’s mental health strategy, </a:t>
            </a:r>
            <a:r>
              <a:rPr lang="en-GB" i="1" dirty="0" smtClean="0"/>
              <a:t>Together for mental health </a:t>
            </a:r>
            <a:r>
              <a:rPr lang="en-GB" dirty="0" smtClean="0"/>
              <a:t>(Welsh Government, 2013), intends to promote mental wellbeing and where possible prevent mental health problems developing.</a:t>
            </a:r>
          </a:p>
          <a:p>
            <a:pPr>
              <a:spcBef>
                <a:spcPts val="0"/>
              </a:spcBef>
            </a:pPr>
            <a:r>
              <a:rPr lang="en-GB" dirty="0" smtClean="0"/>
              <a:t>For every happy friend in your social network, your own chance of being happy rises by 9%</a:t>
            </a:r>
          </a:p>
          <a:p>
            <a:pPr>
              <a:spcBef>
                <a:spcPts val="0"/>
              </a:spcBef>
            </a:pPr>
            <a:r>
              <a:rPr lang="en-GB" dirty="0" smtClean="0"/>
              <a:t>Our happiness can contribute to the happiness of others, happiness has three degrees of freedom</a:t>
            </a:r>
          </a:p>
          <a:p>
            <a:pPr marL="0" indent="0">
              <a:buNone/>
            </a:pPr>
            <a:endParaRPr lang="en-GB" dirty="0"/>
          </a:p>
        </p:txBody>
      </p:sp>
    </p:spTree>
    <p:extLst>
      <p:ext uri="{BB962C8B-B14F-4D97-AF65-F5344CB8AC3E}">
        <p14:creationId xmlns:p14="http://schemas.microsoft.com/office/powerpoint/2010/main" val="568365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more statistics</a:t>
            </a:r>
            <a:endParaRPr lang="en-GB" dirty="0"/>
          </a:p>
        </p:txBody>
      </p:sp>
      <p:sp>
        <p:nvSpPr>
          <p:cNvPr id="4" name="Content Placeholder 2"/>
          <p:cNvSpPr>
            <a:spLocks noGrp="1"/>
          </p:cNvSpPr>
          <p:nvPr>
            <p:ph idx="1"/>
          </p:nvPr>
        </p:nvSpPr>
        <p:spPr/>
        <p:txBody>
          <a:bodyPr/>
          <a:lstStyle/>
          <a:p>
            <a:r>
              <a:rPr lang="en-GB" dirty="0" smtClean="0"/>
              <a:t>A 68% increase in young people admitted to hospital for </a:t>
            </a:r>
            <a:r>
              <a:rPr lang="en-GB" dirty="0" smtClean="0"/>
              <a:t>self-harm in the last 10 years</a:t>
            </a:r>
            <a:endParaRPr lang="en-GB" dirty="0" smtClean="0"/>
          </a:p>
          <a:p>
            <a:r>
              <a:rPr lang="en-GB" dirty="0" smtClean="0"/>
              <a:t>Young people’s life satisfaction increased </a:t>
            </a:r>
            <a:r>
              <a:rPr lang="en-GB" dirty="0"/>
              <a:t>c</a:t>
            </a:r>
            <a:r>
              <a:rPr lang="en-GB" dirty="0" smtClean="0"/>
              <a:t>omparatively between 2007 and 2013, </a:t>
            </a:r>
            <a:r>
              <a:rPr lang="en-GB" dirty="0" smtClean="0"/>
              <a:t>from </a:t>
            </a:r>
            <a:r>
              <a:rPr lang="en-GB" dirty="0" smtClean="0"/>
              <a:t>16</a:t>
            </a:r>
            <a:r>
              <a:rPr lang="en-GB" baseline="30000" dirty="0" smtClean="0"/>
              <a:t>th</a:t>
            </a:r>
            <a:r>
              <a:rPr lang="en-GB" dirty="0" smtClean="0"/>
              <a:t> to 11th (UNICEF)</a:t>
            </a:r>
          </a:p>
          <a:p>
            <a:r>
              <a:rPr lang="en-GB" dirty="0" smtClean="0"/>
              <a:t>Referrals to CAMHS doubled in 4 years</a:t>
            </a:r>
          </a:p>
          <a:p>
            <a:r>
              <a:rPr lang="en-GB" dirty="0" smtClean="0"/>
              <a:t>75% of incidence of long term mental health problems begin by age 18</a:t>
            </a:r>
          </a:p>
          <a:p>
            <a:endParaRPr lang="en-GB" dirty="0" smtClean="0"/>
          </a:p>
          <a:p>
            <a:endParaRPr lang="en-GB" dirty="0" smtClean="0"/>
          </a:p>
          <a:p>
            <a:endParaRPr lang="en-GB" dirty="0"/>
          </a:p>
        </p:txBody>
      </p:sp>
    </p:spTree>
    <p:extLst>
      <p:ext uri="{BB962C8B-B14F-4D97-AF65-F5344CB8AC3E}">
        <p14:creationId xmlns:p14="http://schemas.microsoft.com/office/powerpoint/2010/main" val="32120082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Well-being of Future Generations (Wales) Act 2015</a:t>
            </a:r>
          </a:p>
        </p:txBody>
      </p:sp>
      <p:sp>
        <p:nvSpPr>
          <p:cNvPr id="3" name="Content Placeholder 2"/>
          <p:cNvSpPr>
            <a:spLocks noGrp="1"/>
          </p:cNvSpPr>
          <p:nvPr>
            <p:ph idx="1"/>
          </p:nvPr>
        </p:nvSpPr>
        <p:spPr/>
        <p:txBody>
          <a:bodyPr/>
          <a:lstStyle/>
          <a:p>
            <a:r>
              <a:rPr lang="en-GB" dirty="0" smtClean="0"/>
              <a:t>Core requirements of the Act</a:t>
            </a:r>
          </a:p>
          <a:p>
            <a:pPr marL="0" indent="0">
              <a:buNone/>
            </a:pPr>
            <a:endParaRPr lang="en-GB" dirty="0" smtClean="0"/>
          </a:p>
          <a:p>
            <a:pPr lvl="1"/>
            <a:r>
              <a:rPr lang="en-GB" sz="3200" dirty="0" smtClean="0"/>
              <a:t>Building happier young people will contribute to:</a:t>
            </a:r>
          </a:p>
          <a:p>
            <a:pPr lvl="1"/>
            <a:r>
              <a:rPr lang="en-GB" sz="3200" dirty="0" smtClean="0"/>
              <a:t>A resilient Wales</a:t>
            </a:r>
          </a:p>
          <a:p>
            <a:pPr lvl="1"/>
            <a:r>
              <a:rPr lang="en-GB" sz="3200" dirty="0" smtClean="0"/>
              <a:t>A healthier Wales</a:t>
            </a:r>
          </a:p>
          <a:p>
            <a:pPr lvl="1"/>
            <a:r>
              <a:rPr lang="en-GB" sz="3200" dirty="0" smtClean="0"/>
              <a:t>A more equal Wales</a:t>
            </a:r>
          </a:p>
          <a:p>
            <a:pPr lvl="1"/>
            <a:r>
              <a:rPr lang="en-GB" sz="3200" dirty="0" smtClean="0"/>
              <a:t>A Wales of cohesive communities</a:t>
            </a:r>
            <a:endParaRPr lang="en-GB" sz="3200" dirty="0"/>
          </a:p>
        </p:txBody>
      </p:sp>
    </p:spTree>
    <p:extLst>
      <p:ext uri="{BB962C8B-B14F-4D97-AF65-F5344CB8AC3E}">
        <p14:creationId xmlns:p14="http://schemas.microsoft.com/office/powerpoint/2010/main" val="35764747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Happiness</a:t>
            </a:r>
            <a:endParaRPr lang="en-GB" dirty="0"/>
          </a:p>
        </p:txBody>
      </p:sp>
      <p:sp>
        <p:nvSpPr>
          <p:cNvPr id="3" name="Content Placeholder 2"/>
          <p:cNvSpPr>
            <a:spLocks noGrp="1"/>
          </p:cNvSpPr>
          <p:nvPr>
            <p:ph idx="1"/>
          </p:nvPr>
        </p:nvSpPr>
        <p:spPr/>
        <p:txBody>
          <a:bodyPr>
            <a:normAutofit/>
          </a:bodyPr>
          <a:lstStyle/>
          <a:p>
            <a:r>
              <a:rPr lang="en-GB" dirty="0"/>
              <a:t>To say that a person </a:t>
            </a:r>
            <a:r>
              <a:rPr lang="en-GB" dirty="0" smtClean="0"/>
              <a:t>is happy </a:t>
            </a:r>
            <a:r>
              <a:rPr lang="en-GB" dirty="0"/>
              <a:t>means – roughly – that </a:t>
            </a:r>
            <a:r>
              <a:rPr lang="en-GB" dirty="0" smtClean="0"/>
              <a:t>(s)he </a:t>
            </a:r>
            <a:r>
              <a:rPr lang="en-GB" dirty="0"/>
              <a:t>takes on balance more attitudinal pleasure </a:t>
            </a:r>
            <a:r>
              <a:rPr lang="en-GB" dirty="0" smtClean="0"/>
              <a:t>than displeasure </a:t>
            </a:r>
            <a:r>
              <a:rPr lang="en-GB" dirty="0"/>
              <a:t>in </a:t>
            </a:r>
            <a:r>
              <a:rPr lang="en-GB" dirty="0" smtClean="0"/>
              <a:t>things (Feldman, 2010)</a:t>
            </a:r>
          </a:p>
          <a:p>
            <a:r>
              <a:rPr lang="en-GB" dirty="0" smtClean="0"/>
              <a:t>To what extent can the youth work experience enable young people to both enjoy and achieve?</a:t>
            </a:r>
          </a:p>
          <a:p>
            <a:r>
              <a:rPr lang="en-GB" dirty="0" smtClean="0"/>
              <a:t>Strong evidence that both negative and positive emotions of staff impact on young people’s happiness.</a:t>
            </a:r>
            <a:endParaRPr lang="en-GB" dirty="0"/>
          </a:p>
        </p:txBody>
      </p:sp>
    </p:spTree>
    <p:extLst>
      <p:ext uri="{BB962C8B-B14F-4D97-AF65-F5344CB8AC3E}">
        <p14:creationId xmlns:p14="http://schemas.microsoft.com/office/powerpoint/2010/main" val="17910158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altLang="en-US" dirty="0"/>
              <a:t>Elements of subjective well-being</a:t>
            </a:r>
          </a:p>
        </p:txBody>
      </p:sp>
      <p:sp>
        <p:nvSpPr>
          <p:cNvPr id="43011" name="Rectangle 3"/>
          <p:cNvSpPr>
            <a:spLocks noGrp="1" noChangeArrowheads="1"/>
          </p:cNvSpPr>
          <p:nvPr>
            <p:ph type="body" idx="1"/>
          </p:nvPr>
        </p:nvSpPr>
        <p:spPr>
          <a:xfrm>
            <a:off x="986118" y="1828800"/>
            <a:ext cx="8538882" cy="4114800"/>
          </a:xfrm>
        </p:spPr>
        <p:txBody>
          <a:bodyPr/>
          <a:lstStyle/>
          <a:p>
            <a:pPr marL="0" indent="0">
              <a:lnSpc>
                <a:spcPct val="90000"/>
              </a:lnSpc>
              <a:buNone/>
            </a:pPr>
            <a:r>
              <a:rPr lang="en-US" altLang="en-US" dirty="0"/>
              <a:t>1.  </a:t>
            </a:r>
            <a:r>
              <a:rPr lang="en-US" altLang="en-US" b="1" dirty="0" smtClean="0"/>
              <a:t>Happiness</a:t>
            </a:r>
            <a:r>
              <a:rPr lang="en-US" altLang="en-US" dirty="0" smtClean="0"/>
              <a:t>:</a:t>
            </a:r>
          </a:p>
          <a:p>
            <a:pPr lvl="1">
              <a:lnSpc>
                <a:spcPct val="90000"/>
              </a:lnSpc>
            </a:pPr>
            <a:r>
              <a:rPr lang="en-US" altLang="en-US" dirty="0" smtClean="0"/>
              <a:t>an </a:t>
            </a:r>
            <a:r>
              <a:rPr lang="en-US" altLang="en-US" dirty="0"/>
              <a:t>emotional </a:t>
            </a:r>
            <a:r>
              <a:rPr lang="en-US" altLang="en-US" dirty="0" smtClean="0"/>
              <a:t>state.</a:t>
            </a:r>
          </a:p>
          <a:p>
            <a:pPr lvl="1">
              <a:lnSpc>
                <a:spcPct val="90000"/>
              </a:lnSpc>
            </a:pPr>
            <a:r>
              <a:rPr lang="en-US" altLang="en-US" dirty="0" smtClean="0"/>
              <a:t>how </a:t>
            </a:r>
            <a:r>
              <a:rPr lang="en-US" altLang="en-US" dirty="0"/>
              <a:t>you feel about yourself and the world</a:t>
            </a:r>
            <a:r>
              <a:rPr lang="en-US" altLang="en-US" dirty="0" smtClean="0"/>
              <a:t>.</a:t>
            </a:r>
          </a:p>
          <a:p>
            <a:pPr lvl="1">
              <a:lnSpc>
                <a:spcPct val="90000"/>
              </a:lnSpc>
            </a:pPr>
            <a:endParaRPr lang="en-US" altLang="en-US" dirty="0"/>
          </a:p>
          <a:p>
            <a:pPr marL="0" indent="0">
              <a:lnSpc>
                <a:spcPct val="90000"/>
              </a:lnSpc>
              <a:buNone/>
            </a:pPr>
            <a:r>
              <a:rPr lang="en-US" altLang="en-US" dirty="0"/>
              <a:t>2.  </a:t>
            </a:r>
            <a:r>
              <a:rPr lang="en-US" altLang="en-US" b="1" dirty="0"/>
              <a:t>Satisfaction with </a:t>
            </a:r>
            <a:r>
              <a:rPr lang="en-US" altLang="en-US" b="1" dirty="0" smtClean="0"/>
              <a:t>Life</a:t>
            </a:r>
            <a:r>
              <a:rPr lang="en-US" altLang="en-US" dirty="0" smtClean="0"/>
              <a:t>:</a:t>
            </a:r>
          </a:p>
          <a:p>
            <a:pPr lvl="1">
              <a:lnSpc>
                <a:spcPct val="90000"/>
              </a:lnSpc>
            </a:pPr>
            <a:r>
              <a:rPr lang="en-US" altLang="en-US" dirty="0" smtClean="0"/>
              <a:t>more </a:t>
            </a:r>
            <a:r>
              <a:rPr lang="en-US" altLang="en-US" dirty="0"/>
              <a:t>global judgment about your acceptance with your </a:t>
            </a:r>
            <a:r>
              <a:rPr lang="en-US" altLang="en-US" dirty="0" smtClean="0"/>
              <a:t>life.</a:t>
            </a:r>
          </a:p>
          <a:p>
            <a:pPr lvl="1">
              <a:lnSpc>
                <a:spcPct val="90000"/>
              </a:lnSpc>
            </a:pPr>
            <a:r>
              <a:rPr lang="en-US" altLang="en-US" dirty="0" smtClean="0"/>
              <a:t>more </a:t>
            </a:r>
            <a:r>
              <a:rPr lang="en-US" altLang="en-US" dirty="0"/>
              <a:t>of a cognitive assessment.</a:t>
            </a:r>
          </a:p>
        </p:txBody>
      </p:sp>
    </p:spTree>
    <p:extLst>
      <p:ext uri="{BB962C8B-B14F-4D97-AF65-F5344CB8AC3E}">
        <p14:creationId xmlns:p14="http://schemas.microsoft.com/office/powerpoint/2010/main" val="2925167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box(in)">
                                      <p:cBhvr>
                                        <p:cTn id="7" dur="500"/>
                                        <p:tgtEl>
                                          <p:spTgt spid="43011">
                                            <p:txEl>
                                              <p:pRg st="0" end="0"/>
                                            </p:txEl>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43011">
                                            <p:txEl>
                                              <p:pRg st="1" end="1"/>
                                            </p:txEl>
                                          </p:spTgt>
                                        </p:tgtEl>
                                        <p:attrNameLst>
                                          <p:attrName>style.visibility</p:attrName>
                                        </p:attrNameLst>
                                      </p:cBhvr>
                                      <p:to>
                                        <p:strVal val="visible"/>
                                      </p:to>
                                    </p:set>
                                    <p:animEffect transition="in" filter="box(in)">
                                      <p:cBhvr>
                                        <p:cTn id="10" dur="500"/>
                                        <p:tgtEl>
                                          <p:spTgt spid="43011">
                                            <p:txEl>
                                              <p:pRg st="1" end="1"/>
                                            </p:txEl>
                                          </p:spTgt>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43011">
                                            <p:txEl>
                                              <p:pRg st="2" end="2"/>
                                            </p:txEl>
                                          </p:spTgt>
                                        </p:tgtEl>
                                        <p:attrNameLst>
                                          <p:attrName>style.visibility</p:attrName>
                                        </p:attrNameLst>
                                      </p:cBhvr>
                                      <p:to>
                                        <p:strVal val="visible"/>
                                      </p:to>
                                    </p:set>
                                    <p:animEffect transition="in" filter="box(in)">
                                      <p:cBhvr>
                                        <p:cTn id="13" dur="500"/>
                                        <p:tgtEl>
                                          <p:spTgt spid="43011">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43011">
                                            <p:txEl>
                                              <p:pRg st="4" end="4"/>
                                            </p:txEl>
                                          </p:spTgt>
                                        </p:tgtEl>
                                        <p:attrNameLst>
                                          <p:attrName>style.visibility</p:attrName>
                                        </p:attrNameLst>
                                      </p:cBhvr>
                                      <p:to>
                                        <p:strVal val="visible"/>
                                      </p:to>
                                    </p:set>
                                    <p:animEffect transition="in" filter="box(in)">
                                      <p:cBhvr>
                                        <p:cTn id="18" dur="500"/>
                                        <p:tgtEl>
                                          <p:spTgt spid="43011">
                                            <p:txEl>
                                              <p:pRg st="4" end="4"/>
                                            </p:txEl>
                                          </p:spTgt>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43011">
                                            <p:txEl>
                                              <p:pRg st="5" end="5"/>
                                            </p:txEl>
                                          </p:spTgt>
                                        </p:tgtEl>
                                        <p:attrNameLst>
                                          <p:attrName>style.visibility</p:attrName>
                                        </p:attrNameLst>
                                      </p:cBhvr>
                                      <p:to>
                                        <p:strVal val="visible"/>
                                      </p:to>
                                    </p:set>
                                    <p:animEffect transition="in" filter="box(in)">
                                      <p:cBhvr>
                                        <p:cTn id="21" dur="500"/>
                                        <p:tgtEl>
                                          <p:spTgt spid="43011">
                                            <p:txEl>
                                              <p:pRg st="5" end="5"/>
                                            </p:txEl>
                                          </p:spTgt>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43011">
                                            <p:txEl>
                                              <p:pRg st="6" end="6"/>
                                            </p:txEl>
                                          </p:spTgt>
                                        </p:tgtEl>
                                        <p:attrNameLst>
                                          <p:attrName>style.visibility</p:attrName>
                                        </p:attrNameLst>
                                      </p:cBhvr>
                                      <p:to>
                                        <p:strVal val="visible"/>
                                      </p:to>
                                    </p:set>
                                    <p:animEffect transition="in" filter="box(in)">
                                      <p:cBhvr>
                                        <p:cTn id="24" dur="500"/>
                                        <p:tgtEl>
                                          <p:spTgt spid="430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Youth Work can</a:t>
            </a:r>
            <a:endParaRPr lang="en-GB" dirty="0"/>
          </a:p>
        </p:txBody>
      </p:sp>
      <p:sp>
        <p:nvSpPr>
          <p:cNvPr id="3" name="Content Placeholder 2"/>
          <p:cNvSpPr>
            <a:spLocks noGrp="1"/>
          </p:cNvSpPr>
          <p:nvPr>
            <p:ph idx="1"/>
          </p:nvPr>
        </p:nvSpPr>
        <p:spPr/>
        <p:txBody>
          <a:bodyPr/>
          <a:lstStyle/>
          <a:p>
            <a:r>
              <a:rPr lang="en-GB" dirty="0" smtClean="0"/>
              <a:t>Help young people to become:</a:t>
            </a:r>
          </a:p>
          <a:p>
            <a:pPr marL="0" indent="0">
              <a:buNone/>
            </a:pPr>
            <a:endParaRPr lang="en-GB" sz="2000" dirty="0"/>
          </a:p>
          <a:p>
            <a:pPr lvl="1"/>
            <a:r>
              <a:rPr lang="en-GB" sz="3200" dirty="0" smtClean="0"/>
              <a:t>Better able to understand and manage their emotions</a:t>
            </a:r>
          </a:p>
          <a:p>
            <a:pPr lvl="1"/>
            <a:r>
              <a:rPr lang="en-GB" sz="3200" dirty="0" smtClean="0"/>
              <a:t>More hopeful and optimistic</a:t>
            </a:r>
          </a:p>
          <a:p>
            <a:pPr lvl="1"/>
            <a:r>
              <a:rPr lang="en-GB" sz="3200" dirty="0" smtClean="0"/>
              <a:t>Stronger and more resilient</a:t>
            </a:r>
          </a:p>
          <a:p>
            <a:pPr lvl="1"/>
            <a:r>
              <a:rPr lang="en-GB" sz="3200" dirty="0" smtClean="0"/>
              <a:t>Happier</a:t>
            </a:r>
          </a:p>
          <a:p>
            <a:pPr lvl="1"/>
            <a:r>
              <a:rPr lang="en-GB" sz="3200" dirty="0" smtClean="0"/>
              <a:t>Less impulsive (Frude, 2016)</a:t>
            </a:r>
            <a:endParaRPr lang="en-GB" sz="3200" dirty="0"/>
          </a:p>
        </p:txBody>
      </p:sp>
    </p:spTree>
    <p:extLst>
      <p:ext uri="{BB962C8B-B14F-4D97-AF65-F5344CB8AC3E}">
        <p14:creationId xmlns:p14="http://schemas.microsoft.com/office/powerpoint/2010/main" val="42239495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Five Ways to Wellbeing</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51784" y="1397776"/>
            <a:ext cx="3525366" cy="4470419"/>
          </a:xfrm>
        </p:spPr>
      </p:pic>
    </p:spTree>
    <p:extLst>
      <p:ext uri="{BB962C8B-B14F-4D97-AF65-F5344CB8AC3E}">
        <p14:creationId xmlns:p14="http://schemas.microsoft.com/office/powerpoint/2010/main" val="6751774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Resilience beliefs</a:t>
            </a:r>
            <a:endParaRPr lang="en-GB" dirty="0"/>
          </a:p>
        </p:txBody>
      </p:sp>
      <p:sp>
        <p:nvSpPr>
          <p:cNvPr id="3" name="Content Placeholder 2"/>
          <p:cNvSpPr>
            <a:spLocks noGrp="1"/>
          </p:cNvSpPr>
          <p:nvPr>
            <p:ph idx="1"/>
          </p:nvPr>
        </p:nvSpPr>
        <p:spPr>
          <a:xfrm>
            <a:off x="838200" y="1790700"/>
            <a:ext cx="10515600" cy="4386263"/>
          </a:xfrm>
        </p:spPr>
        <p:txBody>
          <a:bodyPr>
            <a:normAutofit/>
          </a:bodyPr>
          <a:lstStyle/>
          <a:p>
            <a:pPr marL="0" indent="0">
              <a:buNone/>
            </a:pPr>
            <a:r>
              <a:rPr lang="en-GB" dirty="0" smtClean="0"/>
              <a:t>Four resilience beliefs will open up young people to the kind of positive outlook that enables them to navigate their way to happiness.</a:t>
            </a:r>
          </a:p>
          <a:p>
            <a:pPr marL="0" indent="0">
              <a:buNone/>
            </a:pPr>
            <a:endParaRPr lang="en-GB" dirty="0" smtClean="0"/>
          </a:p>
          <a:p>
            <a:r>
              <a:rPr lang="en-GB" dirty="0" smtClean="0"/>
              <a:t>Even </a:t>
            </a:r>
            <a:r>
              <a:rPr lang="en-GB" dirty="0"/>
              <a:t>though life may become worse tomorrow, I </a:t>
            </a:r>
            <a:r>
              <a:rPr lang="en-GB" dirty="0" smtClean="0"/>
              <a:t>will carry on</a:t>
            </a:r>
          </a:p>
          <a:p>
            <a:r>
              <a:rPr lang="en-GB" dirty="0"/>
              <a:t>We should be responsible for family </a:t>
            </a:r>
            <a:r>
              <a:rPr lang="en-GB" dirty="0" smtClean="0"/>
              <a:t>members</a:t>
            </a:r>
          </a:p>
          <a:p>
            <a:r>
              <a:rPr lang="en-GB" dirty="0" smtClean="0"/>
              <a:t>I might one day be unfortunate, I may become ill or live in poverty but that doesn’t frighten me</a:t>
            </a:r>
          </a:p>
          <a:p>
            <a:r>
              <a:rPr lang="en-GB" dirty="0"/>
              <a:t> I believe that as a person, one needs to abide by </a:t>
            </a:r>
            <a:r>
              <a:rPr lang="en-GB" dirty="0" smtClean="0"/>
              <a:t>law </a:t>
            </a:r>
          </a:p>
          <a:p>
            <a:pPr marL="0" indent="0" algn="r">
              <a:buNone/>
            </a:pPr>
            <a:r>
              <a:rPr lang="en-GB" dirty="0" smtClean="0"/>
              <a:t>(</a:t>
            </a:r>
            <a:r>
              <a:rPr lang="en-GB" dirty="0" err="1" smtClean="0"/>
              <a:t>Ungar</a:t>
            </a:r>
            <a:r>
              <a:rPr lang="en-GB" dirty="0" smtClean="0"/>
              <a:t> et al, 2013)</a:t>
            </a:r>
          </a:p>
          <a:p>
            <a:endParaRPr lang="en-GB" dirty="0"/>
          </a:p>
        </p:txBody>
      </p:sp>
    </p:spTree>
    <p:extLst>
      <p:ext uri="{BB962C8B-B14F-4D97-AF65-F5344CB8AC3E}">
        <p14:creationId xmlns:p14="http://schemas.microsoft.com/office/powerpoint/2010/main" val="45717696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a:xfrm>
            <a:off x="838200" y="1398494"/>
            <a:ext cx="10515600" cy="5181599"/>
          </a:xfrm>
        </p:spPr>
        <p:txBody>
          <a:bodyPr>
            <a:normAutofit fontScale="92500" lnSpcReduction="10000"/>
          </a:bodyPr>
          <a:lstStyle/>
          <a:p>
            <a:pPr marL="0" indent="0">
              <a:buNone/>
            </a:pPr>
            <a:r>
              <a:rPr lang="en-GB" sz="1400" dirty="0" smtClean="0"/>
              <a:t>Chu K.P., </a:t>
            </a:r>
            <a:r>
              <a:rPr lang="en-GB" sz="1400" dirty="0" err="1" smtClean="0"/>
              <a:t>Diener</a:t>
            </a:r>
            <a:r>
              <a:rPr lang="en-GB" sz="1400" dirty="0" smtClean="0"/>
              <a:t>, E, </a:t>
            </a:r>
            <a:r>
              <a:rPr lang="en-GB" sz="1400" dirty="0" err="1" smtClean="0"/>
              <a:t>Tamir</a:t>
            </a:r>
            <a:r>
              <a:rPr lang="en-GB" sz="1400" dirty="0" smtClean="0"/>
              <a:t>, M, </a:t>
            </a:r>
            <a:r>
              <a:rPr lang="en-GB" sz="1400" dirty="0" err="1" smtClean="0"/>
              <a:t>Scollon</a:t>
            </a:r>
            <a:r>
              <a:rPr lang="en-GB" sz="1400" dirty="0" smtClean="0"/>
              <a:t>, C. and </a:t>
            </a:r>
            <a:r>
              <a:rPr lang="en-GB" sz="1400" dirty="0" err="1" smtClean="0"/>
              <a:t>Diener</a:t>
            </a:r>
            <a:r>
              <a:rPr lang="en-GB" sz="1400" dirty="0" smtClean="0"/>
              <a:t>, M. (2005) Integrating the diverse definitions of Happiness: A time-sequential framework of subjective well-being. In </a:t>
            </a:r>
            <a:r>
              <a:rPr lang="en-GB" sz="1400" i="1" dirty="0" smtClean="0"/>
              <a:t>Journal of Happiness Studies </a:t>
            </a:r>
            <a:r>
              <a:rPr lang="en-GB" sz="1400" dirty="0" smtClean="0"/>
              <a:t>(2005) Vol. 6, 261-300.</a:t>
            </a:r>
          </a:p>
          <a:p>
            <a:pPr marL="0" indent="0">
              <a:buNone/>
            </a:pPr>
            <a:r>
              <a:rPr lang="en-GB" sz="1400" dirty="0" smtClean="0"/>
              <a:t>Daniel, B and </a:t>
            </a:r>
            <a:r>
              <a:rPr lang="en-GB" sz="1400" dirty="0" err="1" smtClean="0"/>
              <a:t>Wassell</a:t>
            </a:r>
            <a:r>
              <a:rPr lang="en-GB" sz="1400" dirty="0" smtClean="0"/>
              <a:t>, S (2002) </a:t>
            </a:r>
            <a:r>
              <a:rPr lang="en-GB" sz="1400" b="1" dirty="0" smtClean="0"/>
              <a:t>the early years; assessing and promoting resilience in vulnerable children (1)</a:t>
            </a:r>
            <a:r>
              <a:rPr lang="en-GB" sz="1400" dirty="0" smtClean="0"/>
              <a:t> London, Jessica Kingsley</a:t>
            </a:r>
          </a:p>
          <a:p>
            <a:pPr marL="0" indent="0">
              <a:buNone/>
            </a:pPr>
            <a:r>
              <a:rPr lang="en-GB" sz="1400" dirty="0" smtClean="0"/>
              <a:t>Feldman, F. (2010) </a:t>
            </a:r>
            <a:r>
              <a:rPr lang="en-GB" sz="1400" i="1" dirty="0" smtClean="0"/>
              <a:t>What is this thing called Happiness? </a:t>
            </a:r>
            <a:r>
              <a:rPr lang="en-GB" sz="1400" dirty="0" smtClean="0"/>
              <a:t>Oxford University Press.</a:t>
            </a:r>
            <a:r>
              <a:rPr lang="en-GB" sz="1400" i="1" dirty="0" smtClean="0"/>
              <a:t> </a:t>
            </a:r>
            <a:endParaRPr lang="en-GB" sz="1400" dirty="0" smtClean="0"/>
          </a:p>
          <a:p>
            <a:pPr marL="0" indent="0">
              <a:buNone/>
            </a:pPr>
            <a:r>
              <a:rPr lang="en-GB" sz="1400" dirty="0" err="1" smtClean="0"/>
              <a:t>Frude</a:t>
            </a:r>
            <a:r>
              <a:rPr lang="en-GB" sz="1400" dirty="0" smtClean="0"/>
              <a:t>, N (2016) Keynote Speech at Investors in Families Conference, Cardiff: UWTSD.</a:t>
            </a:r>
          </a:p>
          <a:p>
            <a:pPr marL="0" indent="0">
              <a:buNone/>
            </a:pPr>
            <a:r>
              <a:rPr lang="en-GB" sz="1400" dirty="0" smtClean="0"/>
              <a:t>Learning and Skills Improvement Service (2012) </a:t>
            </a:r>
            <a:r>
              <a:rPr lang="en-GB" sz="1400" i="1" dirty="0" smtClean="0"/>
              <a:t>National Occupational Standards for Youth Work, </a:t>
            </a:r>
            <a:r>
              <a:rPr lang="en-GB" sz="1400" dirty="0" smtClean="0"/>
              <a:t>Coventry: LSIS.</a:t>
            </a:r>
          </a:p>
          <a:p>
            <a:pPr marL="0" indent="0">
              <a:buNone/>
            </a:pPr>
            <a:r>
              <a:rPr lang="en-GB" sz="1200" dirty="0" smtClean="0"/>
              <a:t>New Economics Foundation, (2012) </a:t>
            </a:r>
            <a:r>
              <a:rPr lang="en-GB" sz="1200" i="1" dirty="0" smtClean="0"/>
              <a:t>Five Ways to Wellbeing. </a:t>
            </a:r>
            <a:r>
              <a:rPr lang="en-GB" sz="1200" dirty="0" smtClean="0"/>
              <a:t>Online.</a:t>
            </a:r>
          </a:p>
          <a:p>
            <a:pPr marL="0" indent="0">
              <a:buNone/>
            </a:pPr>
            <a:r>
              <a:rPr lang="en-GB" sz="1400" dirty="0" smtClean="0"/>
              <a:t>OECD </a:t>
            </a:r>
            <a:r>
              <a:rPr lang="en-GB" sz="1400" dirty="0"/>
              <a:t>(2009) </a:t>
            </a:r>
            <a:r>
              <a:rPr lang="en-GB" sz="1400" i="1" dirty="0"/>
              <a:t>Doing Better for Children</a:t>
            </a:r>
            <a:r>
              <a:rPr lang="en-GB" sz="1400" dirty="0"/>
              <a:t>, available at   </a:t>
            </a:r>
            <a:r>
              <a:rPr lang="en-GB" sz="1400" u="sng" dirty="0">
                <a:hlinkClick r:id="rId2"/>
              </a:rPr>
              <a:t>http://www.oecd.org/dataoecd/21/6/43590251.pdf</a:t>
            </a:r>
            <a:r>
              <a:rPr lang="en-GB" sz="1400" dirty="0"/>
              <a:t> (31.10.09).</a:t>
            </a:r>
          </a:p>
          <a:p>
            <a:pPr marL="0" indent="0">
              <a:buNone/>
            </a:pPr>
            <a:r>
              <a:rPr lang="en-GB" sz="1600" dirty="0" err="1" smtClean="0"/>
              <a:t>Ungar</a:t>
            </a:r>
            <a:r>
              <a:rPr lang="en-GB" sz="1600" dirty="0" smtClean="0"/>
              <a:t>, M. (2004). A constructionist discourse on resilience: Multiple contexts, multiple realities among at-risk children and youth. </a:t>
            </a:r>
            <a:r>
              <a:rPr lang="en-GB" sz="1600" i="1" dirty="0" smtClean="0"/>
              <a:t>Youth and Society,</a:t>
            </a:r>
            <a:r>
              <a:rPr lang="en-GB" sz="1600" dirty="0" smtClean="0"/>
              <a:t> </a:t>
            </a:r>
            <a:r>
              <a:rPr lang="en-GB" sz="1600" i="1" dirty="0" smtClean="0"/>
              <a:t>35</a:t>
            </a:r>
            <a:r>
              <a:rPr lang="en-GB" sz="1600" dirty="0" smtClean="0"/>
              <a:t>, 341–365.</a:t>
            </a:r>
          </a:p>
          <a:p>
            <a:pPr marL="0" indent="0">
              <a:buNone/>
            </a:pPr>
            <a:r>
              <a:rPr lang="en-GB" sz="1600" dirty="0" err="1" smtClean="0"/>
              <a:t>Ungar</a:t>
            </a:r>
            <a:r>
              <a:rPr lang="en-GB" sz="1600" dirty="0" smtClean="0"/>
              <a:t>, M. (2008). Resilience across cultures. </a:t>
            </a:r>
            <a:r>
              <a:rPr lang="en-GB" sz="1600" i="1" dirty="0" smtClean="0"/>
              <a:t>British Journal of Social Work,</a:t>
            </a:r>
            <a:r>
              <a:rPr lang="en-GB" sz="1600" dirty="0" smtClean="0"/>
              <a:t> </a:t>
            </a:r>
            <a:r>
              <a:rPr lang="en-GB" sz="1600" i="1" dirty="0" smtClean="0"/>
              <a:t>38</a:t>
            </a:r>
            <a:r>
              <a:rPr lang="en-GB" sz="1600" dirty="0" smtClean="0"/>
              <a:t>, 218–235.</a:t>
            </a:r>
            <a:endParaRPr lang="en-GB" sz="1600" dirty="0" smtClean="0">
              <a:effectLst/>
            </a:endParaRPr>
          </a:p>
          <a:p>
            <a:pPr marL="0" indent="0">
              <a:buNone/>
            </a:pPr>
            <a:r>
              <a:rPr lang="en-GB" sz="1600" dirty="0" err="1" smtClean="0">
                <a:effectLst/>
              </a:rPr>
              <a:t>Ungar</a:t>
            </a:r>
            <a:r>
              <a:rPr lang="en-GB" sz="1600" dirty="0" smtClean="0">
                <a:effectLst/>
              </a:rPr>
              <a:t>, M., Liebenberg, L., Armstrong, M., </a:t>
            </a:r>
            <a:r>
              <a:rPr lang="en-GB" sz="1600" dirty="0" err="1" smtClean="0">
                <a:effectLst/>
              </a:rPr>
              <a:t>Dudding</a:t>
            </a:r>
            <a:r>
              <a:rPr lang="en-GB" sz="1600" dirty="0" smtClean="0">
                <a:effectLst/>
              </a:rPr>
              <a:t>, P., and Van de </a:t>
            </a:r>
            <a:r>
              <a:rPr lang="en-GB" sz="1600" dirty="0" err="1" smtClean="0">
                <a:effectLst/>
              </a:rPr>
              <a:t>Vijver</a:t>
            </a:r>
            <a:r>
              <a:rPr lang="en-GB" sz="1600" dirty="0" smtClean="0">
                <a:effectLst/>
              </a:rPr>
              <a:t>, F. (2013). Patterns of Psychosocial Service Use: Individual and Contextual Risk factors, and Resilience among Adolescents Using Multiple Services. Child Abuse and Neglect, 37, 150-159.</a:t>
            </a:r>
            <a:endParaRPr lang="en-GB" sz="1600" dirty="0" smtClean="0"/>
          </a:p>
          <a:p>
            <a:pPr marL="0" indent="0">
              <a:buNone/>
            </a:pPr>
            <a:r>
              <a:rPr lang="en-GB" sz="1600" dirty="0" smtClean="0"/>
              <a:t>United </a:t>
            </a:r>
            <a:r>
              <a:rPr lang="en-GB" sz="1600" dirty="0"/>
              <a:t>Nations (1989) Convention on the Rights of the Child. </a:t>
            </a:r>
            <a:r>
              <a:rPr lang="en-GB" sz="1600" u="sng" dirty="0" smtClean="0">
                <a:hlinkClick r:id="rId3"/>
              </a:rPr>
              <a:t>http</a:t>
            </a:r>
            <a:r>
              <a:rPr lang="en-GB" sz="1600" u="sng" dirty="0">
                <a:hlinkClick r:id="rId3"/>
              </a:rPr>
              <a:t>://www2.ohchr.org/english/law/crc.htm</a:t>
            </a:r>
            <a:r>
              <a:rPr lang="en-GB" sz="1600" dirty="0"/>
              <a:t> (01 11 09</a:t>
            </a:r>
            <a:r>
              <a:rPr lang="en-GB" sz="1600" dirty="0" smtClean="0"/>
              <a:t>)</a:t>
            </a:r>
          </a:p>
          <a:p>
            <a:pPr marL="0" indent="0">
              <a:buNone/>
            </a:pPr>
            <a:r>
              <a:rPr lang="en-GB" sz="1600" dirty="0"/>
              <a:t>UNICEF, Child poverty in perspective: An overview of child </a:t>
            </a:r>
            <a:r>
              <a:rPr lang="en-GB" sz="1600" dirty="0" smtClean="0"/>
              <a:t>well-being </a:t>
            </a:r>
            <a:r>
              <a:rPr lang="en-GB" sz="1600" dirty="0"/>
              <a:t>in rich countries, </a:t>
            </a:r>
            <a:r>
              <a:rPr lang="en-GB" sz="1600" i="1" dirty="0" err="1"/>
              <a:t>Innocenti</a:t>
            </a:r>
            <a:r>
              <a:rPr lang="en-GB" sz="1600" i="1" dirty="0"/>
              <a:t> Report Card </a:t>
            </a:r>
            <a:r>
              <a:rPr lang="en-GB" sz="1600" dirty="0"/>
              <a:t>7, 2007, </a:t>
            </a:r>
            <a:r>
              <a:rPr lang="en-GB" sz="1600" dirty="0" smtClean="0"/>
              <a:t>UNICEF </a:t>
            </a:r>
            <a:r>
              <a:rPr lang="en-GB" sz="1600" dirty="0" err="1"/>
              <a:t>Innocenti</a:t>
            </a:r>
            <a:r>
              <a:rPr lang="en-GB" sz="1600" dirty="0"/>
              <a:t> Research Centre: Florence. Available at </a:t>
            </a:r>
            <a:r>
              <a:rPr lang="en-GB" sz="1600" u="sng" dirty="0" smtClean="0">
                <a:hlinkClick r:id="rId4"/>
              </a:rPr>
              <a:t>http</a:t>
            </a:r>
            <a:r>
              <a:rPr lang="en-GB" sz="1600" u="sng" dirty="0">
                <a:hlinkClick r:id="rId4"/>
              </a:rPr>
              <a:t>://www.unicef.org.uk/publications/pdf/rc7_eng.pdf</a:t>
            </a:r>
            <a:r>
              <a:rPr lang="en-GB" sz="1600" dirty="0"/>
              <a:t> </a:t>
            </a:r>
            <a:r>
              <a:rPr lang="en-GB" sz="1600" dirty="0" smtClean="0"/>
              <a:t>(</a:t>
            </a:r>
            <a:r>
              <a:rPr lang="en-GB" sz="1600" dirty="0"/>
              <a:t>31.10.09</a:t>
            </a:r>
            <a:r>
              <a:rPr lang="en-GB" sz="1600" dirty="0" smtClean="0"/>
              <a:t>)</a:t>
            </a:r>
          </a:p>
          <a:p>
            <a:pPr marL="0" indent="0">
              <a:buNone/>
            </a:pPr>
            <a:r>
              <a:rPr lang="en-GB" sz="1600" dirty="0" smtClean="0"/>
              <a:t>WAG, (2007) Young people, youth work, Youth Service National 	Youth Service Strategy for Wales, Caerphilly: WAG.</a:t>
            </a:r>
          </a:p>
          <a:p>
            <a:pPr marL="0" indent="0">
              <a:buNone/>
            </a:pPr>
            <a:r>
              <a:rPr lang="en-GB" sz="1400" dirty="0" smtClean="0"/>
              <a:t>Welsh Government (2012) Together for mental health. A strategy for mental health and wellbeing in Wales. A summary for children and young people. Cardiff: WG; 2012. Available at: http://wales.gov.uk/docs/dhss/publications/130226mental-healthen.pdf</a:t>
            </a:r>
          </a:p>
          <a:p>
            <a:pPr marL="0" indent="0">
              <a:buNone/>
            </a:pPr>
            <a:endParaRPr lang="en-GB" sz="1600" dirty="0"/>
          </a:p>
          <a:p>
            <a:pPr marL="0" indent="0">
              <a:buNone/>
            </a:pPr>
            <a:endParaRPr lang="en-GB" sz="1600" dirty="0"/>
          </a:p>
        </p:txBody>
      </p:sp>
    </p:spTree>
    <p:extLst>
      <p:ext uri="{BB962C8B-B14F-4D97-AF65-F5344CB8AC3E}">
        <p14:creationId xmlns:p14="http://schemas.microsoft.com/office/powerpoint/2010/main" val="330257500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358</TotalTime>
  <Words>1247</Words>
  <Application>Microsoft Office PowerPoint</Application>
  <PresentationFormat>Widescreen</PresentationFormat>
  <Paragraphs>133</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Arial Black</vt:lpstr>
      <vt:lpstr>Calibri</vt:lpstr>
      <vt:lpstr>Calibri Light</vt:lpstr>
      <vt:lpstr>Office Theme</vt:lpstr>
      <vt:lpstr>Well-being, resilience and happiness</vt:lpstr>
      <vt:lpstr>Content</vt:lpstr>
      <vt:lpstr>PowerPoint Presentation</vt:lpstr>
      <vt:lpstr>PowerPoint Presentation</vt:lpstr>
      <vt:lpstr>Good News!</vt:lpstr>
      <vt:lpstr>Happy people are</vt:lpstr>
      <vt:lpstr>The Purpose of Youth Work in the UK</vt:lpstr>
      <vt:lpstr>Youth Work in Wales</vt:lpstr>
      <vt:lpstr>Youth Work and Well-being</vt:lpstr>
      <vt:lpstr>Well-being or ill-being?</vt:lpstr>
      <vt:lpstr>The state of some of our young people</vt:lpstr>
      <vt:lpstr>Subjective Well-being</vt:lpstr>
      <vt:lpstr>Constructionist view of resilience</vt:lpstr>
      <vt:lpstr>Reflecting the predominant culture, resilience is: </vt:lpstr>
      <vt:lpstr>Resilience</vt:lpstr>
      <vt:lpstr>Pathways to Resilience</vt:lpstr>
      <vt:lpstr>Happiness</vt:lpstr>
      <vt:lpstr>Some more statistics</vt:lpstr>
      <vt:lpstr>Well-being of Future Generations (Wales) Act 2015</vt:lpstr>
      <vt:lpstr>What is Happiness</vt:lpstr>
      <vt:lpstr>Elements of subjective well-being</vt:lpstr>
      <vt:lpstr>Youth Work can</vt:lpstr>
      <vt:lpstr>Five Ways to Wellbeing</vt:lpstr>
      <vt:lpstr>Resilience beliefs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Well-being, resilience and happiness</dc:title>
  <dc:creator>Darrell Williams</dc:creator>
  <cp:lastModifiedBy>Darrel Williams</cp:lastModifiedBy>
  <cp:revision>3</cp:revision>
  <dcterms:created xsi:type="dcterms:W3CDTF">2016-10-25T10:33:48Z</dcterms:created>
  <dcterms:modified xsi:type="dcterms:W3CDTF">2019-11-13T07:49:02Z</dcterms:modified>
</cp:coreProperties>
</file>