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1" r:id="rId3"/>
    <p:sldId id="257" r:id="rId4"/>
    <p:sldId id="258" r:id="rId5"/>
    <p:sldId id="272" r:id="rId6"/>
    <p:sldId id="273" r:id="rId7"/>
    <p:sldId id="259" r:id="rId8"/>
    <p:sldId id="274" r:id="rId9"/>
    <p:sldId id="260" r:id="rId10"/>
    <p:sldId id="275" r:id="rId11"/>
    <p:sldId id="276" r:id="rId12"/>
    <p:sldId id="277" r:id="rId13"/>
    <p:sldId id="278" r:id="rId14"/>
    <p:sldId id="279" r:id="rId15"/>
    <p:sldId id="282" r:id="rId16"/>
    <p:sldId id="280" r:id="rId17"/>
    <p:sldId id="28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253E4B-19B3-1266-3E87-9C47A647C142}" v="12" dt="2022-07-10T13:07:48.284"/>
    <p1510:client id="{4473A36B-895B-5C60-9B8F-4D36B61EA56D}" v="1830" dt="2022-07-09T01:09:48.069"/>
    <p1510:client id="{61F10543-189D-49CC-ADD8-2419CE2A6508}" v="990" dt="2022-07-09T11:59:09.963"/>
    <p1510:client id="{9D57D82D-1DED-431C-9469-81FD32BEA6A5}" v="40" dt="2022-07-07T17:45:56.986"/>
    <p1510:client id="{A6D89B87-0DFB-2134-8D13-0C27DCF6012E}" v="210" dt="2022-07-06T13:45:40.421"/>
    <p1510:client id="{B5E1424F-E50B-BE02-275A-B3803D701439}" v="2144" dt="2022-07-10T13:05:13.587"/>
    <p1510:client id="{C7E64AD4-D0E8-4C53-97F7-D3988CAFF315}" v="31" dt="2022-06-07T22:08:51.516"/>
    <p1510:client id="{CA43BE02-320C-25E2-84BE-D72DA4174BF1}" v="3" dt="2022-07-06T08:32:23.099"/>
    <p1510:client id="{E6B6DEA1-319B-9BD3-36E9-82CEFA2ADDA9}" v="125" dt="2022-06-08T00:30:27.341"/>
    <p1510:client id="{E993FB4D-E354-24EA-424B-5005B2D43484}" v="4" dt="2022-07-09T01:57:03.270"/>
    <p1510:client id="{F0DE6567-7DFF-D3CB-E981-104C308B7459}" v="53" dt="2022-07-09T01:56:35.2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4509A250-FF31-4206-8172-F9D3106AACB1}" type="datetimeFigureOut">
              <a:rPr lang="en-US" dirty="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7/10/2022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7/10/2022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7/10/2022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7/10/2022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7/10/2022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7/10/2022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7/10/2022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health.org.uk/publications/reports/closing-the-gap"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60433" y="6853578"/>
            <a:ext cx="1523824" cy="85091"/>
          </a:xfrm>
        </p:spPr>
        <p:txBody>
          <a:bodyPr/>
          <a:lstStyle/>
          <a:p>
            <a:endParaRPr lang="en-US" sz="1200" b="1">
              <a:latin typeface="Century Gothic"/>
              <a:ea typeface="+mj-lt"/>
              <a:cs typeface="Arial"/>
            </a:endParaRPr>
          </a:p>
        </p:txBody>
      </p:sp>
      <p:sp>
        <p:nvSpPr>
          <p:cNvPr id="3" name="Subtitle 2"/>
          <p:cNvSpPr>
            <a:spLocks noGrp="1"/>
          </p:cNvSpPr>
          <p:nvPr>
            <p:ph type="subTitle" idx="1"/>
          </p:nvPr>
        </p:nvSpPr>
        <p:spPr>
          <a:xfrm>
            <a:off x="2794240" y="3391562"/>
            <a:ext cx="8825658" cy="861420"/>
          </a:xfrm>
        </p:spPr>
        <p:txBody>
          <a:bodyPr/>
          <a:lstStyle/>
          <a:p>
            <a:r>
              <a:rPr lang="en-US" sz="1800" b="1" u="sng" dirty="0">
                <a:solidFill>
                  <a:srgbClr val="FFC000"/>
                </a:solidFill>
                <a:latin typeface="Arial"/>
                <a:cs typeface="Arial"/>
              </a:rPr>
              <a:t>Addressing THE PROBLEM OF STAFF SHORTAGE IN PROPER CARE, UK</a:t>
            </a:r>
            <a:r>
              <a:rPr lang="en-US" sz="1800" dirty="0">
                <a:solidFill>
                  <a:srgbClr val="FFC000"/>
                </a:solidFill>
                <a:latin typeface="Arial"/>
                <a:cs typeface="Arial"/>
              </a:rPr>
              <a:t> </a:t>
            </a:r>
            <a:endParaRPr lang="en-US" sz="1800" dirty="0">
              <a:solidFill>
                <a:srgbClr val="FFC000"/>
              </a:solidFill>
              <a:ea typeface="+mj-lt"/>
              <a:cs typeface="+mj-lt"/>
            </a:endParaRPr>
          </a:p>
          <a:p>
            <a:endParaRPr lang="en-US">
              <a:latin typeface="Arial"/>
              <a:cs typeface="Arial"/>
            </a:endParaRPr>
          </a:p>
        </p:txBody>
      </p:sp>
      <p:sp>
        <p:nvSpPr>
          <p:cNvPr id="4" name="TextBox 3">
            <a:extLst>
              <a:ext uri="{FF2B5EF4-FFF2-40B4-BE49-F238E27FC236}">
                <a16:creationId xmlns:a16="http://schemas.microsoft.com/office/drawing/2014/main" id="{745EFE8E-A80D-C158-3251-4B1B5727C3B5}"/>
              </a:ext>
            </a:extLst>
          </p:cNvPr>
          <p:cNvSpPr txBox="1"/>
          <p:nvPr/>
        </p:nvSpPr>
        <p:spPr>
          <a:xfrm>
            <a:off x="397250" y="713816"/>
            <a:ext cx="9179196"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rgbClr val="FF0000"/>
                </a:solidFill>
                <a:latin typeface="Arial"/>
                <a:cs typeface="Arial"/>
              </a:rPr>
              <a:t>                                          </a:t>
            </a:r>
            <a:r>
              <a:rPr lang="en-US" sz="2000" b="1" dirty="0">
                <a:solidFill>
                  <a:srgbClr val="FF0000"/>
                </a:solidFill>
                <a:latin typeface="Arial"/>
                <a:cs typeface="Arial"/>
              </a:rPr>
              <a:t>Scott </a:t>
            </a:r>
            <a:r>
              <a:rPr lang="en-US" sz="2000" b="1" dirty="0" err="1">
                <a:solidFill>
                  <a:srgbClr val="FF0000"/>
                </a:solidFill>
                <a:latin typeface="Arial"/>
                <a:cs typeface="Arial"/>
              </a:rPr>
              <a:t>Uwafiokun</a:t>
            </a:r>
            <a:r>
              <a:rPr lang="en-US" sz="2000" b="1" dirty="0">
                <a:solidFill>
                  <a:srgbClr val="FF0000"/>
                </a:solidFill>
                <a:latin typeface="Arial"/>
                <a:cs typeface="Arial"/>
              </a:rPr>
              <a:t> </a:t>
            </a:r>
            <a:r>
              <a:rPr lang="en-US" sz="2000" b="1" dirty="0" err="1">
                <a:solidFill>
                  <a:srgbClr val="FF0000"/>
                </a:solidFill>
                <a:latin typeface="Arial"/>
                <a:cs typeface="Arial"/>
              </a:rPr>
              <a:t>Eweka</a:t>
            </a:r>
            <a:r>
              <a:rPr lang="en-US" sz="2000" b="1" dirty="0">
                <a:solidFill>
                  <a:srgbClr val="FF0000"/>
                </a:solidFill>
                <a:latin typeface="Arial"/>
                <a:cs typeface="Arial"/>
              </a:rPr>
              <a:t> (2122699)</a:t>
            </a:r>
            <a:br>
              <a:rPr lang="en-US" sz="2000" b="1" dirty="0">
                <a:latin typeface="Arial"/>
                <a:cs typeface="Arial"/>
              </a:rPr>
            </a:br>
            <a:r>
              <a:rPr lang="en-US" sz="2000" b="1" dirty="0">
                <a:solidFill>
                  <a:srgbClr val="FF0000"/>
                </a:solidFill>
                <a:latin typeface="Arial"/>
                <a:cs typeface="Arial"/>
              </a:rPr>
              <a:t>                               University of Wales Trinity Sanit David</a:t>
            </a:r>
            <a:br>
              <a:rPr lang="en-US" sz="2000" b="1" dirty="0">
                <a:latin typeface="Arial"/>
                <a:cs typeface="Arial"/>
              </a:rPr>
            </a:br>
            <a:r>
              <a:rPr lang="en-US" sz="2000" b="1" dirty="0">
                <a:solidFill>
                  <a:srgbClr val="FF0000"/>
                </a:solidFill>
                <a:latin typeface="Arial"/>
                <a:cs typeface="Arial"/>
              </a:rPr>
              <a:t>                               Module BMSW 4004</a:t>
            </a:r>
            <a:br>
              <a:rPr lang="en-US" sz="2000" b="1" dirty="0">
                <a:latin typeface="Arial"/>
                <a:cs typeface="Arial"/>
              </a:rPr>
            </a:br>
            <a:r>
              <a:rPr lang="en-US" sz="2000" b="1" dirty="0">
                <a:solidFill>
                  <a:srgbClr val="FF0000"/>
                </a:solidFill>
                <a:latin typeface="Arial"/>
                <a:cs typeface="Arial"/>
              </a:rPr>
              <a:t>                               Problem Solving and Decision Making</a:t>
            </a:r>
            <a:br>
              <a:rPr lang="en-US" sz="2000" b="1" dirty="0">
                <a:latin typeface="Arial"/>
                <a:cs typeface="Arial"/>
              </a:rPr>
            </a:br>
            <a:r>
              <a:rPr lang="en-US" sz="2000" b="1" dirty="0">
                <a:solidFill>
                  <a:srgbClr val="FF0000"/>
                </a:solidFill>
                <a:latin typeface="Arial"/>
                <a:cs typeface="Arial"/>
              </a:rPr>
              <a:t>                               Module Coordinator: Chijioke Uba</a:t>
            </a:r>
            <a:br>
              <a:rPr lang="en-US" sz="2000" b="1" dirty="0">
                <a:latin typeface="Arial"/>
                <a:cs typeface="Arial"/>
              </a:rPr>
            </a:br>
            <a:r>
              <a:rPr lang="en-US" sz="2000" b="1" dirty="0">
                <a:solidFill>
                  <a:srgbClr val="FF0000"/>
                </a:solidFill>
                <a:latin typeface="Arial"/>
                <a:cs typeface="Arial"/>
              </a:rPr>
              <a:t>                               Lecturer DR Charles</a:t>
            </a:r>
          </a:p>
        </p:txBody>
      </p:sp>
    </p:spTree>
    <p:extLst>
      <p:ext uri="{BB962C8B-B14F-4D97-AF65-F5344CB8AC3E}">
        <p14:creationId xmlns:p14="http://schemas.microsoft.com/office/powerpoint/2010/main" val="2299734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FE755-38CE-3BC9-3DEE-BD45F88D909F}"/>
              </a:ext>
            </a:extLst>
          </p:cNvPr>
          <p:cNvSpPr>
            <a:spLocks noGrp="1"/>
          </p:cNvSpPr>
          <p:nvPr>
            <p:ph type="title"/>
          </p:nvPr>
        </p:nvSpPr>
        <p:spPr>
          <a:xfrm>
            <a:off x="775507" y="1286605"/>
            <a:ext cx="9404723" cy="480380"/>
          </a:xfrm>
        </p:spPr>
        <p:txBody>
          <a:bodyPr/>
          <a:lstStyle/>
          <a:p>
            <a:r>
              <a:rPr lang="en-US" sz="2000" b="1" dirty="0">
                <a:solidFill>
                  <a:srgbClr val="FF0000"/>
                </a:solidFill>
                <a:latin typeface="Arial"/>
                <a:cs typeface="Arial"/>
              </a:rPr>
              <a:t>What is staff shortage</a:t>
            </a:r>
          </a:p>
        </p:txBody>
      </p:sp>
      <p:sp>
        <p:nvSpPr>
          <p:cNvPr id="3" name="Content Placeholder 2">
            <a:extLst>
              <a:ext uri="{FF2B5EF4-FFF2-40B4-BE49-F238E27FC236}">
                <a16:creationId xmlns:a16="http://schemas.microsoft.com/office/drawing/2014/main" id="{8CCF5838-2195-1CF4-4915-F1F788B98537}"/>
              </a:ext>
            </a:extLst>
          </p:cNvPr>
          <p:cNvSpPr>
            <a:spLocks noGrp="1"/>
          </p:cNvSpPr>
          <p:nvPr>
            <p:ph idx="1"/>
          </p:nvPr>
        </p:nvSpPr>
        <p:spPr>
          <a:xfrm>
            <a:off x="776480" y="2195881"/>
            <a:ext cx="8946541" cy="1061217"/>
          </a:xfrm>
        </p:spPr>
        <p:txBody>
          <a:bodyPr vert="horz" lIns="91440" tIns="45720" rIns="91440" bIns="45720" rtlCol="0" anchor="t">
            <a:normAutofit/>
          </a:bodyPr>
          <a:lstStyle/>
          <a:p>
            <a:pPr marL="0" indent="0">
              <a:buNone/>
            </a:pPr>
            <a:r>
              <a:rPr lang="en-US" sz="1800" b="1" dirty="0">
                <a:solidFill>
                  <a:srgbClr val="FFC000"/>
                </a:solidFill>
                <a:latin typeface="Arial"/>
                <a:ea typeface="+mj-lt"/>
                <a:cs typeface="+mj-lt"/>
              </a:rPr>
              <a:t>staff short can be  defined as the limited number or  amount of personnel who assist  their superior carrying out an assigned  task </a:t>
            </a:r>
            <a:endParaRPr lang="en-US" sz="1800" b="1" dirty="0">
              <a:solidFill>
                <a:srgbClr val="FFC000"/>
              </a:solidFill>
              <a:latin typeface="Arial"/>
              <a:cs typeface="Arial"/>
            </a:endParaRPr>
          </a:p>
        </p:txBody>
      </p:sp>
    </p:spTree>
    <p:extLst>
      <p:ext uri="{BB962C8B-B14F-4D97-AF65-F5344CB8AC3E}">
        <p14:creationId xmlns:p14="http://schemas.microsoft.com/office/powerpoint/2010/main" val="853940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5E93B-7553-9EF2-EFDB-D8F6926FF381}"/>
              </a:ext>
            </a:extLst>
          </p:cNvPr>
          <p:cNvSpPr>
            <a:spLocks noGrp="1"/>
          </p:cNvSpPr>
          <p:nvPr>
            <p:ph type="title"/>
          </p:nvPr>
        </p:nvSpPr>
        <p:spPr>
          <a:xfrm>
            <a:off x="964542" y="930632"/>
            <a:ext cx="8896724" cy="553864"/>
          </a:xfrm>
        </p:spPr>
        <p:txBody>
          <a:bodyPr/>
          <a:lstStyle/>
          <a:p>
            <a:r>
              <a:rPr lang="en-US" sz="2000" b="1" dirty="0">
                <a:solidFill>
                  <a:srgbClr val="FF0000"/>
                </a:solidFill>
                <a:latin typeface="Arial"/>
                <a:cs typeface="Arial"/>
              </a:rPr>
              <a:t>What is shortage of staff in the context of Health care</a:t>
            </a:r>
          </a:p>
        </p:txBody>
      </p:sp>
      <p:sp>
        <p:nvSpPr>
          <p:cNvPr id="3" name="Content Placeholder 2">
            <a:extLst>
              <a:ext uri="{FF2B5EF4-FFF2-40B4-BE49-F238E27FC236}">
                <a16:creationId xmlns:a16="http://schemas.microsoft.com/office/drawing/2014/main" id="{CA34C3D2-32AC-07E0-06F6-0396BC4CA64E}"/>
              </a:ext>
            </a:extLst>
          </p:cNvPr>
          <p:cNvSpPr>
            <a:spLocks noGrp="1"/>
          </p:cNvSpPr>
          <p:nvPr>
            <p:ph idx="1"/>
          </p:nvPr>
        </p:nvSpPr>
        <p:spPr>
          <a:xfrm>
            <a:off x="1043980" y="1957541"/>
            <a:ext cx="8946541" cy="888690"/>
          </a:xfrm>
        </p:spPr>
        <p:txBody>
          <a:bodyPr vert="horz" lIns="91440" tIns="45720" rIns="91440" bIns="45720" rtlCol="0" anchor="t">
            <a:normAutofit/>
          </a:bodyPr>
          <a:lstStyle/>
          <a:p>
            <a:pPr marL="0" indent="0">
              <a:buNone/>
            </a:pPr>
            <a:r>
              <a:rPr lang="en-US" sz="1800" b="1" dirty="0">
                <a:solidFill>
                  <a:srgbClr val="FFC000"/>
                </a:solidFill>
                <a:latin typeface="Arial"/>
                <a:ea typeface="+mj-lt"/>
                <a:cs typeface="+mj-lt"/>
              </a:rPr>
              <a:t>This can be defined as the limited number of Health care personnel who work in the Health care industry in the Uk </a:t>
            </a:r>
            <a:endParaRPr lang="en-US" sz="1800" b="1" dirty="0">
              <a:solidFill>
                <a:srgbClr val="FFC000"/>
              </a:solidFill>
              <a:latin typeface="Arial"/>
              <a:cs typeface="Arial"/>
            </a:endParaRPr>
          </a:p>
        </p:txBody>
      </p:sp>
      <p:sp>
        <p:nvSpPr>
          <p:cNvPr id="4" name="TextBox 3">
            <a:extLst>
              <a:ext uri="{FF2B5EF4-FFF2-40B4-BE49-F238E27FC236}">
                <a16:creationId xmlns:a16="http://schemas.microsoft.com/office/drawing/2014/main" id="{94258BCC-DA43-5DC0-2C47-6C52B0691072}"/>
              </a:ext>
            </a:extLst>
          </p:cNvPr>
          <p:cNvSpPr txBox="1"/>
          <p:nvPr/>
        </p:nvSpPr>
        <p:spPr>
          <a:xfrm>
            <a:off x="4595004" y="561579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0E232449-D02B-2FA6-94C6-233DB41A0DC2}"/>
              </a:ext>
            </a:extLst>
          </p:cNvPr>
          <p:cNvSpPr txBox="1"/>
          <p:nvPr/>
        </p:nvSpPr>
        <p:spPr>
          <a:xfrm>
            <a:off x="1048163" y="2915194"/>
            <a:ext cx="754523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FFC000"/>
                </a:solidFill>
                <a:latin typeface="Arial"/>
                <a:cs typeface="Arial"/>
              </a:rPr>
              <a:t>Shortages</a:t>
            </a:r>
            <a:r>
              <a:rPr lang="en-US" b="1">
                <a:solidFill>
                  <a:srgbClr val="FFC000"/>
                </a:solidFill>
                <a:latin typeface="Arial"/>
                <a:ea typeface="+mn-lt"/>
                <a:cs typeface="+mn-lt"/>
              </a:rPr>
              <a:t> occur when demand for nurses outstrips the numbers of nurses available for employment </a:t>
            </a:r>
            <a:endParaRPr lang="en-US" b="1">
              <a:solidFill>
                <a:srgbClr val="FFC000"/>
              </a:solidFill>
              <a:latin typeface="Arial"/>
              <a:cs typeface="Arial"/>
            </a:endParaRPr>
          </a:p>
        </p:txBody>
      </p:sp>
    </p:spTree>
    <p:extLst>
      <p:ext uri="{BB962C8B-B14F-4D97-AF65-F5344CB8AC3E}">
        <p14:creationId xmlns:p14="http://schemas.microsoft.com/office/powerpoint/2010/main" val="1357710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3635" y="887081"/>
            <a:ext cx="9141960" cy="454111"/>
          </a:xfrm>
        </p:spPr>
        <p:txBody>
          <a:bodyPr/>
          <a:lstStyle/>
          <a:p>
            <a:r>
              <a:rPr lang="en-US" sz="2000" b="1" dirty="0">
                <a:solidFill>
                  <a:srgbClr val="FF0000"/>
                </a:solidFill>
                <a:latin typeface="Arial"/>
                <a:cs typeface="Arial"/>
              </a:rPr>
              <a:t>The impact of staff shortage on the </a:t>
            </a:r>
            <a:r>
              <a:rPr lang="en-US" sz="2000" b="1" dirty="0" err="1">
                <a:solidFill>
                  <a:srgbClr val="FF0000"/>
                </a:solidFill>
                <a:latin typeface="Arial"/>
                <a:cs typeface="Arial"/>
              </a:rPr>
              <a:t>emlployees</a:t>
            </a:r>
          </a:p>
        </p:txBody>
      </p:sp>
      <p:sp>
        <p:nvSpPr>
          <p:cNvPr id="5" name="TextBox 4">
            <a:extLst>
              <a:ext uri="{FF2B5EF4-FFF2-40B4-BE49-F238E27FC236}">
                <a16:creationId xmlns:a16="http://schemas.microsoft.com/office/drawing/2014/main" id="{E2FDB168-23B9-36F7-B9B8-3DBDDC074F13}"/>
              </a:ext>
            </a:extLst>
          </p:cNvPr>
          <p:cNvSpPr txBox="1"/>
          <p:nvPr/>
        </p:nvSpPr>
        <p:spPr>
          <a:xfrm>
            <a:off x="657544" y="373996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FFC000"/>
                </a:solidFill>
                <a:latin typeface="Arial"/>
                <a:cs typeface="Arial"/>
              </a:rPr>
              <a:t>STAFF BURNOUT</a:t>
            </a:r>
          </a:p>
        </p:txBody>
      </p:sp>
      <p:sp>
        <p:nvSpPr>
          <p:cNvPr id="6" name="TextBox 5">
            <a:extLst>
              <a:ext uri="{FF2B5EF4-FFF2-40B4-BE49-F238E27FC236}">
                <a16:creationId xmlns:a16="http://schemas.microsoft.com/office/drawing/2014/main" id="{3E0610F2-4363-F105-C27A-6898EF6BCE9E}"/>
              </a:ext>
            </a:extLst>
          </p:cNvPr>
          <p:cNvSpPr txBox="1"/>
          <p:nvPr/>
        </p:nvSpPr>
        <p:spPr>
          <a:xfrm>
            <a:off x="746353" y="2974033"/>
            <a:ext cx="615063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solidFill>
                  <a:srgbClr val="FFC000"/>
                </a:solidFill>
                <a:latin typeface="Arial"/>
                <a:cs typeface="Arial"/>
              </a:rPr>
              <a:t>Workload and stress</a:t>
            </a:r>
          </a:p>
        </p:txBody>
      </p:sp>
      <p:sp>
        <p:nvSpPr>
          <p:cNvPr id="7" name="TextBox 6">
            <a:extLst>
              <a:ext uri="{FF2B5EF4-FFF2-40B4-BE49-F238E27FC236}">
                <a16:creationId xmlns:a16="http://schemas.microsoft.com/office/drawing/2014/main" id="{8FD5F4DE-A9D8-E3B0-C956-7B046D619598}"/>
              </a:ext>
            </a:extLst>
          </p:cNvPr>
          <p:cNvSpPr txBox="1"/>
          <p:nvPr/>
        </p:nvSpPr>
        <p:spPr>
          <a:xfrm>
            <a:off x="722836" y="4462976"/>
            <a:ext cx="528799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FFC000"/>
                </a:solidFill>
                <a:latin typeface="Arial"/>
                <a:cs typeface="Arial"/>
              </a:rPr>
              <a:t>DECLINE IN PSYCHOLOGICAL WELL-BEING</a:t>
            </a:r>
            <a:endParaRPr lang="en-US" b="1">
              <a:solidFill>
                <a:srgbClr val="FFC000"/>
              </a:solidFill>
              <a:latin typeface="Arial"/>
              <a:ea typeface="+mn-lt"/>
              <a:cs typeface="Arial"/>
            </a:endParaRPr>
          </a:p>
        </p:txBody>
      </p:sp>
      <p:sp>
        <p:nvSpPr>
          <p:cNvPr id="4" name="TextBox 3">
            <a:extLst>
              <a:ext uri="{FF2B5EF4-FFF2-40B4-BE49-F238E27FC236}">
                <a16:creationId xmlns:a16="http://schemas.microsoft.com/office/drawing/2014/main" id="{CE0DCFA7-670E-39E5-2E3A-7F17CEA55D82}"/>
              </a:ext>
            </a:extLst>
          </p:cNvPr>
          <p:cNvSpPr txBox="1"/>
          <p:nvPr/>
        </p:nvSpPr>
        <p:spPr>
          <a:xfrm>
            <a:off x="721217" y="1837385"/>
            <a:ext cx="590408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cs typeface="Arial"/>
              </a:rPr>
              <a:t>There are many impacts of shortage of staff on the employees among which are increase and strain on staff</a:t>
            </a:r>
            <a:endParaRPr lang="en-US" b="1">
              <a:solidFill>
                <a:srgbClr val="FFC000"/>
              </a:solidFill>
            </a:endParaRPr>
          </a:p>
        </p:txBody>
      </p:sp>
    </p:spTree>
    <p:extLst>
      <p:ext uri="{BB962C8B-B14F-4D97-AF65-F5344CB8AC3E}">
        <p14:creationId xmlns:p14="http://schemas.microsoft.com/office/powerpoint/2010/main" val="15997958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FF7F8-5906-31D5-96CB-E3E1AA3F15EB}"/>
              </a:ext>
            </a:extLst>
          </p:cNvPr>
          <p:cNvSpPr>
            <a:spLocks noGrp="1"/>
          </p:cNvSpPr>
          <p:nvPr>
            <p:ph type="title"/>
          </p:nvPr>
        </p:nvSpPr>
        <p:spPr>
          <a:xfrm>
            <a:off x="646111" y="452718"/>
            <a:ext cx="9045290" cy="437247"/>
          </a:xfrm>
        </p:spPr>
        <p:txBody>
          <a:bodyPr/>
          <a:lstStyle/>
          <a:p>
            <a:r>
              <a:rPr lang="en-US" sz="2000" b="1" dirty="0">
                <a:solidFill>
                  <a:srgbClr val="FF0000"/>
                </a:solidFill>
                <a:latin typeface="Arial"/>
                <a:cs typeface="Arial"/>
              </a:rPr>
              <a:t>The impact of staff shortage on the Organization.</a:t>
            </a:r>
            <a:endParaRPr lang="en-US" sz="2000" dirty="0">
              <a:ea typeface="+mj-lt"/>
              <a:cs typeface="+mj-lt"/>
            </a:endParaRPr>
          </a:p>
          <a:p>
            <a:endParaRPr lang="en-US"/>
          </a:p>
        </p:txBody>
      </p:sp>
      <p:sp>
        <p:nvSpPr>
          <p:cNvPr id="3" name="TextBox 2">
            <a:extLst>
              <a:ext uri="{FF2B5EF4-FFF2-40B4-BE49-F238E27FC236}">
                <a16:creationId xmlns:a16="http://schemas.microsoft.com/office/drawing/2014/main" id="{B5B715FB-9E44-694E-BBAA-605CA4F4AA61}"/>
              </a:ext>
            </a:extLst>
          </p:cNvPr>
          <p:cNvSpPr txBox="1"/>
          <p:nvPr/>
        </p:nvSpPr>
        <p:spPr>
          <a:xfrm>
            <a:off x="713117" y="2035835"/>
            <a:ext cx="7315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cs typeface="Arial"/>
              </a:rPr>
              <a:t>Staff shortage may also impact the Organization by reducing the qualities of service rendered by the Organization</a:t>
            </a:r>
          </a:p>
        </p:txBody>
      </p:sp>
      <p:sp>
        <p:nvSpPr>
          <p:cNvPr id="4" name="TextBox 3">
            <a:extLst>
              <a:ext uri="{FF2B5EF4-FFF2-40B4-BE49-F238E27FC236}">
                <a16:creationId xmlns:a16="http://schemas.microsoft.com/office/drawing/2014/main" id="{CF8B81ED-96C8-8996-5654-00B6317E85AD}"/>
              </a:ext>
            </a:extLst>
          </p:cNvPr>
          <p:cNvSpPr txBox="1"/>
          <p:nvPr/>
        </p:nvSpPr>
        <p:spPr>
          <a:xfrm>
            <a:off x="755350" y="3429539"/>
            <a:ext cx="547489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cs typeface="Arial"/>
              </a:rPr>
              <a:t>The Organization may lose credibility</a:t>
            </a:r>
            <a:endParaRPr lang="en-US" dirty="0"/>
          </a:p>
        </p:txBody>
      </p:sp>
      <p:sp>
        <p:nvSpPr>
          <p:cNvPr id="5" name="TextBox 4">
            <a:extLst>
              <a:ext uri="{FF2B5EF4-FFF2-40B4-BE49-F238E27FC236}">
                <a16:creationId xmlns:a16="http://schemas.microsoft.com/office/drawing/2014/main" id="{C491E552-BDF3-DC71-1E53-7FDB6492E7B1}"/>
              </a:ext>
            </a:extLst>
          </p:cNvPr>
          <p:cNvSpPr txBox="1"/>
          <p:nvPr/>
        </p:nvSpPr>
        <p:spPr>
          <a:xfrm>
            <a:off x="754452" y="4276906"/>
            <a:ext cx="760274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cs typeface="Arial"/>
              </a:rPr>
              <a:t>It may result in an increase in lawsuits causing the Organization to lose money</a:t>
            </a:r>
          </a:p>
        </p:txBody>
      </p:sp>
    </p:spTree>
    <p:extLst>
      <p:ext uri="{BB962C8B-B14F-4D97-AF65-F5344CB8AC3E}">
        <p14:creationId xmlns:p14="http://schemas.microsoft.com/office/powerpoint/2010/main" val="168396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EFA941-CCAD-6D0A-438B-012F0D3CB701}"/>
              </a:ext>
            </a:extLst>
          </p:cNvPr>
          <p:cNvSpPr txBox="1"/>
          <p:nvPr/>
        </p:nvSpPr>
        <p:spPr>
          <a:xfrm>
            <a:off x="1906438" y="957533"/>
            <a:ext cx="429595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solidFill>
                  <a:srgbClr val="FF0000"/>
                </a:solidFill>
                <a:latin typeface="Arial"/>
                <a:cs typeface="Arial"/>
              </a:rPr>
              <a:t>Pestel is an </a:t>
            </a:r>
            <a:r>
              <a:rPr lang="en-US" sz="2000" b="1" dirty="0" err="1">
                <a:solidFill>
                  <a:srgbClr val="FF0000"/>
                </a:solidFill>
                <a:latin typeface="Arial"/>
                <a:cs typeface="Arial"/>
              </a:rPr>
              <a:t>Acronmy</a:t>
            </a:r>
            <a:endParaRPr lang="en-US" dirty="0" err="1">
              <a:cs typeface="Arial"/>
            </a:endParaRPr>
          </a:p>
        </p:txBody>
      </p:sp>
      <p:sp>
        <p:nvSpPr>
          <p:cNvPr id="7" name="TextBox 6">
            <a:extLst>
              <a:ext uri="{FF2B5EF4-FFF2-40B4-BE49-F238E27FC236}">
                <a16:creationId xmlns:a16="http://schemas.microsoft.com/office/drawing/2014/main" id="{380C5ACA-480E-0E22-4110-D68A5408A1B8}"/>
              </a:ext>
            </a:extLst>
          </p:cNvPr>
          <p:cNvSpPr txBox="1"/>
          <p:nvPr/>
        </p:nvSpPr>
        <p:spPr>
          <a:xfrm>
            <a:off x="1357403" y="177434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dirty="0">
                <a:solidFill>
                  <a:srgbClr val="FFC000"/>
                </a:solidFill>
                <a:latin typeface="Arial"/>
                <a:cs typeface="Arial"/>
              </a:rPr>
              <a:t>Political</a:t>
            </a:r>
          </a:p>
        </p:txBody>
      </p:sp>
      <p:sp>
        <p:nvSpPr>
          <p:cNvPr id="8" name="TextBox 7">
            <a:extLst>
              <a:ext uri="{FF2B5EF4-FFF2-40B4-BE49-F238E27FC236}">
                <a16:creationId xmlns:a16="http://schemas.microsoft.com/office/drawing/2014/main" id="{F5920C28-1799-8682-80DB-3B5EA5B01145}"/>
              </a:ext>
            </a:extLst>
          </p:cNvPr>
          <p:cNvSpPr txBox="1"/>
          <p:nvPr/>
        </p:nvSpPr>
        <p:spPr>
          <a:xfrm>
            <a:off x="1255862" y="355623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ea typeface="+mn-lt"/>
                <a:cs typeface="+mn-lt"/>
              </a:rPr>
              <a:t> Technological</a:t>
            </a:r>
            <a:endParaRPr lang="en-US" dirty="0">
              <a:solidFill>
                <a:srgbClr val="FFC000"/>
              </a:solidFill>
              <a:latin typeface="Arial"/>
              <a:cs typeface="Arial"/>
            </a:endParaRPr>
          </a:p>
        </p:txBody>
      </p:sp>
      <p:sp>
        <p:nvSpPr>
          <p:cNvPr id="9" name="TextBox 8">
            <a:extLst>
              <a:ext uri="{FF2B5EF4-FFF2-40B4-BE49-F238E27FC236}">
                <a16:creationId xmlns:a16="http://schemas.microsoft.com/office/drawing/2014/main" id="{2B62D1D5-5A79-12BD-2FED-72B0C5DB75DF}"/>
              </a:ext>
            </a:extLst>
          </p:cNvPr>
          <p:cNvSpPr txBox="1"/>
          <p:nvPr/>
        </p:nvSpPr>
        <p:spPr>
          <a:xfrm>
            <a:off x="1254964" y="292273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 </a:t>
            </a:r>
            <a:r>
              <a:rPr lang="en-US" b="1" dirty="0">
                <a:solidFill>
                  <a:srgbClr val="FFC000"/>
                </a:solidFill>
                <a:latin typeface="Arial"/>
                <a:ea typeface="+mn-lt"/>
                <a:cs typeface="+mn-lt"/>
              </a:rPr>
              <a:t>Sociological</a:t>
            </a:r>
            <a:endParaRPr lang="en-US" b="1" dirty="0">
              <a:solidFill>
                <a:srgbClr val="FFC000"/>
              </a:solidFill>
              <a:latin typeface="Arial"/>
              <a:cs typeface="Arial"/>
            </a:endParaRPr>
          </a:p>
        </p:txBody>
      </p:sp>
      <p:sp>
        <p:nvSpPr>
          <p:cNvPr id="10" name="TextBox 9">
            <a:extLst>
              <a:ext uri="{FF2B5EF4-FFF2-40B4-BE49-F238E27FC236}">
                <a16:creationId xmlns:a16="http://schemas.microsoft.com/office/drawing/2014/main" id="{70F3516B-D575-66EF-0138-54BF35FC403F}"/>
              </a:ext>
            </a:extLst>
          </p:cNvPr>
          <p:cNvSpPr txBox="1"/>
          <p:nvPr/>
        </p:nvSpPr>
        <p:spPr>
          <a:xfrm>
            <a:off x="1354707" y="236112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dirty="0">
                <a:solidFill>
                  <a:srgbClr val="FFC000"/>
                </a:solidFill>
                <a:latin typeface="Arial"/>
                <a:cs typeface="Arial"/>
              </a:rPr>
              <a:t>Economical</a:t>
            </a:r>
          </a:p>
        </p:txBody>
      </p:sp>
      <p:sp>
        <p:nvSpPr>
          <p:cNvPr id="11" name="TextBox 10">
            <a:extLst>
              <a:ext uri="{FF2B5EF4-FFF2-40B4-BE49-F238E27FC236}">
                <a16:creationId xmlns:a16="http://schemas.microsoft.com/office/drawing/2014/main" id="{9FAB0E29-1E07-1106-E303-4F5245B54AF1}"/>
              </a:ext>
            </a:extLst>
          </p:cNvPr>
          <p:cNvSpPr txBox="1"/>
          <p:nvPr/>
        </p:nvSpPr>
        <p:spPr>
          <a:xfrm>
            <a:off x="1296299" y="409988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ea typeface="+mn-lt"/>
                <a:cs typeface="+mn-lt"/>
              </a:rPr>
              <a:t> Environmental</a:t>
            </a:r>
            <a:endParaRPr lang="en-US" b="1" dirty="0">
              <a:solidFill>
                <a:srgbClr val="FFC000"/>
              </a:solidFill>
              <a:latin typeface="Arial"/>
              <a:cs typeface="Arial"/>
            </a:endParaRPr>
          </a:p>
        </p:txBody>
      </p:sp>
      <p:sp>
        <p:nvSpPr>
          <p:cNvPr id="12" name="TextBox 11">
            <a:extLst>
              <a:ext uri="{FF2B5EF4-FFF2-40B4-BE49-F238E27FC236}">
                <a16:creationId xmlns:a16="http://schemas.microsoft.com/office/drawing/2014/main" id="{CC42059F-658C-4253-B438-935097EE213F}"/>
              </a:ext>
            </a:extLst>
          </p:cNvPr>
          <p:cNvSpPr txBox="1"/>
          <p:nvPr/>
        </p:nvSpPr>
        <p:spPr>
          <a:xfrm>
            <a:off x="1352909" y="476034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ea typeface="+mn-lt"/>
                <a:cs typeface="+mn-lt"/>
              </a:rPr>
              <a:t>Legal</a:t>
            </a:r>
            <a:endParaRPr lang="en-US" dirty="0">
              <a:solidFill>
                <a:srgbClr val="FFC000"/>
              </a:solidFill>
              <a:latin typeface="Arial"/>
            </a:endParaRPr>
          </a:p>
        </p:txBody>
      </p:sp>
    </p:spTree>
    <p:extLst>
      <p:ext uri="{BB962C8B-B14F-4D97-AF65-F5344CB8AC3E}">
        <p14:creationId xmlns:p14="http://schemas.microsoft.com/office/powerpoint/2010/main" val="153077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A4B2DA-DECC-0754-950E-C155A8661FE3}"/>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Click to add text</a:t>
            </a:r>
          </a:p>
        </p:txBody>
      </p:sp>
      <p:pic>
        <p:nvPicPr>
          <p:cNvPr id="2" name="Picture 2" descr="Shape&#10;&#10;Description automatically generated">
            <a:extLst>
              <a:ext uri="{FF2B5EF4-FFF2-40B4-BE49-F238E27FC236}">
                <a16:creationId xmlns:a16="http://schemas.microsoft.com/office/drawing/2014/main" id="{CC33E152-0D4D-F0BC-39DD-ADBAC49B3514}"/>
              </a:ext>
            </a:extLst>
          </p:cNvPr>
          <p:cNvPicPr>
            <a:picLocks noChangeAspect="1"/>
          </p:cNvPicPr>
          <p:nvPr/>
        </p:nvPicPr>
        <p:blipFill>
          <a:blip r:embed="rId2"/>
          <a:stretch>
            <a:fillRect/>
          </a:stretch>
        </p:blipFill>
        <p:spPr>
          <a:xfrm>
            <a:off x="569344" y="1113362"/>
            <a:ext cx="10248181" cy="4961958"/>
          </a:xfrm>
          <a:prstGeom prst="rect">
            <a:avLst/>
          </a:prstGeom>
        </p:spPr>
      </p:pic>
      <p:sp>
        <p:nvSpPr>
          <p:cNvPr id="3" name="TextBox 2">
            <a:extLst>
              <a:ext uri="{FF2B5EF4-FFF2-40B4-BE49-F238E27FC236}">
                <a16:creationId xmlns:a16="http://schemas.microsoft.com/office/drawing/2014/main" id="{B1FB719C-739F-223D-5296-E63B41C4A1E0}"/>
              </a:ext>
            </a:extLst>
          </p:cNvPr>
          <p:cNvSpPr txBox="1"/>
          <p:nvPr/>
        </p:nvSpPr>
        <p:spPr>
          <a:xfrm>
            <a:off x="4379343" y="497457"/>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solidFill>
                  <a:srgbClr val="FF0000"/>
                </a:solidFill>
                <a:latin typeface="Arial"/>
                <a:cs typeface="Arial"/>
              </a:rPr>
              <a:t>Pestel Analysis</a:t>
            </a:r>
          </a:p>
        </p:txBody>
      </p:sp>
    </p:spTree>
    <p:extLst>
      <p:ext uri="{BB962C8B-B14F-4D97-AF65-F5344CB8AC3E}">
        <p14:creationId xmlns:p14="http://schemas.microsoft.com/office/powerpoint/2010/main" val="31293013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3A5874-7004-8E60-2BE4-352BC54D19E0}"/>
              </a:ext>
            </a:extLst>
          </p:cNvPr>
          <p:cNvSpPr txBox="1"/>
          <p:nvPr/>
        </p:nvSpPr>
        <p:spPr>
          <a:xfrm>
            <a:off x="1288211" y="1187570"/>
            <a:ext cx="2656937"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dirty="0">
                <a:solidFill>
                  <a:srgbClr val="FF0000"/>
                </a:solidFill>
                <a:latin typeface="Arial"/>
                <a:cs typeface="Arial"/>
              </a:rPr>
              <a:t>Political</a:t>
            </a:r>
            <a:endParaRPr lang="en-US" sz="2000" b="1" u="sng" dirty="0">
              <a:solidFill>
                <a:srgbClr val="FF0000"/>
              </a:solidFill>
              <a:ea typeface="+mn-lt"/>
              <a:cs typeface="+mn-lt"/>
            </a:endParaRPr>
          </a:p>
          <a:p>
            <a:pPr algn="l"/>
            <a:endParaRPr lang="en-US"/>
          </a:p>
        </p:txBody>
      </p:sp>
      <p:sp>
        <p:nvSpPr>
          <p:cNvPr id="3" name="TextBox 2">
            <a:extLst>
              <a:ext uri="{FF2B5EF4-FFF2-40B4-BE49-F238E27FC236}">
                <a16:creationId xmlns:a16="http://schemas.microsoft.com/office/drawing/2014/main" id="{AE69B036-9105-BEC7-E0DE-B3C6DFEF4DAD}"/>
              </a:ext>
            </a:extLst>
          </p:cNvPr>
          <p:cNvSpPr txBox="1"/>
          <p:nvPr/>
        </p:nvSpPr>
        <p:spPr>
          <a:xfrm>
            <a:off x="1288211" y="2093344"/>
            <a:ext cx="330391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cs typeface="Arial"/>
              </a:rPr>
              <a:t>Government Policy.</a:t>
            </a:r>
          </a:p>
        </p:txBody>
      </p:sp>
      <p:sp>
        <p:nvSpPr>
          <p:cNvPr id="4" name="TextBox 3">
            <a:extLst>
              <a:ext uri="{FF2B5EF4-FFF2-40B4-BE49-F238E27FC236}">
                <a16:creationId xmlns:a16="http://schemas.microsoft.com/office/drawing/2014/main" id="{69CA7B08-602D-728B-C81A-73076208319F}"/>
              </a:ext>
            </a:extLst>
          </p:cNvPr>
          <p:cNvSpPr txBox="1"/>
          <p:nvPr/>
        </p:nvSpPr>
        <p:spPr>
          <a:xfrm>
            <a:off x="1287313" y="2509390"/>
            <a:ext cx="576244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These has to do with the Policy  of the government and the impact on the shortage of staff in the health care sector example the Brexit</a:t>
            </a:r>
          </a:p>
        </p:txBody>
      </p:sp>
      <p:sp>
        <p:nvSpPr>
          <p:cNvPr id="10" name="TextBox 9">
            <a:extLst>
              <a:ext uri="{FF2B5EF4-FFF2-40B4-BE49-F238E27FC236}">
                <a16:creationId xmlns:a16="http://schemas.microsoft.com/office/drawing/2014/main" id="{9051F8EC-4399-A9C5-5B84-B66C0AD8D208}"/>
              </a:ext>
            </a:extLst>
          </p:cNvPr>
          <p:cNvSpPr txBox="1"/>
          <p:nvPr/>
        </p:nvSpPr>
        <p:spPr>
          <a:xfrm>
            <a:off x="1283719" y="387164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cs typeface="Arial"/>
              </a:rPr>
              <a:t>Labour Law</a:t>
            </a:r>
          </a:p>
        </p:txBody>
      </p:sp>
      <p:sp>
        <p:nvSpPr>
          <p:cNvPr id="11" name="TextBox 10">
            <a:extLst>
              <a:ext uri="{FF2B5EF4-FFF2-40B4-BE49-F238E27FC236}">
                <a16:creationId xmlns:a16="http://schemas.microsoft.com/office/drawing/2014/main" id="{01756A33-2245-9AAD-8AA7-93AE288372B4}"/>
              </a:ext>
            </a:extLst>
          </p:cNvPr>
          <p:cNvSpPr txBox="1"/>
          <p:nvPr/>
        </p:nvSpPr>
        <p:spPr>
          <a:xfrm>
            <a:off x="1412216" y="503531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1902D81C-736D-A0BA-27E5-9B484D0B0B77}"/>
              </a:ext>
            </a:extLst>
          </p:cNvPr>
          <p:cNvSpPr txBox="1"/>
          <p:nvPr/>
        </p:nvSpPr>
        <p:spPr>
          <a:xfrm>
            <a:off x="1281289" y="4252876"/>
            <a:ext cx="606436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 migration law among other may also influence the shortage of staff in the Healthcare sector</a:t>
            </a:r>
          </a:p>
        </p:txBody>
      </p:sp>
    </p:spTree>
    <p:extLst>
      <p:ext uri="{BB962C8B-B14F-4D97-AF65-F5344CB8AC3E}">
        <p14:creationId xmlns:p14="http://schemas.microsoft.com/office/powerpoint/2010/main" val="3934618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2287" y="869245"/>
            <a:ext cx="7880214" cy="436804"/>
          </a:xfrm>
        </p:spPr>
        <p:txBody>
          <a:bodyPr/>
          <a:lstStyle/>
          <a:p>
            <a:r>
              <a:rPr lang="en-US" sz="2000" b="1" dirty="0">
                <a:solidFill>
                  <a:srgbClr val="FF0000"/>
                </a:solidFill>
                <a:latin typeface="Arial"/>
                <a:cs typeface="Arial"/>
              </a:rPr>
              <a:t>Economical</a:t>
            </a:r>
          </a:p>
        </p:txBody>
      </p:sp>
      <p:sp>
        <p:nvSpPr>
          <p:cNvPr id="5" name="TextBox 4">
            <a:extLst>
              <a:ext uri="{FF2B5EF4-FFF2-40B4-BE49-F238E27FC236}">
                <a16:creationId xmlns:a16="http://schemas.microsoft.com/office/drawing/2014/main" id="{E40BB178-F3DC-B44B-28C9-1DB0F2231B29}"/>
              </a:ext>
            </a:extLst>
          </p:cNvPr>
          <p:cNvSpPr txBox="1"/>
          <p:nvPr/>
        </p:nvSpPr>
        <p:spPr>
          <a:xfrm>
            <a:off x="563386" y="2581274"/>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6" name="TextBox 5">
            <a:extLst>
              <a:ext uri="{FF2B5EF4-FFF2-40B4-BE49-F238E27FC236}">
                <a16:creationId xmlns:a16="http://schemas.microsoft.com/office/drawing/2014/main" id="{69D95870-BB1B-1E98-CA6D-73B53B243B9E}"/>
              </a:ext>
            </a:extLst>
          </p:cNvPr>
          <p:cNvSpPr txBox="1"/>
          <p:nvPr/>
        </p:nvSpPr>
        <p:spPr>
          <a:xfrm>
            <a:off x="565150" y="1708149"/>
            <a:ext cx="274319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cs typeface="Arial"/>
              </a:rPr>
              <a:t>Economical Growth </a:t>
            </a:r>
          </a:p>
          <a:p>
            <a:endParaRPr lang="en-US" b="1" dirty="0">
              <a:solidFill>
                <a:srgbClr val="FFC000"/>
              </a:solidFill>
              <a:latin typeface="Arial"/>
              <a:cs typeface="Arial"/>
            </a:endParaRPr>
          </a:p>
        </p:txBody>
      </p:sp>
      <p:sp>
        <p:nvSpPr>
          <p:cNvPr id="7" name="TextBox 6">
            <a:extLst>
              <a:ext uri="{FF2B5EF4-FFF2-40B4-BE49-F238E27FC236}">
                <a16:creationId xmlns:a16="http://schemas.microsoft.com/office/drawing/2014/main" id="{B34744C6-4FEB-049A-7230-B8B60A283DF4}"/>
              </a:ext>
            </a:extLst>
          </p:cNvPr>
          <p:cNvSpPr txBox="1"/>
          <p:nvPr/>
        </p:nvSpPr>
        <p:spPr>
          <a:xfrm>
            <a:off x="602632" y="3466305"/>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cs typeface="Arial"/>
              </a:rPr>
              <a:t>Inflation Rate</a:t>
            </a:r>
          </a:p>
        </p:txBody>
      </p:sp>
      <p:sp>
        <p:nvSpPr>
          <p:cNvPr id="3" name="TextBox 2">
            <a:extLst>
              <a:ext uri="{FF2B5EF4-FFF2-40B4-BE49-F238E27FC236}">
                <a16:creationId xmlns:a16="http://schemas.microsoft.com/office/drawing/2014/main" id="{FDD07533-2434-624E-8727-913A4EE8153F}"/>
              </a:ext>
            </a:extLst>
          </p:cNvPr>
          <p:cNvSpPr txBox="1"/>
          <p:nvPr/>
        </p:nvSpPr>
        <p:spPr>
          <a:xfrm>
            <a:off x="604837" y="2259806"/>
            <a:ext cx="710088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As the economy of a nation grows so also is the demand for more worker</a:t>
            </a:r>
          </a:p>
        </p:txBody>
      </p:sp>
      <p:sp>
        <p:nvSpPr>
          <p:cNvPr id="4" name="TextBox 3">
            <a:extLst>
              <a:ext uri="{FF2B5EF4-FFF2-40B4-BE49-F238E27FC236}">
                <a16:creationId xmlns:a16="http://schemas.microsoft.com/office/drawing/2014/main" id="{69D827A2-AE06-7F7B-D3FE-936961AA6939}"/>
              </a:ext>
            </a:extLst>
          </p:cNvPr>
          <p:cNvSpPr txBox="1"/>
          <p:nvPr/>
        </p:nvSpPr>
        <p:spPr>
          <a:xfrm>
            <a:off x="604837" y="4033837"/>
            <a:ext cx="670797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cs typeface="Arial"/>
              </a:rPr>
              <a:t>The high cost of staff maintenance and the high cost of medical materials has also greatly influenced staff shortage in the health care sector.</a:t>
            </a:r>
          </a:p>
        </p:txBody>
      </p:sp>
    </p:spTree>
    <p:extLst>
      <p:ext uri="{BB962C8B-B14F-4D97-AF65-F5344CB8AC3E}">
        <p14:creationId xmlns:p14="http://schemas.microsoft.com/office/powerpoint/2010/main" val="18778037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5DA8D1-54B0-6CDB-F204-E2B43D4D41B7}"/>
              </a:ext>
            </a:extLst>
          </p:cNvPr>
          <p:cNvSpPr txBox="1"/>
          <p:nvPr/>
        </p:nvSpPr>
        <p:spPr>
          <a:xfrm>
            <a:off x="1196622" y="1126066"/>
            <a:ext cx="27431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u="sng" dirty="0">
                <a:solidFill>
                  <a:srgbClr val="FF0000"/>
                </a:solidFill>
                <a:latin typeface="Arial"/>
                <a:cs typeface="Arial"/>
              </a:rPr>
              <a:t>Sociological</a:t>
            </a:r>
          </a:p>
        </p:txBody>
      </p:sp>
      <p:sp>
        <p:nvSpPr>
          <p:cNvPr id="3" name="TextBox 2">
            <a:extLst>
              <a:ext uri="{FF2B5EF4-FFF2-40B4-BE49-F238E27FC236}">
                <a16:creationId xmlns:a16="http://schemas.microsoft.com/office/drawing/2014/main" id="{B7BB990B-1355-CAB0-3020-473CE372CAA1}"/>
              </a:ext>
            </a:extLst>
          </p:cNvPr>
          <p:cNvSpPr txBox="1"/>
          <p:nvPr/>
        </p:nvSpPr>
        <p:spPr>
          <a:xfrm>
            <a:off x="1198386" y="1960385"/>
            <a:ext cx="380285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C000"/>
                </a:solidFill>
                <a:latin typeface="Arial"/>
                <a:ea typeface="+mn-lt"/>
                <a:cs typeface="+mn-lt"/>
              </a:rPr>
              <a:t>Population  Growth Rate</a:t>
            </a:r>
            <a:endParaRPr lang="en-US" b="1" dirty="0">
              <a:solidFill>
                <a:srgbClr val="FFC000"/>
              </a:solidFill>
              <a:latin typeface="Arial"/>
              <a:cs typeface="Arial"/>
            </a:endParaRPr>
          </a:p>
        </p:txBody>
      </p:sp>
      <p:sp>
        <p:nvSpPr>
          <p:cNvPr id="4" name="TextBox 3">
            <a:extLst>
              <a:ext uri="{FF2B5EF4-FFF2-40B4-BE49-F238E27FC236}">
                <a16:creationId xmlns:a16="http://schemas.microsoft.com/office/drawing/2014/main" id="{ACCA474F-D0A3-0403-D8AB-F0BD455E38CD}"/>
              </a:ext>
            </a:extLst>
          </p:cNvPr>
          <p:cNvSpPr txBox="1"/>
          <p:nvPr/>
        </p:nvSpPr>
        <p:spPr>
          <a:xfrm>
            <a:off x="1194858" y="2642129"/>
            <a:ext cx="550544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cs typeface="Arial"/>
              </a:rPr>
              <a:t>The rising increase in the population growth rate has a dramatic influence on staff shortage.</a:t>
            </a:r>
            <a:endParaRPr lang="en-US" dirty="0"/>
          </a:p>
        </p:txBody>
      </p:sp>
      <p:sp>
        <p:nvSpPr>
          <p:cNvPr id="5" name="TextBox 4">
            <a:extLst>
              <a:ext uri="{FF2B5EF4-FFF2-40B4-BE49-F238E27FC236}">
                <a16:creationId xmlns:a16="http://schemas.microsoft.com/office/drawing/2014/main" id="{C73C4A58-496D-06A8-A5C0-CC2672C457DF}"/>
              </a:ext>
            </a:extLst>
          </p:cNvPr>
          <p:cNvSpPr txBox="1"/>
          <p:nvPr/>
        </p:nvSpPr>
        <p:spPr>
          <a:xfrm>
            <a:off x="1271587" y="4402931"/>
            <a:ext cx="750569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rPr>
              <a:t>Changes in the demographic characteristics of a population can have an impact on many parts of the economy</a:t>
            </a:r>
            <a:endParaRPr lang="en-US" dirty="0"/>
          </a:p>
        </p:txBody>
      </p:sp>
      <p:sp>
        <p:nvSpPr>
          <p:cNvPr id="6" name="TextBox 5">
            <a:extLst>
              <a:ext uri="{FF2B5EF4-FFF2-40B4-BE49-F238E27FC236}">
                <a16:creationId xmlns:a16="http://schemas.microsoft.com/office/drawing/2014/main" id="{448A85A1-7042-4DD4-AF25-FF1BAFAD412C}"/>
              </a:ext>
            </a:extLst>
          </p:cNvPr>
          <p:cNvSpPr txBox="1"/>
          <p:nvPr/>
        </p:nvSpPr>
        <p:spPr>
          <a:xfrm>
            <a:off x="1212056" y="3676649"/>
            <a:ext cx="27431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solidFill>
                  <a:srgbClr val="FFC000"/>
                </a:solidFill>
                <a:latin typeface="Arial"/>
                <a:ea typeface="+mn-lt"/>
                <a:cs typeface="+mn-lt"/>
              </a:rPr>
              <a:t>Ade distribution </a:t>
            </a:r>
            <a:endParaRPr lang="en-US" sz="2000" b="1" dirty="0">
              <a:solidFill>
                <a:srgbClr val="FFC000"/>
              </a:solidFill>
              <a:latin typeface="Arial"/>
              <a:cs typeface="Arial"/>
            </a:endParaRPr>
          </a:p>
        </p:txBody>
      </p:sp>
    </p:spTree>
    <p:extLst>
      <p:ext uri="{BB962C8B-B14F-4D97-AF65-F5344CB8AC3E}">
        <p14:creationId xmlns:p14="http://schemas.microsoft.com/office/powerpoint/2010/main" val="2159265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5CB661-B86B-067E-44BF-562D6393EFF3}"/>
              </a:ext>
            </a:extLst>
          </p:cNvPr>
          <p:cNvSpPr txBox="1"/>
          <p:nvPr/>
        </p:nvSpPr>
        <p:spPr>
          <a:xfrm>
            <a:off x="603956" y="914399"/>
            <a:ext cx="27431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u="sng" dirty="0">
                <a:solidFill>
                  <a:srgbClr val="FF0000"/>
                </a:solidFill>
                <a:latin typeface="Arial"/>
                <a:cs typeface="Arial"/>
              </a:rPr>
              <a:t>Technological</a:t>
            </a:r>
            <a:endParaRPr lang="en-US" dirty="0"/>
          </a:p>
        </p:txBody>
      </p:sp>
      <p:sp>
        <p:nvSpPr>
          <p:cNvPr id="3" name="TextBox 2">
            <a:extLst>
              <a:ext uri="{FF2B5EF4-FFF2-40B4-BE49-F238E27FC236}">
                <a16:creationId xmlns:a16="http://schemas.microsoft.com/office/drawing/2014/main" id="{A4141496-5491-C080-3001-9B839A1CA8E6}"/>
              </a:ext>
            </a:extLst>
          </p:cNvPr>
          <p:cNvSpPr txBox="1"/>
          <p:nvPr/>
        </p:nvSpPr>
        <p:spPr>
          <a:xfrm>
            <a:off x="605719" y="1678163"/>
            <a:ext cx="7327105" cy="6708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ea typeface="+mn-lt"/>
                <a:cs typeface="+mn-lt"/>
              </a:rPr>
              <a:t>This refers to the rate of technological changes and Research and Development (R &amp; D) activities</a:t>
            </a:r>
            <a:endParaRPr lang="en-US">
              <a:latin typeface="Arial"/>
              <a:cs typeface="Arial"/>
            </a:endParaRPr>
          </a:p>
        </p:txBody>
      </p:sp>
      <p:sp>
        <p:nvSpPr>
          <p:cNvPr id="4" name="TextBox 3">
            <a:extLst>
              <a:ext uri="{FF2B5EF4-FFF2-40B4-BE49-F238E27FC236}">
                <a16:creationId xmlns:a16="http://schemas.microsoft.com/office/drawing/2014/main" id="{5FDCB2D5-B6A1-F753-35DB-AC2199AC68CC}"/>
              </a:ext>
            </a:extLst>
          </p:cNvPr>
          <p:cNvSpPr txBox="1"/>
          <p:nvPr/>
        </p:nvSpPr>
        <p:spPr>
          <a:xfrm>
            <a:off x="571765" y="2710920"/>
            <a:ext cx="919638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ea typeface="+mn-lt"/>
                <a:cs typeface="+mn-lt"/>
              </a:rPr>
              <a:t>To flourish in a high-speed mechanical change, a firm should stay watchful. It should be continually refreshed on any mechanical advancements in the business, and mindful of how they are probably going to impact its future allure and productivity</a:t>
            </a:r>
            <a:endParaRPr lang="en-US" dirty="0">
              <a:latin typeface="Arial"/>
              <a:cs typeface="Arial"/>
            </a:endParaRPr>
          </a:p>
        </p:txBody>
      </p:sp>
    </p:spTree>
    <p:extLst>
      <p:ext uri="{BB962C8B-B14F-4D97-AF65-F5344CB8AC3E}">
        <p14:creationId xmlns:p14="http://schemas.microsoft.com/office/powerpoint/2010/main" val="853129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890563-0452-1D29-EF7D-34FF8A1ED22D}"/>
              </a:ext>
            </a:extLst>
          </p:cNvPr>
          <p:cNvSpPr txBox="1"/>
          <p:nvPr/>
        </p:nvSpPr>
        <p:spPr>
          <a:xfrm>
            <a:off x="900023" y="1043795"/>
            <a:ext cx="27431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u="sng" dirty="0">
                <a:solidFill>
                  <a:srgbClr val="FF0000"/>
                </a:solidFill>
                <a:latin typeface="Arial"/>
                <a:cs typeface="Arial"/>
              </a:rPr>
              <a:t>Environmental</a:t>
            </a:r>
            <a:endParaRPr lang="en-US">
              <a:solidFill>
                <a:srgbClr val="FF0000"/>
              </a:solidFill>
            </a:endParaRPr>
          </a:p>
        </p:txBody>
      </p:sp>
      <p:sp>
        <p:nvSpPr>
          <p:cNvPr id="3" name="TextBox 2">
            <a:extLst>
              <a:ext uri="{FF2B5EF4-FFF2-40B4-BE49-F238E27FC236}">
                <a16:creationId xmlns:a16="http://schemas.microsoft.com/office/drawing/2014/main" id="{2E85265A-94A0-0553-E041-B4C3A20B94D6}"/>
              </a:ext>
            </a:extLst>
          </p:cNvPr>
          <p:cNvSpPr txBox="1"/>
          <p:nvPr/>
        </p:nvSpPr>
        <p:spPr>
          <a:xfrm>
            <a:off x="899124" y="1718633"/>
            <a:ext cx="935678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ea typeface="+mn-lt"/>
                <a:cs typeface="+mn-lt"/>
              </a:rPr>
              <a:t>This refers to all the factors directly related to, influenced, or determined by the surrounding environment. This could include weather and natural disasters, geographical position, climate changes, and sustainability</a:t>
            </a:r>
            <a:endParaRPr lang="en-US">
              <a:latin typeface="Arial"/>
              <a:cs typeface="Arial"/>
            </a:endParaRPr>
          </a:p>
        </p:txBody>
      </p:sp>
    </p:spTree>
    <p:extLst>
      <p:ext uri="{BB962C8B-B14F-4D97-AF65-F5344CB8AC3E}">
        <p14:creationId xmlns:p14="http://schemas.microsoft.com/office/powerpoint/2010/main" val="94047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09505F-409F-10B3-492D-70713FB427E8}"/>
              </a:ext>
            </a:extLst>
          </p:cNvPr>
          <p:cNvSpPr txBox="1"/>
          <p:nvPr/>
        </p:nvSpPr>
        <p:spPr>
          <a:xfrm>
            <a:off x="641230" y="799381"/>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u="sng" dirty="0" err="1">
                <a:solidFill>
                  <a:srgbClr val="FF0000"/>
                </a:solidFill>
                <a:latin typeface="Arial"/>
                <a:cs typeface="Arial"/>
              </a:rPr>
              <a:t>LegaL</a:t>
            </a:r>
          </a:p>
        </p:txBody>
      </p:sp>
      <p:sp>
        <p:nvSpPr>
          <p:cNvPr id="3" name="TextBox 2">
            <a:extLst>
              <a:ext uri="{FF2B5EF4-FFF2-40B4-BE49-F238E27FC236}">
                <a16:creationId xmlns:a16="http://schemas.microsoft.com/office/drawing/2014/main" id="{17BDC399-E360-0853-8ABC-9B71D368E4DC}"/>
              </a:ext>
            </a:extLst>
          </p:cNvPr>
          <p:cNvSpPr txBox="1"/>
          <p:nvPr/>
        </p:nvSpPr>
        <p:spPr>
          <a:xfrm>
            <a:off x="597200" y="1474219"/>
            <a:ext cx="885357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ea typeface="+mn-lt"/>
                <a:cs typeface="+mn-lt"/>
              </a:rPr>
              <a:t>This factor refers to all the laws directly connected to a business or company and its area of activity. E.G. Health and Safety, Consumer Law, Privacy and Discrimination Law, Data Protection</a:t>
            </a:r>
            <a:endParaRPr lang="en-US">
              <a:latin typeface="Arial"/>
              <a:cs typeface="Arial"/>
            </a:endParaRPr>
          </a:p>
        </p:txBody>
      </p:sp>
    </p:spTree>
    <p:extLst>
      <p:ext uri="{BB962C8B-B14F-4D97-AF65-F5344CB8AC3E}">
        <p14:creationId xmlns:p14="http://schemas.microsoft.com/office/powerpoint/2010/main" val="1796065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FB3CEA1-88D9-42FB-88ED-1E9807FE6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2" descr="Diagram&#10;&#10;Description automatically generated">
            <a:extLst>
              <a:ext uri="{FF2B5EF4-FFF2-40B4-BE49-F238E27FC236}">
                <a16:creationId xmlns:a16="http://schemas.microsoft.com/office/drawing/2014/main" id="{7CF61244-E50D-FA0E-A197-8108DB8C80C6}"/>
              </a:ext>
            </a:extLst>
          </p:cNvPr>
          <p:cNvPicPr>
            <a:picLocks noChangeAspect="1"/>
          </p:cNvPicPr>
          <p:nvPr/>
        </p:nvPicPr>
        <p:blipFill>
          <a:blip r:embed="rId3"/>
          <a:stretch>
            <a:fillRect/>
          </a:stretch>
        </p:blipFill>
        <p:spPr>
          <a:xfrm>
            <a:off x="1656904" y="643467"/>
            <a:ext cx="8878192" cy="5571066"/>
          </a:xfrm>
          <a:prstGeom prst="rect">
            <a:avLst/>
          </a:prstGeom>
        </p:spPr>
      </p:pic>
      <p:sp>
        <p:nvSpPr>
          <p:cNvPr id="9" name="Rectangle 8">
            <a:extLst>
              <a:ext uri="{FF2B5EF4-FFF2-40B4-BE49-F238E27FC236}">
                <a16:creationId xmlns:a16="http://schemas.microsoft.com/office/drawing/2014/main" id="{9A6C928E-4252-4F33-8C34-E50A12A31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6159783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2FFBC1-083F-4626-CC4E-8E62CC445776}"/>
              </a:ext>
            </a:extLst>
          </p:cNvPr>
          <p:cNvSpPr txBox="1"/>
          <p:nvPr/>
        </p:nvSpPr>
        <p:spPr>
          <a:xfrm>
            <a:off x="614291" y="1465328"/>
            <a:ext cx="27431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dirty="0">
                <a:solidFill>
                  <a:srgbClr val="FF0000"/>
                </a:solidFill>
                <a:latin typeface="Arial"/>
                <a:cs typeface="Arial"/>
              </a:rPr>
              <a:t>Solutions</a:t>
            </a:r>
          </a:p>
        </p:txBody>
      </p:sp>
      <p:sp>
        <p:nvSpPr>
          <p:cNvPr id="3" name="TextBox 2">
            <a:extLst>
              <a:ext uri="{FF2B5EF4-FFF2-40B4-BE49-F238E27FC236}">
                <a16:creationId xmlns:a16="http://schemas.microsoft.com/office/drawing/2014/main" id="{8F9F4130-8177-CFC4-0007-59A52EA60DF8}"/>
              </a:ext>
            </a:extLst>
          </p:cNvPr>
          <p:cNvSpPr txBox="1"/>
          <p:nvPr/>
        </p:nvSpPr>
        <p:spPr>
          <a:xfrm>
            <a:off x="584453" y="2383321"/>
            <a:ext cx="5029199"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ea typeface="+mn-lt"/>
                <a:cs typeface="+mn-lt"/>
              </a:rPr>
              <a:t>This report therefore recommend that the </a:t>
            </a:r>
            <a:endParaRPr lang="en-US">
              <a:latin typeface="Arial"/>
              <a:cs typeface="Arial"/>
            </a:endParaRPr>
          </a:p>
          <a:p>
            <a:r>
              <a:rPr lang="en-US" dirty="0">
                <a:latin typeface="Arial"/>
                <a:ea typeface="+mn-lt"/>
                <a:cs typeface="+mn-lt"/>
              </a:rPr>
              <a:t>the government significantly increases the financial support to health care students (cost of living grants )</a:t>
            </a:r>
            <a:endParaRPr lang="en-US">
              <a:latin typeface="Arial"/>
              <a:cs typeface="Arial"/>
            </a:endParaRPr>
          </a:p>
          <a:p>
            <a:pPr algn="l"/>
            <a:endParaRPr lang="en-US" dirty="0"/>
          </a:p>
        </p:txBody>
      </p:sp>
      <p:sp>
        <p:nvSpPr>
          <p:cNvPr id="4" name="TextBox 3">
            <a:extLst>
              <a:ext uri="{FF2B5EF4-FFF2-40B4-BE49-F238E27FC236}">
                <a16:creationId xmlns:a16="http://schemas.microsoft.com/office/drawing/2014/main" id="{B83D4EDD-55C6-12AC-F604-85ADC2E77C73}"/>
              </a:ext>
            </a:extLst>
          </p:cNvPr>
          <p:cNvSpPr txBox="1"/>
          <p:nvPr/>
        </p:nvSpPr>
        <p:spPr>
          <a:xfrm>
            <a:off x="618414" y="4128105"/>
            <a:ext cx="411197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rPr>
              <a:t>Make the Health care industry a better place to work and build a career .</a:t>
            </a:r>
            <a:endParaRPr lang="en-US" dirty="0"/>
          </a:p>
          <a:p>
            <a:pPr algn="l"/>
            <a:endParaRPr lang="en-US" dirty="0"/>
          </a:p>
        </p:txBody>
      </p:sp>
    </p:spTree>
    <p:extLst>
      <p:ext uri="{BB962C8B-B14F-4D97-AF65-F5344CB8AC3E}">
        <p14:creationId xmlns:p14="http://schemas.microsoft.com/office/powerpoint/2010/main" val="16349181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F64F70-4E21-6A45-F763-6459C081C803}"/>
              </a:ext>
            </a:extLst>
          </p:cNvPr>
          <p:cNvSpPr txBox="1"/>
          <p:nvPr/>
        </p:nvSpPr>
        <p:spPr>
          <a:xfrm>
            <a:off x="4724400" y="3200399"/>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3" name="Title 2">
            <a:extLst>
              <a:ext uri="{FF2B5EF4-FFF2-40B4-BE49-F238E27FC236}">
                <a16:creationId xmlns:a16="http://schemas.microsoft.com/office/drawing/2014/main" id="{FEABB404-D736-14D4-50F3-457407AE5322}"/>
              </a:ext>
            </a:extLst>
          </p:cNvPr>
          <p:cNvSpPr>
            <a:spLocks noGrp="1"/>
          </p:cNvSpPr>
          <p:nvPr>
            <p:ph type="title"/>
          </p:nvPr>
        </p:nvSpPr>
        <p:spPr/>
        <p:txBody>
          <a:bodyPr/>
          <a:lstStyle/>
          <a:p>
            <a:r>
              <a:rPr lang="en-US" dirty="0"/>
              <a:t>References</a:t>
            </a:r>
          </a:p>
        </p:txBody>
      </p:sp>
      <p:sp>
        <p:nvSpPr>
          <p:cNvPr id="4" name="Content Placeholder 3">
            <a:extLst>
              <a:ext uri="{FF2B5EF4-FFF2-40B4-BE49-F238E27FC236}">
                <a16:creationId xmlns:a16="http://schemas.microsoft.com/office/drawing/2014/main" id="{1E086BEC-64B2-1DB8-9F27-D33C6A68C24F}"/>
              </a:ext>
            </a:extLst>
          </p:cNvPr>
          <p:cNvSpPr>
            <a:spLocks noGrp="1"/>
          </p:cNvSpPr>
          <p:nvPr>
            <p:ph idx="1"/>
          </p:nvPr>
        </p:nvSpPr>
        <p:spPr/>
        <p:txBody>
          <a:bodyPr vert="horz" lIns="91440" tIns="45720" rIns="91440" bIns="45720" rtlCol="0" anchor="t">
            <a:normAutofit/>
          </a:bodyPr>
          <a:lstStyle/>
          <a:p>
            <a:pPr marL="0" indent="0">
              <a:buNone/>
            </a:pPr>
            <a:r>
              <a:rPr lang="en-US" dirty="0"/>
              <a:t>Beech, J et al (2019).Closing the gap: key areas for action on the health and care workforce. Health Foundation available at: </a:t>
            </a:r>
            <a:r>
              <a:rPr lang="en-US" dirty="0">
                <a:ea typeface="+mj-lt"/>
                <a:cs typeface="+mj-lt"/>
                <a:hlinkClick r:id="rId2"/>
              </a:rPr>
              <a:t>https://www.health.org.uk/publications/reports/closing-the-gap</a:t>
            </a:r>
            <a:r>
              <a:rPr lang="en-US" dirty="0"/>
              <a:t>  (accessed 24 June 2022)</a:t>
            </a:r>
          </a:p>
        </p:txBody>
      </p:sp>
    </p:spTree>
    <p:extLst>
      <p:ext uri="{BB962C8B-B14F-4D97-AF65-F5344CB8AC3E}">
        <p14:creationId xmlns:p14="http://schemas.microsoft.com/office/powerpoint/2010/main" val="27227383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05558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Application>Microsoft Office PowerPoint</Application>
  <PresentationFormat>Widescreen</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Ion</vt:lpstr>
      <vt:lpstr>PowerPoint Presentation</vt:lpstr>
      <vt:lpstr>What is staff shortage</vt:lpstr>
      <vt:lpstr>What is shortage of staff in the context of Health care</vt:lpstr>
      <vt:lpstr>The impact of staff shortage on the emlployees</vt:lpstr>
      <vt:lpstr>The impact of staff shortage on the Organization. </vt:lpstr>
      <vt:lpstr>PowerPoint Presentation</vt:lpstr>
      <vt:lpstr>PowerPoint Presentation</vt:lpstr>
      <vt:lpstr>PowerPoint Presentation</vt:lpstr>
      <vt:lpstr>Economical</vt:lpstr>
      <vt:lpstr>PowerPoint Presentation</vt:lpstr>
      <vt:lpstr>PowerPoint Presentation</vt:lpstr>
      <vt:lpstr>PowerPoint Presentation</vt:lpstr>
      <vt:lpstr>PowerPoint Presentation</vt:lpstr>
      <vt:lpstr>PowerPoint Presentation</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652</cp:revision>
  <dcterms:created xsi:type="dcterms:W3CDTF">2022-06-07T21:45:24Z</dcterms:created>
  <dcterms:modified xsi:type="dcterms:W3CDTF">2022-07-10T13:10:06Z</dcterms:modified>
</cp:coreProperties>
</file>