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5"/>
  </p:notesMasterIdLst>
  <p:sldIdLst>
    <p:sldId id="258" r:id="rId2"/>
    <p:sldId id="259" r:id="rId3"/>
    <p:sldId id="261" r:id="rId4"/>
    <p:sldId id="272" r:id="rId5"/>
    <p:sldId id="275" r:id="rId6"/>
    <p:sldId id="291" r:id="rId7"/>
    <p:sldId id="264" r:id="rId8"/>
    <p:sldId id="292" r:id="rId9"/>
    <p:sldId id="263" r:id="rId10"/>
    <p:sldId id="265" r:id="rId11"/>
    <p:sldId id="266" r:id="rId12"/>
    <p:sldId id="267" r:id="rId13"/>
    <p:sldId id="281" r:id="rId14"/>
    <p:sldId id="282" r:id="rId15"/>
    <p:sldId id="293" r:id="rId16"/>
    <p:sldId id="283" r:id="rId17"/>
    <p:sldId id="294" r:id="rId18"/>
    <p:sldId id="284" r:id="rId19"/>
    <p:sldId id="295" r:id="rId20"/>
    <p:sldId id="268" r:id="rId21"/>
    <p:sldId id="276" r:id="rId22"/>
    <p:sldId id="296" r:id="rId23"/>
    <p:sldId id="262" r:id="rId24"/>
    <p:sldId id="278" r:id="rId25"/>
    <p:sldId id="289" r:id="rId26"/>
    <p:sldId id="288" r:id="rId27"/>
    <p:sldId id="287" r:id="rId28"/>
    <p:sldId id="290" r:id="rId29"/>
    <p:sldId id="270" r:id="rId30"/>
    <p:sldId id="273" r:id="rId31"/>
    <p:sldId id="274" r:id="rId32"/>
    <p:sldId id="271" r:id="rId33"/>
    <p:sldId id="285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60641" autoAdjust="0"/>
  </p:normalViewPr>
  <p:slideViewPr>
    <p:cSldViewPr snapToGrid="0">
      <p:cViewPr>
        <p:scale>
          <a:sx n="64" d="100"/>
          <a:sy n="64" d="100"/>
        </p:scale>
        <p:origin x="909" y="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471DF8E9-CB3A-4860-9FA9-EA1545BC1E54}" type="datetimeFigureOut">
              <a:rPr lang="en-GB" smtClean="0"/>
              <a:pPr/>
              <a:t>26/02/2023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B646497B-3F4E-4A6C-A2D5-47A60AB35E0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19673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225425" y="793750"/>
            <a:ext cx="7061200" cy="3971925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598777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25425" y="793750"/>
            <a:ext cx="70612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667077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DEDF39E-F282-4898-B02B-8AF1F3B24FFF}" type="slidenum">
              <a:rPr>
                <a:latin typeface="Arial" panose="020B0604020202020204" pitchFamily="34" charset="0"/>
              </a:rPr>
              <a:t>7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79443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DEDF39E-F282-4898-B02B-8AF1F3B24FFF}" type="slidenum">
              <a:rPr>
                <a:latin typeface="Arial" panose="020B0604020202020204" pitchFamily="34" charset="0"/>
              </a:rPr>
              <a:t>8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75843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C17C649-28B5-4701-87FC-F6F7851BA98C}" type="slidenum">
              <a:rPr>
                <a:latin typeface="Arial" panose="020B0604020202020204" pitchFamily="34" charset="0"/>
              </a:rPr>
              <a:t>9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41856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F53CC3C-A4B8-4A60-86A7-C7D35CBEC671}" type="slidenum">
              <a:rPr>
                <a:latin typeface="Arial" panose="020B0604020202020204" pitchFamily="34" charset="0"/>
              </a:rPr>
              <a:t>10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98877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 dirty="0"/>
              <a:t> </a:t>
            </a:r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EBC29B5-AF6D-4AB0-B4A3-23B0C6824D56}" type="slidenum">
              <a:rPr>
                <a:latin typeface="Arial" panose="020B0604020202020204" pitchFamily="34" charset="0"/>
              </a:rPr>
              <a:t>11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9324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Rectangle 3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5464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9018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5065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3780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6372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6224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3150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7634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Rectangle 3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639666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74862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16486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CCB3503-80C0-417D-8071-63CCF1347780}" type="slidenum">
              <a:rPr>
                <a:latin typeface="Arial" panose="020B0604020202020204" pitchFamily="34" charset="0"/>
              </a:rPr>
              <a:t>23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666205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99732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95932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08288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53040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B862C48-6192-4300-98DA-C4C1D39E5A5E}" type="slidenum">
              <a:rPr>
                <a:latin typeface="Arial" panose="020B0604020202020204" pitchFamily="34" charset="0"/>
              </a:rPr>
              <a:t>29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637849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62439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06227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2597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525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986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543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137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738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495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7592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878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289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6413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48415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 smtClean="0"/>
              <a:pPr>
                <a:defRPr/>
              </a:pPr>
              <a:t>26/02/2023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Arial" panose="020B0604020202020204" pitchFamily="34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60593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5C958B5D-2B71-F94E-8A2A-2F1F5E391DA3}" type="datetimeFigureOut">
              <a:rPr lang="en-US" smtClean="0"/>
              <a:pPr/>
              <a:t>2/26/2023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6A8CBF47-CD5C-4D4C-8BC8-D49EA6405D47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132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Q8l2SsPEXi0" TargetMode="External"/><Relationship Id="rId6" Type="http://schemas.openxmlformats.org/officeDocument/2006/relationships/image" Target="../media/image16.jpeg"/><Relationship Id="rId5" Type="http://schemas.openxmlformats.org/officeDocument/2006/relationships/hyperlink" Target="https://www.youtube.com/watch?v=Q8l2SsPEXi0" TargetMode="External"/><Relationship Id="rId4" Type="http://schemas.openxmlformats.org/officeDocument/2006/relationships/image" Target="../media/image1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QUzi8OiLMU0" TargetMode="External"/><Relationship Id="rId4" Type="http://schemas.openxmlformats.org/officeDocument/2006/relationships/image" Target="../media/image19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wales-48824510" TargetMode="External"/><Relationship Id="rId2" Type="http://schemas.openxmlformats.org/officeDocument/2006/relationships/hyperlink" Target="https://www.bbc.co.uk/news/uk-wales-politics-3692456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youtube.com/watch?v=QUzi8OiLMU0" TargetMode="External"/><Relationship Id="rId4" Type="http://schemas.openxmlformats.org/officeDocument/2006/relationships/hyperlink" Target="https://www.booktrust.org.uk/what-we-do/programmes-and-campaigns/bookstart/practitioners/additional-offers/dual-language-books/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8l2SsPEXi0" TargetMode="External"/><Relationship Id="rId7" Type="http://schemas.openxmlformats.org/officeDocument/2006/relationships/hyperlink" Target="https://www.welshlanguagecommissioner.wales/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hwb.gov.wales/curriculum-for-wales/languages-literacy-and-communication/" TargetMode="External"/><Relationship Id="rId5" Type="http://schemas.openxmlformats.org/officeDocument/2006/relationships/hyperlink" Target="http://www.wasacre.org.uk/publications/wag/E-framework3-7yr_Wales.pdf" TargetMode="External"/><Relationship Id="rId4" Type="http://schemas.openxmlformats.org/officeDocument/2006/relationships/hyperlink" Target="https://www.valeofglamorgan.gov.uk/Documents/Living/Planning/Policy/LDP/Examination-Documents-2015/Iaith-Pawbe-A-National-Action-Plan-for-a-Bilingual-Wales-2003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913A2AC-05E8-4643-61ED-8F481997E54A}"/>
              </a:ext>
            </a:extLst>
          </p:cNvPr>
          <p:cNvSpPr/>
          <p:nvPr/>
        </p:nvSpPr>
        <p:spPr>
          <a:xfrm>
            <a:off x="0" y="0"/>
            <a:ext cx="12192000" cy="572624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892233" y="764705"/>
            <a:ext cx="4533207" cy="4176464"/>
          </a:xfrm>
        </p:spPr>
        <p:txBody>
          <a:bodyPr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0000"/>
                </a:solidFill>
                <a:ea typeface="ＭＳ Ｐゴシック" charset="-128"/>
                <a:cs typeface="Arial" panose="020B0604020202020204" pitchFamily="34" charset="0"/>
              </a:rPr>
              <a:t>ECEY4004C 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cy-GB" altLang="cy-GB" sz="3600" kern="0" dirty="0">
              <a:solidFill>
                <a:srgbClr val="000000"/>
              </a:solidFill>
              <a:ea typeface="ＭＳ Ｐゴシック" charset="-128"/>
              <a:cs typeface="Arial" panose="020B0604020202020204" pitchFamily="34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altLang="cy-GB" sz="3600" kern="0" dirty="0">
                <a:solidFill>
                  <a:srgbClr val="000000"/>
                </a:solidFill>
                <a:ea typeface="ＭＳ Ｐゴシック" charset="-128"/>
                <a:cs typeface="Arial" panose="020B0604020202020204" pitchFamily="34" charset="0"/>
              </a:rPr>
              <a:t>Fframweithiau a Rhaglenni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cy-GB" altLang="cy-GB" dirty="0"/>
          </a:p>
          <a:p>
            <a:pPr>
              <a:buFontTx/>
              <a:buNone/>
            </a:pPr>
            <a:endParaRPr lang="cy-GB" altLang="cy-GB" sz="2400" dirty="0"/>
          </a:p>
          <a:p>
            <a:pPr>
              <a:buFontTx/>
              <a:buNone/>
            </a:pPr>
            <a:endParaRPr lang="cy-GB" altLang="cy-GB" dirty="0"/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5464233" y="698269"/>
            <a:ext cx="5896493" cy="5478694"/>
          </a:xfrm>
        </p:spPr>
        <p:txBody>
          <a:bodyPr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70C0"/>
                </a:solidFill>
                <a:ea typeface="ＭＳ Ｐゴシック" charset="-128"/>
                <a:cs typeface="Arial" panose="020B0604020202020204" pitchFamily="34" charset="0"/>
              </a:rPr>
              <a:t>ECEY4004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GB" sz="3600" b="1" kern="0" dirty="0">
              <a:solidFill>
                <a:srgbClr val="002060"/>
              </a:solidFill>
              <a:ea typeface="ＭＳ Ｐゴシック" charset="-128"/>
              <a:cs typeface="Arial" panose="020B0604020202020204" pitchFamily="34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70C0"/>
                </a:solidFill>
                <a:ea typeface="ＭＳ Ｐゴシック" charset="-128"/>
                <a:cs typeface="Arial" panose="020B0604020202020204" pitchFamily="34" charset="0"/>
              </a:rPr>
              <a:t>Frameworks and Programmes</a:t>
            </a:r>
          </a:p>
        </p:txBody>
      </p:sp>
    </p:spTree>
    <p:extLst>
      <p:ext uri="{BB962C8B-B14F-4D97-AF65-F5344CB8AC3E}">
        <p14:creationId xmlns:p14="http://schemas.microsoft.com/office/powerpoint/2010/main" val="2439328786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1FEA24A-FCF3-5E5D-7428-9B6FA9038A79}"/>
              </a:ext>
            </a:extLst>
          </p:cNvPr>
          <p:cNvSpPr/>
          <p:nvPr/>
        </p:nvSpPr>
        <p:spPr>
          <a:xfrm>
            <a:off x="0" y="0"/>
            <a:ext cx="12192000" cy="574872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7062" y="365127"/>
            <a:ext cx="9302288" cy="854074"/>
          </a:xfrm>
        </p:spPr>
        <p:txBody>
          <a:bodyPr>
            <a:noAutofit/>
          </a:bodyPr>
          <a:lstStyle/>
          <a:p>
            <a:r>
              <a:rPr lang="en-GB" sz="3600" dirty="0">
                <a:cs typeface="Arial" panose="020B0604020202020204" pitchFamily="34" charset="0"/>
              </a:rPr>
              <a:t>Sgiliau </a:t>
            </a:r>
            <a:r>
              <a:rPr lang="en-GB" sz="3600" dirty="0" err="1">
                <a:cs typeface="Arial" panose="020B0604020202020204" pitchFamily="34" charset="0"/>
              </a:rPr>
              <a:t>Cyflogadwyedd</a:t>
            </a:r>
            <a:r>
              <a:rPr lang="en-GB" sz="3600" dirty="0">
                <a:cs typeface="Arial" panose="020B0604020202020204" pitchFamily="34" charset="0"/>
              </a:rPr>
              <a:t>/</a:t>
            </a:r>
            <a:r>
              <a:rPr lang="en-GB" sz="3600" dirty="0" err="1">
                <a:cs typeface="Arial" panose="020B0604020202020204" pitchFamily="34" charset="0"/>
              </a:rPr>
              <a:t>Trosglwyddadwy</a:t>
            </a:r>
            <a:br>
              <a:rPr lang="en-GB" sz="3600" dirty="0"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cs typeface="Arial" panose="020B0604020202020204" pitchFamily="34" charset="0"/>
              </a:rPr>
              <a:t>Employability/Transferable Skills</a:t>
            </a:r>
            <a:endParaRPr lang="en-US" sz="3600" dirty="0">
              <a:solidFill>
                <a:srgbClr val="0070C0"/>
              </a:solidFill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6691" y="1866274"/>
            <a:ext cx="5133109" cy="3722965"/>
          </a:xfrm>
        </p:spPr>
        <p:txBody>
          <a:bodyPr>
            <a:normAutofit/>
          </a:bodyPr>
          <a:lstStyle/>
          <a:p>
            <a:r>
              <a:rPr lang="en-GB" dirty="0" err="1">
                <a:cs typeface="Arial" panose="020B0604020202020204" pitchFamily="34" charset="0"/>
              </a:rPr>
              <a:t>Trefn</a:t>
            </a:r>
            <a:r>
              <a:rPr lang="en-GB" dirty="0"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cs typeface="Arial" panose="020B0604020202020204" pitchFamily="34" charset="0"/>
              </a:rPr>
              <a:t>Cynllunio</a:t>
            </a:r>
            <a:r>
              <a:rPr lang="en-GB" dirty="0"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cs typeface="Arial" panose="020B0604020202020204" pitchFamily="34" charset="0"/>
              </a:rPr>
              <a:t>Ymchwilio</a:t>
            </a:r>
            <a:r>
              <a:rPr lang="en-GB" dirty="0"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cs typeface="Arial" panose="020B0604020202020204" pitchFamily="34" charset="0"/>
              </a:rPr>
              <a:t>Sgiliau</a:t>
            </a:r>
            <a:r>
              <a:rPr lang="en-US" dirty="0">
                <a:cs typeface="Arial" panose="020B0604020202020204" pitchFamily="34" charset="0"/>
              </a:rPr>
              <a:t> </a:t>
            </a:r>
            <a:r>
              <a:rPr lang="en-US" dirty="0" err="1">
                <a:cs typeface="Arial" panose="020B0604020202020204" pitchFamily="34" charset="0"/>
              </a:rPr>
              <a:t>trafod</a:t>
            </a:r>
            <a:r>
              <a:rPr lang="en-US" dirty="0"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cs typeface="Arial" panose="020B0604020202020204" pitchFamily="34" charset="0"/>
              </a:rPr>
              <a:t>Rhannu</a:t>
            </a:r>
            <a:r>
              <a:rPr lang="en-US" dirty="0">
                <a:cs typeface="Arial" panose="020B0604020202020204" pitchFamily="34" charset="0"/>
              </a:rPr>
              <a:t> </a:t>
            </a:r>
            <a:r>
              <a:rPr lang="en-US" dirty="0" err="1">
                <a:cs typeface="Arial" panose="020B0604020202020204" pitchFamily="34" charset="0"/>
              </a:rPr>
              <a:t>syniadau</a:t>
            </a:r>
            <a:r>
              <a:rPr lang="en-US" dirty="0"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80611" y="1866274"/>
            <a:ext cx="4458739" cy="431069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Organisation;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Planning;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Researching;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Discussion skills;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Idea sharing.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</a:endParaRPr>
          </a:p>
          <a:p>
            <a:endParaRPr lang="en-US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20182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736EF76-701C-97D7-A693-FCF7219FFD9B}"/>
              </a:ext>
            </a:extLst>
          </p:cNvPr>
          <p:cNvSpPr/>
          <p:nvPr/>
        </p:nvSpPr>
        <p:spPr>
          <a:xfrm>
            <a:off x="0" y="0"/>
            <a:ext cx="12192000" cy="571125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cs typeface="Arial" panose="020B0604020202020204" pitchFamily="34" charset="0"/>
              </a:rPr>
              <a:t>Adnoddau</a:t>
            </a:r>
            <a:br>
              <a:rPr lang="en-GB" sz="3600" dirty="0"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cs typeface="Arial" panose="020B0604020202020204" pitchFamily="34" charset="0"/>
              </a:rPr>
              <a:t>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cs typeface="Arial" panose="020B0604020202020204" pitchFamily="34" charset="0"/>
              </a:rPr>
              <a:t>PP;</a:t>
            </a:r>
          </a:p>
          <a:p>
            <a:r>
              <a:rPr lang="cy-GB" dirty="0">
                <a:cs typeface="Arial" panose="020B0604020202020204" pitchFamily="34" charset="0"/>
              </a:rPr>
              <a:t>Ymchwil;</a:t>
            </a:r>
          </a:p>
          <a:p>
            <a:r>
              <a:rPr lang="cy-GB" dirty="0">
                <a:cs typeface="Arial" panose="020B0604020202020204" pitchFamily="34" charset="0"/>
              </a:rPr>
              <a:t>Erthyglau;</a:t>
            </a:r>
          </a:p>
          <a:p>
            <a:r>
              <a:rPr lang="cy-GB" dirty="0">
                <a:cs typeface="Arial" panose="020B0604020202020204" pitchFamily="34" charset="0"/>
              </a:rPr>
              <a:t>Gwefannau;</a:t>
            </a:r>
          </a:p>
          <a:p>
            <a:r>
              <a:rPr lang="cy-GB" dirty="0">
                <a:cs typeface="Arial" panose="020B0604020202020204" pitchFamily="34" charset="0"/>
              </a:rPr>
              <a:t>Clipiau fideo.</a:t>
            </a: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PP;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Research;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Articles;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Websites;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Video clips.</a:t>
            </a:r>
          </a:p>
        </p:txBody>
      </p:sp>
    </p:spTree>
    <p:extLst>
      <p:ext uri="{BB962C8B-B14F-4D97-AF65-F5344CB8AC3E}">
        <p14:creationId xmlns:p14="http://schemas.microsoft.com/office/powerpoint/2010/main" val="5137122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93BEA5D-DF1C-C641-A439-394ADBEEB604}"/>
              </a:ext>
            </a:extLst>
          </p:cNvPr>
          <p:cNvSpPr/>
          <p:nvPr/>
        </p:nvSpPr>
        <p:spPr>
          <a:xfrm>
            <a:off x="0" y="0"/>
            <a:ext cx="12192000" cy="571125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cs typeface="Arial" panose="020B0604020202020204" pitchFamily="34" charset="0"/>
              </a:rPr>
              <a:t>Cynnwys</a:t>
            </a:r>
            <a:br>
              <a:rPr lang="en-GB" sz="3600" dirty="0"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cs typeface="Arial" panose="020B0604020202020204" pitchFamily="34" charset="0"/>
              </a:rPr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>
                <a:cs typeface="Arial" panose="020B0604020202020204" pitchFamily="34" charset="0"/>
              </a:rPr>
              <a:t>Polisïau;</a:t>
            </a:r>
          </a:p>
          <a:p>
            <a:r>
              <a:rPr lang="cy-GB" dirty="0">
                <a:cs typeface="Arial" panose="020B0604020202020204" pitchFamily="34" charset="0"/>
              </a:rPr>
              <a:t>Comisiynydd yr Iaith Gymraeg;</a:t>
            </a:r>
          </a:p>
          <a:p>
            <a:r>
              <a:rPr lang="cy-GB" dirty="0">
                <a:cs typeface="Arial" panose="020B0604020202020204" pitchFamily="34" charset="0"/>
              </a:rPr>
              <a:t>Fframweithiau/Mentrau;</a:t>
            </a:r>
          </a:p>
          <a:p>
            <a:r>
              <a:rPr lang="cy-GB" dirty="0">
                <a:cs typeface="Arial" panose="020B0604020202020204" pitchFamily="34" charset="0"/>
              </a:rPr>
              <a:t>Aseiniad.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Policies;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Welsh Language Commissioner;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Frameworks/Initiatives;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Assignment.</a:t>
            </a:r>
          </a:p>
        </p:txBody>
      </p:sp>
    </p:spTree>
    <p:extLst>
      <p:ext uri="{BB962C8B-B14F-4D97-AF65-F5344CB8AC3E}">
        <p14:creationId xmlns:p14="http://schemas.microsoft.com/office/powerpoint/2010/main" val="2336231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FCADCCC-2751-5184-2E9D-56AFD9348C56}"/>
              </a:ext>
            </a:extLst>
          </p:cNvPr>
          <p:cNvSpPr/>
          <p:nvPr/>
        </p:nvSpPr>
        <p:spPr>
          <a:xfrm>
            <a:off x="0" y="0"/>
            <a:ext cx="12192000" cy="580868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2385" y="365127"/>
            <a:ext cx="10971415" cy="1086829"/>
          </a:xfrm>
        </p:spPr>
        <p:txBody>
          <a:bodyPr>
            <a:normAutofit/>
          </a:bodyPr>
          <a:lstStyle/>
          <a:p>
            <a:r>
              <a:rPr lang="en-GB" sz="3600" dirty="0" err="1">
                <a:cs typeface="Arial" panose="020B0604020202020204" pitchFamily="34" charset="0"/>
              </a:rPr>
              <a:t>Pynciau</a:t>
            </a:r>
            <a:r>
              <a:rPr lang="en-GB" sz="3600" dirty="0">
                <a:cs typeface="Arial" panose="020B0604020202020204" pitchFamily="34" charset="0"/>
              </a:rPr>
              <a:t> </a:t>
            </a:r>
            <a:r>
              <a:rPr lang="en-GB" sz="3600" dirty="0" err="1">
                <a:cs typeface="Arial" panose="020B0604020202020204" pitchFamily="34" charset="0"/>
              </a:rPr>
              <a:t>mor</a:t>
            </a:r>
            <a:r>
              <a:rPr lang="en-GB" sz="3600" dirty="0">
                <a:cs typeface="Arial" panose="020B0604020202020204" pitchFamily="34" charset="0"/>
              </a:rPr>
              <a:t> belled…</a:t>
            </a:r>
            <a:br>
              <a:rPr lang="en-GB" sz="3600" dirty="0"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cs typeface="Arial" panose="020B0604020202020204" pitchFamily="34" charset="0"/>
              </a:rPr>
              <a:t>Topics so far….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2385" y="1817083"/>
            <a:ext cx="5637415" cy="4359880"/>
          </a:xfrm>
        </p:spPr>
        <p:txBody>
          <a:bodyPr>
            <a:normAutofit/>
          </a:bodyPr>
          <a:lstStyle/>
          <a:p>
            <a:r>
              <a:rPr lang="cy-GB" dirty="0">
                <a:cs typeface="Arial" panose="020B0604020202020204" pitchFamily="34" charset="0"/>
              </a:rPr>
              <a:t>Diwylliant Cymreig/Diwylliannau eraill;</a:t>
            </a:r>
          </a:p>
          <a:p>
            <a:r>
              <a:rPr lang="cy-GB" dirty="0">
                <a:cs typeface="Arial" panose="020B0604020202020204" pitchFamily="34" charset="0"/>
              </a:rPr>
              <a:t>Ymadroddion Cymreig;</a:t>
            </a:r>
          </a:p>
          <a:p>
            <a:r>
              <a:rPr lang="cy-GB" dirty="0">
                <a:cs typeface="Arial" panose="020B0604020202020204" pitchFamily="34" charset="0"/>
              </a:rPr>
              <a:t>Syniadau ar gyfer gweithgaredd;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695938"/>
            <a:ext cx="5637415" cy="4481025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Welsh culture/Other cultures;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Welsh phrases;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Ideas for activity; </a:t>
            </a:r>
          </a:p>
        </p:txBody>
      </p:sp>
    </p:spTree>
    <p:extLst>
      <p:ext uri="{BB962C8B-B14F-4D97-AF65-F5344CB8AC3E}">
        <p14:creationId xmlns:p14="http://schemas.microsoft.com/office/powerpoint/2010/main" val="34653526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FCADCCC-2751-5184-2E9D-56AFD9348C56}"/>
              </a:ext>
            </a:extLst>
          </p:cNvPr>
          <p:cNvSpPr/>
          <p:nvPr/>
        </p:nvSpPr>
        <p:spPr>
          <a:xfrm>
            <a:off x="0" y="0"/>
            <a:ext cx="12192000" cy="580868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2385" y="365127"/>
            <a:ext cx="10971415" cy="1086829"/>
          </a:xfrm>
        </p:spPr>
        <p:txBody>
          <a:bodyPr>
            <a:normAutofit/>
          </a:bodyPr>
          <a:lstStyle/>
          <a:p>
            <a:r>
              <a:rPr lang="en-GB" sz="3600" dirty="0" err="1">
                <a:cs typeface="Arial" panose="020B0604020202020204" pitchFamily="34" charset="0"/>
              </a:rPr>
              <a:t>Pynciau</a:t>
            </a:r>
            <a:r>
              <a:rPr lang="en-GB" sz="3600" dirty="0">
                <a:cs typeface="Arial" panose="020B0604020202020204" pitchFamily="34" charset="0"/>
              </a:rPr>
              <a:t> </a:t>
            </a:r>
            <a:r>
              <a:rPr lang="en-GB" sz="3600" dirty="0" err="1">
                <a:cs typeface="Arial" panose="020B0604020202020204" pitchFamily="34" charset="0"/>
              </a:rPr>
              <a:t>mor</a:t>
            </a:r>
            <a:r>
              <a:rPr lang="en-GB" sz="3600" dirty="0">
                <a:cs typeface="Arial" panose="020B0604020202020204" pitchFamily="34" charset="0"/>
              </a:rPr>
              <a:t> belled…</a:t>
            </a:r>
            <a:br>
              <a:rPr lang="en-GB" sz="3600" dirty="0"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cs typeface="Arial" panose="020B0604020202020204" pitchFamily="34" charset="0"/>
              </a:rPr>
              <a:t>Topics so far….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2385" y="1451956"/>
            <a:ext cx="5637415" cy="472500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y-GB" sz="2600" dirty="0">
              <a:cs typeface="Arial" panose="020B0604020202020204" pitchFamily="34" charset="0"/>
            </a:endParaRPr>
          </a:p>
          <a:p>
            <a:r>
              <a:rPr lang="cy-GB" dirty="0">
                <a:cs typeface="Arial" panose="020B0604020202020204" pitchFamily="34" charset="0"/>
              </a:rPr>
              <a:t>Dwyieithrwydd/Amlieithrwydd;</a:t>
            </a:r>
          </a:p>
          <a:p>
            <a:r>
              <a:rPr lang="cy-GB" dirty="0">
                <a:cs typeface="Arial" panose="020B0604020202020204" pitchFamily="34" charset="0"/>
              </a:rPr>
              <a:t>Seicoleg dwyieithrwydd;</a:t>
            </a:r>
          </a:p>
          <a:p>
            <a:r>
              <a:rPr lang="cy-GB" dirty="0">
                <a:cs typeface="Arial" panose="020B0604020202020204" pitchFamily="34" charset="0"/>
              </a:rPr>
              <a:t>Meddwl dargyfeiriol;</a:t>
            </a:r>
          </a:p>
          <a:p>
            <a:r>
              <a:rPr lang="cy-GB" dirty="0">
                <a:cs typeface="Arial" panose="020B0604020202020204" pitchFamily="34" charset="0"/>
              </a:rPr>
              <a:t>Plant CIY/SIY.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883508"/>
            <a:ext cx="5637415" cy="4293455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Bilingualism/Multilingualism;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Psychology of bilingualism;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Divergent thinking;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WAL/EAL children.</a:t>
            </a:r>
          </a:p>
        </p:txBody>
      </p:sp>
    </p:spTree>
    <p:extLst>
      <p:ext uri="{BB962C8B-B14F-4D97-AF65-F5344CB8AC3E}">
        <p14:creationId xmlns:p14="http://schemas.microsoft.com/office/powerpoint/2010/main" val="2456352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DE4667F-4EB2-8FEA-493B-8B4E605F599D}"/>
              </a:ext>
            </a:extLst>
          </p:cNvPr>
          <p:cNvSpPr/>
          <p:nvPr/>
        </p:nvSpPr>
        <p:spPr>
          <a:xfrm>
            <a:off x="0" y="0"/>
            <a:ext cx="12192000" cy="612348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8200" y="342959"/>
            <a:ext cx="10515600" cy="1325563"/>
          </a:xfrm>
        </p:spPr>
        <p:txBody>
          <a:bodyPr>
            <a:normAutofit/>
          </a:bodyPr>
          <a:lstStyle/>
          <a:p>
            <a:pPr lvl="0"/>
            <a:r>
              <a:rPr lang="en-GB" sz="3600" dirty="0">
                <a:cs typeface="Arial" panose="020B0604020202020204" pitchFamily="34" charset="0"/>
              </a:rPr>
              <a:t>John Saunders Lewis (1893-1985)</a:t>
            </a:r>
            <a:endParaRPr lang="en-GB" sz="3600" dirty="0">
              <a:solidFill>
                <a:srgbClr val="44546A"/>
              </a:solidFill>
              <a:cs typeface="Arial" panose="020B0604020202020204" pitchFamily="34" charset="0"/>
            </a:endParaRP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>
          <a:xfrm>
            <a:off x="399011" y="1668522"/>
            <a:ext cx="6914441" cy="4508441"/>
          </a:xfrm>
        </p:spPr>
        <p:txBody>
          <a:bodyPr>
            <a:normAutofit/>
          </a:bodyPr>
          <a:lstStyle/>
          <a:p>
            <a:pPr lvl="0"/>
            <a:r>
              <a:rPr lang="en-GB" sz="2600" dirty="0" err="1">
                <a:cs typeface="Arial" panose="020B0604020202020204" pitchFamily="34" charset="0"/>
              </a:rPr>
              <a:t>Bardd</a:t>
            </a:r>
            <a:r>
              <a:rPr lang="en-GB" sz="2600" dirty="0">
                <a:cs typeface="Arial" panose="020B0604020202020204" pitchFamily="34" charset="0"/>
              </a:rPr>
              <a:t>, </a:t>
            </a:r>
            <a:r>
              <a:rPr lang="en-GB" sz="2600" dirty="0" err="1">
                <a:cs typeface="Arial" panose="020B0604020202020204" pitchFamily="34" charset="0"/>
              </a:rPr>
              <a:t>dramodydd</a:t>
            </a:r>
            <a:r>
              <a:rPr lang="en-GB" sz="2600" dirty="0">
                <a:cs typeface="Arial" panose="020B0604020202020204" pitchFamily="34" charset="0"/>
              </a:rPr>
              <a:t>, </a:t>
            </a:r>
            <a:r>
              <a:rPr lang="en-GB" sz="2600" dirty="0" err="1">
                <a:cs typeface="Arial" panose="020B0604020202020204" pitchFamily="34" charset="0"/>
              </a:rPr>
              <a:t>darlithydd</a:t>
            </a:r>
            <a:r>
              <a:rPr lang="en-GB" sz="2600" dirty="0">
                <a:cs typeface="Arial" panose="020B0604020202020204" pitchFamily="34" charset="0"/>
              </a:rPr>
              <a:t>, </a:t>
            </a:r>
            <a:r>
              <a:rPr lang="en-GB" sz="2600" dirty="0" err="1">
                <a:cs typeface="Arial" panose="020B0604020202020204" pitchFamily="34" charset="0"/>
              </a:rPr>
              <a:t>gwleidydd</a:t>
            </a:r>
            <a:r>
              <a:rPr lang="en-GB" sz="2600" dirty="0">
                <a:cs typeface="Arial" panose="020B0604020202020204" pitchFamily="34" charset="0"/>
              </a:rPr>
              <a:t>;</a:t>
            </a:r>
          </a:p>
          <a:p>
            <a:pPr lvl="0"/>
            <a:r>
              <a:rPr lang="en-GB" sz="2600" dirty="0">
                <a:cs typeface="Arial" panose="020B0604020202020204" pitchFamily="34" charset="0"/>
              </a:rPr>
              <a:t>1920au – </a:t>
            </a:r>
            <a:r>
              <a:rPr lang="en-GB" sz="2600" dirty="0" err="1">
                <a:cs typeface="Arial" panose="020B0604020202020204" pitchFamily="34" charset="0"/>
              </a:rPr>
              <a:t>helpu</a:t>
            </a:r>
            <a:r>
              <a:rPr lang="en-GB" sz="2600" dirty="0">
                <a:cs typeface="Arial" panose="020B0604020202020204" pitchFamily="34" charset="0"/>
              </a:rPr>
              <a:t> </a:t>
            </a:r>
            <a:r>
              <a:rPr lang="en-GB" sz="2600" dirty="0" err="1">
                <a:cs typeface="Arial" panose="020B0604020202020204" pitchFamily="34" charset="0"/>
              </a:rPr>
              <a:t>sefydlu</a:t>
            </a:r>
            <a:r>
              <a:rPr lang="en-GB" sz="2600" dirty="0">
                <a:cs typeface="Arial" panose="020B0604020202020204" pitchFamily="34" charset="0"/>
              </a:rPr>
              <a:t> Plaid Cymru;</a:t>
            </a:r>
          </a:p>
          <a:p>
            <a:pPr lvl="0"/>
            <a:r>
              <a:rPr lang="en-GB" sz="2600" dirty="0" err="1">
                <a:cs typeface="Arial" panose="020B0604020202020204" pitchFamily="34" charset="0"/>
              </a:rPr>
              <a:t>Llywydd</a:t>
            </a:r>
            <a:r>
              <a:rPr lang="en-GB" sz="2600" dirty="0">
                <a:cs typeface="Arial" panose="020B0604020202020204" pitchFamily="34" charset="0"/>
              </a:rPr>
              <a:t> Plaid Cymru 1926-1939;</a:t>
            </a:r>
          </a:p>
          <a:p>
            <a:pPr lvl="0"/>
            <a:r>
              <a:rPr lang="en-GB" sz="2600" dirty="0">
                <a:cs typeface="Arial" panose="020B0604020202020204" pitchFamily="34" charset="0"/>
              </a:rPr>
              <a:t>1962 - </a:t>
            </a:r>
            <a:r>
              <a:rPr lang="en-GB" sz="2600" dirty="0" err="1">
                <a:cs typeface="Arial" panose="020B0604020202020204" pitchFamily="34" charset="0"/>
              </a:rPr>
              <a:t>anerchiad</a:t>
            </a:r>
            <a:r>
              <a:rPr lang="en-GB" sz="2600" dirty="0">
                <a:cs typeface="Arial" panose="020B0604020202020204" pitchFamily="34" charset="0"/>
              </a:rPr>
              <a:t> </a:t>
            </a:r>
            <a:r>
              <a:rPr lang="en-GB" sz="2600" dirty="0" err="1">
                <a:cs typeface="Arial" panose="020B0604020202020204" pitchFamily="34" charset="0"/>
              </a:rPr>
              <a:t>chwyldradol</a:t>
            </a:r>
            <a:r>
              <a:rPr lang="en-GB" sz="2600" dirty="0">
                <a:cs typeface="Arial" panose="020B0604020202020204" pitchFamily="34" charset="0"/>
              </a:rPr>
              <a:t> radio:</a:t>
            </a:r>
          </a:p>
          <a:p>
            <a:pPr marL="0" lvl="0" indent="0">
              <a:buNone/>
            </a:pPr>
            <a:r>
              <a:rPr lang="en-GB" sz="2600" dirty="0">
                <a:cs typeface="Arial" panose="020B0604020202020204" pitchFamily="34" charset="0"/>
              </a:rPr>
              <a:t>‘</a:t>
            </a:r>
            <a:r>
              <a:rPr lang="en-GB" sz="2600" i="1" dirty="0" err="1">
                <a:cs typeface="Arial" panose="020B0604020202020204" pitchFamily="34" charset="0"/>
              </a:rPr>
              <a:t>Tynged</a:t>
            </a:r>
            <a:r>
              <a:rPr lang="en-GB" sz="2600" i="1" dirty="0">
                <a:cs typeface="Arial" panose="020B0604020202020204" pitchFamily="34" charset="0"/>
              </a:rPr>
              <a:t> yr Iaith</a:t>
            </a:r>
            <a:r>
              <a:rPr lang="en-GB" sz="2600" dirty="0">
                <a:cs typeface="Arial" panose="020B0604020202020204" pitchFamily="34" charset="0"/>
              </a:rPr>
              <a:t>’;</a:t>
            </a:r>
          </a:p>
          <a:p>
            <a:r>
              <a:rPr lang="en-GB" sz="2600" dirty="0" err="1">
                <a:cs typeface="Arial" panose="020B0604020202020204" pitchFamily="34" charset="0"/>
              </a:rPr>
              <a:t>Rhagwelodd</a:t>
            </a:r>
            <a:r>
              <a:rPr lang="en-GB" sz="2600" dirty="0">
                <a:cs typeface="Arial" panose="020B0604020202020204" pitchFamily="34" charset="0"/>
              </a:rPr>
              <a:t> </a:t>
            </a:r>
            <a:r>
              <a:rPr lang="en-GB" sz="2600" dirty="0" err="1">
                <a:cs typeface="Arial" panose="020B0604020202020204" pitchFamily="34" charset="0"/>
              </a:rPr>
              <a:t>difodiant</a:t>
            </a:r>
            <a:r>
              <a:rPr lang="en-GB" sz="2600" dirty="0">
                <a:cs typeface="Arial" panose="020B0604020202020204" pitchFamily="34" charset="0"/>
              </a:rPr>
              <a:t> yr </a:t>
            </a:r>
            <a:r>
              <a:rPr lang="en-GB" sz="2600" dirty="0" err="1">
                <a:cs typeface="Arial" panose="020B0604020202020204" pitchFamily="34" charset="0"/>
              </a:rPr>
              <a:t>iaith</a:t>
            </a:r>
            <a:r>
              <a:rPr lang="en-GB" sz="2600" dirty="0">
                <a:cs typeface="Arial" panose="020B0604020202020204" pitchFamily="34" charset="0"/>
              </a:rPr>
              <a:t> Gymraeg;</a:t>
            </a:r>
          </a:p>
          <a:p>
            <a:r>
              <a:rPr lang="en-GB" sz="2600" dirty="0" err="1">
                <a:cs typeface="Arial" panose="020B0604020202020204" pitchFamily="34" charset="0"/>
              </a:rPr>
              <a:t>Sefydliwyd</a:t>
            </a:r>
            <a:r>
              <a:rPr lang="en-GB" sz="2600" dirty="0">
                <a:cs typeface="Arial" panose="020B0604020202020204" pitchFamily="34" charset="0"/>
              </a:rPr>
              <a:t> </a:t>
            </a:r>
            <a:r>
              <a:rPr lang="en-GB" sz="2600" dirty="0" err="1">
                <a:cs typeface="Arial" panose="020B0604020202020204" pitchFamily="34" charset="0"/>
              </a:rPr>
              <a:t>Cymdeithas</a:t>
            </a:r>
            <a:r>
              <a:rPr lang="en-GB" sz="2600" dirty="0">
                <a:cs typeface="Arial" panose="020B0604020202020204" pitchFamily="34" charset="0"/>
              </a:rPr>
              <a:t> yr Iaith Gymraeg;</a:t>
            </a:r>
          </a:p>
          <a:p>
            <a:pPr marL="0" indent="0">
              <a:buNone/>
            </a:pPr>
            <a:r>
              <a:rPr lang="en-GB" sz="2600" dirty="0"/>
              <a:t>“</a:t>
            </a:r>
            <a:r>
              <a:rPr lang="en-GB" sz="2600" i="1" dirty="0" err="1"/>
              <a:t>trwy</a:t>
            </a:r>
            <a:r>
              <a:rPr lang="en-GB" sz="2600" i="1" dirty="0"/>
              <a:t> </a:t>
            </a:r>
            <a:r>
              <a:rPr lang="en-GB" sz="2600" i="1" dirty="0" err="1"/>
              <a:t>chwyldro</a:t>
            </a:r>
            <a:r>
              <a:rPr lang="en-GB" sz="2600" i="1" dirty="0"/>
              <a:t> </a:t>
            </a:r>
            <a:r>
              <a:rPr lang="en-GB" sz="2600" i="1" dirty="0" err="1"/>
              <a:t>yn</a:t>
            </a:r>
            <a:r>
              <a:rPr lang="en-GB" sz="2600" i="1" dirty="0"/>
              <a:t> </a:t>
            </a:r>
            <a:r>
              <a:rPr lang="en-GB" sz="2600" i="1" dirty="0" err="1"/>
              <a:t>unig</a:t>
            </a:r>
            <a:r>
              <a:rPr lang="en-GB" sz="2600" i="1" dirty="0"/>
              <a:t> y </a:t>
            </a:r>
            <a:r>
              <a:rPr lang="en-GB" sz="2600" i="1" dirty="0" err="1"/>
              <a:t>mae</a:t>
            </a:r>
            <a:r>
              <a:rPr lang="en-GB" sz="2600" i="1" dirty="0"/>
              <a:t> </a:t>
            </a:r>
            <a:r>
              <a:rPr lang="en-GB" sz="2600" i="1" dirty="0" err="1"/>
              <a:t>llwyddo</a:t>
            </a:r>
            <a:r>
              <a:rPr lang="en-GB" sz="2600" dirty="0"/>
              <a:t>”</a:t>
            </a:r>
          </a:p>
          <a:p>
            <a:endParaRPr lang="en-GB" dirty="0"/>
          </a:p>
          <a:p>
            <a:pPr marL="0" lvl="0" indent="0">
              <a:buNone/>
            </a:pPr>
            <a:endParaRPr lang="en-GB" dirty="0"/>
          </a:p>
        </p:txBody>
      </p:sp>
      <p:pic>
        <p:nvPicPr>
          <p:cNvPr id="4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659974" y="1668522"/>
            <a:ext cx="4040348" cy="3342806"/>
          </a:xfrm>
        </p:spPr>
      </p:pic>
    </p:spTree>
    <p:extLst>
      <p:ext uri="{BB962C8B-B14F-4D97-AF65-F5344CB8AC3E}">
        <p14:creationId xmlns:p14="http://schemas.microsoft.com/office/powerpoint/2010/main" val="27253884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B029B71-4FBD-EE4D-F7BA-38096A9B79B5}"/>
              </a:ext>
            </a:extLst>
          </p:cNvPr>
          <p:cNvSpPr/>
          <p:nvPr/>
        </p:nvSpPr>
        <p:spPr>
          <a:xfrm>
            <a:off x="0" y="0"/>
            <a:ext cx="12192000" cy="566628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8200" y="342959"/>
            <a:ext cx="10515600" cy="1325563"/>
          </a:xfrm>
        </p:spPr>
        <p:txBody>
          <a:bodyPr>
            <a:normAutofit/>
          </a:bodyPr>
          <a:lstStyle/>
          <a:p>
            <a:pPr lvl="0"/>
            <a:r>
              <a:rPr lang="en-GB" sz="3600" dirty="0">
                <a:solidFill>
                  <a:srgbClr val="0070C0"/>
                </a:solidFill>
                <a:cs typeface="Arial" panose="020B0604020202020204" pitchFamily="34" charset="0"/>
              </a:rPr>
              <a:t>John Saunders Lewis (1893-1985)</a:t>
            </a:r>
          </a:p>
        </p:txBody>
      </p:sp>
      <p:pic>
        <p:nvPicPr>
          <p:cNvPr id="4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344774" y="1768839"/>
            <a:ext cx="4691921" cy="3515194"/>
          </a:xfrm>
        </p:spPr>
      </p:pic>
      <p:sp>
        <p:nvSpPr>
          <p:cNvPr id="7" name="TextBox 6"/>
          <p:cNvSpPr txBox="1"/>
          <p:nvPr/>
        </p:nvSpPr>
        <p:spPr>
          <a:xfrm>
            <a:off x="5209082" y="1506511"/>
            <a:ext cx="688798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Poet, dramatist, lecturer, politician;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1920s – helped establish Plaid Cymru;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President of Plaid Cymru 1926-1939;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1962 – made a revolutionary radio speech: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sz="26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Fate of the Language</a:t>
            </a: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Predicted the extinction of the Welsh language;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Society established;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</a:rPr>
              <a:t>“</a:t>
            </a:r>
            <a:r>
              <a:rPr lang="en-GB" sz="2600" i="1" dirty="0">
                <a:solidFill>
                  <a:srgbClr val="0070C0"/>
                </a:solidFill>
                <a:latin typeface="Arial" panose="020B0604020202020204" pitchFamily="34" charset="0"/>
              </a:rPr>
              <a:t>only through revolutionary means will there be success</a:t>
            </a: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435685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219AFB-E8E0-57D0-2E7C-3B6210ED7835}"/>
              </a:ext>
            </a:extLst>
          </p:cNvPr>
          <p:cNvSpPr/>
          <p:nvPr/>
        </p:nvSpPr>
        <p:spPr>
          <a:xfrm>
            <a:off x="0" y="0"/>
            <a:ext cx="12192000" cy="6615111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y-GB" sz="3600" dirty="0">
                <a:cs typeface="Arial" panose="020B0604020202020204" pitchFamily="34" charset="0"/>
              </a:rPr>
              <a:t>Torri’r gyfraith a Phrotestio</a:t>
            </a:r>
            <a:br>
              <a:rPr lang="en-GB" sz="3600" dirty="0"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cs typeface="Arial" panose="020B0604020202020204" pitchFamily="34" charset="0"/>
              </a:rPr>
              <a:t>Breaking the Law and Protesting </a:t>
            </a:r>
          </a:p>
        </p:txBody>
      </p:sp>
      <p:pic>
        <p:nvPicPr>
          <p:cNvPr id="3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551631" y="2226470"/>
            <a:ext cx="3088239" cy="3263502"/>
          </a:xfrm>
        </p:spPr>
      </p:pic>
      <p:pic>
        <p:nvPicPr>
          <p:cNvPr id="4" name="Content Placeholder 5"/>
          <p:cNvPicPr>
            <a:picLocks noGrp="1" noChangeAspect="1"/>
          </p:cNvPicPr>
          <p:nvPr>
            <p:ph idx="2"/>
          </p:nvPr>
        </p:nvPicPr>
        <p:blipFill>
          <a:blip r:embed="rId4"/>
          <a:stretch>
            <a:fillRect/>
          </a:stretch>
        </p:blipFill>
        <p:spPr>
          <a:xfrm>
            <a:off x="5238752" y="2125267"/>
            <a:ext cx="1200150" cy="1200150"/>
          </a:xfrm>
        </p:spPr>
      </p:pic>
      <p:pic>
        <p:nvPicPr>
          <p:cNvPr id="5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76998" y="2626518"/>
            <a:ext cx="3047996" cy="228599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38828" y="4471986"/>
            <a:ext cx="3879056" cy="214312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6"/>
          <p:cNvSpPr txBox="1"/>
          <p:nvPr/>
        </p:nvSpPr>
        <p:spPr>
          <a:xfrm>
            <a:off x="2895600" y="5543548"/>
            <a:ext cx="1831271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68580" tIns="34290" rIns="68580" bIns="34290" anchor="t" anchorCtr="0" compatLnSpc="1">
            <a:spAutoFit/>
          </a:bodyPr>
          <a:lstStyle/>
          <a:p>
            <a:pPr defTabSz="6858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50" dirty="0">
                <a:solidFill>
                  <a:srgbClr val="000000"/>
                </a:solidFill>
                <a:latin typeface="Arial" panose="020B0604020202020204" pitchFamily="34" charset="0"/>
              </a:rPr>
              <a:t>(Source: BBC, 2014a)</a:t>
            </a:r>
          </a:p>
        </p:txBody>
      </p:sp>
    </p:spTree>
    <p:extLst>
      <p:ext uri="{BB962C8B-B14F-4D97-AF65-F5344CB8AC3E}">
        <p14:creationId xmlns:p14="http://schemas.microsoft.com/office/powerpoint/2010/main" val="5474954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82B5EC2-2390-E9DD-8A56-29DB59DFE31E}"/>
              </a:ext>
            </a:extLst>
          </p:cNvPr>
          <p:cNvSpPr/>
          <p:nvPr/>
        </p:nvSpPr>
        <p:spPr>
          <a:xfrm>
            <a:off x="0" y="0"/>
            <a:ext cx="12192000" cy="587770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387928" y="365127"/>
            <a:ext cx="10965872" cy="1325563"/>
          </a:xfrm>
        </p:spPr>
        <p:txBody>
          <a:bodyPr>
            <a:normAutofit fontScale="90000"/>
          </a:bodyPr>
          <a:lstStyle/>
          <a:p>
            <a:pPr lvl="0"/>
            <a:r>
              <a:rPr lang="en-GB" sz="3600" dirty="0" err="1">
                <a:cs typeface="Arial" panose="020B0604020202020204" pitchFamily="34" charset="0"/>
              </a:rPr>
              <a:t>Ymladd</a:t>
            </a:r>
            <a:r>
              <a:rPr lang="en-GB" sz="3600" dirty="0">
                <a:cs typeface="Arial" panose="020B0604020202020204" pitchFamily="34" charset="0"/>
              </a:rPr>
              <a:t> </a:t>
            </a:r>
            <a:r>
              <a:rPr lang="en-GB" sz="3600" dirty="0" err="1">
                <a:cs typeface="Arial" panose="020B0604020202020204" pitchFamily="34" charset="0"/>
              </a:rPr>
              <a:t>dros</a:t>
            </a:r>
            <a:r>
              <a:rPr lang="en-GB" sz="3600" dirty="0">
                <a:cs typeface="Arial" panose="020B0604020202020204" pitchFamily="34" charset="0"/>
              </a:rPr>
              <a:t> </a:t>
            </a:r>
            <a:r>
              <a:rPr lang="en-GB" sz="3600" dirty="0" err="1">
                <a:cs typeface="Arial" panose="020B0604020202020204" pitchFamily="34" charset="0"/>
              </a:rPr>
              <a:t>hawliau</a:t>
            </a:r>
            <a:r>
              <a:rPr lang="en-GB" sz="3600" dirty="0">
                <a:cs typeface="Arial" panose="020B0604020202020204" pitchFamily="34" charset="0"/>
              </a:rPr>
              <a:t> </a:t>
            </a:r>
            <a:r>
              <a:rPr lang="en-GB" sz="3600" dirty="0" err="1">
                <a:cs typeface="Arial" panose="020B0604020202020204" pitchFamily="34" charset="0"/>
              </a:rPr>
              <a:t>cyfartal</a:t>
            </a:r>
            <a:r>
              <a:rPr lang="en-GB" sz="3600" dirty="0">
                <a:cs typeface="Arial" panose="020B0604020202020204" pitchFamily="34" charset="0"/>
              </a:rPr>
              <a:t> a </a:t>
            </a:r>
            <a:r>
              <a:rPr lang="en-GB" sz="3600" dirty="0" err="1">
                <a:cs typeface="Arial" panose="020B0604020202020204" pitchFamily="34" charset="0"/>
              </a:rPr>
              <a:t>statws</a:t>
            </a:r>
            <a:r>
              <a:rPr lang="en-GB" sz="3600" dirty="0">
                <a:cs typeface="Arial" panose="020B0604020202020204" pitchFamily="34" charset="0"/>
              </a:rPr>
              <a:t> a </a:t>
            </a:r>
            <a:r>
              <a:rPr lang="en-GB" sz="3600" dirty="0" err="1">
                <a:cs typeface="Arial" panose="020B0604020202020204" pitchFamily="34" charset="0"/>
              </a:rPr>
              <a:t>chefnogi</a:t>
            </a:r>
            <a:r>
              <a:rPr lang="en-GB" sz="3600" dirty="0">
                <a:cs typeface="Arial" panose="020B0604020202020204" pitchFamily="34" charset="0"/>
              </a:rPr>
              <a:t> </a:t>
            </a:r>
            <a:r>
              <a:rPr lang="en-GB" sz="3600" dirty="0" err="1">
                <a:cs typeface="Arial" panose="020B0604020202020204" pitchFamily="34" charset="0"/>
              </a:rPr>
              <a:t>addysg</a:t>
            </a:r>
            <a:br>
              <a:rPr lang="en-GB" sz="3600" dirty="0"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cs typeface="Arial" panose="020B0604020202020204" pitchFamily="34" charset="0"/>
              </a:rPr>
              <a:t>Fighting for equal rights, status and supporting education </a:t>
            </a:r>
          </a:p>
        </p:txBody>
      </p:sp>
      <p:pic>
        <p:nvPicPr>
          <p:cNvPr id="3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586131" y="1664864"/>
            <a:ext cx="4062771" cy="3698079"/>
          </a:xfrm>
        </p:spPr>
      </p:pic>
      <p:pic>
        <p:nvPicPr>
          <p:cNvPr id="5" name="Picture 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387928" y="1690690"/>
            <a:ext cx="6982072" cy="364642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/>
          <p:cNvSpPr txBox="1"/>
          <p:nvPr/>
        </p:nvSpPr>
        <p:spPr>
          <a:xfrm>
            <a:off x="2781297" y="5600703"/>
            <a:ext cx="1831271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68580" tIns="34290" rIns="68580" bIns="34290" anchor="t" anchorCtr="0" compatLnSpc="1">
            <a:spAutoFit/>
          </a:bodyPr>
          <a:lstStyle/>
          <a:p>
            <a:pPr defTabSz="6858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50" dirty="0">
                <a:solidFill>
                  <a:srgbClr val="000000"/>
                </a:solidFill>
                <a:latin typeface="Arial" panose="020B0604020202020204" pitchFamily="34" charset="0"/>
              </a:rPr>
              <a:t>(Source: BBC, 2014a)</a:t>
            </a:r>
          </a:p>
        </p:txBody>
      </p:sp>
    </p:spTree>
    <p:extLst>
      <p:ext uri="{BB962C8B-B14F-4D97-AF65-F5344CB8AC3E}">
        <p14:creationId xmlns:p14="http://schemas.microsoft.com/office/powerpoint/2010/main" val="27437874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EDC9EB-EF38-973C-6C7C-3E7FDDBBAE0F}"/>
              </a:ext>
            </a:extLst>
          </p:cNvPr>
          <p:cNvSpPr/>
          <p:nvPr/>
        </p:nvSpPr>
        <p:spPr>
          <a:xfrm>
            <a:off x="0" y="0"/>
            <a:ext cx="12192000" cy="577121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600" dirty="0" err="1">
                <a:cs typeface="Arial" panose="020B0604020202020204" pitchFamily="34" charset="0"/>
              </a:rPr>
              <a:t>Deddfwriaeth</a:t>
            </a:r>
            <a:r>
              <a:rPr lang="en-GB" sz="3600" dirty="0">
                <a:cs typeface="Arial" panose="020B0604020202020204" pitchFamily="34" charset="0"/>
              </a:rPr>
              <a:t> </a:t>
            </a:r>
            <a:r>
              <a:rPr lang="en-GB" sz="3600" dirty="0" err="1">
                <a:cs typeface="Arial" panose="020B0604020202020204" pitchFamily="34" charset="0"/>
              </a:rPr>
              <a:t>i</a:t>
            </a:r>
            <a:r>
              <a:rPr lang="en-GB" sz="3600" dirty="0">
                <a:cs typeface="Arial" panose="020B0604020202020204" pitchFamily="34" charset="0"/>
              </a:rPr>
              <a:t> </a:t>
            </a:r>
            <a:r>
              <a:rPr lang="en-GB" sz="3600" dirty="0" err="1">
                <a:cs typeface="Arial" panose="020B0604020202020204" pitchFamily="34" charset="0"/>
              </a:rPr>
              <a:t>gefnogi’r</a:t>
            </a:r>
            <a:r>
              <a:rPr lang="en-GB" sz="3600" dirty="0">
                <a:cs typeface="Arial" panose="020B0604020202020204" pitchFamily="34" charset="0"/>
              </a:rPr>
              <a:t> </a:t>
            </a:r>
            <a:r>
              <a:rPr lang="en-GB" sz="3600" dirty="0" err="1">
                <a:cs typeface="Arial" panose="020B0604020202020204" pitchFamily="34" charset="0"/>
              </a:rPr>
              <a:t>iaith</a:t>
            </a:r>
            <a:r>
              <a:rPr lang="en-GB" sz="3600" dirty="0">
                <a:cs typeface="Arial" panose="020B0604020202020204" pitchFamily="34" charset="0"/>
              </a:rPr>
              <a:t> Gymraeg</a:t>
            </a:r>
            <a:br>
              <a:rPr lang="en-GB" sz="3600" dirty="0"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cs typeface="Arial" panose="020B0604020202020204" pitchFamily="34" charset="0"/>
              </a:rPr>
              <a:t>Legislation to support Welsh language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10095" y="1825625"/>
            <a:ext cx="5609705" cy="4351338"/>
          </a:xfrm>
        </p:spPr>
        <p:txBody>
          <a:bodyPr/>
          <a:lstStyle/>
          <a:p>
            <a:pPr lvl="0"/>
            <a:r>
              <a:rPr lang="cy-GB" dirty="0">
                <a:cs typeface="Arial" panose="020B0604020202020204" pitchFamily="34" charset="0"/>
              </a:rPr>
              <a:t>Deddf Llysoedd Cymraeg 1942;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Deddf Iaith Gymraeg 1967;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Deddf Iaith Gymraeg  1993;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Mesur y Gymraeg (Cymru) 2011;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Safonau’r Iaith Gymraeg.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118168" y="1825625"/>
            <a:ext cx="5235632" cy="4351338"/>
          </a:xfrm>
        </p:spPr>
        <p:txBody>
          <a:bodyPr/>
          <a:lstStyle/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solidFill>
                  <a:srgbClr val="0070C0"/>
                </a:solidFill>
                <a:ea typeface="ＭＳ Ｐゴシック"/>
                <a:cs typeface="Arial" panose="020B0604020202020204" pitchFamily="34" charset="0"/>
              </a:rPr>
              <a:t>Welsh Courts Act 1942; </a:t>
            </a:r>
          </a:p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solidFill>
                  <a:srgbClr val="0070C0"/>
                </a:solidFill>
                <a:ea typeface="ＭＳ Ｐゴシック"/>
                <a:cs typeface="Arial" panose="020B0604020202020204" pitchFamily="34" charset="0"/>
              </a:rPr>
              <a:t>Welsh Language Act 1967; </a:t>
            </a:r>
          </a:p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solidFill>
                  <a:srgbClr val="0070C0"/>
                </a:solidFill>
                <a:ea typeface="ＭＳ Ｐゴシック"/>
                <a:cs typeface="Arial" panose="020B0604020202020204" pitchFamily="34" charset="0"/>
              </a:rPr>
              <a:t>Welsh Language Act 1993;</a:t>
            </a:r>
          </a:p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solidFill>
                  <a:srgbClr val="0070C0"/>
                </a:solidFill>
                <a:ea typeface="ＭＳ Ｐゴシック"/>
                <a:cs typeface="Arial" panose="020B0604020202020204" pitchFamily="34" charset="0"/>
              </a:rPr>
              <a:t>Welsh Language Measures (Wales) 2011;</a:t>
            </a:r>
          </a:p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solidFill>
                  <a:srgbClr val="0070C0"/>
                </a:solidFill>
                <a:ea typeface="ＭＳ Ｐゴシック"/>
                <a:cs typeface="Arial" panose="020B0604020202020204" pitchFamily="34" charset="0"/>
              </a:rPr>
              <a:t>Welsh Language Standards. </a:t>
            </a:r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82817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20DC4F4-0777-7CB9-6CDF-F3867C30B101}"/>
              </a:ext>
            </a:extLst>
          </p:cNvPr>
          <p:cNvSpPr/>
          <p:nvPr/>
        </p:nvSpPr>
        <p:spPr>
          <a:xfrm>
            <a:off x="0" y="0"/>
            <a:ext cx="12192000" cy="584616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2"/>
          <p:cNvSpPr txBox="1">
            <a:spLocks noGrp="1"/>
          </p:cNvSpPr>
          <p:nvPr>
            <p:ph type="title"/>
          </p:nvPr>
        </p:nvSpPr>
        <p:spPr>
          <a:xfrm>
            <a:off x="515389" y="365128"/>
            <a:ext cx="10838411" cy="776488"/>
          </a:xfrm>
        </p:spPr>
        <p:txBody>
          <a:bodyPr>
            <a:noAutofit/>
          </a:bodyPr>
          <a:lstStyle/>
          <a:p>
            <a:pPr lvl="0"/>
            <a:r>
              <a:rPr lang="en-GB" sz="3600" dirty="0" err="1">
                <a:cs typeface="Arial" panose="020B0604020202020204" pitchFamily="34" charset="0"/>
              </a:rPr>
              <a:t>Newididau</a:t>
            </a:r>
            <a:r>
              <a:rPr lang="en-GB" sz="3600" dirty="0">
                <a:cs typeface="Arial" panose="020B0604020202020204" pitchFamily="34" charset="0"/>
              </a:rPr>
              <a:t> </a:t>
            </a:r>
            <a:r>
              <a:rPr lang="en-GB" sz="3600" dirty="0" err="1">
                <a:cs typeface="Arial" panose="020B0604020202020204" pitchFamily="34" charset="0"/>
              </a:rPr>
              <a:t>i</a:t>
            </a:r>
            <a:r>
              <a:rPr lang="en-GB" sz="3600" dirty="0">
                <a:cs typeface="Arial" panose="020B0604020202020204" pitchFamily="34" charset="0"/>
              </a:rPr>
              <a:t> </a:t>
            </a:r>
            <a:r>
              <a:rPr lang="en-GB" sz="3600" dirty="0" err="1">
                <a:cs typeface="Arial" panose="020B0604020202020204" pitchFamily="34" charset="0"/>
              </a:rPr>
              <a:t>Ddeddfwriaeth</a:t>
            </a:r>
            <a:r>
              <a:rPr lang="en-GB" sz="3600" dirty="0">
                <a:cs typeface="Arial" panose="020B0604020202020204" pitchFamily="34" charset="0"/>
              </a:rPr>
              <a:t> a </a:t>
            </a:r>
            <a:r>
              <a:rPr lang="en-GB" sz="3600" dirty="0" err="1">
                <a:cs typeface="Arial" panose="020B0604020202020204" pitchFamily="34" charset="0"/>
              </a:rPr>
              <a:t>Polisi</a:t>
            </a:r>
            <a:r>
              <a:rPr lang="en-GB" sz="3600" dirty="0">
                <a:cs typeface="Arial" panose="020B0604020202020204" pitchFamily="34" charset="0"/>
              </a:rPr>
              <a:t> </a:t>
            </a:r>
            <a:r>
              <a:rPr lang="en-GB" sz="3600" dirty="0" err="1">
                <a:cs typeface="Arial" panose="020B0604020202020204" pitchFamily="34" charset="0"/>
              </a:rPr>
              <a:t>ers</a:t>
            </a:r>
            <a:r>
              <a:rPr lang="en-GB" sz="3600" dirty="0">
                <a:cs typeface="Arial" panose="020B0604020202020204" pitchFamily="34" charset="0"/>
              </a:rPr>
              <a:t> </a:t>
            </a:r>
            <a:r>
              <a:rPr lang="en-GB" sz="3600" dirty="0" err="1">
                <a:cs typeface="Arial" panose="020B0604020202020204" pitchFamily="34" charset="0"/>
              </a:rPr>
              <a:t>datganoli</a:t>
            </a:r>
            <a:r>
              <a:rPr lang="en-GB" sz="3600" dirty="0">
                <a:cs typeface="Arial" panose="020B0604020202020204" pitchFamily="34" charset="0"/>
              </a:rPr>
              <a:t> </a:t>
            </a:r>
            <a:br>
              <a:rPr lang="en-GB" sz="3600" dirty="0"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cs typeface="Arial" panose="020B0604020202020204" pitchFamily="34" charset="0"/>
              </a:rPr>
              <a:t>Changes to Legislation and Policy since devolution</a:t>
            </a:r>
          </a:p>
        </p:txBody>
      </p:sp>
      <p:sp>
        <p:nvSpPr>
          <p:cNvPr id="3" name="Rectangle 3"/>
          <p:cNvSpPr txBox="1">
            <a:spLocks noGrp="1"/>
          </p:cNvSpPr>
          <p:nvPr>
            <p:ph sz="half" idx="1"/>
          </p:nvPr>
        </p:nvSpPr>
        <p:spPr>
          <a:xfrm>
            <a:off x="315884" y="1701383"/>
            <a:ext cx="5703916" cy="4475579"/>
          </a:xfrm>
        </p:spPr>
        <p:txBody>
          <a:bodyPr>
            <a:normAutofit/>
          </a:bodyPr>
          <a:lstStyle/>
          <a:p>
            <a:pPr lvl="0">
              <a:lnSpc>
                <a:spcPct val="80000"/>
              </a:lnSpc>
            </a:pPr>
            <a:r>
              <a:rPr lang="cy-GB" dirty="0">
                <a:cs typeface="Arial" panose="020B0604020202020204" pitchFamily="34" charset="0"/>
              </a:rPr>
              <a:t>Cwricwlwm Cymreig;</a:t>
            </a:r>
          </a:p>
          <a:p>
            <a:pPr lvl="0">
              <a:lnSpc>
                <a:spcPct val="80000"/>
              </a:lnSpc>
            </a:pPr>
            <a:r>
              <a:rPr lang="cy-GB" dirty="0">
                <a:cs typeface="Arial" panose="020B0604020202020204" pitchFamily="34" charset="0"/>
              </a:rPr>
              <a:t>Iaith Pawb, Cynllun Gweithredu Cenedlaethol ar gyfer Cymru Dwyieithog (</a:t>
            </a:r>
            <a:r>
              <a:rPr lang="cy-GB" dirty="0" err="1">
                <a:cs typeface="Arial" panose="020B0604020202020204" pitchFamily="34" charset="0"/>
              </a:rPr>
              <a:t>LlCC</a:t>
            </a:r>
            <a:r>
              <a:rPr lang="cy-GB" dirty="0">
                <a:cs typeface="Arial" panose="020B0604020202020204" pitchFamily="34" charset="0"/>
              </a:rPr>
              <a:t>, 2003);</a:t>
            </a:r>
          </a:p>
          <a:p>
            <a:pPr lvl="0">
              <a:lnSpc>
                <a:spcPct val="80000"/>
              </a:lnSpc>
            </a:pPr>
            <a:r>
              <a:rPr lang="cy-GB" dirty="0">
                <a:cs typeface="Arial" panose="020B0604020202020204" pitchFamily="34" charset="0"/>
              </a:rPr>
              <a:t>Fframwaith ar gyfer Dysgu Plant 3 – 7 oed yng Nghymru (</a:t>
            </a:r>
            <a:r>
              <a:rPr lang="cy-GB" dirty="0" err="1">
                <a:cs typeface="Arial" panose="020B0604020202020204" pitchFamily="34" charset="0"/>
              </a:rPr>
              <a:t>LlCC</a:t>
            </a:r>
            <a:r>
              <a:rPr lang="cy-GB" dirty="0">
                <a:cs typeface="Arial" panose="020B0604020202020204" pitchFamily="34" charset="0"/>
              </a:rPr>
              <a:t>, 2008);</a:t>
            </a:r>
          </a:p>
          <a:p>
            <a:pPr lvl="0">
              <a:lnSpc>
                <a:spcPct val="80000"/>
              </a:lnSpc>
            </a:pPr>
            <a:r>
              <a:rPr lang="cy-GB" dirty="0">
                <a:cs typeface="Arial" panose="020B0604020202020204" pitchFamily="34" charset="0"/>
              </a:rPr>
              <a:t>Iaith Byw, Iaith Fyw: Strategaeth y Gymraeg 2012-2017.</a:t>
            </a:r>
          </a:p>
          <a:p>
            <a:pPr lvl="0">
              <a:lnSpc>
                <a:spcPct val="80000"/>
              </a:lnSpc>
            </a:pPr>
            <a:endParaRPr lang="en-US" sz="1800" dirty="0"/>
          </a:p>
          <a:p>
            <a:pPr lvl="0">
              <a:lnSpc>
                <a:spcPct val="80000"/>
              </a:lnSpc>
              <a:buNone/>
            </a:pPr>
            <a:endParaRPr lang="en-GB" sz="1800" dirty="0"/>
          </a:p>
          <a:p>
            <a:pPr lvl="0">
              <a:lnSpc>
                <a:spcPct val="80000"/>
              </a:lnSpc>
              <a:buNone/>
            </a:pPr>
            <a:endParaRPr lang="en-GB" sz="1800" dirty="0"/>
          </a:p>
          <a:p>
            <a:pPr lvl="0">
              <a:lnSpc>
                <a:spcPct val="80000"/>
              </a:lnSpc>
              <a:buNone/>
            </a:pPr>
            <a:endParaRPr lang="en-US" sz="1800" dirty="0"/>
          </a:p>
          <a:p>
            <a:pPr lvl="0">
              <a:lnSpc>
                <a:spcPct val="80000"/>
              </a:lnSpc>
            </a:pPr>
            <a:endParaRPr lang="en-GB" sz="15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96452"/>
            <a:ext cx="5848004" cy="4061744"/>
          </a:xfrm>
        </p:spPr>
        <p:txBody>
          <a:bodyPr>
            <a:normAutofit/>
          </a:bodyPr>
          <a:lstStyle/>
          <a:p>
            <a:pPr lvl="0">
              <a:lnSpc>
                <a:spcPct val="80000"/>
              </a:lnSpc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Curriculum </a:t>
            </a:r>
            <a:r>
              <a:rPr lang="en-GB" dirty="0" err="1">
                <a:solidFill>
                  <a:srgbClr val="0070C0"/>
                </a:solidFill>
                <a:cs typeface="Arial" panose="020B0604020202020204" pitchFamily="34" charset="0"/>
              </a:rPr>
              <a:t>Cymreig</a:t>
            </a: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;</a:t>
            </a:r>
          </a:p>
          <a:p>
            <a:pPr lvl="0">
              <a:lnSpc>
                <a:spcPct val="80000"/>
              </a:lnSpc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Iaith </a:t>
            </a:r>
            <a:r>
              <a:rPr lang="en-GB" dirty="0" err="1">
                <a:solidFill>
                  <a:srgbClr val="0070C0"/>
                </a:solidFill>
                <a:cs typeface="Arial" panose="020B0604020202020204" pitchFamily="34" charset="0"/>
              </a:rPr>
              <a:t>Pawb</a:t>
            </a: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, A National Action Plan for a Bilingual Wales  2003 (WAG, 2003);</a:t>
            </a:r>
          </a:p>
          <a:p>
            <a:pPr lvl="0">
              <a:lnSpc>
                <a:spcPct val="80000"/>
              </a:lnSpc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Framework for Children’s Learning for 3 to 7-year-olds in Wales (WAG, 2008);</a:t>
            </a:r>
          </a:p>
          <a:p>
            <a:pPr lvl="0">
              <a:lnSpc>
                <a:spcPct val="80000"/>
              </a:lnSpc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A living language, A language for living: Welsh Language Strategy 2012–17.</a:t>
            </a:r>
          </a:p>
          <a:p>
            <a:pPr lvl="0">
              <a:lnSpc>
                <a:spcPct val="80000"/>
              </a:lnSpc>
            </a:pPr>
            <a:endParaRPr lang="en-US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6748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E190400-10E8-6DD0-B74B-4658F3B22BCE}"/>
              </a:ext>
            </a:extLst>
          </p:cNvPr>
          <p:cNvSpPr/>
          <p:nvPr/>
        </p:nvSpPr>
        <p:spPr>
          <a:xfrm>
            <a:off x="0" y="0"/>
            <a:ext cx="12192000" cy="586383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551" y="365128"/>
            <a:ext cx="11043249" cy="1020850"/>
          </a:xfrm>
        </p:spPr>
        <p:txBody>
          <a:bodyPr>
            <a:noAutofit/>
          </a:bodyPr>
          <a:lstStyle/>
          <a:p>
            <a:r>
              <a:rPr lang="en-GB" sz="3600" dirty="0" err="1">
                <a:cs typeface="Arial" panose="020B0604020202020204" pitchFamily="34" charset="0"/>
              </a:rPr>
              <a:t>Cwricwlwm</a:t>
            </a:r>
            <a:r>
              <a:rPr lang="en-GB" sz="3600" dirty="0">
                <a:cs typeface="Arial" panose="020B0604020202020204" pitchFamily="34" charset="0"/>
              </a:rPr>
              <a:t> </a:t>
            </a:r>
            <a:r>
              <a:rPr lang="en-GB" sz="3600" dirty="0" err="1">
                <a:cs typeface="Arial" panose="020B0604020202020204" pitchFamily="34" charset="0"/>
              </a:rPr>
              <a:t>Cymreig</a:t>
            </a:r>
            <a:br>
              <a:rPr lang="en-GB" sz="3600" dirty="0"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cs typeface="Arial" panose="020B0604020202020204" pitchFamily="34" charset="0"/>
              </a:rPr>
              <a:t>Curriculum </a:t>
            </a:r>
            <a:r>
              <a:rPr lang="en-GB" sz="3600" dirty="0" err="1">
                <a:solidFill>
                  <a:srgbClr val="0070C0"/>
                </a:solidFill>
                <a:cs typeface="Arial" panose="020B0604020202020204" pitchFamily="34" charset="0"/>
              </a:rPr>
              <a:t>Cymreig</a:t>
            </a:r>
            <a:endParaRPr lang="en-GB" sz="3600" dirty="0">
              <a:solidFill>
                <a:srgbClr val="0070C0"/>
              </a:solidFill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0551" y="1512498"/>
            <a:ext cx="567474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600" dirty="0">
                <a:cs typeface="Arial" panose="020B0604020202020204" pitchFamily="34" charset="0"/>
              </a:rPr>
              <a:t>Mae’r Anghenion Cyffredinol yn adnabod 5 agwedd o’r Cwricwlwm Cymreig- </a:t>
            </a:r>
          </a:p>
          <a:p>
            <a:r>
              <a:rPr lang="cy-GB" sz="2600" dirty="0">
                <a:cs typeface="Arial" panose="020B0604020202020204" pitchFamily="34" charset="0"/>
              </a:rPr>
              <a:t>Diwylliannol;</a:t>
            </a:r>
          </a:p>
          <a:p>
            <a:r>
              <a:rPr lang="cy-GB" sz="2600" dirty="0">
                <a:cs typeface="Arial" panose="020B0604020202020204" pitchFamily="34" charset="0"/>
              </a:rPr>
              <a:t>Economeg;</a:t>
            </a:r>
          </a:p>
          <a:p>
            <a:r>
              <a:rPr lang="cy-GB" sz="2600" dirty="0">
                <a:cs typeface="Arial" panose="020B0604020202020204" pitchFamily="34" charset="0"/>
              </a:rPr>
              <a:t>Amgylcheddol;</a:t>
            </a:r>
          </a:p>
          <a:p>
            <a:r>
              <a:rPr lang="cy-GB" sz="2600" dirty="0">
                <a:cs typeface="Arial" panose="020B0604020202020204" pitchFamily="34" charset="0"/>
              </a:rPr>
              <a:t>Hanesyddol;</a:t>
            </a:r>
          </a:p>
          <a:p>
            <a:r>
              <a:rPr lang="cy-GB" sz="2600" dirty="0">
                <a:cs typeface="Arial" panose="020B0604020202020204" pitchFamily="34" charset="0"/>
              </a:rPr>
              <a:t>Ieithyddol.</a:t>
            </a:r>
          </a:p>
          <a:p>
            <a:pPr marL="0" indent="0" algn="r">
              <a:buNone/>
            </a:pPr>
            <a:r>
              <a:rPr lang="cy-GB" sz="2000" dirty="0">
                <a:cs typeface="Arial" panose="020B0604020202020204" pitchFamily="34" charset="0"/>
              </a:rPr>
              <a:t>(Cwricwlwm Cymreig, 2003)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512498"/>
            <a:ext cx="5795513" cy="466446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The Common Requirements statement identifies five aspects of the Curriculum </a:t>
            </a:r>
            <a:r>
              <a:rPr lang="en-GB" sz="2600" dirty="0" err="1">
                <a:solidFill>
                  <a:srgbClr val="0070C0"/>
                </a:solidFill>
                <a:cs typeface="Arial" panose="020B0604020202020204" pitchFamily="34" charset="0"/>
              </a:rPr>
              <a:t>Cymreig</a:t>
            </a:r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 – </a:t>
            </a:r>
          </a:p>
          <a:p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Cultural;</a:t>
            </a:r>
          </a:p>
          <a:p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Economic;</a:t>
            </a:r>
          </a:p>
          <a:p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Environmental;</a:t>
            </a:r>
          </a:p>
          <a:p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Historical;</a:t>
            </a:r>
          </a:p>
          <a:p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Linguistic.</a:t>
            </a:r>
          </a:p>
          <a:p>
            <a:pPr marL="0" indent="0" algn="r">
              <a:buNone/>
            </a:pPr>
            <a:r>
              <a:rPr lang="en-GB" sz="2000" dirty="0">
                <a:solidFill>
                  <a:srgbClr val="0070C0"/>
                </a:solidFill>
                <a:cs typeface="Arial" panose="020B0604020202020204" pitchFamily="34" charset="0"/>
              </a:rPr>
              <a:t>(Curriculum </a:t>
            </a:r>
            <a:r>
              <a:rPr lang="en-GB" sz="2000" dirty="0" err="1">
                <a:solidFill>
                  <a:srgbClr val="0070C0"/>
                </a:solidFill>
                <a:cs typeface="Arial" panose="020B0604020202020204" pitchFamily="34" charset="0"/>
              </a:rPr>
              <a:t>Cymreig</a:t>
            </a:r>
            <a:r>
              <a:rPr lang="en-GB" sz="2000" dirty="0">
                <a:solidFill>
                  <a:srgbClr val="0070C0"/>
                </a:solidFill>
                <a:cs typeface="Arial" panose="020B0604020202020204" pitchFamily="34" charset="0"/>
              </a:rPr>
              <a:t>, 2003)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19325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0A38743-E0B3-4F6D-789C-99F3F768CD58}"/>
              </a:ext>
            </a:extLst>
          </p:cNvPr>
          <p:cNvSpPr/>
          <p:nvPr/>
        </p:nvSpPr>
        <p:spPr>
          <a:xfrm>
            <a:off x="0" y="0"/>
            <a:ext cx="12192000" cy="584616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1834" y="333554"/>
            <a:ext cx="9775166" cy="638045"/>
          </a:xfrm>
        </p:spPr>
        <p:txBody>
          <a:bodyPr>
            <a:normAutofit/>
          </a:bodyPr>
          <a:lstStyle/>
          <a:p>
            <a:r>
              <a:rPr lang="en-GB" sz="3600" dirty="0" err="1">
                <a:cs typeface="Arial" panose="020B0604020202020204" pitchFamily="34" charset="0"/>
              </a:rPr>
              <a:t>Diwylliannol</a:t>
            </a:r>
            <a:r>
              <a:rPr lang="en-GB" sz="3600" dirty="0">
                <a:cs typeface="Arial" panose="020B0604020202020204" pitchFamily="34" charset="0"/>
              </a:rPr>
              <a:t>  </a:t>
            </a:r>
            <a:r>
              <a:rPr lang="en-GB" sz="3200" dirty="0">
                <a:cs typeface="Arial" panose="020B0604020202020204" pitchFamily="34" charset="0"/>
              </a:rPr>
              <a:t>                                   </a:t>
            </a:r>
            <a:r>
              <a:rPr lang="en-GB" sz="3200" dirty="0">
                <a:solidFill>
                  <a:srgbClr val="0070C0"/>
                </a:solidFill>
                <a:cs typeface="Arial" panose="020B0604020202020204" pitchFamily="34" charset="0"/>
              </a:rPr>
              <a:t>Cultural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511834" y="1150189"/>
            <a:ext cx="5507966" cy="4439053"/>
          </a:xfrm>
        </p:spPr>
        <p:txBody>
          <a:bodyPr>
            <a:normAutofit fontScale="70000" lnSpcReduction="20000"/>
          </a:bodyPr>
          <a:lstStyle/>
          <a:p>
            <a:r>
              <a:rPr lang="cy-GB" sz="3400" dirty="0">
                <a:cs typeface="Arial" panose="020B0604020202020204" pitchFamily="34" charset="0"/>
              </a:rPr>
              <a:t>Dathlu diwylliannau amrywiol, ieithoedd a thraddodiadau Cymru wrth barchu gwerthoedd diwylliannau eraill.</a:t>
            </a:r>
          </a:p>
          <a:p>
            <a:r>
              <a:rPr lang="cy-GB" sz="3400" dirty="0">
                <a:cs typeface="Arial" panose="020B0604020202020204" pitchFamily="34" charset="0"/>
              </a:rPr>
              <a:t>Ennill gwybodaeth am gymuned eich hunan ynghyd a’i gwerthoedd a thraddodiadau.</a:t>
            </a:r>
          </a:p>
          <a:p>
            <a:r>
              <a:rPr lang="cy-GB" sz="3400" dirty="0">
                <a:cs typeface="Arial" panose="020B0604020202020204" pitchFamily="34" charset="0"/>
              </a:rPr>
              <a:t>Archwilio’r celfyddydau creadigol a mynegiadol yng Nghymru ac yn ehangach.</a:t>
            </a:r>
          </a:p>
          <a:p>
            <a:r>
              <a:rPr lang="cy-GB" sz="3400" dirty="0">
                <a:cs typeface="Arial" panose="020B0604020202020204" pitchFamily="34" charset="0"/>
              </a:rPr>
              <a:t>Traddodiad Celtaidd; llenyddiaeth, cerddoriaeth, celf, crefft, dawns a chwaraeon traddodiadol a chyfredol.</a:t>
            </a:r>
          </a:p>
          <a:p>
            <a:pPr marL="0" indent="0" algn="r">
              <a:buNone/>
            </a:pPr>
            <a:r>
              <a:rPr lang="cy-GB" sz="2600" dirty="0">
                <a:cs typeface="Arial" panose="020B0604020202020204" pitchFamily="34" charset="0"/>
              </a:rPr>
              <a:t>(Cwricwlwm Cymreig, 2003)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067245" y="971599"/>
            <a:ext cx="5648478" cy="4617643"/>
          </a:xfrm>
        </p:spPr>
        <p:txBody>
          <a:bodyPr>
            <a:normAutofit fontScale="70000" lnSpcReduction="20000"/>
          </a:bodyPr>
          <a:lstStyle/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Celebrating the distinctive cultures, languages and traditions of Wales while respecting the values of other cultures.</a:t>
            </a:r>
          </a:p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Gaining knowledge of one’s own community and its values and traditions.</a:t>
            </a:r>
          </a:p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Exploring the creative and expressive arts in Wales and in the broader</a:t>
            </a:r>
          </a:p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Celtic tradition; traditional and contemporary literature, music, art, craft, dance and sport.</a:t>
            </a:r>
          </a:p>
          <a:p>
            <a:pPr marL="0" indent="0" algn="r">
              <a:buNone/>
            </a:pPr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(Curriculum </a:t>
            </a:r>
            <a:r>
              <a:rPr lang="en-GB" sz="2600" dirty="0" err="1">
                <a:solidFill>
                  <a:srgbClr val="0070C0"/>
                </a:solidFill>
                <a:cs typeface="Arial" panose="020B0604020202020204" pitchFamily="34" charset="0"/>
              </a:rPr>
              <a:t>Cymreig</a:t>
            </a:r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, 2003)</a:t>
            </a:r>
          </a:p>
          <a:p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75242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0A38743-E0B3-4F6D-789C-99F3F768CD58}"/>
              </a:ext>
            </a:extLst>
          </p:cNvPr>
          <p:cNvSpPr/>
          <p:nvPr/>
        </p:nvSpPr>
        <p:spPr>
          <a:xfrm>
            <a:off x="0" y="0"/>
            <a:ext cx="12192000" cy="584616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1834" y="333554"/>
            <a:ext cx="9775166" cy="638045"/>
          </a:xfrm>
        </p:spPr>
        <p:txBody>
          <a:bodyPr>
            <a:normAutofit/>
          </a:bodyPr>
          <a:lstStyle/>
          <a:p>
            <a:r>
              <a:rPr lang="en-GB" sz="3600" dirty="0" err="1">
                <a:cs typeface="Arial" panose="020B0604020202020204" pitchFamily="34" charset="0"/>
              </a:rPr>
              <a:t>Diwylliannol</a:t>
            </a:r>
            <a:r>
              <a:rPr lang="en-GB" sz="3600" dirty="0">
                <a:cs typeface="Arial" panose="020B0604020202020204" pitchFamily="34" charset="0"/>
              </a:rPr>
              <a:t>                                     </a:t>
            </a:r>
            <a:r>
              <a:rPr lang="en-GB" sz="3600" dirty="0">
                <a:solidFill>
                  <a:srgbClr val="0070C0"/>
                </a:solidFill>
                <a:cs typeface="Arial" panose="020B0604020202020204" pitchFamily="34" charset="0"/>
              </a:rPr>
              <a:t>Cultural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511834" y="1150189"/>
            <a:ext cx="5507966" cy="4439053"/>
          </a:xfrm>
        </p:spPr>
        <p:txBody>
          <a:bodyPr>
            <a:normAutofit fontScale="77500" lnSpcReduction="20000"/>
          </a:bodyPr>
          <a:lstStyle/>
          <a:p>
            <a:r>
              <a:rPr lang="cy-GB" sz="3400" dirty="0">
                <a:cs typeface="Arial" panose="020B0604020202020204" pitchFamily="34" charset="0"/>
              </a:rPr>
              <a:t>Ennill gwybodaeth am gredoau ac arfer crefyddol yng Nghymru.</a:t>
            </a:r>
          </a:p>
          <a:p>
            <a:r>
              <a:rPr lang="cy-GB" sz="3400" dirty="0">
                <a:cs typeface="Arial" panose="020B0604020202020204" pitchFamily="34" charset="0"/>
              </a:rPr>
              <a:t>Dylanwadau Cristnogol ac eraill, gofynnol a presennol, ar bob agwedd o fywyd Cymreig.</a:t>
            </a:r>
          </a:p>
          <a:p>
            <a:r>
              <a:rPr lang="cy-GB" sz="3400" dirty="0" err="1">
                <a:cs typeface="Arial" panose="020B0604020202020204" pitchFamily="34" charset="0"/>
              </a:rPr>
              <a:t>Enill</a:t>
            </a:r>
            <a:r>
              <a:rPr lang="cy-GB" sz="3400" dirty="0">
                <a:cs typeface="Arial" panose="020B0604020202020204" pitchFamily="34" charset="0"/>
              </a:rPr>
              <a:t> gwybodaeth am fywyd gwleidyddol, cynt a </a:t>
            </a:r>
            <a:r>
              <a:rPr lang="cy-GB" sz="3400" dirty="0" err="1">
                <a:cs typeface="Arial" panose="020B0604020202020204" pitchFamily="34" charset="0"/>
              </a:rPr>
              <a:t>phresenol</a:t>
            </a:r>
            <a:r>
              <a:rPr lang="cy-GB" sz="3400" dirty="0">
                <a:cs typeface="Arial" panose="020B0604020202020204" pitchFamily="34" charset="0"/>
              </a:rPr>
              <a:t>, yng Nghymru.</a:t>
            </a:r>
          </a:p>
          <a:p>
            <a:r>
              <a:rPr lang="cy-GB" sz="3400" dirty="0">
                <a:cs typeface="Arial" panose="020B0604020202020204" pitchFamily="34" charset="0"/>
              </a:rPr>
              <a:t>Archwilio’r cysylltiadau rhwng Cymry, y DU, Ewrop a’r byd ehangach.</a:t>
            </a:r>
          </a:p>
          <a:p>
            <a:pPr marL="0" indent="0" algn="r">
              <a:buNone/>
            </a:pPr>
            <a:r>
              <a:rPr lang="cy-GB" sz="2300" dirty="0">
                <a:cs typeface="Arial" panose="020B0604020202020204" pitchFamily="34" charset="0"/>
              </a:rPr>
              <a:t>(Cwricwlwm Cymreig, 2003)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067245" y="971599"/>
            <a:ext cx="5648478" cy="4617643"/>
          </a:xfrm>
        </p:spPr>
        <p:txBody>
          <a:bodyPr>
            <a:normAutofit fontScale="77500" lnSpcReduction="20000"/>
          </a:bodyPr>
          <a:lstStyle/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Gaining knowledge about the religious beliefs and practices of Wales,</a:t>
            </a:r>
          </a:p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Christian and other, past and present, and their influence on all aspects of Welsh life.</a:t>
            </a:r>
          </a:p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Gaining knowledge about the past and present political life of Wales.</a:t>
            </a:r>
          </a:p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Exploring the links between Wales, the UK, Europe and the wider world.</a:t>
            </a:r>
          </a:p>
          <a:p>
            <a:pPr marL="0" indent="0" algn="r">
              <a:buNone/>
            </a:pPr>
            <a:r>
              <a:rPr lang="en-GB" sz="2300" dirty="0">
                <a:solidFill>
                  <a:srgbClr val="0070C0"/>
                </a:solidFill>
                <a:cs typeface="Arial" panose="020B0604020202020204" pitchFamily="34" charset="0"/>
              </a:rPr>
              <a:t>(Curriculum </a:t>
            </a:r>
            <a:r>
              <a:rPr lang="en-GB" sz="2300" dirty="0" err="1">
                <a:solidFill>
                  <a:srgbClr val="0070C0"/>
                </a:solidFill>
                <a:cs typeface="Arial" panose="020B0604020202020204" pitchFamily="34" charset="0"/>
              </a:rPr>
              <a:t>Cymreig</a:t>
            </a:r>
            <a:r>
              <a:rPr lang="en-GB" sz="2300" dirty="0">
                <a:solidFill>
                  <a:srgbClr val="0070C0"/>
                </a:solidFill>
                <a:cs typeface="Arial" panose="020B0604020202020204" pitchFamily="34" charset="0"/>
              </a:rPr>
              <a:t>, 2003)</a:t>
            </a:r>
          </a:p>
          <a:p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03893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96AF672-83A8-6A42-3D33-39064EC908FB}"/>
              </a:ext>
            </a:extLst>
          </p:cNvPr>
          <p:cNvSpPr/>
          <p:nvPr/>
        </p:nvSpPr>
        <p:spPr>
          <a:xfrm>
            <a:off x="0" y="0"/>
            <a:ext cx="12192000" cy="578620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068" y="0"/>
            <a:ext cx="9796732" cy="1386590"/>
          </a:xfrm>
        </p:spPr>
        <p:txBody>
          <a:bodyPr>
            <a:normAutofit/>
          </a:bodyPr>
          <a:lstStyle/>
          <a:p>
            <a:r>
              <a:rPr lang="en-GB" sz="3600" dirty="0" err="1">
                <a:cs typeface="Arial" panose="020B0604020202020204" pitchFamily="34" charset="0"/>
              </a:rPr>
              <a:t>Ieithyddol</a:t>
            </a:r>
            <a:r>
              <a:rPr lang="en-GB" sz="3600" dirty="0">
                <a:cs typeface="Arial" panose="020B0604020202020204" pitchFamily="34" charset="0"/>
              </a:rPr>
              <a:t>                                      </a:t>
            </a:r>
            <a:r>
              <a:rPr lang="en-GB" sz="3600" dirty="0">
                <a:solidFill>
                  <a:srgbClr val="0070C0"/>
                </a:solidFill>
                <a:cs typeface="Arial" panose="020B0604020202020204" pitchFamily="34" charset="0"/>
              </a:rPr>
              <a:t>Linguistic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386590"/>
            <a:ext cx="5715000" cy="4202652"/>
          </a:xfrm>
        </p:spPr>
        <p:txBody>
          <a:bodyPr>
            <a:normAutofit/>
          </a:bodyPr>
          <a:lstStyle/>
          <a:p>
            <a:r>
              <a:rPr lang="cy-GB" dirty="0">
                <a:cs typeface="Arial" panose="020B0604020202020204" pitchFamily="34" charset="0"/>
              </a:rPr>
              <a:t>Defnyddio’r iaith Gymraeg, gyda mynediad i bawb.</a:t>
            </a:r>
          </a:p>
          <a:p>
            <a:r>
              <a:rPr lang="cy-GB" dirty="0">
                <a:cs typeface="Arial" panose="020B0604020202020204" pitchFamily="34" charset="0"/>
              </a:rPr>
              <a:t>Adnabod fod gwahanol lefelau o ruglder yn y Gymraeg.</a:t>
            </a:r>
          </a:p>
          <a:p>
            <a:r>
              <a:rPr lang="cy-GB" dirty="0">
                <a:cs typeface="Arial" panose="020B0604020202020204" pitchFamily="34" charset="0"/>
              </a:rPr>
              <a:t>Dysgu drwy cyfrwng y Gymraeg, a defnyddio Cymraeg achlysurol ym mywyd yr ysgol.</a:t>
            </a:r>
          </a:p>
          <a:p>
            <a:pPr marL="0" indent="0" algn="r">
              <a:buNone/>
            </a:pPr>
            <a:r>
              <a:rPr lang="cy-GB" sz="1800" dirty="0">
                <a:cs typeface="Arial" panose="020B0604020202020204" pitchFamily="34" charset="0"/>
              </a:rPr>
              <a:t>(Cwricwlwm Cymreig, 2003)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2" y="1386590"/>
            <a:ext cx="5807015" cy="420265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Using the Welsh language with access for all.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Recognising that there are many different levels of fluency in Welsh.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Teaching through the medium of Welsh, and using incidental Welsh in the life of the school.</a:t>
            </a:r>
          </a:p>
          <a:p>
            <a:pPr marL="0" indent="0" algn="r">
              <a:buNone/>
            </a:pPr>
            <a:r>
              <a:rPr lang="en-GB" sz="1800" dirty="0">
                <a:solidFill>
                  <a:srgbClr val="0070C0"/>
                </a:solidFill>
                <a:cs typeface="Arial" panose="020B0604020202020204" pitchFamily="34" charset="0"/>
              </a:rPr>
              <a:t>(Curriculum </a:t>
            </a:r>
            <a:r>
              <a:rPr lang="en-GB" sz="1800" dirty="0" err="1">
                <a:solidFill>
                  <a:srgbClr val="0070C0"/>
                </a:solidFill>
                <a:cs typeface="Arial" panose="020B0604020202020204" pitchFamily="34" charset="0"/>
              </a:rPr>
              <a:t>Cymreig</a:t>
            </a:r>
            <a:r>
              <a:rPr lang="en-GB" sz="1800" dirty="0">
                <a:solidFill>
                  <a:srgbClr val="0070C0"/>
                </a:solidFill>
                <a:cs typeface="Arial" panose="020B0604020202020204" pitchFamily="34" charset="0"/>
              </a:rPr>
              <a:t>, 2003)</a:t>
            </a:r>
          </a:p>
        </p:txBody>
      </p:sp>
    </p:spTree>
    <p:extLst>
      <p:ext uri="{BB962C8B-B14F-4D97-AF65-F5344CB8AC3E}">
        <p14:creationId xmlns:p14="http://schemas.microsoft.com/office/powerpoint/2010/main" val="18232229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96AF672-83A8-6A42-3D33-39064EC908FB}"/>
              </a:ext>
            </a:extLst>
          </p:cNvPr>
          <p:cNvSpPr/>
          <p:nvPr/>
        </p:nvSpPr>
        <p:spPr>
          <a:xfrm>
            <a:off x="0" y="0"/>
            <a:ext cx="12192000" cy="578620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068" y="0"/>
            <a:ext cx="9796732" cy="1161738"/>
          </a:xfrm>
        </p:spPr>
        <p:txBody>
          <a:bodyPr>
            <a:normAutofit/>
          </a:bodyPr>
          <a:lstStyle/>
          <a:p>
            <a:r>
              <a:rPr lang="en-GB" sz="3200" dirty="0" err="1">
                <a:cs typeface="Arial" panose="020B0604020202020204" pitchFamily="34" charset="0"/>
              </a:rPr>
              <a:t>Ieithyddol</a:t>
            </a:r>
            <a:r>
              <a:rPr lang="en-GB" sz="3200" dirty="0">
                <a:cs typeface="Arial" panose="020B0604020202020204" pitchFamily="34" charset="0"/>
              </a:rPr>
              <a:t>                                      </a:t>
            </a:r>
            <a:r>
              <a:rPr lang="en-GB" sz="3200" dirty="0">
                <a:solidFill>
                  <a:srgbClr val="0070C0"/>
                </a:solidFill>
                <a:cs typeface="Arial" panose="020B0604020202020204" pitchFamily="34" charset="0"/>
              </a:rPr>
              <a:t>Linguistic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161738"/>
            <a:ext cx="5715000" cy="4427504"/>
          </a:xfrm>
        </p:spPr>
        <p:txBody>
          <a:bodyPr>
            <a:normAutofit lnSpcReduction="10000"/>
          </a:bodyPr>
          <a:lstStyle/>
          <a:p>
            <a:r>
              <a:rPr lang="cy-GB" dirty="0">
                <a:cs typeface="Arial" panose="020B0604020202020204" pitchFamily="34" charset="0"/>
              </a:rPr>
              <a:t>Astudio acennau a thafodieithoedd Cymru.</a:t>
            </a:r>
          </a:p>
          <a:p>
            <a:r>
              <a:rPr lang="cy-GB" dirty="0">
                <a:cs typeface="Arial" panose="020B0604020202020204" pitchFamily="34" charset="0"/>
              </a:rPr>
              <a:t>Dod yn ymwybodol o’r Gymraeg fel </a:t>
            </a:r>
            <a:r>
              <a:rPr lang="cy-GB" dirty="0" err="1">
                <a:cs typeface="Arial" panose="020B0604020202020204" pitchFamily="34" charset="0"/>
              </a:rPr>
              <a:t>iaiath</a:t>
            </a:r>
            <a:r>
              <a:rPr lang="cy-GB" dirty="0">
                <a:cs typeface="Arial" panose="020B0604020202020204" pitchFamily="34" charset="0"/>
              </a:rPr>
              <a:t> a’i chysylltiadau a Saesneg a ieithoedd tramor modern.</a:t>
            </a:r>
          </a:p>
          <a:p>
            <a:r>
              <a:rPr lang="cy-GB" dirty="0">
                <a:cs typeface="Arial" panose="020B0604020202020204" pitchFamily="34" charset="0"/>
              </a:rPr>
              <a:t>Defnyddio’r Gymraeg i greu ethos ysgol sy’n adlewyrchu safiad yr ysgol fel ysgol yng Nghymru.</a:t>
            </a:r>
          </a:p>
          <a:p>
            <a:pPr marL="0" indent="0" algn="r">
              <a:buNone/>
            </a:pPr>
            <a:r>
              <a:rPr lang="cy-GB" sz="1800" dirty="0">
                <a:cs typeface="Arial" panose="020B0604020202020204" pitchFamily="34" charset="0"/>
              </a:rPr>
              <a:t>(Cwricwlwm Cymreig, 2003)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161738"/>
            <a:ext cx="5807015" cy="4427504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Studying the accents and dialects of Wales.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Becoming aware of Welsh as a language and its links with English and modern foreign languages.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Using Welsh to create a school ethos that reflects the school’s position as a school in Wales.</a:t>
            </a:r>
          </a:p>
          <a:p>
            <a:pPr marL="0" indent="0" algn="r">
              <a:buNone/>
            </a:pPr>
            <a:r>
              <a:rPr lang="en-GB" sz="1800" dirty="0">
                <a:solidFill>
                  <a:srgbClr val="0070C0"/>
                </a:solidFill>
                <a:cs typeface="Arial" panose="020B0604020202020204" pitchFamily="34" charset="0"/>
              </a:rPr>
              <a:t>(Curriculum </a:t>
            </a:r>
            <a:r>
              <a:rPr lang="en-GB" sz="1800" dirty="0" err="1">
                <a:solidFill>
                  <a:srgbClr val="0070C0"/>
                </a:solidFill>
                <a:cs typeface="Arial" panose="020B0604020202020204" pitchFamily="34" charset="0"/>
              </a:rPr>
              <a:t>Cymreig</a:t>
            </a:r>
            <a:r>
              <a:rPr lang="en-GB" sz="1800" dirty="0">
                <a:solidFill>
                  <a:srgbClr val="0070C0"/>
                </a:solidFill>
                <a:cs typeface="Arial" panose="020B0604020202020204" pitchFamily="34" charset="0"/>
              </a:rPr>
              <a:t>, 2003)</a:t>
            </a:r>
          </a:p>
        </p:txBody>
      </p:sp>
    </p:spTree>
    <p:extLst>
      <p:ext uri="{BB962C8B-B14F-4D97-AF65-F5344CB8AC3E}">
        <p14:creationId xmlns:p14="http://schemas.microsoft.com/office/powerpoint/2010/main" val="42597640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CE59CD3-8CCC-3F7E-746F-788320EA6C68}"/>
              </a:ext>
            </a:extLst>
          </p:cNvPr>
          <p:cNvSpPr/>
          <p:nvPr/>
        </p:nvSpPr>
        <p:spPr>
          <a:xfrm>
            <a:off x="1" y="0"/>
            <a:ext cx="12192000" cy="575622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823" y="365127"/>
            <a:ext cx="10910977" cy="681545"/>
          </a:xfrm>
        </p:spPr>
        <p:txBody>
          <a:bodyPr>
            <a:noAutofit/>
          </a:bodyPr>
          <a:lstStyle/>
          <a:p>
            <a:r>
              <a:rPr lang="en-GB" sz="2400" dirty="0" err="1">
                <a:cs typeface="Arial" panose="020B0604020202020204" pitchFamily="34" charset="0"/>
              </a:rPr>
              <a:t>Datblygiad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Cymraeg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yn</a:t>
            </a:r>
            <a:r>
              <a:rPr lang="en-GB" sz="2400" dirty="0">
                <a:cs typeface="Arial" panose="020B0604020202020204" pitchFamily="34" charset="0"/>
              </a:rPr>
              <a:t> y </a:t>
            </a:r>
            <a:r>
              <a:rPr lang="en-GB" sz="2400" dirty="0" err="1">
                <a:cs typeface="Arial" panose="020B0604020202020204" pitchFamily="34" charset="0"/>
              </a:rPr>
              <a:t>Cyfnod</a:t>
            </a:r>
            <a:r>
              <a:rPr lang="en-GB" sz="2400" dirty="0">
                <a:cs typeface="Arial" panose="020B0604020202020204" pitchFamily="34" charset="0"/>
              </a:rPr>
              <a:t> Sylfaen</a:t>
            </a:r>
            <a:br>
              <a:rPr lang="en-GB" sz="2400" dirty="0">
                <a:cs typeface="Arial" panose="020B0604020202020204" pitchFamily="34" charset="0"/>
              </a:rPr>
            </a:b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Welsh Language Development in the Foundation Phase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41540" y="1213450"/>
            <a:ext cx="5778260" cy="49635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dirty="0">
                <a:cs typeface="Arial" panose="020B0604020202020204" pitchFamily="34" charset="0"/>
              </a:rPr>
              <a:t>Golyga ardal ddysgu Datblygu’r Gymraeg:</a:t>
            </a:r>
          </a:p>
          <a:p>
            <a:r>
              <a:rPr lang="cy-GB" sz="2400" dirty="0">
                <a:cs typeface="Arial" panose="020B0604020202020204" pitchFamily="34" charset="0"/>
              </a:rPr>
              <a:t>dysgu’r iaith yn raddol ac yn naturiol drwy brofiadau uniongyrchol;</a:t>
            </a:r>
          </a:p>
          <a:p>
            <a:r>
              <a:rPr lang="cy-GB" sz="2400" dirty="0">
                <a:cs typeface="Arial" panose="020B0604020202020204" pitchFamily="34" charset="0"/>
              </a:rPr>
              <a:t>cefnogaeth a pharch;</a:t>
            </a:r>
          </a:p>
          <a:p>
            <a:r>
              <a:rPr lang="cy-GB" sz="2400" dirty="0">
                <a:cs typeface="Arial" panose="020B0604020202020204" pitchFamily="34" charset="0"/>
              </a:rPr>
              <a:t>sensitifrwydd;</a:t>
            </a:r>
          </a:p>
          <a:p>
            <a:r>
              <a:rPr lang="cy-GB" sz="2400" dirty="0">
                <a:cs typeface="Arial" panose="020B0604020202020204" pitchFamily="34" charset="0"/>
              </a:rPr>
              <a:t>canmoliaeth am ymdrech;</a:t>
            </a:r>
          </a:p>
          <a:p>
            <a:r>
              <a:rPr lang="cy-GB" sz="2400" dirty="0">
                <a:cs typeface="Arial" panose="020B0604020202020204" pitchFamily="34" charset="0"/>
              </a:rPr>
              <a:t>amgylchedd cyfoethog a bywiog;</a:t>
            </a:r>
          </a:p>
          <a:p>
            <a:r>
              <a:rPr lang="cy-GB" sz="2400" dirty="0">
                <a:cs typeface="Arial" panose="020B0604020202020204" pitchFamily="34" charset="0"/>
              </a:rPr>
              <a:t>hwyl a brwdfrydedd.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173192"/>
            <a:ext cx="5738004" cy="50037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The Welsh Language Development Area of Learning in the Foundation Phase means: 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learning the language gradually and naturally through first-hand experiences;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support and respect;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sensitivity; 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praise for effort; 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a rich and lively environment;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fun and enthusiasm.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82586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CE59CD3-8CCC-3F7E-746F-788320EA6C68}"/>
              </a:ext>
            </a:extLst>
          </p:cNvPr>
          <p:cNvSpPr/>
          <p:nvPr/>
        </p:nvSpPr>
        <p:spPr>
          <a:xfrm>
            <a:off x="0" y="-17630"/>
            <a:ext cx="12192000" cy="575622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823" y="365127"/>
            <a:ext cx="10910977" cy="681545"/>
          </a:xfrm>
        </p:spPr>
        <p:txBody>
          <a:bodyPr>
            <a:noAutofit/>
          </a:bodyPr>
          <a:lstStyle/>
          <a:p>
            <a:r>
              <a:rPr lang="en-GB" sz="3600" dirty="0" err="1">
                <a:cs typeface="Arial" panose="020B0604020202020204" pitchFamily="34" charset="0"/>
              </a:rPr>
              <a:t>Cwricwlwm</a:t>
            </a:r>
            <a:r>
              <a:rPr lang="en-GB" sz="3600" dirty="0">
                <a:cs typeface="Arial" panose="020B0604020202020204" pitchFamily="34" charset="0"/>
              </a:rPr>
              <a:t> </a:t>
            </a:r>
            <a:r>
              <a:rPr lang="en-GB" sz="3600" dirty="0" err="1">
                <a:cs typeface="Arial" panose="020B0604020202020204" pitchFamily="34" charset="0"/>
              </a:rPr>
              <a:t>i</a:t>
            </a:r>
            <a:r>
              <a:rPr lang="en-GB" sz="3600" dirty="0">
                <a:cs typeface="Arial" panose="020B0604020202020204" pitchFamily="34" charset="0"/>
              </a:rPr>
              <a:t> </a:t>
            </a:r>
            <a:r>
              <a:rPr lang="en-GB" sz="3600" dirty="0" err="1">
                <a:cs typeface="Arial" panose="020B0604020202020204" pitchFamily="34" charset="0"/>
              </a:rPr>
              <a:t>Gymru</a:t>
            </a:r>
            <a:br>
              <a:rPr lang="en-GB" sz="3600" dirty="0"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cs typeface="Arial" panose="020B0604020202020204" pitchFamily="34" charset="0"/>
              </a:rPr>
              <a:t>Curriculum for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436" y="1543986"/>
            <a:ext cx="5922364" cy="4632977"/>
          </a:xfrm>
        </p:spPr>
        <p:txBody>
          <a:bodyPr>
            <a:normAutofit/>
          </a:bodyPr>
          <a:lstStyle/>
          <a:p>
            <a:r>
              <a:rPr lang="cy-GB" dirty="0">
                <a:cs typeface="Arial" panose="020B0604020202020204" pitchFamily="34" charset="0"/>
              </a:rPr>
              <a:t>Un continwwm ar gyfer addysgu a dysgu Cymraeg;</a:t>
            </a:r>
          </a:p>
          <a:p>
            <a:r>
              <a:rPr lang="cy-GB" dirty="0">
                <a:cs typeface="Arial" panose="020B0604020202020204" pitchFamily="34" charset="0"/>
              </a:rPr>
              <a:t>Canolbwyntio fwy ar ddeall a defnyddio'r Gymraeg ar gyfer cyfathrebu;</a:t>
            </a:r>
          </a:p>
          <a:p>
            <a:r>
              <a:rPr lang="cy-GB" dirty="0">
                <a:cs typeface="Arial" panose="020B0604020202020204" pitchFamily="34" charset="0"/>
              </a:rPr>
              <a:t>Llai o ganolbwyntio ar sgiliau ysgrifennu a darllen Cymraeg;</a:t>
            </a:r>
          </a:p>
          <a:p>
            <a:r>
              <a:rPr lang="cy-GB" b="1" dirty="0">
                <a:cs typeface="Arial" panose="020B0604020202020204" pitchFamily="34" charset="0"/>
              </a:rPr>
              <a:t>Angen buddsoddiad pellach mewn hyfforddiant athrawon.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18938"/>
            <a:ext cx="5738004" cy="4558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A single continuum for teaching and learning Welsh;</a:t>
            </a:r>
          </a:p>
          <a:p>
            <a:r>
              <a:rPr lang="en-GB" dirty="0">
                <a:solidFill>
                  <a:srgbClr val="0070C0"/>
                </a:solidFill>
              </a:rPr>
              <a:t>More focus on understanding and using Welsh for communicating;</a:t>
            </a:r>
          </a:p>
          <a:p>
            <a:r>
              <a:rPr lang="en-GB" dirty="0">
                <a:solidFill>
                  <a:srgbClr val="0070C0"/>
                </a:solidFill>
              </a:rPr>
              <a:t>Less focus on Welsh writing and reading skills;</a:t>
            </a:r>
          </a:p>
          <a:p>
            <a:r>
              <a:rPr lang="en-GB" b="1" dirty="0">
                <a:solidFill>
                  <a:srgbClr val="0070C0"/>
                </a:solidFill>
              </a:rPr>
              <a:t>Further investment in teacher training is required.</a:t>
            </a:r>
          </a:p>
        </p:txBody>
      </p:sp>
    </p:spTree>
    <p:extLst>
      <p:ext uri="{BB962C8B-B14F-4D97-AF65-F5344CB8AC3E}">
        <p14:creationId xmlns:p14="http://schemas.microsoft.com/office/powerpoint/2010/main" val="33050291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747DF48-0006-FE68-C811-4F81F9DD93FC}"/>
              </a:ext>
            </a:extLst>
          </p:cNvPr>
          <p:cNvSpPr/>
          <p:nvPr/>
        </p:nvSpPr>
        <p:spPr>
          <a:xfrm>
            <a:off x="0" y="0"/>
            <a:ext cx="12192000" cy="589113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2"/>
          <p:cNvSpPr txBox="1"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fr-FR" sz="4000" dirty="0" err="1">
                <a:cs typeface="Arial" panose="020B0604020202020204" pitchFamily="34" charset="0"/>
              </a:rPr>
              <a:t>Mesur</a:t>
            </a:r>
            <a:r>
              <a:rPr lang="fr-FR" sz="4000" dirty="0">
                <a:cs typeface="Arial" panose="020B0604020202020204" pitchFamily="34" charset="0"/>
              </a:rPr>
              <a:t> y Gymraeg (</a:t>
            </a:r>
            <a:r>
              <a:rPr lang="fr-FR" sz="4000" dirty="0" err="1">
                <a:cs typeface="Arial" panose="020B0604020202020204" pitchFamily="34" charset="0"/>
              </a:rPr>
              <a:t>Cymru</a:t>
            </a:r>
            <a:r>
              <a:rPr lang="fr-FR" sz="4000" dirty="0">
                <a:cs typeface="Arial" panose="020B0604020202020204" pitchFamily="34" charset="0"/>
              </a:rPr>
              <a:t>) 2011</a:t>
            </a:r>
            <a:br>
              <a:rPr lang="fr-FR" sz="4000" dirty="0">
                <a:cs typeface="Arial" panose="020B0604020202020204" pitchFamily="34" charset="0"/>
              </a:rPr>
            </a:br>
            <a:r>
              <a:rPr lang="en-US" sz="4000" dirty="0">
                <a:solidFill>
                  <a:srgbClr val="0070C0"/>
                </a:solidFill>
                <a:cs typeface="Arial" panose="020B0604020202020204" pitchFamily="34" charset="0"/>
              </a:rPr>
              <a:t>The Welsh Language (Wales) Measure 2011</a:t>
            </a:r>
            <a:br>
              <a:rPr lang="en-US" sz="2700" b="1" dirty="0"/>
            </a:br>
            <a:endParaRPr lang="en-GB" sz="2700" b="1" dirty="0"/>
          </a:p>
        </p:txBody>
      </p:sp>
      <p:sp>
        <p:nvSpPr>
          <p:cNvPr id="3" name="Rectangle 3"/>
          <p:cNvSpPr txBox="1"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r>
              <a:rPr lang="en-GB" dirty="0">
                <a:cs typeface="Arial" panose="020B0604020202020204" pitchFamily="34" charset="0"/>
              </a:rPr>
              <a:t>1. C</a:t>
            </a:r>
            <a:r>
              <a:rPr lang="cy-GB" dirty="0" err="1">
                <a:cs typeface="Arial" panose="020B0604020202020204" pitchFamily="34" charset="0"/>
              </a:rPr>
              <a:t>adarnhau</a:t>
            </a:r>
            <a:r>
              <a:rPr lang="cy-GB" dirty="0">
                <a:cs typeface="Arial" panose="020B0604020202020204" pitchFamily="34" charset="0"/>
              </a:rPr>
              <a:t> statws swyddogol y Gymraeg;</a:t>
            </a:r>
          </a:p>
          <a:p>
            <a:pPr lvl="0">
              <a:buNone/>
            </a:pPr>
            <a:r>
              <a:rPr lang="cy-GB" dirty="0">
                <a:cs typeface="Arial" panose="020B0604020202020204" pitchFamily="34" charset="0"/>
              </a:rPr>
              <a:t>2. Sefydlu Comisiynydd Iaith Gymraeg;</a:t>
            </a:r>
          </a:p>
          <a:p>
            <a:pPr lvl="0">
              <a:buNone/>
            </a:pPr>
            <a:r>
              <a:rPr lang="cy-GB" dirty="0">
                <a:cs typeface="Arial" panose="020B0604020202020204" pitchFamily="34" charset="0"/>
              </a:rPr>
              <a:t>3. Creu hawliau i siaradwyr Cymraeg.</a:t>
            </a:r>
          </a:p>
          <a:p>
            <a:pPr lvl="0">
              <a:buNone/>
            </a:pPr>
            <a:endParaRPr lang="en-GB" sz="1800" dirty="0"/>
          </a:p>
          <a:p>
            <a:pPr lvl="0">
              <a:buNone/>
            </a:pPr>
            <a:endParaRPr lang="en-GB" sz="1800" dirty="0">
              <a:solidFill>
                <a:srgbClr val="1F497D"/>
              </a:solidFill>
            </a:endParaRPr>
          </a:p>
          <a:p>
            <a:pPr lvl="0">
              <a:buNone/>
            </a:pPr>
            <a:endParaRPr lang="en-GB" sz="1800" dirty="0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1. Confirming the official status of the language;</a:t>
            </a:r>
          </a:p>
          <a:p>
            <a:pPr lvl="0">
              <a:buNone/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2. Establishing a Welsh Language Commissioner; </a:t>
            </a:r>
          </a:p>
          <a:p>
            <a:pPr lvl="0">
              <a:buNone/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3. Creating rights for Welsh speakers.</a:t>
            </a:r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9440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5158E92-DC99-5894-7DA3-6ECA5472893D}"/>
              </a:ext>
            </a:extLst>
          </p:cNvPr>
          <p:cNvSpPr/>
          <p:nvPr/>
        </p:nvSpPr>
        <p:spPr>
          <a:xfrm>
            <a:off x="0" y="0"/>
            <a:ext cx="12192000" cy="568127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549" y="365128"/>
            <a:ext cx="11082251" cy="1020328"/>
          </a:xfrm>
        </p:spPr>
        <p:txBody>
          <a:bodyPr>
            <a:normAutofit/>
          </a:bodyPr>
          <a:lstStyle/>
          <a:p>
            <a:r>
              <a:rPr lang="en-GB" sz="3200" dirty="0" err="1">
                <a:cs typeface="Arial" panose="020B0604020202020204" pitchFamily="34" charset="0"/>
              </a:rPr>
              <a:t>Comisiynydd</a:t>
            </a:r>
            <a:r>
              <a:rPr lang="en-GB" sz="3200" dirty="0">
                <a:cs typeface="Arial" panose="020B0604020202020204" pitchFamily="34" charset="0"/>
              </a:rPr>
              <a:t> y Gymraeg</a:t>
            </a:r>
            <a:br>
              <a:rPr lang="en-GB" sz="3200" dirty="0"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cs typeface="Arial" panose="020B0604020202020204" pitchFamily="34" charset="0"/>
              </a:rPr>
              <a:t>Welsh Language Commissioner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1549" y="1435331"/>
            <a:ext cx="5748251" cy="4741632"/>
          </a:xfrm>
        </p:spPr>
        <p:txBody>
          <a:bodyPr>
            <a:noAutofit/>
          </a:bodyPr>
          <a:lstStyle/>
          <a:p>
            <a:r>
              <a:rPr lang="cy-GB" sz="2400" dirty="0">
                <a:cs typeface="Arial" panose="020B0604020202020204" pitchFamily="34" charset="0"/>
              </a:rPr>
              <a:t>Swydd 7 mlynedd;</a:t>
            </a:r>
          </a:p>
          <a:p>
            <a:r>
              <a:rPr lang="cy-GB" sz="2400" dirty="0">
                <a:cs typeface="Arial" panose="020B0604020202020204" pitchFamily="34" charset="0"/>
              </a:rPr>
              <a:t>Strategaethau:</a:t>
            </a:r>
          </a:p>
          <a:p>
            <a:pPr>
              <a:buFontTx/>
              <a:buChar char="-"/>
            </a:pPr>
            <a:r>
              <a:rPr lang="cy-GB" sz="2400" dirty="0">
                <a:cs typeface="Arial" panose="020B0604020202020204" pitchFamily="34" charset="0"/>
              </a:rPr>
              <a:t>Dylanwadu ar bolisi er mwyn datblygu’r Gymraeg;</a:t>
            </a:r>
          </a:p>
          <a:p>
            <a:pPr>
              <a:buFontTx/>
              <a:buChar char="-"/>
            </a:pPr>
            <a:r>
              <a:rPr lang="cy-GB" sz="2400" dirty="0">
                <a:cs typeface="Arial" panose="020B0604020202020204" pitchFamily="34" charset="0"/>
              </a:rPr>
              <a:t>Ehangu hawliau pobl i ddefnyddio’r Gymraeg;</a:t>
            </a:r>
          </a:p>
          <a:p>
            <a:pPr>
              <a:buFontTx/>
              <a:buChar char="-"/>
            </a:pPr>
            <a:r>
              <a:rPr lang="cy-GB" sz="2400" dirty="0">
                <a:cs typeface="Arial" panose="020B0604020202020204" pitchFamily="34" charset="0"/>
              </a:rPr>
              <a:t>Sicrhau bod cyrff cyhoeddus yn cydymffurfio â safonau’r Gymraeg;</a:t>
            </a:r>
          </a:p>
          <a:p>
            <a:pPr marL="0" indent="0">
              <a:buNone/>
            </a:pPr>
            <a:r>
              <a:rPr lang="cy-GB" sz="2400" dirty="0">
                <a:cs typeface="Arial" panose="020B0604020202020204" pitchFamily="34" charset="0"/>
              </a:rPr>
              <a:t>- Hwyluso defnydd ehangach o’r Gymraeg gyda busnesau ac elusennau.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435331"/>
            <a:ext cx="5781502" cy="474163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7 year post;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Strategies: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- Influencing policy to develop the Welsh language;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- Expanding people's rights to use Welsh;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- Ensuring that public bodies comply with Welsh language standards;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- Facilitating wider use of Welsh with businesses and charities.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52369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5158E92-DC99-5894-7DA3-6ECA5472893D}"/>
              </a:ext>
            </a:extLst>
          </p:cNvPr>
          <p:cNvSpPr/>
          <p:nvPr/>
        </p:nvSpPr>
        <p:spPr>
          <a:xfrm>
            <a:off x="0" y="0"/>
            <a:ext cx="12192000" cy="568127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549" y="365128"/>
            <a:ext cx="11082251" cy="1020328"/>
          </a:xfrm>
        </p:spPr>
        <p:txBody>
          <a:bodyPr>
            <a:normAutofit/>
          </a:bodyPr>
          <a:lstStyle/>
          <a:p>
            <a:r>
              <a:rPr lang="en-GB" sz="3200" dirty="0" err="1">
                <a:cs typeface="Arial" panose="020B0604020202020204" pitchFamily="34" charset="0"/>
              </a:rPr>
              <a:t>Comisiynydd</a:t>
            </a:r>
            <a:r>
              <a:rPr lang="en-GB" sz="3200" dirty="0">
                <a:cs typeface="Arial" panose="020B0604020202020204" pitchFamily="34" charset="0"/>
              </a:rPr>
              <a:t> y Gymraeg - </a:t>
            </a:r>
            <a:r>
              <a:rPr lang="cy-GB" sz="3200" dirty="0">
                <a:cs typeface="Arial" panose="020B0604020202020204" pitchFamily="34" charset="0"/>
              </a:rPr>
              <a:t>Efa Gruffudd Jones</a:t>
            </a:r>
            <a:br>
              <a:rPr lang="en-GB" sz="3200" dirty="0"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cs typeface="Arial" panose="020B0604020202020204" pitchFamily="34" charset="0"/>
              </a:rPr>
              <a:t>Welsh Language Commissioner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435331"/>
            <a:ext cx="8199620" cy="424594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2400" i="1" dirty="0">
                <a:cs typeface="Arial" panose="020B0604020202020204" pitchFamily="34" charset="0"/>
              </a:rPr>
              <a:t>“Fe fydd hi’n fraint cael bod yn Gomisiynydd y Gymraeg... Dw i am weld Cymru lle mae pobl yn gallu mwynhau defnyddio’r Gymraeg bob dydd. Dw i’n edrych ymlaen at wneud popeth yn fy ngallu i sicrhau bod y Gymraeg, ein trysor cenedlaethol, yn perthyn i bob un ohonon ni.”</a:t>
            </a:r>
          </a:p>
          <a:p>
            <a:endParaRPr lang="cy-GB" sz="2400" dirty="0"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3600" i="1" dirty="0">
                <a:solidFill>
                  <a:srgbClr val="0070C0"/>
                </a:solidFill>
                <a:cs typeface="Arial" panose="020B0604020202020204" pitchFamily="34" charset="0"/>
              </a:rPr>
              <a:t>“</a:t>
            </a:r>
            <a:r>
              <a:rPr lang="en-GB" sz="2400" b="0" i="1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It will be a privilege to be the Welsh Language Commissioner.... I want to see a Wales where people can enjoy using Welsh every day. I look forward to doing all I can to ensure that the Welsh language, our national treasure, belongs to all.”</a:t>
            </a:r>
            <a:endParaRPr lang="cy-GB" sz="3600" i="1" dirty="0">
              <a:solidFill>
                <a:srgbClr val="0070C0"/>
              </a:solidFill>
              <a:cs typeface="Arial" panose="020B0604020202020204" pitchFamily="34" charset="0"/>
            </a:endParaRPr>
          </a:p>
        </p:txBody>
      </p:sp>
      <p:pic>
        <p:nvPicPr>
          <p:cNvPr id="7" name="Content Placeholder 6" descr="A picture containing person, clothing, outdoor, green&#10;&#10;Description automatically generated">
            <a:extLst>
              <a:ext uri="{FF2B5EF4-FFF2-40B4-BE49-F238E27FC236}">
                <a16:creationId xmlns:a16="http://schemas.microsoft.com/office/drawing/2014/main" id="{F82134F1-C0C2-2D5A-2630-8C85E457F1B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3166" y="1565338"/>
            <a:ext cx="3797052" cy="3492139"/>
          </a:xfrm>
        </p:spPr>
      </p:pic>
    </p:spTree>
    <p:extLst>
      <p:ext uri="{BB962C8B-B14F-4D97-AF65-F5344CB8AC3E}">
        <p14:creationId xmlns:p14="http://schemas.microsoft.com/office/powerpoint/2010/main" val="9378864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C549D12-AA85-41DE-0098-9BABE97DBE3C}"/>
              </a:ext>
            </a:extLst>
          </p:cNvPr>
          <p:cNvSpPr/>
          <p:nvPr/>
        </p:nvSpPr>
        <p:spPr>
          <a:xfrm>
            <a:off x="0" y="0"/>
            <a:ext cx="12192000" cy="584616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8200" y="365127"/>
            <a:ext cx="10515600" cy="842989"/>
          </a:xfrm>
        </p:spPr>
        <p:txBody>
          <a:bodyPr>
            <a:normAutofit fontScale="90000"/>
          </a:bodyPr>
          <a:lstStyle/>
          <a:p>
            <a:pPr lvl="0"/>
            <a:r>
              <a:rPr lang="en-GB" sz="3600" dirty="0" err="1">
                <a:cs typeface="Arial" panose="020B0604020202020204" pitchFamily="34" charset="0"/>
              </a:rPr>
              <a:t>Mentrau</a:t>
            </a:r>
            <a:r>
              <a:rPr lang="en-GB" sz="3600" dirty="0">
                <a:cs typeface="Arial" panose="020B0604020202020204" pitchFamily="34" charset="0"/>
              </a:rPr>
              <a:t>/</a:t>
            </a:r>
            <a:r>
              <a:rPr lang="en-GB" sz="3600" dirty="0" err="1">
                <a:cs typeface="Arial" panose="020B0604020202020204" pitchFamily="34" charset="0"/>
              </a:rPr>
              <a:t>Gwasanaethau</a:t>
            </a:r>
            <a:br>
              <a:rPr lang="en-GB" sz="3600" dirty="0"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cs typeface="Arial" panose="020B0604020202020204" pitchFamily="34" charset="0"/>
              </a:rPr>
              <a:t>Initiatives/Services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187377" y="1368829"/>
            <a:ext cx="5832423" cy="4808134"/>
          </a:xfrm>
        </p:spPr>
        <p:txBody>
          <a:bodyPr/>
          <a:lstStyle/>
          <a:p>
            <a:pPr lvl="0"/>
            <a:r>
              <a:rPr lang="cy-GB" dirty="0">
                <a:cs typeface="Arial" panose="020B0604020202020204" pitchFamily="34" charset="0"/>
              </a:rPr>
              <a:t>Mudiad Meithrin;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S4C/Radio Cymru;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Cymraeg ar gyfer Oedolion;</a:t>
            </a:r>
          </a:p>
          <a:p>
            <a:pPr lvl="0"/>
            <a:r>
              <a:rPr lang="cy-GB" dirty="0" err="1">
                <a:cs typeface="Arial" panose="020B0604020202020204" pitchFamily="34" charset="0"/>
              </a:rPr>
              <a:t>Cyrisau</a:t>
            </a:r>
            <a:r>
              <a:rPr lang="cy-GB" dirty="0">
                <a:cs typeface="Arial" panose="020B0604020202020204" pitchFamily="34" charset="0"/>
              </a:rPr>
              <a:t> Sabothol;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Gwefannau cyfrwng Cymraeg;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Cyhoeddiadau Cymraeg/ dwyieithog;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Yr Urdd.</a:t>
            </a:r>
          </a:p>
          <a:p>
            <a:pPr lvl="0"/>
            <a:endParaRPr lang="en-GB" dirty="0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172200" y="1429789"/>
            <a:ext cx="5181600" cy="4747174"/>
          </a:xfrm>
        </p:spPr>
        <p:txBody>
          <a:bodyPr/>
          <a:lstStyle/>
          <a:p>
            <a:pPr lvl="0"/>
            <a:r>
              <a:rPr lang="en-GB" dirty="0" err="1">
                <a:solidFill>
                  <a:srgbClr val="0070C0"/>
                </a:solidFill>
                <a:cs typeface="Arial" panose="020B0604020202020204" pitchFamily="34" charset="0"/>
              </a:rPr>
              <a:t>Mudiad</a:t>
            </a: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Arial" panose="020B0604020202020204" pitchFamily="34" charset="0"/>
              </a:rPr>
              <a:t>Meithrin</a:t>
            </a: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;</a:t>
            </a: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S4C/Radio Cymru;</a:t>
            </a: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Welsh for Adults;</a:t>
            </a: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Sabbatical courses;</a:t>
            </a: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Welsh medium websites;</a:t>
            </a: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Welsh medium/bilingual publishing;</a:t>
            </a: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The Urdd.</a:t>
            </a:r>
          </a:p>
          <a:p>
            <a:pPr lvl="0"/>
            <a:endParaRPr lang="en-GB" dirty="0"/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40452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465466-0526-4DC6-A0BC-A5A594F4C710}"/>
              </a:ext>
            </a:extLst>
          </p:cNvPr>
          <p:cNvSpPr/>
          <p:nvPr/>
        </p:nvSpPr>
        <p:spPr>
          <a:xfrm>
            <a:off x="0" y="0"/>
            <a:ext cx="12192000" cy="6115987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7366" y="1825625"/>
            <a:ext cx="5312434" cy="4351338"/>
          </a:xfrm>
        </p:spPr>
        <p:txBody>
          <a:bodyPr>
            <a:normAutofit/>
          </a:bodyPr>
          <a:lstStyle/>
          <a:p>
            <a:r>
              <a:rPr lang="cy-GB" sz="2400" dirty="0">
                <a:cs typeface="Arial" panose="020B0604020202020204" pitchFamily="34" charset="0"/>
              </a:rPr>
              <a:t>Cylch Ti a Fi;</a:t>
            </a:r>
          </a:p>
          <a:p>
            <a:r>
              <a:rPr lang="cy-GB" sz="2400" dirty="0">
                <a:cs typeface="Arial" panose="020B0604020202020204" pitchFamily="34" charset="0"/>
              </a:rPr>
              <a:t>Cylchoedd Meithrin;</a:t>
            </a:r>
          </a:p>
          <a:p>
            <a:r>
              <a:rPr lang="cy-GB" sz="2400" dirty="0">
                <a:cs typeface="Arial" panose="020B0604020202020204" pitchFamily="34" charset="0"/>
              </a:rPr>
              <a:t>Cymraeg i Blant;</a:t>
            </a:r>
          </a:p>
          <a:p>
            <a:r>
              <a:rPr lang="cy-GB" sz="2400" dirty="0">
                <a:cs typeface="Arial" panose="020B0604020202020204" pitchFamily="34" charset="0"/>
              </a:rPr>
              <a:t>Clwb Cwtsh;</a:t>
            </a:r>
          </a:p>
          <a:p>
            <a:r>
              <a:rPr lang="cy-GB" sz="2400" dirty="0">
                <a:cs typeface="Arial" panose="020B0604020202020204" pitchFamily="34" charset="0"/>
              </a:rPr>
              <a:t>Clwb Cylch;</a:t>
            </a:r>
          </a:p>
          <a:p>
            <a:r>
              <a:rPr lang="cy-GB" sz="2400" dirty="0">
                <a:cs typeface="Arial" panose="020B0604020202020204" pitchFamily="34" charset="0"/>
              </a:rPr>
              <a:t>Hyfforddiant;</a:t>
            </a:r>
          </a:p>
          <a:p>
            <a:r>
              <a:rPr lang="cy-GB" sz="2400" dirty="0">
                <a:cs typeface="Arial" panose="020B0604020202020204" pitchFamily="34" charset="0"/>
              </a:rPr>
              <a:t>Adnoddau;</a:t>
            </a:r>
          </a:p>
          <a:p>
            <a:r>
              <a:rPr lang="cy-GB" sz="2400" dirty="0">
                <a:cs typeface="Arial" panose="020B0604020202020204" pitchFamily="34" charset="0"/>
              </a:rPr>
              <a:t>Cyfryngau cymdeithasol.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90"/>
            <a:ext cx="5181600" cy="4486273"/>
          </a:xfrm>
        </p:spPr>
        <p:txBody>
          <a:bodyPr>
            <a:normAutofit/>
          </a:bodyPr>
          <a:lstStyle/>
          <a:p>
            <a:r>
              <a:rPr lang="en-GB" sz="2400" i="1" dirty="0" err="1">
                <a:solidFill>
                  <a:srgbClr val="0070C0"/>
                </a:solidFill>
                <a:cs typeface="Arial" panose="020B0604020202020204" pitchFamily="34" charset="0"/>
              </a:rPr>
              <a:t>Ti</a:t>
            </a:r>
            <a:r>
              <a:rPr lang="en-GB" sz="2400" i="1" dirty="0">
                <a:solidFill>
                  <a:srgbClr val="0070C0"/>
                </a:solidFill>
                <a:cs typeface="Arial" panose="020B0604020202020204" pitchFamily="34" charset="0"/>
              </a:rPr>
              <a:t> a Fi </a:t>
            </a: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group;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Nursery groups;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Cymraeg for Kids;</a:t>
            </a:r>
          </a:p>
          <a:p>
            <a:r>
              <a:rPr lang="en-GB" sz="2400" i="1" dirty="0" err="1">
                <a:solidFill>
                  <a:srgbClr val="0070C0"/>
                </a:solidFill>
                <a:cs typeface="Arial" panose="020B0604020202020204" pitchFamily="34" charset="0"/>
              </a:rPr>
              <a:t>Clwb</a:t>
            </a:r>
            <a:r>
              <a:rPr lang="en-GB" sz="2400" i="1" dirty="0">
                <a:solidFill>
                  <a:srgbClr val="0070C0"/>
                </a:solidFill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rgbClr val="0070C0"/>
                </a:solidFill>
                <a:cs typeface="Arial" panose="020B0604020202020204" pitchFamily="34" charset="0"/>
              </a:rPr>
              <a:t>Cwtsh</a:t>
            </a:r>
            <a:r>
              <a:rPr lang="en-GB" sz="2400" i="1" dirty="0">
                <a:solidFill>
                  <a:srgbClr val="0070C0"/>
                </a:solidFill>
                <a:cs typeface="Arial" panose="020B0604020202020204" pitchFamily="34" charset="0"/>
              </a:rPr>
              <a:t>;</a:t>
            </a:r>
          </a:p>
          <a:p>
            <a:r>
              <a:rPr lang="en-GB" sz="2400" i="1" dirty="0" err="1">
                <a:solidFill>
                  <a:srgbClr val="0070C0"/>
                </a:solidFill>
                <a:cs typeface="Arial" panose="020B0604020202020204" pitchFamily="34" charset="0"/>
              </a:rPr>
              <a:t>Clwb</a:t>
            </a:r>
            <a:r>
              <a:rPr lang="en-GB" sz="2400" i="1" dirty="0">
                <a:solidFill>
                  <a:srgbClr val="0070C0"/>
                </a:solidFill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rgbClr val="0070C0"/>
                </a:solidFill>
                <a:cs typeface="Arial" panose="020B0604020202020204" pitchFamily="34" charset="0"/>
              </a:rPr>
              <a:t>Cylch</a:t>
            </a:r>
            <a:r>
              <a:rPr lang="en-GB" sz="2400" i="1" dirty="0">
                <a:solidFill>
                  <a:srgbClr val="0070C0"/>
                </a:solidFill>
                <a:cs typeface="Arial" panose="020B0604020202020204" pitchFamily="34" charset="0"/>
              </a:rPr>
              <a:t>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Training;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Resources;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Social media.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3456" y="221660"/>
            <a:ext cx="3332313" cy="126743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37631" y="3433313"/>
            <a:ext cx="1200509" cy="87185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707592" y="4600755"/>
            <a:ext cx="21853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@</a:t>
            </a:r>
            <a:r>
              <a:rPr lang="en-GB" dirty="0" err="1">
                <a:latin typeface="Arial" panose="020B0604020202020204" pitchFamily="34" charset="0"/>
              </a:rPr>
              <a:t>Mudiad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Meithrin</a:t>
            </a:r>
            <a:endParaRPr lang="en-GB" dirty="0">
              <a:latin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67049" y="3482433"/>
            <a:ext cx="1172832" cy="822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6498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10FC685-DA45-E083-4E6B-E72767C7D210}"/>
              </a:ext>
            </a:extLst>
          </p:cNvPr>
          <p:cNvSpPr/>
          <p:nvPr/>
        </p:nvSpPr>
        <p:spPr>
          <a:xfrm>
            <a:off x="1" y="0"/>
            <a:ext cx="12192000" cy="588363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4853" y="307362"/>
            <a:ext cx="2857500" cy="108585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cs typeface="Arial" panose="020B0604020202020204" pitchFamily="34" charset="0"/>
              </a:rPr>
              <a:t>Gwefan wedi’i ariannu gan Lywodraeth Cymru;</a:t>
            </a:r>
          </a:p>
          <a:p>
            <a:r>
              <a:rPr lang="cy-GB" dirty="0">
                <a:cs typeface="Arial" panose="020B0604020202020204" pitchFamily="34" charset="0"/>
              </a:rPr>
              <a:t>Cysylltiadau i ffynonellau defnyddiol:</a:t>
            </a:r>
          </a:p>
          <a:p>
            <a:pPr>
              <a:buFontTx/>
              <a:buChar char="-"/>
            </a:pPr>
            <a:r>
              <a:rPr lang="cy-GB" dirty="0">
                <a:cs typeface="Arial" panose="020B0604020202020204" pitchFamily="34" charset="0"/>
              </a:rPr>
              <a:t>rhaglenni teledu;</a:t>
            </a:r>
          </a:p>
          <a:p>
            <a:pPr>
              <a:buFontTx/>
              <a:buChar char="-"/>
            </a:pPr>
            <a:r>
              <a:rPr lang="cy-GB" dirty="0">
                <a:cs typeface="Arial" panose="020B0604020202020204" pitchFamily="34" charset="0"/>
              </a:rPr>
              <a:t>sefydliadau;</a:t>
            </a:r>
          </a:p>
          <a:p>
            <a:pPr>
              <a:buFontTx/>
              <a:buChar char="-"/>
            </a:pPr>
            <a:r>
              <a:rPr lang="cy-GB" dirty="0">
                <a:cs typeface="Arial" panose="020B0604020202020204" pitchFamily="34" charset="0"/>
              </a:rPr>
              <a:t>gwefannau;</a:t>
            </a:r>
          </a:p>
          <a:p>
            <a:pPr>
              <a:buFontTx/>
              <a:buChar char="-"/>
            </a:pPr>
            <a:r>
              <a:rPr lang="cy-GB" dirty="0" err="1">
                <a:cs typeface="Arial" panose="020B0604020202020204" pitchFamily="34" charset="0"/>
              </a:rPr>
              <a:t>apiau</a:t>
            </a:r>
            <a:r>
              <a:rPr lang="cy-GB" dirty="0"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Website funded by Welsh Government;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Links to useful sources: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television programmes;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organisations;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websites;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apps.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71603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F4FDAAA-B241-AAF0-8ADD-94162B85846E}"/>
              </a:ext>
            </a:extLst>
          </p:cNvPr>
          <p:cNvSpPr/>
          <p:nvPr/>
        </p:nvSpPr>
        <p:spPr>
          <a:xfrm>
            <a:off x="0" y="0"/>
            <a:ext cx="12192000" cy="655070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4946" y="58863"/>
            <a:ext cx="1563034" cy="156303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6626" y="2271192"/>
            <a:ext cx="3227294" cy="39057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cs typeface="Arial" panose="020B0604020202020204" pitchFamily="34" charset="0"/>
              </a:rPr>
              <a:t>S4C (2021) </a:t>
            </a:r>
            <a:r>
              <a:rPr lang="en-GB" sz="2000" i="1" dirty="0" err="1">
                <a:cs typeface="Arial" panose="020B0604020202020204" pitchFamily="34" charset="0"/>
              </a:rPr>
              <a:t>Amser</a:t>
            </a:r>
            <a:r>
              <a:rPr lang="en-GB" sz="2000" i="1" dirty="0">
                <a:cs typeface="Arial" panose="020B0604020202020204" pitchFamily="34" charset="0"/>
              </a:rPr>
              <a:t> </a:t>
            </a:r>
            <a:r>
              <a:rPr lang="en-GB" sz="2000" i="1" dirty="0" err="1">
                <a:cs typeface="Arial" panose="020B0604020202020204" pitchFamily="34" charset="0"/>
              </a:rPr>
              <a:t>Symud</a:t>
            </a:r>
            <a:r>
              <a:rPr lang="en-GB" sz="2000" i="1" dirty="0">
                <a:cs typeface="Arial" panose="020B0604020202020204" pitchFamily="34" charset="0"/>
              </a:rPr>
              <a:t> </a:t>
            </a:r>
            <a:r>
              <a:rPr lang="en-GB" sz="2000" i="1" dirty="0" err="1">
                <a:cs typeface="Arial" panose="020B0604020202020204" pitchFamily="34" charset="0"/>
              </a:rPr>
              <a:t>Jamborî</a:t>
            </a:r>
            <a:r>
              <a:rPr lang="en-GB" sz="2000" i="1" dirty="0">
                <a:cs typeface="Arial" panose="020B0604020202020204" pitchFamily="34" charset="0"/>
              </a:rPr>
              <a:t>! | Welsh Children's Dance and Movement playlist. </a:t>
            </a:r>
            <a:r>
              <a:rPr lang="en-GB" sz="2000" dirty="0">
                <a:cs typeface="Arial" panose="020B0604020202020204" pitchFamily="34" charset="0"/>
              </a:rPr>
              <a:t>[video]. Available at: </a:t>
            </a:r>
            <a:r>
              <a:rPr lang="en-GB" sz="2000" dirty="0">
                <a:cs typeface="Arial" panose="020B0604020202020204" pitchFamily="34" charset="0"/>
                <a:hlinkClick r:id="rId5"/>
              </a:rPr>
              <a:t>https://www.youtube.com/watch?v=Q8l2SsPEXi0</a:t>
            </a:r>
            <a:r>
              <a:rPr lang="en-GB" sz="2000" dirty="0">
                <a:cs typeface="Arial" panose="020B0604020202020204" pitchFamily="34" charset="0"/>
              </a:rPr>
              <a:t> [Accessed: March 16 2021].</a:t>
            </a:r>
          </a:p>
        </p:txBody>
      </p:sp>
      <p:pic>
        <p:nvPicPr>
          <p:cNvPr id="6" name="Q8l2SsPEXi0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4003382" y="2074689"/>
            <a:ext cx="7883818" cy="3905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54906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3B8AA3D-A6C5-D511-B706-050DE8399897}"/>
              </a:ext>
            </a:extLst>
          </p:cNvPr>
          <p:cNvSpPr/>
          <p:nvPr/>
        </p:nvSpPr>
        <p:spPr>
          <a:xfrm>
            <a:off x="0" y="0"/>
            <a:ext cx="12192000" cy="591362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7776" y="365128"/>
            <a:ext cx="3811280" cy="856634"/>
          </a:xfrm>
        </p:spPr>
        <p:txBody>
          <a:bodyPr>
            <a:noAutofit/>
          </a:bodyPr>
          <a:lstStyle/>
          <a:p>
            <a:r>
              <a:rPr lang="en-GB" sz="3200" dirty="0" err="1">
                <a:cs typeface="Arial" panose="020B0604020202020204" pitchFamily="34" charset="0"/>
              </a:rPr>
              <a:t>Mentrau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Iaith</a:t>
            </a:r>
            <a:br>
              <a:rPr lang="en-GB" sz="3200" dirty="0"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cs typeface="Arial" panose="020B0604020202020204" pitchFamily="34" charset="0"/>
              </a:rPr>
              <a:t>Language Initiatives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4094" y="1383126"/>
            <a:ext cx="5535706" cy="4793837"/>
          </a:xfrm>
        </p:spPr>
        <p:txBody>
          <a:bodyPr/>
          <a:lstStyle/>
          <a:p>
            <a:r>
              <a:rPr lang="cy-GB" dirty="0">
                <a:cs typeface="Arial" panose="020B0604020202020204" pitchFamily="34" charset="0"/>
              </a:rPr>
              <a:t>22 mentr iaith yng Nghymru ar hyn o bryd;</a:t>
            </a:r>
          </a:p>
          <a:p>
            <a:r>
              <a:rPr lang="cy-GB" dirty="0" err="1">
                <a:cs typeface="Arial" panose="020B0604020202020204" pitchFamily="34" charset="0"/>
              </a:rPr>
              <a:t>Caniatau</a:t>
            </a:r>
            <a:r>
              <a:rPr lang="cy-GB" dirty="0">
                <a:cs typeface="Arial" panose="020B0604020202020204" pitchFamily="34" charset="0"/>
              </a:rPr>
              <a:t> pobl i gymdeithasu’n Gymraeg;</a:t>
            </a:r>
          </a:p>
          <a:p>
            <a:r>
              <a:rPr lang="cy-GB" dirty="0">
                <a:cs typeface="Arial" panose="020B0604020202020204" pitchFamily="34" charset="0"/>
              </a:rPr>
              <a:t>Trefnu gweithgareddau ar gyfer pobl rhugl a dysgwyr;</a:t>
            </a:r>
          </a:p>
          <a:p>
            <a:r>
              <a:rPr lang="cy-GB" dirty="0">
                <a:cs typeface="Arial" panose="020B0604020202020204" pitchFamily="34" charset="0"/>
              </a:rPr>
              <a:t>Os gennych chi fenter iaith yn eich ardal chi?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383126"/>
            <a:ext cx="5691948" cy="4793837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Wales currently has 22 Welsh language initiatives;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Enables people to socialise through the medium of Welsh;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Arrange activities for fluent Welsh speakers and Welsh learners;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Do you have one in your area?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7451" y="209550"/>
            <a:ext cx="952500" cy="95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081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69930D7-B8F7-B7AF-4E97-E808FCD2B3A0}"/>
              </a:ext>
            </a:extLst>
          </p:cNvPr>
          <p:cNvSpPr/>
          <p:nvPr/>
        </p:nvSpPr>
        <p:spPr>
          <a:xfrm>
            <a:off x="0" y="0"/>
            <a:ext cx="12192000" cy="580119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41477" y="1124262"/>
            <a:ext cx="3863669" cy="3962568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32158" y="468726"/>
            <a:ext cx="7802380" cy="5708237"/>
          </a:xfrm>
        </p:spPr>
        <p:txBody>
          <a:bodyPr>
            <a:normAutofit/>
          </a:bodyPr>
          <a:lstStyle/>
          <a:p>
            <a:r>
              <a:rPr lang="en-GB" dirty="0" err="1">
                <a:cs typeface="Arial" panose="020B0604020202020204" pitchFamily="34" charset="0"/>
              </a:rPr>
              <a:t>Cyflwyno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rhannu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llyfrau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gyda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rhieni</a:t>
            </a:r>
            <a:r>
              <a:rPr lang="en-GB" dirty="0">
                <a:cs typeface="Arial" panose="020B0604020202020204" pitchFamily="34" charset="0"/>
              </a:rPr>
              <a:t> a </a:t>
            </a:r>
            <a:r>
              <a:rPr lang="en-GB" dirty="0" err="1">
                <a:cs typeface="Arial" panose="020B0604020202020204" pitchFamily="34" charset="0"/>
              </a:rPr>
              <a:t>gofalwyr</a:t>
            </a:r>
            <a:r>
              <a:rPr lang="en-GB" dirty="0"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cs typeface="Arial" panose="020B0604020202020204" pitchFamily="34" charset="0"/>
              </a:rPr>
              <a:t>Cefnogi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teuluoedd</a:t>
            </a:r>
            <a:r>
              <a:rPr lang="en-GB" dirty="0">
                <a:cs typeface="Arial" panose="020B0604020202020204" pitchFamily="34" charset="0"/>
              </a:rPr>
              <a:t> a </a:t>
            </a:r>
            <a:r>
              <a:rPr lang="en-GB" dirty="0" err="1">
                <a:cs typeface="Arial" panose="020B0604020202020204" pitchFamily="34" charset="0"/>
              </a:rPr>
              <a:t>lleoliadau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dwyieithog</a:t>
            </a:r>
            <a:r>
              <a:rPr lang="en-GB" dirty="0">
                <a:cs typeface="Arial" panose="020B0604020202020204" pitchFamily="34" charset="0"/>
              </a:rPr>
              <a:t>/</a:t>
            </a:r>
            <a:r>
              <a:rPr lang="en-GB" dirty="0" err="1">
                <a:cs typeface="Arial" panose="020B0604020202020204" pitchFamily="34" charset="0"/>
              </a:rPr>
              <a:t>amlieithog</a:t>
            </a:r>
            <a:r>
              <a:rPr lang="en-GB" dirty="0"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cs typeface="Arial" panose="020B0604020202020204" pitchFamily="34" charset="0"/>
              </a:rPr>
              <a:t>Llyfrau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dwy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iaith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ar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gael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mewn</a:t>
            </a:r>
            <a:r>
              <a:rPr lang="en-GB" dirty="0">
                <a:cs typeface="Arial" panose="020B0604020202020204" pitchFamily="34" charset="0"/>
              </a:rPr>
              <a:t> 30+ </a:t>
            </a:r>
            <a:r>
              <a:rPr lang="en-GB" dirty="0" err="1">
                <a:cs typeface="Arial" panose="020B0604020202020204" pitchFamily="34" charset="0"/>
              </a:rPr>
              <a:t>iaith</a:t>
            </a:r>
            <a:r>
              <a:rPr lang="en-GB" dirty="0"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dirty="0"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Introduces book sharing with parents and carers;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Supports bilingual/multilingual families and settings;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Dual language books available in 30+ languages</a:t>
            </a: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695185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2EBB155-F6E9-97CE-F433-8A4F005EFBF4}"/>
              </a:ext>
            </a:extLst>
          </p:cNvPr>
          <p:cNvSpPr/>
          <p:nvPr/>
        </p:nvSpPr>
        <p:spPr>
          <a:xfrm>
            <a:off x="1" y="0"/>
            <a:ext cx="12192000" cy="609350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762000" y="169595"/>
            <a:ext cx="10515600" cy="1325563"/>
          </a:xfrm>
        </p:spPr>
        <p:txBody>
          <a:bodyPr>
            <a:normAutofit/>
          </a:bodyPr>
          <a:lstStyle/>
          <a:p>
            <a:pPr lvl="0"/>
            <a:r>
              <a:rPr lang="en-GB" sz="3600" dirty="0" err="1">
                <a:cs typeface="Arial" panose="020B0604020202020204" pitchFamily="34" charset="0"/>
              </a:rPr>
              <a:t>Dyfodol</a:t>
            </a:r>
            <a:br>
              <a:rPr lang="en-GB" sz="3600" dirty="0"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cs typeface="Arial" panose="020B0604020202020204" pitchFamily="34" charset="0"/>
              </a:rPr>
              <a:t>Future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120769" y="1581509"/>
            <a:ext cx="6202335" cy="4008408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GB" dirty="0">
                <a:cs typeface="Arial" panose="020B0604020202020204" pitchFamily="34" charset="0"/>
              </a:rPr>
              <a:t>1 </a:t>
            </a:r>
            <a:r>
              <a:rPr lang="en-GB" dirty="0" err="1">
                <a:cs typeface="Arial" panose="020B0604020202020204" pitchFamily="34" charset="0"/>
              </a:rPr>
              <a:t>miliwn</a:t>
            </a:r>
            <a:r>
              <a:rPr lang="en-GB" dirty="0">
                <a:cs typeface="Arial" panose="020B0604020202020204" pitchFamily="34" charset="0"/>
              </a:rPr>
              <a:t> o </a:t>
            </a:r>
            <a:r>
              <a:rPr lang="en-GB" dirty="0" err="1">
                <a:cs typeface="Arial" panose="020B0604020202020204" pitchFamily="34" charset="0"/>
              </a:rPr>
              <a:t>siaradwyr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erbyn</a:t>
            </a:r>
            <a:r>
              <a:rPr lang="en-GB" dirty="0">
                <a:cs typeface="Arial" panose="020B0604020202020204" pitchFamily="34" charset="0"/>
              </a:rPr>
              <a:t> 2050.</a:t>
            </a:r>
          </a:p>
          <a:p>
            <a:pPr marL="0" indent="0" algn="r">
              <a:buNone/>
            </a:pPr>
            <a:r>
              <a:rPr lang="en-GB" sz="2100" dirty="0">
                <a:cs typeface="Arial" panose="020B0604020202020204" pitchFamily="34" charset="0"/>
              </a:rPr>
              <a:t>(BBC, 2016)</a:t>
            </a:r>
          </a:p>
          <a:p>
            <a:r>
              <a:rPr lang="en-GB" dirty="0" err="1">
                <a:cs typeface="Arial" panose="020B0604020202020204" pitchFamily="34" charset="0"/>
              </a:rPr>
              <a:t>Targed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uchelgeisiol</a:t>
            </a:r>
            <a:r>
              <a:rPr lang="en-GB" dirty="0">
                <a:cs typeface="Arial" panose="020B0604020202020204" pitchFamily="34" charset="0"/>
              </a:rPr>
              <a:t>? Sut </a:t>
            </a:r>
            <a:r>
              <a:rPr lang="en-GB" dirty="0" err="1">
                <a:cs typeface="Arial" panose="020B0604020202020204" pitchFamily="34" charset="0"/>
              </a:rPr>
              <a:t>ellir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gyrraedd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hyn</a:t>
            </a:r>
            <a:r>
              <a:rPr lang="en-GB" dirty="0">
                <a:cs typeface="Arial" panose="020B0604020202020204" pitchFamily="34" charset="0"/>
              </a:rPr>
              <a:t>?</a:t>
            </a:r>
          </a:p>
          <a:p>
            <a:pPr lvl="0"/>
            <a:r>
              <a:rPr lang="en-GB" dirty="0" err="1">
                <a:cs typeface="Arial" panose="020B0604020202020204" pitchFamily="34" charset="0"/>
              </a:rPr>
              <a:t>Heriau</a:t>
            </a:r>
            <a:r>
              <a:rPr lang="en-GB" dirty="0">
                <a:cs typeface="Arial" panose="020B0604020202020204" pitchFamily="34" charset="0"/>
              </a:rPr>
              <a:t> ?</a:t>
            </a:r>
          </a:p>
          <a:p>
            <a:pPr marL="0" lvl="0" indent="0">
              <a:buNone/>
            </a:pPr>
            <a:endParaRPr lang="en-GB" dirty="0">
              <a:cs typeface="Arial" panose="020B0604020202020204" pitchFamily="34" charset="0"/>
            </a:endParaRP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1 million Welsh speakers by 2050. </a:t>
            </a:r>
          </a:p>
          <a:p>
            <a:pPr marL="0" indent="0" algn="r">
              <a:buNone/>
            </a:pP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(BBC , 2016)</a:t>
            </a:r>
            <a:endParaRPr lang="en-GB" dirty="0">
              <a:solidFill>
                <a:srgbClr val="0070C0"/>
              </a:solidFill>
              <a:cs typeface="Arial" panose="020B0604020202020204" pitchFamily="34" charset="0"/>
            </a:endParaRP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Ambitious target? How can this be reached?</a:t>
            </a: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Challenges?</a:t>
            </a:r>
          </a:p>
          <a:p>
            <a:pPr lvl="0"/>
            <a:endParaRPr lang="en-GB" dirty="0"/>
          </a:p>
        </p:txBody>
      </p:sp>
      <p:pic>
        <p:nvPicPr>
          <p:cNvPr id="5" name="QUzi8OiLMU0"/>
          <p:cNvPicPr>
            <a:picLocks noGrp="1" noRot="1" noChangeAspect="1"/>
          </p:cNvPicPr>
          <p:nvPr>
            <p:ph idx="2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475507" y="832376"/>
            <a:ext cx="5564092" cy="4807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06201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82204C2-0C8C-F3E5-AF8F-0D6CAF444997}"/>
              </a:ext>
            </a:extLst>
          </p:cNvPr>
          <p:cNvSpPr/>
          <p:nvPr/>
        </p:nvSpPr>
        <p:spPr>
          <a:xfrm>
            <a:off x="0" y="0"/>
            <a:ext cx="12192000" cy="581618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8"/>
            <a:ext cx="3758436" cy="765404"/>
          </a:xfrm>
        </p:spPr>
        <p:txBody>
          <a:bodyPr>
            <a:noAutofit/>
          </a:bodyPr>
          <a:lstStyle/>
          <a:p>
            <a:r>
              <a:rPr lang="en-GB" sz="3200" dirty="0" err="1">
                <a:cs typeface="Arial" panose="020B0604020202020204" pitchFamily="34" charset="0"/>
              </a:rPr>
              <a:t>Eich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aseiniad</a:t>
            </a:r>
            <a:r>
              <a:rPr lang="en-GB" sz="3200" dirty="0">
                <a:cs typeface="Arial" panose="020B0604020202020204" pitchFamily="34" charset="0"/>
              </a:rPr>
              <a:t>…</a:t>
            </a:r>
            <a:br>
              <a:rPr lang="en-GB" sz="3200" dirty="0"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cs typeface="Arial" panose="020B0604020202020204" pitchFamily="34" charset="0"/>
              </a:rPr>
              <a:t>Your assignment…</a:t>
            </a:r>
          </a:p>
        </p:txBody>
      </p:sp>
      <p:sp>
        <p:nvSpPr>
          <p:cNvPr id="5" name="Cloud 4"/>
          <p:cNvSpPr/>
          <p:nvPr/>
        </p:nvSpPr>
        <p:spPr>
          <a:xfrm>
            <a:off x="3500438" y="1764506"/>
            <a:ext cx="3679031" cy="2564607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 flipH="1">
            <a:off x="4117656" y="2450306"/>
            <a:ext cx="262604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latin typeface="Arial" panose="020B0604020202020204" pitchFamily="34" charset="0"/>
              </a:rPr>
              <a:t>Gweithgaredd</a:t>
            </a:r>
            <a:endParaRPr lang="en-GB" sz="2800" dirty="0">
              <a:latin typeface="Arial" panose="020B0604020202020204" pitchFamily="34" charset="0"/>
            </a:endParaRPr>
          </a:p>
          <a:p>
            <a:pPr algn="ctr"/>
            <a:r>
              <a:rPr lang="en-GB" sz="2800" i="1" dirty="0">
                <a:solidFill>
                  <a:srgbClr val="002060"/>
                </a:solidFill>
                <a:latin typeface="Arial" panose="020B0604020202020204" pitchFamily="34" charset="0"/>
              </a:rPr>
              <a:t>Activity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85725" y="1700213"/>
            <a:ext cx="35075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Buddion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dwyieithrwydd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amlieithrwydd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Benefits of bilingualism/multilingualism</a:t>
            </a:r>
          </a:p>
        </p:txBody>
      </p:sp>
      <p:sp>
        <p:nvSpPr>
          <p:cNvPr id="8" name="TextBox 7"/>
          <p:cNvSpPr txBox="1"/>
          <p:nvPr/>
        </p:nvSpPr>
        <p:spPr>
          <a:xfrm flipH="1">
            <a:off x="7318055" y="1514475"/>
            <a:ext cx="28546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Datblygiad</a:t>
            </a:r>
            <a:r>
              <a:rPr lang="en-GB" dirty="0">
                <a:latin typeface="Arial" panose="020B0604020202020204" pitchFamily="34" charset="0"/>
              </a:rPr>
              <a:t> yr </a:t>
            </a:r>
            <a:r>
              <a:rPr lang="en-GB" dirty="0" err="1">
                <a:latin typeface="Arial" panose="020B0604020202020204" pitchFamily="34" charset="0"/>
              </a:rPr>
              <a:t>ymennydd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Brain development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86196" y="4329113"/>
            <a:ext cx="24142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Meddwl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dargyfeiriol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Divergent thinking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515225" y="3388330"/>
            <a:ext cx="282892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Ymchwil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damcaniaeth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priodol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Relevant research and theory</a:t>
            </a:r>
          </a:p>
        </p:txBody>
      </p:sp>
      <p:cxnSp>
        <p:nvCxnSpPr>
          <p:cNvPr id="14" name="Straight Arrow Connector 13"/>
          <p:cNvCxnSpPr/>
          <p:nvPr/>
        </p:nvCxnSpPr>
        <p:spPr>
          <a:xfrm flipV="1">
            <a:off x="3100388" y="3879056"/>
            <a:ext cx="564356" cy="3857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 flipV="1">
            <a:off x="6893719" y="3571875"/>
            <a:ext cx="621506" cy="3571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H="1">
            <a:off x="7008018" y="1900238"/>
            <a:ext cx="310037" cy="1428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 flipV="1">
            <a:off x="2871788" y="2536031"/>
            <a:ext cx="792956" cy="214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4379120" y="340462"/>
            <a:ext cx="2514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Plant CIY/SIY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WAL/EAL children</a:t>
            </a: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5339953" y="1364456"/>
            <a:ext cx="0" cy="4000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4206241" y="4697075"/>
            <a:ext cx="27542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Fframweithiau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Mentrau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Frameworks/Initiatives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 flipH="1" flipV="1">
            <a:off x="5558444" y="4405745"/>
            <a:ext cx="271549" cy="2913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485105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9A4584B-52CA-43CC-CE1B-F4108FF8E518}"/>
              </a:ext>
            </a:extLst>
          </p:cNvPr>
          <p:cNvSpPr/>
          <p:nvPr/>
        </p:nvSpPr>
        <p:spPr>
          <a:xfrm>
            <a:off x="0" y="0"/>
            <a:ext cx="12192000" cy="5906125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178" y="365128"/>
            <a:ext cx="10932622" cy="776488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cs typeface="Arial" panose="020B0604020202020204" pitchFamily="34" charset="0"/>
              </a:rPr>
              <a:t>Beth </a:t>
            </a:r>
            <a:r>
              <a:rPr lang="en-GB" sz="3200" dirty="0" err="1">
                <a:cs typeface="Arial" panose="020B0604020202020204" pitchFamily="34" charset="0"/>
              </a:rPr>
              <a:t>nesaf</a:t>
            </a:r>
            <a:r>
              <a:rPr lang="en-GB" sz="3200" dirty="0">
                <a:cs typeface="Arial" panose="020B0604020202020204" pitchFamily="34" charset="0"/>
              </a:rPr>
              <a:t>….</a:t>
            </a:r>
            <a:br>
              <a:rPr lang="en-GB" sz="3200" dirty="0"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cs typeface="Arial" panose="020B0604020202020204" pitchFamily="34" charset="0"/>
              </a:rPr>
              <a:t>What next….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716" y="1318953"/>
            <a:ext cx="5726084" cy="4858010"/>
          </a:xfrm>
        </p:spPr>
        <p:txBody>
          <a:bodyPr>
            <a:normAutofit/>
          </a:bodyPr>
          <a:lstStyle/>
          <a:p>
            <a:r>
              <a:rPr lang="cy-GB" sz="2600" dirty="0">
                <a:cs typeface="Arial" panose="020B0604020202020204" pitchFamily="34" charset="0"/>
              </a:rPr>
              <a:t>Ymarfer </a:t>
            </a:r>
            <a:r>
              <a:rPr lang="cy-GB" sz="2600" dirty="0" err="1">
                <a:cs typeface="Arial" panose="020B0604020202020204" pitchFamily="34" charset="0"/>
              </a:rPr>
              <a:t>lanlwytho</a:t>
            </a:r>
            <a:r>
              <a:rPr lang="cy-GB" sz="2600" dirty="0">
                <a:cs typeface="Arial" panose="020B0604020202020204" pitchFamily="34" charset="0"/>
              </a:rPr>
              <a:t> clip a rhannwch gyda’ch darlithydd (os ydych yn pryderu am recordio, </a:t>
            </a:r>
            <a:r>
              <a:rPr lang="cy-GB" sz="2600" dirty="0" err="1">
                <a:cs typeface="Arial" panose="020B0604020202020204" pitchFamily="34" charset="0"/>
              </a:rPr>
              <a:t>lanlwytho</a:t>
            </a:r>
            <a:r>
              <a:rPr lang="cy-GB" sz="2600" dirty="0">
                <a:cs typeface="Arial" panose="020B0604020202020204" pitchFamily="34" charset="0"/>
              </a:rPr>
              <a:t>, rhannu);</a:t>
            </a:r>
          </a:p>
          <a:p>
            <a:r>
              <a:rPr lang="cy-GB" sz="2600" dirty="0">
                <a:cs typeface="Arial" panose="020B0604020202020204" pitchFamily="34" charset="0"/>
              </a:rPr>
              <a:t>Cysylltu gyda TGCh os oes problemau;</a:t>
            </a:r>
          </a:p>
          <a:p>
            <a:r>
              <a:rPr lang="cy-GB" sz="2600" dirty="0">
                <a:cs typeface="Arial" panose="020B0604020202020204" pitchFamily="34" charset="0"/>
              </a:rPr>
              <a:t>Mwynhewch!</a:t>
            </a:r>
          </a:p>
          <a:p>
            <a:r>
              <a:rPr lang="cy-GB" sz="2600" dirty="0">
                <a:cs typeface="Arial" panose="020B0604020202020204" pitchFamily="34" charset="0"/>
              </a:rPr>
              <a:t>Cwblhewch yr holiadur modwl (Moodle) wedi i chi dderbyn eich adborth os gwelwch yn dda.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318953"/>
            <a:ext cx="5703916" cy="4858010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Practice uploading clip and share with your lecturer (if anxious about recording, uploading, sharing);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Contact IT if issues;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Enjoy! 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Please complete the module questionnaire (Moodle) once feedback has been returned.</a:t>
            </a:r>
          </a:p>
        </p:txBody>
      </p:sp>
    </p:spTree>
    <p:extLst>
      <p:ext uri="{BB962C8B-B14F-4D97-AF65-F5344CB8AC3E}">
        <p14:creationId xmlns:p14="http://schemas.microsoft.com/office/powerpoint/2010/main" val="13389037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177212F-4003-765C-A105-8913D17E3F4D}"/>
              </a:ext>
            </a:extLst>
          </p:cNvPr>
          <p:cNvSpPr/>
          <p:nvPr/>
        </p:nvSpPr>
        <p:spPr>
          <a:xfrm>
            <a:off x="0" y="0"/>
            <a:ext cx="12192000" cy="581618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884" y="365128"/>
            <a:ext cx="11037916" cy="831906"/>
          </a:xfrm>
        </p:spPr>
        <p:txBody>
          <a:bodyPr>
            <a:noAutofit/>
          </a:bodyPr>
          <a:lstStyle/>
          <a:p>
            <a:r>
              <a:rPr lang="en-GB" sz="3600" dirty="0" err="1">
                <a:cs typeface="Arial" panose="020B0604020202020204" pitchFamily="34" charset="0"/>
              </a:rPr>
              <a:t>Cyfeiriadau</a:t>
            </a:r>
            <a:br>
              <a:rPr lang="en-GB" sz="3600" dirty="0"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8545" y="1451956"/>
            <a:ext cx="11693237" cy="4725007"/>
          </a:xfrm>
        </p:spPr>
        <p:txBody>
          <a:bodyPr/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cs typeface="Arial" panose="020B0604020202020204" pitchFamily="34" charset="0"/>
              </a:rPr>
              <a:t>BBC (2016) </a:t>
            </a:r>
            <a:r>
              <a:rPr lang="en-GB" sz="2400" i="1" dirty="0">
                <a:cs typeface="Arial" panose="020B0604020202020204" pitchFamily="34" charset="0"/>
              </a:rPr>
              <a:t>Welsh language target of one million speakers by 2050</a:t>
            </a:r>
            <a:r>
              <a:rPr lang="en-GB" sz="2400" dirty="0">
                <a:cs typeface="Arial" panose="020B0604020202020204" pitchFamily="34" charset="0"/>
              </a:rPr>
              <a:t>. Available at: </a:t>
            </a:r>
            <a:r>
              <a:rPr lang="en-GB" sz="2400" dirty="0">
                <a:cs typeface="Arial" panose="020B0604020202020204" pitchFamily="34" charset="0"/>
                <a:hlinkClick r:id="rId2"/>
              </a:rPr>
              <a:t>https://www.bbc.co.uk/news/uk-wales-politics-3692456</a:t>
            </a:r>
            <a:r>
              <a:rPr lang="en-GB" sz="2400" dirty="0">
                <a:cs typeface="Arial" panose="020B0604020202020204" pitchFamily="34" charset="0"/>
              </a:rPr>
              <a:t> [Accessed: March 13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cs typeface="Arial" panose="020B0604020202020204" pitchFamily="34" charset="0"/>
              </a:rPr>
              <a:t>BBC (2019) </a:t>
            </a:r>
            <a:r>
              <a:rPr lang="en-GB" sz="2400" i="1" dirty="0">
                <a:cs typeface="Arial" panose="020B0604020202020204" pitchFamily="34" charset="0"/>
              </a:rPr>
              <a:t>Million Welsh speakers target by 2050 backed by UK minister</a:t>
            </a:r>
            <a:r>
              <a:rPr lang="en-GB" sz="2400" dirty="0">
                <a:cs typeface="Arial" panose="020B0604020202020204" pitchFamily="34" charset="0"/>
              </a:rPr>
              <a:t>. Available at: </a:t>
            </a:r>
            <a:r>
              <a:rPr lang="en-GB" sz="2400" dirty="0">
                <a:cs typeface="Arial" panose="020B0604020202020204" pitchFamily="34" charset="0"/>
                <a:hlinkClick r:id="rId3"/>
              </a:rPr>
              <a:t>https://www.bbc.co.uk/news/uk-wales-48824510</a:t>
            </a:r>
            <a:r>
              <a:rPr lang="en-GB" sz="2400" dirty="0">
                <a:cs typeface="Arial" panose="020B0604020202020204" pitchFamily="34" charset="0"/>
              </a:rPr>
              <a:t> [Accessed: March 13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 err="1">
                <a:cs typeface="Arial" panose="020B0604020202020204" pitchFamily="34" charset="0"/>
              </a:rPr>
              <a:t>Booktrust</a:t>
            </a:r>
            <a:r>
              <a:rPr lang="en-GB" sz="2400" dirty="0">
                <a:cs typeface="Arial" panose="020B0604020202020204" pitchFamily="34" charset="0"/>
              </a:rPr>
              <a:t> (2019) </a:t>
            </a:r>
            <a:r>
              <a:rPr lang="en-GB" sz="2400" i="1" dirty="0">
                <a:cs typeface="Arial" panose="020B0604020202020204" pitchFamily="34" charset="0"/>
              </a:rPr>
              <a:t>Dual language. </a:t>
            </a:r>
            <a:r>
              <a:rPr lang="en-GB" sz="2400" dirty="0">
                <a:cs typeface="Arial" panose="020B0604020202020204" pitchFamily="34" charset="0"/>
                <a:hlinkClick r:id="rId4"/>
              </a:rPr>
              <a:t>https://www.booktrust.org.uk/what-we-do/programmes-and-campaigns/bookstart/practitioners/additional-offers/dual-language-books/</a:t>
            </a:r>
            <a:r>
              <a:rPr lang="en-GB" sz="2400" dirty="0">
                <a:cs typeface="Arial" panose="020B0604020202020204" pitchFamily="34" charset="0"/>
              </a:rPr>
              <a:t> [Accessed: March 16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 err="1">
                <a:cs typeface="Arial" panose="020B0604020202020204" pitchFamily="34" charset="0"/>
              </a:rPr>
              <a:t>Cymraeg</a:t>
            </a:r>
            <a:r>
              <a:rPr lang="en-GB" sz="2400" dirty="0">
                <a:cs typeface="Arial" panose="020B0604020202020204" pitchFamily="34" charset="0"/>
              </a:rPr>
              <a:t> (2017) </a:t>
            </a:r>
            <a:r>
              <a:rPr lang="en-GB" sz="2400" i="1" dirty="0">
                <a:cs typeface="Arial" panose="020B0604020202020204" pitchFamily="34" charset="0"/>
              </a:rPr>
              <a:t>Welsh Language Strategy - </a:t>
            </a:r>
            <a:r>
              <a:rPr lang="en-GB" sz="2400" i="1" dirty="0" err="1">
                <a:cs typeface="Arial" panose="020B0604020202020204" pitchFamily="34" charset="0"/>
              </a:rPr>
              <a:t>Cymraeg</a:t>
            </a:r>
            <a:r>
              <a:rPr lang="en-GB" sz="2400" i="1" dirty="0">
                <a:cs typeface="Arial" panose="020B0604020202020204" pitchFamily="34" charset="0"/>
              </a:rPr>
              <a:t> 2050 A million Welsh speakers. </a:t>
            </a:r>
            <a:r>
              <a:rPr lang="en-GB" sz="2400" dirty="0">
                <a:cs typeface="Arial" panose="020B0604020202020204" pitchFamily="34" charset="0"/>
              </a:rPr>
              <a:t>Available at: </a:t>
            </a:r>
            <a:r>
              <a:rPr lang="en-GB" sz="2400" dirty="0">
                <a:cs typeface="Arial" panose="020B0604020202020204" pitchFamily="34" charset="0"/>
                <a:hlinkClick r:id="rId5"/>
              </a:rPr>
              <a:t>https://www.youtube.com/watch?v=QUzi8OiLMU0</a:t>
            </a:r>
            <a:r>
              <a:rPr lang="en-GB" sz="2400" dirty="0">
                <a:cs typeface="Arial" panose="020B0604020202020204" pitchFamily="34" charset="0"/>
              </a:rPr>
              <a:t> [Accessed: March 13 2021].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96714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FB5F859-5EBA-9F69-A9CD-1700A6003678}"/>
              </a:ext>
            </a:extLst>
          </p:cNvPr>
          <p:cNvSpPr/>
          <p:nvPr/>
        </p:nvSpPr>
        <p:spPr>
          <a:xfrm>
            <a:off x="0" y="0"/>
            <a:ext cx="12192000" cy="586864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884" y="365128"/>
            <a:ext cx="11037916" cy="831906"/>
          </a:xfrm>
        </p:spPr>
        <p:txBody>
          <a:bodyPr>
            <a:noAutofit/>
          </a:bodyPr>
          <a:lstStyle/>
          <a:p>
            <a:r>
              <a:rPr lang="en-GB" sz="3600" dirty="0" err="1">
                <a:cs typeface="Arial" panose="020B0604020202020204" pitchFamily="34" charset="0"/>
              </a:rPr>
              <a:t>Cyfeiriadau</a:t>
            </a:r>
            <a:br>
              <a:rPr lang="en-GB" sz="3600" dirty="0"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8545" y="1451956"/>
            <a:ext cx="12053455" cy="4251801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cs typeface="Arial" panose="020B0604020202020204" pitchFamily="34" charset="0"/>
              </a:rPr>
              <a:t>S4C (2021) </a:t>
            </a:r>
            <a:r>
              <a:rPr lang="en-GB" sz="2000" i="1" dirty="0" err="1">
                <a:cs typeface="Arial" panose="020B0604020202020204" pitchFamily="34" charset="0"/>
              </a:rPr>
              <a:t>Amser</a:t>
            </a:r>
            <a:r>
              <a:rPr lang="en-GB" sz="2000" i="1" dirty="0">
                <a:cs typeface="Arial" panose="020B0604020202020204" pitchFamily="34" charset="0"/>
              </a:rPr>
              <a:t> </a:t>
            </a:r>
            <a:r>
              <a:rPr lang="en-GB" sz="2000" i="1" dirty="0" err="1">
                <a:cs typeface="Arial" panose="020B0604020202020204" pitchFamily="34" charset="0"/>
              </a:rPr>
              <a:t>Symud</a:t>
            </a:r>
            <a:r>
              <a:rPr lang="en-GB" sz="2000" i="1" dirty="0">
                <a:cs typeface="Arial" panose="020B0604020202020204" pitchFamily="34" charset="0"/>
              </a:rPr>
              <a:t> </a:t>
            </a:r>
            <a:r>
              <a:rPr lang="en-GB" sz="2000" i="1" dirty="0" err="1">
                <a:cs typeface="Arial" panose="020B0604020202020204" pitchFamily="34" charset="0"/>
              </a:rPr>
              <a:t>Jamborî</a:t>
            </a:r>
            <a:r>
              <a:rPr lang="en-GB" sz="2000" i="1" dirty="0">
                <a:cs typeface="Arial" panose="020B0604020202020204" pitchFamily="34" charset="0"/>
              </a:rPr>
              <a:t>! | Welsh Children's Dance and Movement playlist. </a:t>
            </a:r>
            <a:r>
              <a:rPr lang="en-GB" sz="2000" dirty="0">
                <a:cs typeface="Arial" panose="020B0604020202020204" pitchFamily="34" charset="0"/>
              </a:rPr>
              <a:t>[video]. Available at: </a:t>
            </a:r>
            <a:r>
              <a:rPr lang="en-GB" sz="2000" dirty="0">
                <a:cs typeface="Arial" panose="020B0604020202020204" pitchFamily="34" charset="0"/>
                <a:hlinkClick r:id="rId3"/>
              </a:rPr>
              <a:t>https://www.youtube.com/watch?v=Q8l2SsPEXi0</a:t>
            </a:r>
            <a:r>
              <a:rPr lang="en-GB" sz="2000" dirty="0">
                <a:cs typeface="Arial" panose="020B0604020202020204" pitchFamily="34" charset="0"/>
              </a:rPr>
              <a:t>  [Accessed: March 16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cs typeface="Arial" panose="020B0604020202020204" pitchFamily="34" charset="0"/>
              </a:rPr>
              <a:t>Welsh Assembly Government (2003) </a:t>
            </a:r>
            <a:r>
              <a:rPr lang="en-GB" sz="2000" i="1" dirty="0">
                <a:cs typeface="Arial" panose="020B0604020202020204" pitchFamily="34" charset="0"/>
              </a:rPr>
              <a:t>A National Action Plan for a Bilingual Wales</a:t>
            </a:r>
            <a:r>
              <a:rPr lang="en-GB" sz="2000" dirty="0">
                <a:cs typeface="Arial" panose="020B0604020202020204" pitchFamily="34" charset="0"/>
              </a:rPr>
              <a:t>. Available at: </a:t>
            </a:r>
            <a:r>
              <a:rPr lang="en-GB" sz="2000" dirty="0">
                <a:cs typeface="Arial" panose="020B0604020202020204" pitchFamily="34" charset="0"/>
                <a:hlinkClick r:id="rId4"/>
              </a:rPr>
              <a:t>https://www.valeofglamorgan.gov.uk/Documents/Living/Planning/Policy/LDP/Examination-Documents-2015/Iaith-Pawbe-A-National-Action-Plan-for-a-Bilingual-Wales-2003.pdf</a:t>
            </a:r>
            <a:r>
              <a:rPr lang="en-GB" sz="2000" dirty="0">
                <a:cs typeface="Arial" panose="020B0604020202020204" pitchFamily="34" charset="0"/>
              </a:rPr>
              <a:t> [Accessed: March 13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cs typeface="Arial" panose="020B0604020202020204" pitchFamily="34" charset="0"/>
              </a:rPr>
              <a:t>Welsh Assembly Government (2008) </a:t>
            </a:r>
            <a:r>
              <a:rPr lang="en-GB" sz="2000" i="1" dirty="0">
                <a:cs typeface="Arial" panose="020B0604020202020204" pitchFamily="34" charset="0"/>
              </a:rPr>
              <a:t>Framework for Children’s Learning for 3 to 7-year-olds in Wales. </a:t>
            </a:r>
            <a:r>
              <a:rPr lang="en-GB" sz="2000" dirty="0">
                <a:cs typeface="Arial" panose="020B0604020202020204" pitchFamily="34" charset="0"/>
              </a:rPr>
              <a:t>Available at: </a:t>
            </a:r>
            <a:r>
              <a:rPr lang="en-GB" sz="2000" dirty="0">
                <a:cs typeface="Arial" panose="020B0604020202020204" pitchFamily="34" charset="0"/>
                <a:hlinkClick r:id="rId5"/>
              </a:rPr>
              <a:t>http://www.wasacre.org.uk/publications/wag/E-framework3-7yr_Wales.pdf</a:t>
            </a:r>
            <a:r>
              <a:rPr lang="en-GB" sz="2000" dirty="0">
                <a:cs typeface="Arial" panose="020B0604020202020204" pitchFamily="34" charset="0"/>
              </a:rPr>
              <a:t> [Accessed: March 13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cs typeface="Arial" panose="020B0604020202020204" pitchFamily="34" charset="0"/>
              </a:rPr>
              <a:t>Welsh Government (2020) </a:t>
            </a:r>
            <a:r>
              <a:rPr lang="en-GB" sz="2000" i="1" dirty="0">
                <a:cs typeface="Arial" panose="020B0604020202020204" pitchFamily="34" charset="0"/>
              </a:rPr>
              <a:t>Languages, Literacy and Communication. </a:t>
            </a:r>
            <a:r>
              <a:rPr lang="en-GB" sz="2000" dirty="0">
                <a:cs typeface="Arial" panose="020B0604020202020204" pitchFamily="34" charset="0"/>
              </a:rPr>
              <a:t>Available at: </a:t>
            </a:r>
            <a:r>
              <a:rPr lang="en-GB" sz="2000" dirty="0">
                <a:cs typeface="Arial" panose="020B0604020202020204" pitchFamily="34" charset="0"/>
                <a:hlinkClick r:id="rId6"/>
              </a:rPr>
              <a:t>https://hwb.gov.wales/curriculum-for-wales/languages-literacy-and-communication/</a:t>
            </a:r>
            <a:r>
              <a:rPr lang="en-GB" sz="2000" dirty="0">
                <a:cs typeface="Arial" panose="020B0604020202020204" pitchFamily="34" charset="0"/>
              </a:rPr>
              <a:t> [Accessed: March 16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cs typeface="Arial" panose="020B0604020202020204" pitchFamily="34" charset="0"/>
              </a:rPr>
              <a:t>Welsh Language Commissioner (2021)</a:t>
            </a:r>
            <a:r>
              <a:rPr lang="en-GB" sz="2000" i="1" dirty="0">
                <a:cs typeface="Arial" panose="020B0604020202020204" pitchFamily="34" charset="0"/>
              </a:rPr>
              <a:t> Homepage</a:t>
            </a:r>
            <a:r>
              <a:rPr lang="en-GB" sz="2000" dirty="0">
                <a:cs typeface="Arial" panose="020B0604020202020204" pitchFamily="34" charset="0"/>
              </a:rPr>
              <a:t>. Available at: </a:t>
            </a:r>
            <a:r>
              <a:rPr lang="en-GB" sz="2000" dirty="0">
                <a:cs typeface="Arial" panose="020B0604020202020204" pitchFamily="34" charset="0"/>
                <a:hlinkClick r:id="rId7"/>
              </a:rPr>
              <a:t>https://www.welshlanguagecommissioner.wales/</a:t>
            </a:r>
            <a:r>
              <a:rPr lang="en-GB" sz="2000" dirty="0">
                <a:cs typeface="Arial" panose="020B0604020202020204" pitchFamily="34" charset="0"/>
              </a:rPr>
              <a:t> [Accessed: March 13 2021].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2690933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2346</Words>
  <Application>Microsoft Office PowerPoint</Application>
  <PresentationFormat>Widescreen</PresentationFormat>
  <Paragraphs>341</Paragraphs>
  <Slides>33</Slides>
  <Notes>27</Notes>
  <HiddenSlides>0</HiddenSlides>
  <MMClips>2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6" baseType="lpstr">
      <vt:lpstr>Arial</vt:lpstr>
      <vt:lpstr>Calibri</vt:lpstr>
      <vt:lpstr>1_Office Theme</vt:lpstr>
      <vt:lpstr>PowerPoint Presentation</vt:lpstr>
      <vt:lpstr>Sgiliau Cyflogadwyedd/Trosglwyddadwy Employability/Transferable Skills</vt:lpstr>
      <vt:lpstr>Adnoddau Resources</vt:lpstr>
      <vt:lpstr>Cynnwys Contents</vt:lpstr>
      <vt:lpstr>Pynciau mor belled… Topics so far….</vt:lpstr>
      <vt:lpstr>Pynciau mor belled… Topics so far….</vt:lpstr>
      <vt:lpstr>John Saunders Lewis (1893-1985)</vt:lpstr>
      <vt:lpstr>John Saunders Lewis (1893-1985)</vt:lpstr>
      <vt:lpstr>Torri’r gyfraith a Phrotestio Breaking the Law and Protesting </vt:lpstr>
      <vt:lpstr>Ymladd dros hawliau cyfartal a statws a chefnogi addysg Fighting for equal rights, status and supporting education </vt:lpstr>
      <vt:lpstr>Deddfwriaeth i gefnogi’r iaith Gymraeg Legislation to support Welsh language</vt:lpstr>
      <vt:lpstr>Newididau i Ddeddfwriaeth a Polisi ers datganoli  Changes to Legislation and Policy since devolution</vt:lpstr>
      <vt:lpstr>Cwricwlwm Cymreig Curriculum Cymreig</vt:lpstr>
      <vt:lpstr>Diwylliannol                                     Cultural</vt:lpstr>
      <vt:lpstr>Diwylliannol                                     Cultural</vt:lpstr>
      <vt:lpstr>Ieithyddol                                      Linguistic</vt:lpstr>
      <vt:lpstr>Ieithyddol                                      Linguistic</vt:lpstr>
      <vt:lpstr>Datblygiad Cymraeg yn y Cyfnod Sylfaen Welsh Language Development in the Foundation Phase</vt:lpstr>
      <vt:lpstr>Cwricwlwm i Gymru Curriculum for Wales</vt:lpstr>
      <vt:lpstr>Mesur y Gymraeg (Cymru) 2011 The Welsh Language (Wales) Measure 2011 </vt:lpstr>
      <vt:lpstr>Comisiynydd y Gymraeg Welsh Language Commissioner</vt:lpstr>
      <vt:lpstr>Comisiynydd y Gymraeg - Efa Gruffudd Jones Welsh Language Commissioner</vt:lpstr>
      <vt:lpstr>Mentrau/Gwasanaethau Initiatives/Services</vt:lpstr>
      <vt:lpstr>PowerPoint Presentation</vt:lpstr>
      <vt:lpstr>PowerPoint Presentation</vt:lpstr>
      <vt:lpstr>PowerPoint Presentation</vt:lpstr>
      <vt:lpstr>Mentrau Iaith Language Initiatives </vt:lpstr>
      <vt:lpstr>PowerPoint Presentation</vt:lpstr>
      <vt:lpstr>Dyfodol Future </vt:lpstr>
      <vt:lpstr>Eich aseiniad… Your assignment…</vt:lpstr>
      <vt:lpstr>Beth nesaf…. What next….</vt:lpstr>
      <vt:lpstr>Cyfeiriadau References</vt:lpstr>
      <vt:lpstr>Cyfeiriadau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Rees-Edwards</dc:creator>
  <cp:lastModifiedBy>Alison Rees-Edwards</cp:lastModifiedBy>
  <cp:revision>31</cp:revision>
  <dcterms:created xsi:type="dcterms:W3CDTF">2021-02-24T15:05:36Z</dcterms:created>
  <dcterms:modified xsi:type="dcterms:W3CDTF">2023-02-26T14:41:04Z</dcterms:modified>
</cp:coreProperties>
</file>