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11"/>
  </p:notesMasterIdLst>
  <p:sldIdLst>
    <p:sldId id="256" r:id="rId5"/>
    <p:sldId id="261" r:id="rId6"/>
    <p:sldId id="257" r:id="rId7"/>
    <p:sldId id="258" r:id="rId8"/>
    <p:sldId id="259" r:id="rId9"/>
    <p:sldId id="260"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D61A80-A9E4-0344-B7E7-0EB9074FACB8}" v="2" dt="2026-03-08T15:26:06.043"/>
    <p1510:client id="{AB525CD0-6A6D-4DD8-A33F-E007D7057879}" v="1621" dt="2026-03-08T17:40:41.20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47843" autoAdjust="0"/>
  </p:normalViewPr>
  <p:slideViewPr>
    <p:cSldViewPr snapToGrid="0">
      <p:cViewPr varScale="1">
        <p:scale>
          <a:sx n="24" d="100"/>
          <a:sy n="24" d="100"/>
        </p:scale>
        <p:origin x="1925" y="4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68C28E-8403-476C-A8F0-8D4C72F8676C}" type="datetimeFigureOut">
              <a:rPr lang="en-GB" smtClean="0"/>
              <a:t>11/05/2026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CFCA44-E8D1-48E4-88DF-15FC4673F799}" type="slidenum">
              <a:rPr lang="en-GB" smtClean="0"/>
              <a:t>‹#›</a:t>
            </a:fld>
            <a:endParaRPr lang="en-GB"/>
          </a:p>
        </p:txBody>
      </p:sp>
    </p:spTree>
    <p:extLst>
      <p:ext uri="{BB962C8B-B14F-4D97-AF65-F5344CB8AC3E}">
        <p14:creationId xmlns:p14="http://schemas.microsoft.com/office/powerpoint/2010/main" val="12191267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Jordon is a country that is in the middle east between Iraq, Syria and Saudi </a:t>
            </a:r>
            <a:r>
              <a:rPr lang="en-GB" dirty="0" err="1"/>
              <a:t>arabia</a:t>
            </a:r>
            <a:r>
              <a:rPr lang="en-GB" dirty="0"/>
              <a:t> (Britannica, N,D)  </a:t>
            </a:r>
          </a:p>
          <a:p>
            <a:r>
              <a:rPr lang="en-GB" dirty="0"/>
              <a:t>There are around 11 million people who live in Jordon, with approximately 500,00- 600,00 people who are registered refugees (Britannica, N,D).</a:t>
            </a:r>
          </a:p>
          <a:p>
            <a:r>
              <a:rPr lang="en-GB" dirty="0"/>
              <a:t>One of the main challenges that Jordon faces is the large refugee population (Britannica, N,D). </a:t>
            </a:r>
          </a:p>
          <a:p>
            <a:r>
              <a:rPr lang="en-GB" dirty="0"/>
              <a:t>The refugees are usually from the </a:t>
            </a:r>
            <a:r>
              <a:rPr lang="en-GB" dirty="0" err="1"/>
              <a:t>neibouring</a:t>
            </a:r>
            <a:r>
              <a:rPr lang="en-GB" dirty="0"/>
              <a:t> countries like Syria and Iraq (Britannica, N,D). </a:t>
            </a:r>
          </a:p>
          <a:p>
            <a:r>
              <a:rPr lang="en-GB" dirty="0"/>
              <a:t>Refugee children often find it difficult to enrolee in school due to overcrowded documentation issues, and frequent movements to different locations (Britannica, N,D).</a:t>
            </a:r>
          </a:p>
          <a:p>
            <a:r>
              <a:rPr lang="en-GB" dirty="0"/>
              <a:t> </a:t>
            </a:r>
          </a:p>
        </p:txBody>
      </p:sp>
      <p:sp>
        <p:nvSpPr>
          <p:cNvPr id="4" name="Slide Number Placeholder 3"/>
          <p:cNvSpPr>
            <a:spLocks noGrp="1"/>
          </p:cNvSpPr>
          <p:nvPr>
            <p:ph type="sldNum" sz="quarter" idx="5"/>
          </p:nvPr>
        </p:nvSpPr>
        <p:spPr/>
        <p:txBody>
          <a:bodyPr/>
          <a:lstStyle/>
          <a:p>
            <a:fld id="{3ECFCA44-E8D1-48E4-88DF-15FC4673F799}" type="slidenum">
              <a:rPr lang="en-GB" smtClean="0"/>
              <a:t>3</a:t>
            </a:fld>
            <a:endParaRPr lang="en-GB"/>
          </a:p>
        </p:txBody>
      </p:sp>
    </p:spTree>
    <p:extLst>
      <p:ext uri="{BB962C8B-B14F-4D97-AF65-F5344CB8AC3E}">
        <p14:creationId xmlns:p14="http://schemas.microsoft.com/office/powerpoint/2010/main" val="6569256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Jordon's education system is struggling to provide education for all the children and young people as there are increasing numbers of students and the schools then become over </a:t>
            </a:r>
            <a:r>
              <a:rPr lang="en-US" dirty="0" err="1"/>
              <a:t>rouded</a:t>
            </a:r>
            <a:r>
              <a:rPr lang="en-US" dirty="0"/>
              <a:t> (Jordan Education, 2026) </a:t>
            </a:r>
          </a:p>
          <a:p>
            <a:r>
              <a:rPr lang="en-US" dirty="0"/>
              <a:t>Refugee children may be required to work instead of attending school as they may need to provide for their families (Jordan Education, 2026). This can also lead to and increase of children dropping out of school (Jordan Education, 2026). </a:t>
            </a:r>
          </a:p>
          <a:p>
            <a:r>
              <a:rPr lang="en-US" dirty="0"/>
              <a:t>Schools in Jordon also have limited resources like qualifies teachers, classroom space, learning materials and technology (Jordan Education, 2026) </a:t>
            </a:r>
          </a:p>
          <a:p>
            <a:r>
              <a:rPr lang="en-US" dirty="0"/>
              <a:t>This makes it harder for the teachers to meet the students needs (Jordan Education, 2026) </a:t>
            </a:r>
          </a:p>
          <a:p>
            <a:r>
              <a:rPr lang="en-US" dirty="0"/>
              <a:t>Some children may live too far from school and can not afford to pay for transport (Jordan Education, 2026)  </a:t>
            </a:r>
            <a:endParaRPr lang="en-GB" dirty="0"/>
          </a:p>
        </p:txBody>
      </p:sp>
      <p:sp>
        <p:nvSpPr>
          <p:cNvPr id="4" name="Slide Number Placeholder 3"/>
          <p:cNvSpPr>
            <a:spLocks noGrp="1"/>
          </p:cNvSpPr>
          <p:nvPr>
            <p:ph type="sldNum" sz="quarter" idx="5"/>
          </p:nvPr>
        </p:nvSpPr>
        <p:spPr/>
        <p:txBody>
          <a:bodyPr/>
          <a:lstStyle/>
          <a:p>
            <a:fld id="{3ECFCA44-E8D1-48E4-88DF-15FC4673F799}" type="slidenum">
              <a:rPr lang="en-GB" smtClean="0"/>
              <a:t>4</a:t>
            </a:fld>
            <a:endParaRPr lang="en-GB"/>
          </a:p>
        </p:txBody>
      </p:sp>
    </p:spTree>
    <p:extLst>
      <p:ext uri="{BB962C8B-B14F-4D97-AF65-F5344CB8AC3E}">
        <p14:creationId xmlns:p14="http://schemas.microsoft.com/office/powerpoint/2010/main" val="21561143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UNICEF works with many countries to help children and young people to have access to education (Global Compact on Refugees, 2026). However, Jordon has been affected by the large number of refugees that have entered the county due to the Syrian civil war (Global Compact on Refugees, 2026). </a:t>
            </a:r>
          </a:p>
          <a:p>
            <a:r>
              <a:rPr lang="en-US" dirty="0"/>
              <a:t>UNICEF works with the Jordan government and international partners to make a education system that is sustainable and allow refugee children and young people to continue their studies (Global Compact on Refugees, 2026). </a:t>
            </a:r>
          </a:p>
          <a:p>
            <a:r>
              <a:rPr lang="en-US" dirty="0"/>
              <a:t>UNICEF  has developed many programs to put into place to support refugee children in their education (Global Compact on Refugees, 2026). </a:t>
            </a:r>
          </a:p>
          <a:p>
            <a:r>
              <a:rPr lang="en-US" dirty="0"/>
              <a:t>One of these strategies is having double shift school when </a:t>
            </a:r>
            <a:r>
              <a:rPr lang="en-US" dirty="0" err="1"/>
              <a:t>jorianian</a:t>
            </a:r>
            <a:r>
              <a:rPr lang="en-US" dirty="0"/>
              <a:t> children attend school in the afternoon (Global Compact on Refugees, 2026). This allows all children to attend school without having to build more facilities (Global Compact on Refugees, 2026). </a:t>
            </a:r>
          </a:p>
          <a:p>
            <a:r>
              <a:rPr lang="en-US" dirty="0"/>
              <a:t>UNICEF also supports the construction of new facilities and school buildings  so that the children and young people have a </a:t>
            </a:r>
            <a:r>
              <a:rPr lang="en-US" dirty="0" err="1"/>
              <a:t>sfe</a:t>
            </a:r>
            <a:r>
              <a:rPr lang="en-US" dirty="0"/>
              <a:t> environment to study in (Global Compact on Refugees, 2026). Finally, UNICEF, support refugees with digital learning programs so if the children move around, they will still be able to attend classes remotely (Global Compact on Refugees, 2026). </a:t>
            </a:r>
            <a:endParaRPr lang="en-GB" dirty="0"/>
          </a:p>
        </p:txBody>
      </p:sp>
      <p:sp>
        <p:nvSpPr>
          <p:cNvPr id="4" name="Slide Number Placeholder 3"/>
          <p:cNvSpPr>
            <a:spLocks noGrp="1"/>
          </p:cNvSpPr>
          <p:nvPr>
            <p:ph type="sldNum" sz="quarter" idx="5"/>
          </p:nvPr>
        </p:nvSpPr>
        <p:spPr/>
        <p:txBody>
          <a:bodyPr/>
          <a:lstStyle/>
          <a:p>
            <a:fld id="{3ECFCA44-E8D1-48E4-88DF-15FC4673F799}" type="slidenum">
              <a:rPr lang="en-GB" smtClean="0"/>
              <a:t>5</a:t>
            </a:fld>
            <a:endParaRPr lang="en-GB"/>
          </a:p>
        </p:txBody>
      </p:sp>
    </p:spTree>
    <p:extLst>
      <p:ext uri="{BB962C8B-B14F-4D97-AF65-F5344CB8AC3E}">
        <p14:creationId xmlns:p14="http://schemas.microsoft.com/office/powerpoint/2010/main" val="7469718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6CFEEBE-47FF-4C19-A588-46FE611946BB}" type="datetimeFigureOut">
              <a:rPr lang="en-GB" smtClean="0"/>
              <a:t>11/05/2026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B16DA3-0835-4B85-B63E-8DD42C1A415B}" type="slidenum">
              <a:rPr lang="en-GB" smtClean="0"/>
              <a:t>‹#›</a:t>
            </a:fld>
            <a:endParaRPr lang="en-GB"/>
          </a:p>
        </p:txBody>
      </p:sp>
    </p:spTree>
    <p:extLst>
      <p:ext uri="{BB962C8B-B14F-4D97-AF65-F5344CB8AC3E}">
        <p14:creationId xmlns:p14="http://schemas.microsoft.com/office/powerpoint/2010/main" val="15115001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6CFEEBE-47FF-4C19-A588-46FE611946BB}" type="datetimeFigureOut">
              <a:rPr lang="en-GB" smtClean="0"/>
              <a:t>11/05/2026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B16DA3-0835-4B85-B63E-8DD42C1A415B}" type="slidenum">
              <a:rPr lang="en-GB" smtClean="0"/>
              <a:t>‹#›</a:t>
            </a:fld>
            <a:endParaRPr lang="en-GB"/>
          </a:p>
        </p:txBody>
      </p:sp>
    </p:spTree>
    <p:extLst>
      <p:ext uri="{BB962C8B-B14F-4D97-AF65-F5344CB8AC3E}">
        <p14:creationId xmlns:p14="http://schemas.microsoft.com/office/powerpoint/2010/main" val="31313007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CFEEBE-47FF-4C19-A588-46FE611946BB}" type="datetimeFigureOut">
              <a:rPr lang="en-GB" smtClean="0"/>
              <a:t>11/05/2026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B16DA3-0835-4B85-B63E-8DD42C1A415B}" type="slidenum">
              <a:rPr lang="en-GB" smtClean="0"/>
              <a:t>‹#›</a:t>
            </a:fld>
            <a:endParaRPr lang="en-GB"/>
          </a:p>
        </p:txBody>
      </p:sp>
    </p:spTree>
    <p:extLst>
      <p:ext uri="{BB962C8B-B14F-4D97-AF65-F5344CB8AC3E}">
        <p14:creationId xmlns:p14="http://schemas.microsoft.com/office/powerpoint/2010/main" val="23089226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6CFEEBE-47FF-4C19-A588-46FE611946BB}" type="datetimeFigureOut">
              <a:rPr lang="en-GB" smtClean="0"/>
              <a:t>11/05/2026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8B16DA3-0835-4B85-B63E-8DD42C1A415B}" type="slidenum">
              <a:rPr lang="en-GB" smtClean="0"/>
              <a:t>‹#›</a:t>
            </a:fld>
            <a:endParaRPr lang="en-GB"/>
          </a:p>
        </p:txBody>
      </p:sp>
    </p:spTree>
    <p:extLst>
      <p:ext uri="{BB962C8B-B14F-4D97-AF65-F5344CB8AC3E}">
        <p14:creationId xmlns:p14="http://schemas.microsoft.com/office/powerpoint/2010/main" val="37347918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6CFEEBE-47FF-4C19-A588-46FE611946BB}" type="datetimeFigureOut">
              <a:rPr lang="en-GB" smtClean="0"/>
              <a:t>11/05/2026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8B16DA3-0835-4B85-B63E-8DD42C1A415B}" type="slidenum">
              <a:rPr lang="en-GB" smtClean="0"/>
              <a:t>‹#›</a:t>
            </a:fld>
            <a:endParaRPr lang="en-GB"/>
          </a:p>
        </p:txBody>
      </p:sp>
    </p:spTree>
    <p:extLst>
      <p:ext uri="{BB962C8B-B14F-4D97-AF65-F5344CB8AC3E}">
        <p14:creationId xmlns:p14="http://schemas.microsoft.com/office/powerpoint/2010/main" val="2546470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86CFEEBE-47FF-4C19-A588-46FE611946BB}" type="datetimeFigureOut">
              <a:rPr lang="en-GB" smtClean="0"/>
              <a:t>11/05/2026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8B16DA3-0835-4B85-B63E-8DD42C1A415B}" type="slidenum">
              <a:rPr lang="en-GB" smtClean="0"/>
              <a:t>‹#›</a:t>
            </a:fld>
            <a:endParaRPr lang="en-GB"/>
          </a:p>
        </p:txBody>
      </p:sp>
    </p:spTree>
    <p:extLst>
      <p:ext uri="{BB962C8B-B14F-4D97-AF65-F5344CB8AC3E}">
        <p14:creationId xmlns:p14="http://schemas.microsoft.com/office/powerpoint/2010/main" val="20126320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6CFEEBE-47FF-4C19-A588-46FE611946BB}" type="datetimeFigureOut">
              <a:rPr lang="en-GB" smtClean="0"/>
              <a:t>11/05/2026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8B16DA3-0835-4B85-B63E-8DD42C1A415B}" type="slidenum">
              <a:rPr lang="en-GB" smtClean="0"/>
              <a:t>‹#›</a:t>
            </a:fld>
            <a:endParaRPr lang="en-GB"/>
          </a:p>
        </p:txBody>
      </p:sp>
    </p:spTree>
    <p:extLst>
      <p:ext uri="{BB962C8B-B14F-4D97-AF65-F5344CB8AC3E}">
        <p14:creationId xmlns:p14="http://schemas.microsoft.com/office/powerpoint/2010/main" val="2767519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6CFEEBE-47FF-4C19-A588-46FE611946BB}" type="datetimeFigureOut">
              <a:rPr lang="en-GB" smtClean="0"/>
              <a:t>11/05/2026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8B16DA3-0835-4B85-B63E-8DD42C1A415B}" type="slidenum">
              <a:rPr lang="en-GB" smtClean="0"/>
              <a:t>‹#›</a:t>
            </a:fld>
            <a:endParaRPr lang="en-GB"/>
          </a:p>
        </p:txBody>
      </p:sp>
    </p:spTree>
    <p:extLst>
      <p:ext uri="{BB962C8B-B14F-4D97-AF65-F5344CB8AC3E}">
        <p14:creationId xmlns:p14="http://schemas.microsoft.com/office/powerpoint/2010/main" val="32540472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6CFEEBE-47FF-4C19-A588-46FE611946BB}" type="datetimeFigureOut">
              <a:rPr lang="en-GB" smtClean="0"/>
              <a:t>11/05/2026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8B16DA3-0835-4B85-B63E-8DD42C1A415B}" type="slidenum">
              <a:rPr lang="en-GB" smtClean="0"/>
              <a:t>‹#›</a:t>
            </a:fld>
            <a:endParaRPr lang="en-GB"/>
          </a:p>
        </p:txBody>
      </p:sp>
    </p:spTree>
    <p:extLst>
      <p:ext uri="{BB962C8B-B14F-4D97-AF65-F5344CB8AC3E}">
        <p14:creationId xmlns:p14="http://schemas.microsoft.com/office/powerpoint/2010/main" val="2558823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CFEEBE-47FF-4C19-A588-46FE611946BB}" type="datetimeFigureOut">
              <a:rPr lang="en-GB" smtClean="0"/>
              <a:t>11/05/2026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B16DA3-0835-4B85-B63E-8DD42C1A415B}" type="slidenum">
              <a:rPr lang="en-GB" smtClean="0"/>
              <a:t>‹#›</a:t>
            </a:fld>
            <a:endParaRPr lang="en-GB"/>
          </a:p>
        </p:txBody>
      </p:sp>
    </p:spTree>
    <p:extLst>
      <p:ext uri="{BB962C8B-B14F-4D97-AF65-F5344CB8AC3E}">
        <p14:creationId xmlns:p14="http://schemas.microsoft.com/office/powerpoint/2010/main" val="5687418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CFEEBE-47FF-4C19-A588-46FE611946BB}" type="datetimeFigureOut">
              <a:rPr lang="en-GB" smtClean="0"/>
              <a:t>11/05/2026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B16DA3-0835-4B85-B63E-8DD42C1A415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21858666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CFEEBE-47FF-4C19-A588-46FE611946BB}" type="datetimeFigureOut">
              <a:rPr lang="en-GB" smtClean="0"/>
              <a:t>11/05/2026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B16DA3-0835-4B85-B63E-8DD42C1A415B}" type="slidenum">
              <a:rPr lang="en-GB" smtClean="0"/>
              <a:t>‹#›</a:t>
            </a:fld>
            <a:endParaRPr lang="en-GB"/>
          </a:p>
        </p:txBody>
      </p:sp>
    </p:spTree>
    <p:extLst>
      <p:ext uri="{BB962C8B-B14F-4D97-AF65-F5344CB8AC3E}">
        <p14:creationId xmlns:p14="http://schemas.microsoft.com/office/powerpoint/2010/main" val="27993988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CFEEBE-47FF-4C19-A588-46FE611946BB}" type="datetimeFigureOut">
              <a:rPr lang="en-GB" smtClean="0"/>
              <a:t>11/05/2026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B16DA3-0835-4B85-B63E-8DD42C1A415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40416443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CFEEBE-47FF-4C19-A588-46FE611946BB}" type="datetimeFigureOut">
              <a:rPr lang="en-GB" smtClean="0"/>
              <a:t>11/05/2026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B16DA3-0835-4B85-B63E-8DD42C1A415B}" type="slidenum">
              <a:rPr lang="en-GB" smtClean="0"/>
              <a:t>‹#›</a:t>
            </a:fld>
            <a:endParaRPr lang="en-GB"/>
          </a:p>
        </p:txBody>
      </p:sp>
    </p:spTree>
    <p:extLst>
      <p:ext uri="{BB962C8B-B14F-4D97-AF65-F5344CB8AC3E}">
        <p14:creationId xmlns:p14="http://schemas.microsoft.com/office/powerpoint/2010/main" val="15898093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6CFEEBE-47FF-4C19-A588-46FE611946BB}" type="datetimeFigureOut">
              <a:rPr lang="en-GB" smtClean="0"/>
              <a:t>11/05/2026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B16DA3-0835-4B85-B63E-8DD42C1A415B}" type="slidenum">
              <a:rPr lang="en-GB" smtClean="0"/>
              <a:t>‹#›</a:t>
            </a:fld>
            <a:endParaRPr lang="en-GB"/>
          </a:p>
        </p:txBody>
      </p:sp>
    </p:spTree>
    <p:extLst>
      <p:ext uri="{BB962C8B-B14F-4D97-AF65-F5344CB8AC3E}">
        <p14:creationId xmlns:p14="http://schemas.microsoft.com/office/powerpoint/2010/main" val="39117791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6CFEEBE-47FF-4C19-A588-46FE611946BB}" type="datetimeFigureOut">
              <a:rPr lang="en-GB" smtClean="0"/>
              <a:t>11/05/2026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B16DA3-0835-4B85-B63E-8DD42C1A415B}" type="slidenum">
              <a:rPr lang="en-GB" smtClean="0"/>
              <a:t>‹#›</a:t>
            </a:fld>
            <a:endParaRPr lang="en-GB"/>
          </a:p>
        </p:txBody>
      </p:sp>
    </p:spTree>
    <p:extLst>
      <p:ext uri="{BB962C8B-B14F-4D97-AF65-F5344CB8AC3E}">
        <p14:creationId xmlns:p14="http://schemas.microsoft.com/office/powerpoint/2010/main" val="3298878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6CFEEBE-47FF-4C19-A588-46FE611946BB}" type="datetimeFigureOut">
              <a:rPr lang="en-GB" smtClean="0"/>
              <a:t>11/05/2026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D8B16DA3-0835-4B85-B63E-8DD42C1A415B}" type="slidenum">
              <a:rPr lang="en-GB" smtClean="0"/>
              <a:t>‹#›</a:t>
            </a:fld>
            <a:endParaRPr lang="en-GB"/>
          </a:p>
        </p:txBody>
      </p:sp>
    </p:spTree>
    <p:extLst>
      <p:ext uri="{BB962C8B-B14F-4D97-AF65-F5344CB8AC3E}">
        <p14:creationId xmlns:p14="http://schemas.microsoft.com/office/powerpoint/2010/main" val="1903750706"/>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jordaneducation.info/K12/Jordan-K-12-Education-System.html" TargetMode="External"/><Relationship Id="rId2" Type="http://schemas.openxmlformats.org/officeDocument/2006/relationships/hyperlink" Target="https://www.britannica.com/place/Jordan/Climate" TargetMode="External"/><Relationship Id="rId1" Type="http://schemas.openxmlformats.org/officeDocument/2006/relationships/slideLayout" Target="../slideLayouts/slideLayout2.xml"/><Relationship Id="rId4" Type="http://schemas.openxmlformats.org/officeDocument/2006/relationships/hyperlink" Target="https://globalcompactrefugees.org/good-practices/supporting-education-jordan-refugee-and-jordanian-childr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75BB1-87AC-8810-155D-DD9CC8F8C837}"/>
              </a:ext>
            </a:extLst>
          </p:cNvPr>
          <p:cNvSpPr>
            <a:spLocks noGrp="1"/>
          </p:cNvSpPr>
          <p:nvPr>
            <p:ph type="ctrTitle"/>
          </p:nvPr>
        </p:nvSpPr>
        <p:spPr/>
        <p:txBody>
          <a:bodyPr>
            <a:normAutofit fontScale="90000"/>
          </a:bodyPr>
          <a:lstStyle/>
          <a:p>
            <a:r>
              <a:rPr lang="en-US" sz="2200"/>
              <a:t>Critically explore how UNICEF is helping to develop sustainable </a:t>
            </a:r>
            <a:r>
              <a:rPr lang="en-US" sz="2200" err="1"/>
              <a:t>practises</a:t>
            </a:r>
            <a:r>
              <a:rPr lang="en-US" sz="2200"/>
              <a:t> in education around the world in one of their focus areas: Adolescents, Gender, Immigrant/Refugee Children, Climate Change.  </a:t>
            </a:r>
            <a:br>
              <a:rPr lang="en-US" sz="2200"/>
            </a:br>
            <a:r>
              <a:rPr lang="en-US" sz="2200"/>
              <a:t>Critically </a:t>
            </a:r>
            <a:r>
              <a:rPr lang="en-US" sz="2200" err="1"/>
              <a:t>analyse</a:t>
            </a:r>
            <a:r>
              <a:rPr lang="en-US" sz="2200"/>
              <a:t> case studies from around the world using the report below, relevant literature and policy. </a:t>
            </a:r>
            <a:br>
              <a:rPr lang="en-US"/>
            </a:br>
            <a:endParaRPr lang="en-GB"/>
          </a:p>
        </p:txBody>
      </p:sp>
      <p:sp>
        <p:nvSpPr>
          <p:cNvPr id="3" name="Subtitle 2">
            <a:extLst>
              <a:ext uri="{FF2B5EF4-FFF2-40B4-BE49-F238E27FC236}">
                <a16:creationId xmlns:a16="http://schemas.microsoft.com/office/drawing/2014/main" id="{7DFD1D82-46D3-F7BB-4C2E-B4948C72F11E}"/>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876836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3" name="Rectangle 12">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9"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Freeform: Shape 28">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A654DCD-EB15-DE7E-BD0B-1944095E3A7C}"/>
              </a:ext>
            </a:extLst>
          </p:cNvPr>
          <p:cNvSpPr>
            <a:spLocks noGrp="1"/>
          </p:cNvSpPr>
          <p:nvPr>
            <p:ph type="title"/>
          </p:nvPr>
        </p:nvSpPr>
        <p:spPr>
          <a:xfrm>
            <a:off x="7181723" y="609600"/>
            <a:ext cx="4512989" cy="2227730"/>
          </a:xfrm>
        </p:spPr>
        <p:txBody>
          <a:bodyPr anchor="ctr">
            <a:normAutofit/>
          </a:bodyPr>
          <a:lstStyle/>
          <a:p>
            <a:r>
              <a:rPr lang="en-US">
                <a:solidFill>
                  <a:srgbClr val="FFFFFF"/>
                </a:solidFill>
              </a:rPr>
              <a:t>Introduction </a:t>
            </a:r>
            <a:endParaRPr lang="en-GB">
              <a:solidFill>
                <a:srgbClr val="FFFFFF"/>
              </a:solidFill>
            </a:endParaRPr>
          </a:p>
        </p:txBody>
      </p:sp>
      <p:sp>
        <p:nvSpPr>
          <p:cNvPr id="8" name="Content Placeholder 7">
            <a:extLst>
              <a:ext uri="{FF2B5EF4-FFF2-40B4-BE49-F238E27FC236}">
                <a16:creationId xmlns:a16="http://schemas.microsoft.com/office/drawing/2014/main" id="{C1DBFB7A-1461-9F4A-E885-673A57A29EBA}"/>
              </a:ext>
            </a:extLst>
          </p:cNvPr>
          <p:cNvSpPr>
            <a:spLocks noGrp="1"/>
          </p:cNvSpPr>
          <p:nvPr>
            <p:ph idx="1"/>
          </p:nvPr>
        </p:nvSpPr>
        <p:spPr>
          <a:xfrm>
            <a:off x="7181725" y="2837329"/>
            <a:ext cx="4512988" cy="3317938"/>
          </a:xfrm>
        </p:spPr>
        <p:txBody>
          <a:bodyPr anchor="t">
            <a:normAutofit/>
          </a:bodyPr>
          <a:lstStyle/>
          <a:p>
            <a:endParaRPr lang="en-US">
              <a:solidFill>
                <a:srgbClr val="FFFFFF"/>
              </a:solidFill>
            </a:endParaRPr>
          </a:p>
        </p:txBody>
      </p:sp>
    </p:spTree>
    <p:extLst>
      <p:ext uri="{BB962C8B-B14F-4D97-AF65-F5344CB8AC3E}">
        <p14:creationId xmlns:p14="http://schemas.microsoft.com/office/powerpoint/2010/main" val="2430569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0" name="Rectangle 1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2" name="Straight Connector 2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Isosceles Triangle 2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Freeform: Shape 35">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DA9A985-2787-0C99-4B1B-07B52090AEAA}"/>
              </a:ext>
            </a:extLst>
          </p:cNvPr>
          <p:cNvSpPr>
            <a:spLocks noGrp="1"/>
          </p:cNvSpPr>
          <p:nvPr>
            <p:ph type="title"/>
          </p:nvPr>
        </p:nvSpPr>
        <p:spPr>
          <a:xfrm>
            <a:off x="7181723" y="609600"/>
            <a:ext cx="4512989" cy="2227730"/>
          </a:xfrm>
        </p:spPr>
        <p:txBody>
          <a:bodyPr anchor="ctr">
            <a:normAutofit/>
          </a:bodyPr>
          <a:lstStyle/>
          <a:p>
            <a:r>
              <a:rPr lang="en-GB">
                <a:solidFill>
                  <a:srgbClr val="FFFFFF"/>
                </a:solidFill>
              </a:rPr>
              <a:t>Jordon </a:t>
            </a:r>
          </a:p>
        </p:txBody>
      </p:sp>
      <p:sp>
        <p:nvSpPr>
          <p:cNvPr id="13" name="Content Placeholder 14">
            <a:extLst>
              <a:ext uri="{FF2B5EF4-FFF2-40B4-BE49-F238E27FC236}">
                <a16:creationId xmlns:a16="http://schemas.microsoft.com/office/drawing/2014/main" id="{68615849-880B-3271-C48E-D9297A353BEB}"/>
              </a:ext>
            </a:extLst>
          </p:cNvPr>
          <p:cNvSpPr>
            <a:spLocks noGrp="1"/>
          </p:cNvSpPr>
          <p:nvPr>
            <p:ph idx="1"/>
          </p:nvPr>
        </p:nvSpPr>
        <p:spPr>
          <a:xfrm>
            <a:off x="7181725" y="2837329"/>
            <a:ext cx="4512988" cy="3317938"/>
          </a:xfrm>
        </p:spPr>
        <p:txBody>
          <a:bodyPr anchor="t">
            <a:normAutofit/>
          </a:bodyPr>
          <a:lstStyle/>
          <a:p>
            <a:endParaRPr lang="en-US">
              <a:solidFill>
                <a:srgbClr val="FFFFFF"/>
              </a:solidFill>
            </a:endParaRPr>
          </a:p>
        </p:txBody>
      </p:sp>
    </p:spTree>
    <p:extLst>
      <p:ext uri="{BB962C8B-B14F-4D97-AF65-F5344CB8AC3E}">
        <p14:creationId xmlns:p14="http://schemas.microsoft.com/office/powerpoint/2010/main" val="799811814"/>
      </p:ext>
    </p:extLst>
  </p:cSld>
  <p:clrMapOvr>
    <a:masterClrMapping/>
  </p:clrMapOvr>
  <mc:AlternateContent xmlns:mc="http://schemas.openxmlformats.org/markup-compatibility/2006" xmlns:p14="http://schemas.microsoft.com/office/powerpoint/2010/main">
    <mc:Choice Requires="p14">
      <p:transition spd="slow" p14:dur="2000" advTm="40992"/>
    </mc:Choice>
    <mc:Fallback xmlns="">
      <p:transition spd="slow" advTm="40992"/>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4" name="Rectangle 13">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0"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Freeform: Shape 29">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E242267-817D-291E-25BA-FCFFF3A38D2D}"/>
              </a:ext>
            </a:extLst>
          </p:cNvPr>
          <p:cNvSpPr>
            <a:spLocks noGrp="1"/>
          </p:cNvSpPr>
          <p:nvPr>
            <p:ph type="title"/>
          </p:nvPr>
        </p:nvSpPr>
        <p:spPr>
          <a:xfrm>
            <a:off x="7181723" y="609600"/>
            <a:ext cx="4512989" cy="2227730"/>
          </a:xfrm>
        </p:spPr>
        <p:txBody>
          <a:bodyPr anchor="ctr">
            <a:normAutofit/>
          </a:bodyPr>
          <a:lstStyle/>
          <a:p>
            <a:r>
              <a:rPr lang="en-US">
                <a:solidFill>
                  <a:srgbClr val="FFFFFF"/>
                </a:solidFill>
              </a:rPr>
              <a:t>Jordon education systems </a:t>
            </a:r>
            <a:endParaRPr lang="en-GB">
              <a:solidFill>
                <a:srgbClr val="FFFFFF"/>
              </a:solidFill>
            </a:endParaRPr>
          </a:p>
        </p:txBody>
      </p:sp>
      <p:sp>
        <p:nvSpPr>
          <p:cNvPr id="9" name="Content Placeholder 8">
            <a:extLst>
              <a:ext uri="{FF2B5EF4-FFF2-40B4-BE49-F238E27FC236}">
                <a16:creationId xmlns:a16="http://schemas.microsoft.com/office/drawing/2014/main" id="{E22A011E-EB39-2AE8-B74A-9A476B9328F1}"/>
              </a:ext>
            </a:extLst>
          </p:cNvPr>
          <p:cNvSpPr>
            <a:spLocks noGrp="1"/>
          </p:cNvSpPr>
          <p:nvPr>
            <p:ph idx="1"/>
          </p:nvPr>
        </p:nvSpPr>
        <p:spPr>
          <a:xfrm>
            <a:off x="7181725" y="2837329"/>
            <a:ext cx="4512988" cy="3317938"/>
          </a:xfrm>
        </p:spPr>
        <p:txBody>
          <a:bodyPr anchor="t">
            <a:normAutofit/>
          </a:bodyPr>
          <a:lstStyle/>
          <a:p>
            <a:endParaRPr lang="en-US">
              <a:solidFill>
                <a:srgbClr val="FFFFFF"/>
              </a:solidFill>
            </a:endParaRPr>
          </a:p>
        </p:txBody>
      </p:sp>
    </p:spTree>
    <p:extLst>
      <p:ext uri="{BB962C8B-B14F-4D97-AF65-F5344CB8AC3E}">
        <p14:creationId xmlns:p14="http://schemas.microsoft.com/office/powerpoint/2010/main" val="2203278533"/>
      </p:ext>
    </p:extLst>
  </p:cSld>
  <p:clrMapOvr>
    <a:masterClrMapping/>
  </p:clrMapOvr>
  <mc:AlternateContent xmlns:mc="http://schemas.openxmlformats.org/markup-compatibility/2006" xmlns:p14="http://schemas.microsoft.com/office/powerpoint/2010/main">
    <mc:Choice Requires="p14">
      <p:transition spd="slow" p14:dur="2000" advTm="2907"/>
    </mc:Choice>
    <mc:Fallback xmlns="">
      <p:transition spd="slow" advTm="2907"/>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3" name="Rectangle 12">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9"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Freeform: Shape 28">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5B5C115-29D2-BB56-3860-00FE35FE1631}"/>
              </a:ext>
            </a:extLst>
          </p:cNvPr>
          <p:cNvSpPr>
            <a:spLocks noGrp="1"/>
          </p:cNvSpPr>
          <p:nvPr>
            <p:ph type="title"/>
          </p:nvPr>
        </p:nvSpPr>
        <p:spPr>
          <a:xfrm>
            <a:off x="7181723" y="609600"/>
            <a:ext cx="4512989" cy="2227730"/>
          </a:xfrm>
        </p:spPr>
        <p:txBody>
          <a:bodyPr anchor="ctr">
            <a:normAutofit/>
          </a:bodyPr>
          <a:lstStyle/>
          <a:p>
            <a:r>
              <a:rPr lang="en-US">
                <a:solidFill>
                  <a:srgbClr val="FFFFFF"/>
                </a:solidFill>
              </a:rPr>
              <a:t>UNICEF support </a:t>
            </a:r>
            <a:endParaRPr lang="en-GB">
              <a:solidFill>
                <a:srgbClr val="FFFFFF"/>
              </a:solidFill>
            </a:endParaRPr>
          </a:p>
        </p:txBody>
      </p:sp>
      <p:sp>
        <p:nvSpPr>
          <p:cNvPr id="8" name="Content Placeholder 7">
            <a:extLst>
              <a:ext uri="{FF2B5EF4-FFF2-40B4-BE49-F238E27FC236}">
                <a16:creationId xmlns:a16="http://schemas.microsoft.com/office/drawing/2014/main" id="{0089FC4A-0C4A-F443-B324-D7C4849C1CA6}"/>
              </a:ext>
            </a:extLst>
          </p:cNvPr>
          <p:cNvSpPr>
            <a:spLocks noGrp="1"/>
          </p:cNvSpPr>
          <p:nvPr>
            <p:ph idx="1"/>
          </p:nvPr>
        </p:nvSpPr>
        <p:spPr>
          <a:xfrm>
            <a:off x="7181725" y="2837329"/>
            <a:ext cx="4512988" cy="3317938"/>
          </a:xfrm>
        </p:spPr>
        <p:txBody>
          <a:bodyPr anchor="t">
            <a:normAutofit/>
          </a:bodyPr>
          <a:lstStyle/>
          <a:p>
            <a:endParaRPr lang="en-US">
              <a:solidFill>
                <a:srgbClr val="FFFFFF"/>
              </a:solidFill>
            </a:endParaRPr>
          </a:p>
        </p:txBody>
      </p:sp>
    </p:spTree>
    <p:extLst>
      <p:ext uri="{BB962C8B-B14F-4D97-AF65-F5344CB8AC3E}">
        <p14:creationId xmlns:p14="http://schemas.microsoft.com/office/powerpoint/2010/main" val="40968195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A8DB1-F40A-0753-BA78-F95B2317DA3C}"/>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CC754451-5EBD-025C-60B8-9E87A3D29235}"/>
              </a:ext>
            </a:extLst>
          </p:cNvPr>
          <p:cNvSpPr>
            <a:spLocks noGrp="1"/>
          </p:cNvSpPr>
          <p:nvPr>
            <p:ph idx="1"/>
          </p:nvPr>
        </p:nvSpPr>
        <p:spPr/>
        <p:txBody>
          <a:bodyPr/>
          <a:lstStyle/>
          <a:p>
            <a:r>
              <a:rPr lang="en-GB" dirty="0"/>
              <a:t>Britannica (No Date) Jordan. Available a: </a:t>
            </a:r>
            <a:r>
              <a:rPr lang="en-GB" dirty="0">
                <a:hlinkClick r:id="rId2"/>
              </a:rPr>
              <a:t>https://www.britannica.com/place/Jordan/Climate</a:t>
            </a:r>
            <a:r>
              <a:rPr lang="en-GB" dirty="0"/>
              <a:t> (Accessed on 8th March 2026)</a:t>
            </a:r>
          </a:p>
          <a:p>
            <a:r>
              <a:rPr lang="en-GB" dirty="0"/>
              <a:t>Jordan education (2026) K-12 Education system of Jordan. Available at: </a:t>
            </a:r>
            <a:r>
              <a:rPr lang="en-GB" dirty="0">
                <a:hlinkClick r:id="rId3"/>
              </a:rPr>
              <a:t>https://www.jordaneducation.info/K12/Jordan-K-12-Education-System.html</a:t>
            </a:r>
            <a:r>
              <a:rPr lang="en-GB" dirty="0"/>
              <a:t> (Accessed on 8th March 2026)</a:t>
            </a:r>
          </a:p>
          <a:p>
            <a:r>
              <a:rPr lang="en-GB" dirty="0"/>
              <a:t>Global Compact on Refugees (2026) Supporting Education in Jordan for Refugee and Jordanian Children. Available at: </a:t>
            </a:r>
            <a:r>
              <a:rPr lang="en-GB" dirty="0">
                <a:hlinkClick r:id="rId4"/>
              </a:rPr>
              <a:t>https://globalcompactrefugees.org/good-practices/supporting-education-jordan-refugee-and-jordanian-children</a:t>
            </a:r>
            <a:r>
              <a:rPr lang="en-GB" dirty="0"/>
              <a:t>  (Accessed on 8</a:t>
            </a:r>
            <a:r>
              <a:rPr lang="en-GB" baseline="30000" dirty="0"/>
              <a:t>th</a:t>
            </a:r>
            <a:r>
              <a:rPr lang="en-GB" dirty="0"/>
              <a:t> March 2026)</a:t>
            </a:r>
          </a:p>
        </p:txBody>
      </p:sp>
    </p:spTree>
    <p:extLst>
      <p:ext uri="{BB962C8B-B14F-4D97-AF65-F5344CB8AC3E}">
        <p14:creationId xmlns:p14="http://schemas.microsoft.com/office/powerpoint/2010/main" val="68353648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6" ma:contentTypeDescription="Create a new document." ma:contentTypeScope="" ma:versionID="e9b34a5b6054a0375d51dca8bbe9d6e9">
  <xsd:schema xmlns:xsd="http://www.w3.org/2001/XMLSchema" xmlns:xs="http://www.w3.org/2001/XMLSchema" xmlns:p="http://schemas.microsoft.com/office/2006/metadata/properties" xmlns:ns3="3ef5847a-e696-4fee-a2c0-6c3f87568321" targetNamespace="http://schemas.microsoft.com/office/2006/metadata/properties" ma:root="true" ma:fieldsID="517521dabe08bc113e0c9ffe16d769a6"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BillingMetadata" ma:index="13"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C53059A-AEE7-4FD6-8E02-650922B0AB5A}">
  <ds:schemaRefs>
    <ds:schemaRef ds:uri="http://schemas.microsoft.com/sharepoint/v3/contenttype/forms"/>
  </ds:schemaRefs>
</ds:datastoreItem>
</file>

<file path=customXml/itemProps2.xml><?xml version="1.0" encoding="utf-8"?>
<ds:datastoreItem xmlns:ds="http://schemas.openxmlformats.org/officeDocument/2006/customXml" ds:itemID="{0416E963-6181-42D4-9C64-25A1A6225D35}">
  <ds:schemaRefs>
    <ds:schemaRef ds:uri="http://schemas.microsoft.com/office/2006/metadata/properties"/>
    <ds:schemaRef ds:uri="http://schemas.microsoft.com/office/infopath/2007/PartnerControls"/>
    <ds:schemaRef ds:uri="http://purl.org/dc/dcmitype/"/>
    <ds:schemaRef ds:uri="http://schemas.microsoft.com/office/2006/documentManagement/types"/>
    <ds:schemaRef ds:uri="http://purl.org/dc/elements/1.1/"/>
    <ds:schemaRef ds:uri="http://www.w3.org/XML/1998/namespace"/>
    <ds:schemaRef ds:uri="http://schemas.openxmlformats.org/package/2006/metadata/core-properties"/>
    <ds:schemaRef ds:uri="3ef5847a-e696-4fee-a2c0-6c3f87568321"/>
    <ds:schemaRef ds:uri="http://purl.org/dc/terms/"/>
  </ds:schemaRefs>
</ds:datastoreItem>
</file>

<file path=customXml/itemProps3.xml><?xml version="1.0" encoding="utf-8"?>
<ds:datastoreItem xmlns:ds="http://schemas.openxmlformats.org/officeDocument/2006/customXml" ds:itemID="{4289DA3B-6B1B-424A-9A34-146014870DC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1</TotalTime>
  <Words>657</Words>
  <Application>Microsoft Office PowerPoint</Application>
  <PresentationFormat>Widescreen</PresentationFormat>
  <Paragraphs>28</Paragraphs>
  <Slides>6</Slides>
  <Notes>3</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Facet</vt:lpstr>
      <vt:lpstr>Critically explore how UNICEF is helping to develop sustainable practises in education around the world in one of their focus areas: Adolescents, Gender, Immigrant/Refugee Children, Climate Change.   Critically analyse case studies from around the world using the report below, relevant literature and policy.  </vt:lpstr>
      <vt:lpstr>Introduction </vt:lpstr>
      <vt:lpstr>Jordon </vt:lpstr>
      <vt:lpstr>Jordon education systems </vt:lpstr>
      <vt:lpstr>UNICEF support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Critically explore how UNICEF is helping to develop sustainable practises in education around the world in one of their focus areas: Adolescents, Gender, Immigrant/Refugee Children, Climate Change.   Critically analyse case studies from around the world using the report below, relevant literature and policy.</dc:title>
  <dc:creator>Nena Simon-Vaughan (2502963)</dc:creator>
  <cp:lastModifiedBy>Nena Simon-Vaughan (2502963)</cp:lastModifiedBy>
  <cp:revision>4</cp:revision>
  <dcterms:created xsi:type="dcterms:W3CDTF">2026-03-06T18:05:39Z</dcterms:created>
  <dcterms:modified xsi:type="dcterms:W3CDTF">2026-05-11T10:57:58Z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