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2"/>
  </p:handoutMasterIdLst>
  <p:sldIdLst>
    <p:sldId id="319" r:id="rId2"/>
    <p:sldId id="394" r:id="rId3"/>
    <p:sldId id="368" r:id="rId4"/>
    <p:sldId id="387" r:id="rId5"/>
    <p:sldId id="278" r:id="rId6"/>
    <p:sldId id="388" r:id="rId7"/>
    <p:sldId id="375" r:id="rId8"/>
    <p:sldId id="322" r:id="rId9"/>
    <p:sldId id="324" r:id="rId10"/>
    <p:sldId id="389" r:id="rId11"/>
    <p:sldId id="325" r:id="rId12"/>
    <p:sldId id="390" r:id="rId13"/>
    <p:sldId id="326" r:id="rId14"/>
    <p:sldId id="339" r:id="rId15"/>
    <p:sldId id="378" r:id="rId16"/>
    <p:sldId id="328" r:id="rId17"/>
    <p:sldId id="298" r:id="rId18"/>
    <p:sldId id="300" r:id="rId19"/>
    <p:sldId id="329" r:id="rId20"/>
    <p:sldId id="391" r:id="rId21"/>
    <p:sldId id="330" r:id="rId22"/>
    <p:sldId id="331" r:id="rId23"/>
    <p:sldId id="392" r:id="rId24"/>
    <p:sldId id="333" r:id="rId25"/>
    <p:sldId id="393" r:id="rId26"/>
    <p:sldId id="334" r:id="rId27"/>
    <p:sldId id="335" r:id="rId28"/>
    <p:sldId id="380" r:id="rId29"/>
    <p:sldId id="384" r:id="rId30"/>
    <p:sldId id="340" r:id="rId31"/>
  </p:sldIdLst>
  <p:sldSz cx="9144000" cy="6858000" type="screen4x3"/>
  <p:notesSz cx="7086600" cy="86868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p:cViewPr varScale="1">
        <p:scale>
          <a:sx n="106" d="100"/>
          <a:sy n="106" d="100"/>
        </p:scale>
        <p:origin x="6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3434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4014100" y="0"/>
            <a:ext cx="3070860" cy="434340"/>
          </a:xfrm>
          <a:prstGeom prst="rect">
            <a:avLst/>
          </a:prstGeom>
        </p:spPr>
        <p:txBody>
          <a:bodyPr vert="horz" lIns="91440" tIns="45720" rIns="91440" bIns="45720" rtlCol="0"/>
          <a:lstStyle>
            <a:lvl1pPr algn="r">
              <a:defRPr sz="1200"/>
            </a:lvl1pPr>
          </a:lstStyle>
          <a:p>
            <a:fld id="{082FA885-6DBB-4863-9CB5-27A7FD30F413}" type="datetimeFigureOut">
              <a:rPr lang="en-US" smtClean="0"/>
              <a:t>3/16/21</a:t>
            </a:fld>
            <a:endParaRPr lang="en-US"/>
          </a:p>
        </p:txBody>
      </p:sp>
      <p:sp>
        <p:nvSpPr>
          <p:cNvPr id="4" name="Footer Placeholder 3"/>
          <p:cNvSpPr>
            <a:spLocks noGrp="1"/>
          </p:cNvSpPr>
          <p:nvPr>
            <p:ph type="ftr" sz="quarter" idx="2"/>
          </p:nvPr>
        </p:nvSpPr>
        <p:spPr>
          <a:xfrm>
            <a:off x="0" y="8250952"/>
            <a:ext cx="3070860" cy="43434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4014100" y="8250952"/>
            <a:ext cx="3070860" cy="434340"/>
          </a:xfrm>
          <a:prstGeom prst="rect">
            <a:avLst/>
          </a:prstGeom>
        </p:spPr>
        <p:txBody>
          <a:bodyPr vert="horz" lIns="91440" tIns="45720" rIns="91440" bIns="45720" rtlCol="0" anchor="b"/>
          <a:lstStyle>
            <a:lvl1pPr algn="r">
              <a:defRPr sz="1200"/>
            </a:lvl1pPr>
          </a:lstStyle>
          <a:p>
            <a:fld id="{9DC50843-00C0-4502-B22F-CEA15E310C44}" type="slidenum">
              <a:rPr lang="en-US" smtClean="0"/>
              <a:t>‹#›</a:t>
            </a:fld>
            <a:endParaRPr lang="en-US"/>
          </a:p>
        </p:txBody>
      </p:sp>
    </p:spTree>
    <p:extLst>
      <p:ext uri="{BB962C8B-B14F-4D97-AF65-F5344CB8AC3E}">
        <p14:creationId xmlns:p14="http://schemas.microsoft.com/office/powerpoint/2010/main" val="197348939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CA42637-DB5C-4E55-A139-60CCE47E854C}" type="datetimeFigureOut">
              <a:rPr lang="en-US" smtClean="0"/>
              <a:t>3/16/21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3148797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A42637-DB5C-4E55-A139-60CCE47E854C}" type="datetimeFigureOut">
              <a:rPr lang="en-US" smtClean="0"/>
              <a:t>3/16/21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4255084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A42637-DB5C-4E55-A139-60CCE47E854C}" type="datetimeFigureOut">
              <a:rPr lang="en-US" smtClean="0"/>
              <a:t>3/16/21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417396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CA42637-DB5C-4E55-A139-60CCE47E854C}" type="datetimeFigureOut">
              <a:rPr lang="en-US" smtClean="0"/>
              <a:t>3/16/21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266847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CA42637-DB5C-4E55-A139-60CCE47E854C}" type="datetimeFigureOut">
              <a:rPr lang="en-US" smtClean="0"/>
              <a:t>3/16/21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4168058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A42637-DB5C-4E55-A139-60CCE47E854C}" type="datetimeFigureOut">
              <a:rPr lang="en-US" smtClean="0"/>
              <a:t>3/16/21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42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A42637-DB5C-4E55-A139-60CCE47E854C}" type="datetimeFigureOut">
              <a:rPr lang="en-US" smtClean="0"/>
              <a:t>3/16/21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872136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A42637-DB5C-4E55-A139-60CCE47E854C}" type="datetimeFigureOut">
              <a:rPr lang="en-US" smtClean="0"/>
              <a:t>3/16/21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2827057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A42637-DB5C-4E55-A139-60CCE47E854C}" type="datetimeFigureOut">
              <a:rPr lang="en-US" smtClean="0"/>
              <a:t>3/16/21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3117749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A42637-DB5C-4E55-A139-60CCE47E854C}" type="datetimeFigureOut">
              <a:rPr lang="en-US" smtClean="0"/>
              <a:t>3/16/21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226807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A42637-DB5C-4E55-A139-60CCE47E854C}" type="datetimeFigureOut">
              <a:rPr lang="en-US" smtClean="0"/>
              <a:t>3/16/21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20E4E6-E5C4-403E-B11A-2D54F17220EB}" type="slidenum">
              <a:rPr lang="en-US" smtClean="0"/>
              <a:t>‹#›</a:t>
            </a:fld>
            <a:endParaRPr lang="en-US"/>
          </a:p>
        </p:txBody>
      </p:sp>
    </p:spTree>
    <p:extLst>
      <p:ext uri="{BB962C8B-B14F-4D97-AF65-F5344CB8AC3E}">
        <p14:creationId xmlns:p14="http://schemas.microsoft.com/office/powerpoint/2010/main" val="1412454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A42637-DB5C-4E55-A139-60CCE47E854C}" type="datetimeFigureOut">
              <a:rPr lang="en-US" smtClean="0"/>
              <a:t>3/16/21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20E4E6-E5C4-403E-B11A-2D54F17220EB}" type="slidenum">
              <a:rPr lang="en-US" smtClean="0"/>
              <a:t>‹#›</a:t>
            </a:fld>
            <a:endParaRPr lang="en-US"/>
          </a:p>
        </p:txBody>
      </p:sp>
    </p:spTree>
    <p:extLst>
      <p:ext uri="{BB962C8B-B14F-4D97-AF65-F5344CB8AC3E}">
        <p14:creationId xmlns:p14="http://schemas.microsoft.com/office/powerpoint/2010/main" val="10363037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05265DC-CF6B-4AE8-B3F3-2A7A16374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AFEEF07-B3DE-184A-87D4-75CF01E3B681}"/>
              </a:ext>
            </a:extLst>
          </p:cNvPr>
          <p:cNvSpPr>
            <a:spLocks noGrp="1"/>
          </p:cNvSpPr>
          <p:nvPr>
            <p:ph type="title"/>
          </p:nvPr>
        </p:nvSpPr>
        <p:spPr>
          <a:xfrm>
            <a:off x="628650" y="4100804"/>
            <a:ext cx="3293268" cy="1907884"/>
          </a:xfrm>
        </p:spPr>
        <p:txBody>
          <a:bodyPr anchor="t">
            <a:normAutofit/>
          </a:bodyPr>
          <a:lstStyle/>
          <a:p>
            <a:pPr>
              <a:lnSpc>
                <a:spcPct val="90000"/>
              </a:lnSpc>
            </a:pPr>
            <a:r>
              <a:rPr lang="en-US" sz="3000" b="1" dirty="0">
                <a:solidFill>
                  <a:schemeClr val="bg1"/>
                </a:solidFill>
              </a:rPr>
              <a:t>RESEARCH, METHODS &amp; COMMUNICATION</a:t>
            </a:r>
            <a:br>
              <a:rPr lang="en-US" sz="3000" b="1" dirty="0">
                <a:solidFill>
                  <a:schemeClr val="bg1"/>
                </a:solidFill>
              </a:rPr>
            </a:br>
            <a:endParaRPr lang="en-US" sz="3000" dirty="0">
              <a:solidFill>
                <a:schemeClr val="bg1"/>
              </a:solidFill>
            </a:endParaRPr>
          </a:p>
        </p:txBody>
      </p:sp>
      <p:pic>
        <p:nvPicPr>
          <p:cNvPr id="7" name="Picture 6" descr="A person standing in front of a city skyline&#10;&#10;Description automatically generated with low confidence">
            <a:extLst>
              <a:ext uri="{FF2B5EF4-FFF2-40B4-BE49-F238E27FC236}">
                <a16:creationId xmlns:a16="http://schemas.microsoft.com/office/drawing/2014/main" id="{3F4F0498-6F0A-8445-B3A4-752E4CECA764}"/>
              </a:ext>
            </a:extLst>
          </p:cNvPr>
          <p:cNvPicPr>
            <a:picLocks noChangeAspect="1"/>
          </p:cNvPicPr>
          <p:nvPr/>
        </p:nvPicPr>
        <p:blipFill rotWithShape="1">
          <a:blip r:embed="rId2">
            <a:extLst>
              <a:ext uri="{28A0092B-C50C-407E-A947-70E740481C1C}">
                <a14:useLocalDpi xmlns:a14="http://schemas.microsoft.com/office/drawing/2010/main" val="0"/>
              </a:ext>
            </a:extLst>
          </a:blip>
          <a:srcRect t="16765" b="16765"/>
          <a:stretch/>
        </p:blipFill>
        <p:spPr>
          <a:xfrm>
            <a:off x="20" y="2"/>
            <a:ext cx="9143980" cy="3418853"/>
          </a:xfrm>
          <a:custGeom>
            <a:avLst/>
            <a:gdLst/>
            <a:ahLst/>
            <a:cxnLst/>
            <a:rect l="l" t="t" r="r" b="b"/>
            <a:pathLst>
              <a:path w="12192000" h="3418853">
                <a:moveTo>
                  <a:pt x="0" y="0"/>
                </a:moveTo>
                <a:lnTo>
                  <a:pt x="12192000" y="0"/>
                </a:lnTo>
                <a:lnTo>
                  <a:pt x="12192000" y="227978"/>
                </a:lnTo>
                <a:lnTo>
                  <a:pt x="12192000" y="2065168"/>
                </a:lnTo>
                <a:lnTo>
                  <a:pt x="12192000" y="3342653"/>
                </a:lnTo>
                <a:lnTo>
                  <a:pt x="9439275" y="3418853"/>
                </a:lnTo>
                <a:lnTo>
                  <a:pt x="5572127" y="3171203"/>
                </a:lnTo>
                <a:lnTo>
                  <a:pt x="0" y="3342653"/>
                </a:lnTo>
                <a:lnTo>
                  <a:pt x="0" y="2065168"/>
                </a:lnTo>
                <a:lnTo>
                  <a:pt x="0" y="227978"/>
                </a:lnTo>
                <a:close/>
              </a:path>
            </a:pathLst>
          </a:custGeom>
        </p:spPr>
      </p:pic>
      <p:grpSp>
        <p:nvGrpSpPr>
          <p:cNvPr id="32" name="Group 31">
            <a:extLst>
              <a:ext uri="{FF2B5EF4-FFF2-40B4-BE49-F238E27FC236}">
                <a16:creationId xmlns:a16="http://schemas.microsoft.com/office/drawing/2014/main" id="{37EA779C-87BF-454F-919D-A3DA98FD8A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59818"/>
            <a:ext cx="9144000" cy="757168"/>
            <a:chOff x="0" y="2959818"/>
            <a:chExt cx="12192000" cy="757168"/>
          </a:xfrm>
        </p:grpSpPr>
        <p:sp>
          <p:nvSpPr>
            <p:cNvPr id="33" name="Freeform: Shape 32">
              <a:extLst>
                <a:ext uri="{FF2B5EF4-FFF2-40B4-BE49-F238E27FC236}">
                  <a16:creationId xmlns:a16="http://schemas.microsoft.com/office/drawing/2014/main" id="{D8C2E702-9A3E-420B-81FC-693685CAF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6AA40418-2F7D-4A2A-84C0-1A72B0307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idx="1"/>
          </p:nvPr>
        </p:nvSpPr>
        <p:spPr>
          <a:xfrm>
            <a:off x="4248150" y="4197093"/>
            <a:ext cx="4269581" cy="1648849"/>
          </a:xfrm>
        </p:spPr>
        <p:txBody>
          <a:bodyPr>
            <a:normAutofit/>
          </a:bodyPr>
          <a:lstStyle/>
          <a:p>
            <a:pPr marL="0" lvl="0" indent="0">
              <a:buNone/>
            </a:pPr>
            <a:endParaRPr lang="en-US" sz="2100" b="1" dirty="0">
              <a:solidFill>
                <a:schemeClr val="bg1">
                  <a:alpha val="80000"/>
                </a:schemeClr>
              </a:solidFill>
            </a:endParaRPr>
          </a:p>
          <a:p>
            <a:pPr marL="0" lvl="0" indent="0">
              <a:buNone/>
            </a:pPr>
            <a:r>
              <a:rPr lang="en-US" sz="2100" dirty="0">
                <a:solidFill>
                  <a:schemeClr val="bg1">
                    <a:alpha val="80000"/>
                  </a:schemeClr>
                </a:solidFill>
                <a:ea typeface="+mj-ea"/>
                <a:cs typeface="+mj-cs"/>
              </a:rPr>
              <a:t>Week 1</a:t>
            </a:r>
          </a:p>
          <a:p>
            <a:pPr marL="0" lvl="0" indent="0">
              <a:buNone/>
            </a:pPr>
            <a:endParaRPr lang="en-US" sz="2100" dirty="0">
              <a:solidFill>
                <a:schemeClr val="bg1">
                  <a:alpha val="80000"/>
                </a:schemeClr>
              </a:solidFill>
              <a:ea typeface="+mj-ea"/>
              <a:cs typeface="+mj-cs"/>
            </a:endParaRPr>
          </a:p>
          <a:p>
            <a:pPr marL="0" lvl="0" indent="0">
              <a:buNone/>
            </a:pPr>
            <a:r>
              <a:rPr lang="en-US" sz="2100" dirty="0" err="1">
                <a:solidFill>
                  <a:schemeClr val="bg1">
                    <a:alpha val="80000"/>
                  </a:schemeClr>
                </a:solidFill>
                <a:ea typeface="+mj-ea"/>
                <a:cs typeface="+mj-cs"/>
              </a:rPr>
              <a:t>Timi</a:t>
            </a:r>
            <a:r>
              <a:rPr lang="en-US" sz="2100" dirty="0">
                <a:solidFill>
                  <a:schemeClr val="bg1">
                    <a:alpha val="80000"/>
                  </a:schemeClr>
                </a:solidFill>
                <a:ea typeface="+mj-ea"/>
                <a:cs typeface="+mj-cs"/>
              </a:rPr>
              <a:t> O’Neill</a:t>
            </a:r>
          </a:p>
          <a:p>
            <a:pPr marL="0" lvl="0" indent="0">
              <a:buNone/>
            </a:pPr>
            <a:endParaRPr lang="en-US" sz="2100" dirty="0">
              <a:solidFill>
                <a:schemeClr val="bg1">
                  <a:alpha val="80000"/>
                </a:schemeClr>
              </a:solidFill>
            </a:endParaRPr>
          </a:p>
          <a:p>
            <a:pPr marL="0" lvl="0" indent="0">
              <a:buNone/>
            </a:pPr>
            <a:endParaRPr lang="en-US" sz="2100" dirty="0">
              <a:solidFill>
                <a:schemeClr val="bg1">
                  <a:alpha val="80000"/>
                </a:schemeClr>
              </a:solidFill>
            </a:endParaRPr>
          </a:p>
        </p:txBody>
      </p:sp>
    </p:spTree>
    <p:extLst>
      <p:ext uri="{BB962C8B-B14F-4D97-AF65-F5344CB8AC3E}">
        <p14:creationId xmlns:p14="http://schemas.microsoft.com/office/powerpoint/2010/main" val="351177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3B72EE7-9AC6-F443-8C3B-5969BADA4683}"/>
              </a:ext>
            </a:extLst>
          </p:cNvPr>
          <p:cNvSpPr>
            <a:spLocks noGrp="1"/>
          </p:cNvSpPr>
          <p:nvPr>
            <p:ph type="title"/>
          </p:nvPr>
        </p:nvSpPr>
        <p:spPr>
          <a:xfrm>
            <a:off x="1284686" y="1040400"/>
            <a:ext cx="5899545" cy="707886"/>
          </a:xfrm>
        </p:spPr>
        <p:txBody>
          <a:bodyPr anchor="b">
            <a:normAutofit/>
          </a:bodyPr>
          <a:lstStyle/>
          <a:p>
            <a:r>
              <a:rPr lang="en-US" sz="3500">
                <a:solidFill>
                  <a:schemeClr val="bg1"/>
                </a:solidFill>
              </a:rPr>
              <a:t>What to expect in this module</a:t>
            </a: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48C77309-6D0A-724D-84B0-9AB2EE23BE6B}"/>
              </a:ext>
            </a:extLst>
          </p:cNvPr>
          <p:cNvSpPr>
            <a:spLocks noGrp="1"/>
          </p:cNvSpPr>
          <p:nvPr>
            <p:ph idx="1"/>
          </p:nvPr>
        </p:nvSpPr>
        <p:spPr>
          <a:xfrm>
            <a:off x="1284684" y="3070719"/>
            <a:ext cx="6640115" cy="3406281"/>
          </a:xfrm>
        </p:spPr>
        <p:txBody>
          <a:bodyPr>
            <a:normAutofit/>
          </a:bodyPr>
          <a:lstStyle/>
          <a:p>
            <a:r>
              <a:rPr lang="en-US" sz="2100" dirty="0">
                <a:solidFill>
                  <a:schemeClr val="bg1">
                    <a:alpha val="80000"/>
                  </a:schemeClr>
                </a:solidFill>
              </a:rPr>
              <a:t>You will explore the role communication plays across a range of creative areas</a:t>
            </a:r>
          </a:p>
          <a:p>
            <a:r>
              <a:rPr lang="en-US" sz="2100" dirty="0">
                <a:solidFill>
                  <a:schemeClr val="bg1">
                    <a:alpha val="80000"/>
                  </a:schemeClr>
                </a:solidFill>
              </a:rPr>
              <a:t>Understand how creative people use communication theories to express new ideas</a:t>
            </a:r>
          </a:p>
          <a:p>
            <a:r>
              <a:rPr lang="en-US" sz="2100" dirty="0">
                <a:solidFill>
                  <a:schemeClr val="bg1">
                    <a:alpha val="80000"/>
                  </a:schemeClr>
                </a:solidFill>
              </a:rPr>
              <a:t>The role storytelling plays with the act of communication</a:t>
            </a:r>
          </a:p>
        </p:txBody>
      </p:sp>
    </p:spTree>
    <p:extLst>
      <p:ext uri="{BB962C8B-B14F-4D97-AF65-F5344CB8AC3E}">
        <p14:creationId xmlns:p14="http://schemas.microsoft.com/office/powerpoint/2010/main" val="4077484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533400" y="3048000"/>
            <a:ext cx="7543800" cy="3505199"/>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1600" dirty="0">
                <a:solidFill>
                  <a:schemeClr val="bg1">
                    <a:alpha val="80000"/>
                  </a:schemeClr>
                </a:solidFill>
              </a:rPr>
              <a:t>COMMUNICATION---</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The word “communication” is derived from Latin word “ </a:t>
            </a:r>
            <a:r>
              <a:rPr lang="en-US" sz="1600" i="1" dirty="0">
                <a:solidFill>
                  <a:schemeClr val="bg1">
                    <a:alpha val="80000"/>
                  </a:schemeClr>
                </a:solidFill>
              </a:rPr>
              <a:t>communis</a:t>
            </a:r>
            <a:r>
              <a:rPr lang="en-US" sz="1600" dirty="0">
                <a:solidFill>
                  <a:schemeClr val="bg1">
                    <a:alpha val="80000"/>
                  </a:schemeClr>
                </a:solidFill>
              </a:rPr>
              <a:t>” , which means common or to make common.. It is a process of exchange of facts, ideas, opinions and a means that individuals or organizations share the meaning and understanding with one another. </a:t>
            </a:r>
          </a:p>
          <a:p>
            <a:pPr marR="0" lvl="0" indent="-228600">
              <a:lnSpc>
                <a:spcPct val="90000"/>
              </a:lnSpc>
              <a:spcBef>
                <a:spcPts val="0"/>
              </a:spcBef>
              <a:spcAft>
                <a:spcPts val="0"/>
              </a:spcAft>
              <a:buFont typeface="Arial" panose="020B0604020202020204" pitchFamily="34" charset="0"/>
              <a:buChar char="•"/>
            </a:pPr>
            <a:endParaRPr lang="en-US" sz="1600" dirty="0">
              <a:solidFill>
                <a:schemeClr val="bg1">
                  <a:alpha val="80000"/>
                </a:schemeClr>
              </a:solidFill>
            </a:endParaRPr>
          </a:p>
          <a:p>
            <a:pPr marL="342900" marR="0" lvl="0" indent="-228600">
              <a:lnSpc>
                <a:spcPct val="90000"/>
              </a:lnSpc>
              <a:spcBef>
                <a:spcPts val="0"/>
              </a:spcBef>
              <a:spcAft>
                <a:spcPts val="1000"/>
              </a:spcAft>
              <a:buFont typeface="Arial" panose="020B0604020202020204" pitchFamily="34" charset="0"/>
              <a:buChar char="•"/>
            </a:pPr>
            <a:r>
              <a:rPr lang="en-US" sz="1600" dirty="0">
                <a:solidFill>
                  <a:schemeClr val="bg1">
                    <a:alpha val="80000"/>
                  </a:schemeClr>
                </a:solidFill>
              </a:rPr>
              <a:t>The process of communication is what allows us to interact with other people; without it , we would be unable to share knowledge or experiences with anything outside ourselves. Common forms of communication include speaking, writing, gestures, touch and broadcasting.</a:t>
            </a:r>
            <a:endParaRPr lang="en-US" sz="1600" b="1" dirty="0">
              <a:solidFill>
                <a:schemeClr val="bg1">
                  <a:alpha val="80000"/>
                </a:schemeClr>
              </a:solidFill>
            </a:endParaRPr>
          </a:p>
          <a:p>
            <a:pPr marL="285750" lvl="0" indent="-228600">
              <a:lnSpc>
                <a:spcPct val="90000"/>
              </a:lnSpc>
              <a:spcAft>
                <a:spcPts val="1000"/>
              </a:spcAft>
              <a:buFont typeface="Arial" panose="020B0604020202020204" pitchFamily="34" charset="0"/>
              <a:buChar char="•"/>
            </a:pPr>
            <a:r>
              <a:rPr lang="en-US" sz="1600" dirty="0">
                <a:solidFill>
                  <a:schemeClr val="bg1">
                    <a:alpha val="80000"/>
                  </a:schemeClr>
                </a:solidFill>
              </a:rPr>
              <a:t>Sharing of experiences on the basis of commonness----</a:t>
            </a:r>
            <a:r>
              <a:rPr lang="en-US" sz="1600" b="1" i="1" dirty="0">
                <a:solidFill>
                  <a:schemeClr val="bg1">
                    <a:alpha val="80000"/>
                  </a:schemeClr>
                </a:solidFill>
              </a:rPr>
              <a:t>Wilbur Schramm</a:t>
            </a:r>
            <a:r>
              <a:rPr lang="en-US" sz="1600" i="1" dirty="0">
                <a:solidFill>
                  <a:schemeClr val="bg1">
                    <a:alpha val="80000"/>
                  </a:schemeClr>
                </a:solidFill>
              </a:rPr>
              <a:t>.</a:t>
            </a:r>
            <a:endParaRPr lang="en-US" sz="1600" dirty="0">
              <a:solidFill>
                <a:schemeClr val="bg1">
                  <a:alpha val="80000"/>
                </a:schemeClr>
              </a:solidFill>
            </a:endParaRPr>
          </a:p>
          <a:p>
            <a:pPr marL="114300" lvl="0">
              <a:lnSpc>
                <a:spcPct val="90000"/>
              </a:lnSpc>
            </a:pPr>
            <a:endParaRPr lang="en-US" sz="1300" b="1" i="1" dirty="0">
              <a:solidFill>
                <a:schemeClr val="bg1">
                  <a:alpha val="80000"/>
                </a:schemeClr>
              </a:solidFill>
            </a:endParaRPr>
          </a:p>
          <a:p>
            <a:pPr marL="342900" lvl="0" indent="-228600">
              <a:lnSpc>
                <a:spcPct val="90000"/>
              </a:lnSpc>
              <a:spcAft>
                <a:spcPts val="1000"/>
              </a:spcAft>
              <a:buFont typeface="Arial" panose="020B0604020202020204" pitchFamily="34" charset="0"/>
              <a:buChar char="•"/>
            </a:pPr>
            <a:endParaRPr lang="en-US" sz="1300" dirty="0">
              <a:solidFill>
                <a:schemeClr val="bg1">
                  <a:alpha val="80000"/>
                </a:schemeClr>
              </a:solidFill>
            </a:endParaRPr>
          </a:p>
          <a:p>
            <a:pPr marL="342900" lvl="0" indent="-228600">
              <a:lnSpc>
                <a:spcPct val="90000"/>
              </a:lnSpc>
              <a:spcAft>
                <a:spcPts val="1000"/>
              </a:spcAft>
              <a:buFont typeface="Arial" panose="020B0604020202020204" pitchFamily="34" charset="0"/>
              <a:buChar char="•"/>
            </a:pPr>
            <a:endParaRPr lang="en-US" sz="1300" dirty="0">
              <a:solidFill>
                <a:schemeClr val="bg1">
                  <a:alpha val="80000"/>
                </a:schemeClr>
              </a:solidFill>
            </a:endParaRPr>
          </a:p>
          <a:p>
            <a:pPr marL="342900" marR="0" lvl="0" indent="-228600">
              <a:lnSpc>
                <a:spcPct val="90000"/>
              </a:lnSpc>
              <a:spcBef>
                <a:spcPts val="0"/>
              </a:spcBef>
              <a:spcAft>
                <a:spcPts val="1000"/>
              </a:spcAft>
              <a:buFont typeface="Arial" panose="020B0604020202020204" pitchFamily="34" charset="0"/>
              <a:buChar char="•"/>
            </a:pPr>
            <a:endParaRPr lang="en-US" sz="1300" dirty="0">
              <a:solidFill>
                <a:schemeClr val="bg1">
                  <a:alpha val="80000"/>
                </a:schemeClr>
              </a:solidFill>
            </a:endParaRPr>
          </a:p>
          <a:p>
            <a:pPr marL="342900" marR="0" lvl="0" indent="-228600">
              <a:lnSpc>
                <a:spcPct val="90000"/>
              </a:lnSpc>
              <a:spcBef>
                <a:spcPts val="0"/>
              </a:spcBef>
              <a:spcAft>
                <a:spcPts val="1000"/>
              </a:spcAft>
              <a:buFont typeface="Arial" panose="020B0604020202020204" pitchFamily="34" charset="0"/>
              <a:buChar char="•"/>
            </a:pPr>
            <a:endParaRPr lang="en-US" sz="1300" dirty="0">
              <a:solidFill>
                <a:schemeClr val="bg1">
                  <a:alpha val="80000"/>
                </a:schemeClr>
              </a:solidFill>
            </a:endParaRPr>
          </a:p>
        </p:txBody>
      </p:sp>
    </p:spTree>
    <p:extLst>
      <p:ext uri="{BB962C8B-B14F-4D97-AF65-F5344CB8AC3E}">
        <p14:creationId xmlns:p14="http://schemas.microsoft.com/office/powerpoint/2010/main" val="190160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CD6AB979-349E-2E44-898D-0271B4D887E1}"/>
              </a:ext>
            </a:extLst>
          </p:cNvPr>
          <p:cNvSpPr txBox="1"/>
          <p:nvPr/>
        </p:nvSpPr>
        <p:spPr>
          <a:xfrm>
            <a:off x="838200" y="3048000"/>
            <a:ext cx="7010400" cy="3352799"/>
          </a:xfrm>
          <a:prstGeom prst="rect">
            <a:avLst/>
          </a:prstGeom>
        </p:spPr>
        <p:txBody>
          <a:bodyPr vert="horz" lIns="91440" tIns="45720" rIns="91440" bIns="45720" rtlCol="0">
            <a:normAutofit/>
          </a:bodyPr>
          <a:lstStyle/>
          <a:p>
            <a:pPr marL="342900" lvl="0" indent="-228600">
              <a:lnSpc>
                <a:spcPct val="90000"/>
              </a:lnSpc>
              <a:buFont typeface="Arial" panose="020B0604020202020204" pitchFamily="34" charset="0"/>
              <a:buChar char="•"/>
            </a:pPr>
            <a:r>
              <a:rPr lang="en-US" sz="1600" dirty="0">
                <a:solidFill>
                  <a:schemeClr val="bg1">
                    <a:alpha val="80000"/>
                  </a:schemeClr>
                </a:solidFill>
              </a:rPr>
              <a:t>Communication is  the process which increases commonality---</a:t>
            </a:r>
            <a:r>
              <a:rPr lang="en-US" sz="1600" b="1" i="1" dirty="0">
                <a:solidFill>
                  <a:schemeClr val="bg1">
                    <a:alpha val="80000"/>
                  </a:schemeClr>
                </a:solidFill>
              </a:rPr>
              <a:t>Mc Quail</a:t>
            </a:r>
          </a:p>
          <a:p>
            <a:pPr marL="342900" lvl="0" indent="-228600">
              <a:lnSpc>
                <a:spcPct val="90000"/>
              </a:lnSpc>
              <a:spcAft>
                <a:spcPts val="1000"/>
              </a:spcAft>
              <a:buFont typeface="Arial" panose="020B0604020202020204" pitchFamily="34" charset="0"/>
              <a:buChar char="•"/>
            </a:pPr>
            <a:r>
              <a:rPr lang="en-US" sz="1600" dirty="0">
                <a:solidFill>
                  <a:schemeClr val="bg1">
                    <a:alpha val="80000"/>
                  </a:schemeClr>
                </a:solidFill>
              </a:rPr>
              <a:t>Communication is an exchange of facts, ideas, opinions, or opinions by two or more persons— </a:t>
            </a:r>
            <a:r>
              <a:rPr lang="en-US" sz="1600" b="1" i="1" dirty="0">
                <a:solidFill>
                  <a:schemeClr val="bg1">
                    <a:alpha val="80000"/>
                  </a:schemeClr>
                </a:solidFill>
              </a:rPr>
              <a:t>Newman &amp; Summer</a:t>
            </a:r>
            <a:r>
              <a:rPr lang="en-US" sz="1600" i="1" dirty="0">
                <a:solidFill>
                  <a:schemeClr val="bg1">
                    <a:alpha val="80000"/>
                  </a:schemeClr>
                </a:solidFill>
              </a:rPr>
              <a:t>.</a:t>
            </a:r>
            <a:endParaRPr lang="en-US" sz="1600" dirty="0">
              <a:solidFill>
                <a:schemeClr val="bg1">
                  <a:alpha val="80000"/>
                </a:schemeClr>
              </a:solidFill>
            </a:endParaRPr>
          </a:p>
          <a:p>
            <a:pPr marL="342900" lvl="0" indent="-228600">
              <a:lnSpc>
                <a:spcPct val="90000"/>
              </a:lnSpc>
              <a:spcAft>
                <a:spcPts val="1000"/>
              </a:spcAft>
              <a:buFont typeface="Arial" panose="020B0604020202020204" pitchFamily="34" charset="0"/>
              <a:buChar char="•"/>
            </a:pPr>
            <a:r>
              <a:rPr lang="en-US" sz="1600" dirty="0">
                <a:solidFill>
                  <a:schemeClr val="bg1">
                    <a:alpha val="80000"/>
                  </a:schemeClr>
                </a:solidFill>
              </a:rPr>
              <a:t>It is the exchange of information and transmission of meaning--- </a:t>
            </a:r>
            <a:r>
              <a:rPr lang="en-US" sz="1600" b="1" i="1" dirty="0">
                <a:solidFill>
                  <a:schemeClr val="bg1">
                    <a:alpha val="80000"/>
                  </a:schemeClr>
                </a:solidFill>
              </a:rPr>
              <a:t>Katz &amp; Khan</a:t>
            </a:r>
            <a:r>
              <a:rPr lang="en-US" sz="1600" i="1" dirty="0">
                <a:solidFill>
                  <a:schemeClr val="bg1">
                    <a:alpha val="80000"/>
                  </a:schemeClr>
                </a:solidFill>
              </a:rPr>
              <a:t>.</a:t>
            </a:r>
            <a:r>
              <a:rPr lang="en-US" sz="1600" dirty="0">
                <a:solidFill>
                  <a:schemeClr val="bg1">
                    <a:alpha val="80000"/>
                  </a:schemeClr>
                </a:solidFill>
              </a:rPr>
              <a:t> </a:t>
            </a:r>
          </a:p>
          <a:p>
            <a:pPr marL="342900" lvl="0" indent="-228600">
              <a:lnSpc>
                <a:spcPct val="90000"/>
              </a:lnSpc>
              <a:spcAft>
                <a:spcPts val="1000"/>
              </a:spcAft>
              <a:buFont typeface="Arial" panose="020B0604020202020204" pitchFamily="34" charset="0"/>
              <a:buChar char="•"/>
            </a:pPr>
            <a:r>
              <a:rPr lang="en-US" sz="1600" dirty="0">
                <a:solidFill>
                  <a:schemeClr val="bg1">
                    <a:alpha val="80000"/>
                  </a:schemeClr>
                </a:solidFill>
              </a:rPr>
              <a:t>Communication is a process of sharing experiences till it becomes a common possession. It modifies the disposition of both  parties who partakes it.---- </a:t>
            </a:r>
            <a:r>
              <a:rPr lang="en-US" sz="1600" b="1" i="1" dirty="0">
                <a:solidFill>
                  <a:schemeClr val="bg1">
                    <a:alpha val="80000"/>
                  </a:schemeClr>
                </a:solidFill>
              </a:rPr>
              <a:t>John Dewey.</a:t>
            </a:r>
          </a:p>
          <a:p>
            <a:pPr marL="342900" lvl="0" indent="-228600">
              <a:lnSpc>
                <a:spcPct val="90000"/>
              </a:lnSpc>
              <a:spcAft>
                <a:spcPts val="1000"/>
              </a:spcAft>
              <a:buFont typeface="Arial" panose="020B0604020202020204" pitchFamily="34" charset="0"/>
              <a:buChar char="•"/>
            </a:pPr>
            <a:r>
              <a:rPr lang="en-US" sz="1600" dirty="0">
                <a:solidFill>
                  <a:schemeClr val="bg1">
                    <a:alpha val="80000"/>
                  </a:schemeClr>
                </a:solidFill>
              </a:rPr>
              <a:t>Communication is sharing of ideas and feelings in a mood of mutuality---</a:t>
            </a:r>
            <a:r>
              <a:rPr lang="en-US" sz="1600" b="1" i="1" dirty="0">
                <a:solidFill>
                  <a:schemeClr val="bg1">
                    <a:alpha val="80000"/>
                  </a:schemeClr>
                </a:solidFill>
              </a:rPr>
              <a:t>Edgar Dale.</a:t>
            </a:r>
          </a:p>
          <a:p>
            <a:pPr marL="342900" lvl="0" indent="-228600">
              <a:lnSpc>
                <a:spcPct val="90000"/>
              </a:lnSpc>
              <a:spcAft>
                <a:spcPts val="1000"/>
              </a:spcAft>
              <a:buFont typeface="Arial" panose="020B0604020202020204" pitchFamily="34" charset="0"/>
              <a:buChar char="•"/>
            </a:pPr>
            <a:r>
              <a:rPr lang="en-US" sz="1600" dirty="0">
                <a:solidFill>
                  <a:schemeClr val="bg1">
                    <a:alpha val="80000"/>
                  </a:schemeClr>
                </a:solidFill>
              </a:rPr>
              <a:t>Communication is a means of persuasion to influence other so that desired effect is achieved. --- </a:t>
            </a:r>
            <a:r>
              <a:rPr lang="en-US" sz="1600" b="1" i="1" dirty="0">
                <a:solidFill>
                  <a:schemeClr val="bg1">
                    <a:alpha val="80000"/>
                  </a:schemeClr>
                </a:solidFill>
              </a:rPr>
              <a:t>Aristotle</a:t>
            </a:r>
            <a:endParaRPr lang="en-US" sz="1600" dirty="0">
              <a:solidFill>
                <a:schemeClr val="bg1">
                  <a:alpha val="80000"/>
                </a:schemeClr>
              </a:solidFill>
            </a:endParaRPr>
          </a:p>
        </p:txBody>
      </p:sp>
    </p:spTree>
    <p:extLst>
      <p:ext uri="{BB962C8B-B14F-4D97-AF65-F5344CB8AC3E}">
        <p14:creationId xmlns:p14="http://schemas.microsoft.com/office/powerpoint/2010/main" val="936463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609600" y="2971800"/>
            <a:ext cx="7402115" cy="4396881"/>
          </a:xfrm>
          <a:prstGeom prst="rect">
            <a:avLst/>
          </a:prstGeom>
        </p:spPr>
        <p:txBody>
          <a:bodyPr vert="horz" lIns="91440" tIns="45720" rIns="91440" bIns="45720" rtlCol="0">
            <a:normAutofit lnSpcReduction="10000"/>
          </a:bodyPr>
          <a:lstStyle/>
          <a:p>
            <a:pPr lvl="0" indent="-228600">
              <a:lnSpc>
                <a:spcPct val="90000"/>
              </a:lnSpc>
              <a:spcAft>
                <a:spcPts val="1000"/>
              </a:spcAft>
              <a:buFont typeface="Arial" panose="020B0604020202020204" pitchFamily="34" charset="0"/>
              <a:buChar char="•"/>
            </a:pPr>
            <a:r>
              <a:rPr lang="en-US" b="1" dirty="0">
                <a:solidFill>
                  <a:schemeClr val="bg1">
                    <a:alpha val="80000"/>
                  </a:schemeClr>
                </a:solidFill>
              </a:rPr>
              <a:t>Functions of Communication</a:t>
            </a:r>
          </a:p>
          <a:p>
            <a:pPr lvl="0" indent="-228600">
              <a:lnSpc>
                <a:spcPct val="90000"/>
              </a:lnSpc>
              <a:spcAft>
                <a:spcPts val="1000"/>
              </a:spcAft>
              <a:buFont typeface="Arial" panose="020B0604020202020204" pitchFamily="34" charset="0"/>
              <a:buChar char="•"/>
            </a:pPr>
            <a:r>
              <a:rPr lang="en-US" b="1" dirty="0">
                <a:solidFill>
                  <a:schemeClr val="bg1">
                    <a:alpha val="80000"/>
                  </a:schemeClr>
                </a:solidFill>
              </a:rPr>
              <a:t>General----</a:t>
            </a:r>
          </a:p>
          <a:p>
            <a:pPr marL="342900" lvl="0" indent="-228600">
              <a:lnSpc>
                <a:spcPct val="90000"/>
              </a:lnSpc>
              <a:buFont typeface="Arial" panose="020B0604020202020204" pitchFamily="34" charset="0"/>
              <a:buChar char="•"/>
            </a:pPr>
            <a:r>
              <a:rPr lang="en-US" dirty="0">
                <a:solidFill>
                  <a:schemeClr val="bg1">
                    <a:alpha val="80000"/>
                  </a:schemeClr>
                </a:solidFill>
              </a:rPr>
              <a:t>Information dissemination. , Instruction , Persuasion , Debate and Discussions</a:t>
            </a:r>
          </a:p>
          <a:p>
            <a:pPr marL="342900" lvl="0" indent="-228600">
              <a:lnSpc>
                <a:spcPct val="90000"/>
              </a:lnSpc>
              <a:buFont typeface="Arial" panose="020B0604020202020204" pitchFamily="34" charset="0"/>
              <a:buChar char="•"/>
            </a:pPr>
            <a:r>
              <a:rPr lang="en-US" dirty="0">
                <a:solidFill>
                  <a:schemeClr val="bg1">
                    <a:alpha val="80000"/>
                  </a:schemeClr>
                </a:solidFill>
              </a:rPr>
              <a:t>Cultural Promotion , Integration,  Entertainment,  Transmission of knowledge</a:t>
            </a: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Social Contact.</a:t>
            </a:r>
          </a:p>
          <a:p>
            <a:pPr lvl="0" indent="-228600">
              <a:lnSpc>
                <a:spcPct val="90000"/>
              </a:lnSpc>
              <a:spcAft>
                <a:spcPts val="1000"/>
              </a:spcAft>
              <a:buFont typeface="Arial" panose="020B0604020202020204" pitchFamily="34" charset="0"/>
              <a:buChar char="•"/>
            </a:pPr>
            <a:r>
              <a:rPr lang="en-US" b="1" dirty="0">
                <a:solidFill>
                  <a:schemeClr val="bg1">
                    <a:alpha val="80000"/>
                  </a:schemeClr>
                </a:solidFill>
              </a:rPr>
              <a:t>In an Organization----</a:t>
            </a: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Inform, Instruct, sharing of information, </a:t>
            </a: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motivating workers, leading the organization, </a:t>
            </a: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control and management.</a:t>
            </a:r>
          </a:p>
          <a:p>
            <a:pPr lvl="0" indent="-228600">
              <a:lnSpc>
                <a:spcPct val="90000"/>
              </a:lnSpc>
              <a:spcAft>
                <a:spcPts val="1000"/>
              </a:spcAft>
              <a:buFont typeface="Arial" panose="020B0604020202020204" pitchFamily="34" charset="0"/>
              <a:buChar char="•"/>
            </a:pPr>
            <a:endParaRPr lang="en-US" sz="800" dirty="0">
              <a:solidFill>
                <a:schemeClr val="bg1">
                  <a:alpha val="80000"/>
                </a:schemeClr>
              </a:solidFill>
            </a:endParaRPr>
          </a:p>
          <a:p>
            <a:pPr marL="342900" lvl="0" indent="-228600">
              <a:lnSpc>
                <a:spcPct val="90000"/>
              </a:lnSpc>
              <a:spcAft>
                <a:spcPts val="1000"/>
              </a:spcAft>
              <a:buFont typeface="Arial" panose="020B0604020202020204" pitchFamily="34" charset="0"/>
              <a:buChar char="•"/>
            </a:pPr>
            <a:endParaRPr lang="en-US" sz="800" dirty="0">
              <a:solidFill>
                <a:schemeClr val="bg1">
                  <a:alpha val="80000"/>
                </a:schemeClr>
              </a:solidFill>
            </a:endParaRPr>
          </a:p>
          <a:p>
            <a:pPr lvl="0" indent="-228600">
              <a:lnSpc>
                <a:spcPct val="90000"/>
              </a:lnSpc>
              <a:spcAft>
                <a:spcPts val="1000"/>
              </a:spcAft>
              <a:buFont typeface="Arial" panose="020B0604020202020204" pitchFamily="34" charset="0"/>
              <a:buChar char="•"/>
            </a:pPr>
            <a:endParaRPr lang="en-US" sz="800" dirty="0">
              <a:solidFill>
                <a:schemeClr val="bg1">
                  <a:alpha val="80000"/>
                </a:schemeClr>
              </a:solidFill>
            </a:endParaRPr>
          </a:p>
          <a:p>
            <a:pPr lvl="0" indent="-228600">
              <a:lnSpc>
                <a:spcPct val="90000"/>
              </a:lnSpc>
              <a:spcAft>
                <a:spcPts val="1000"/>
              </a:spcAft>
              <a:buFont typeface="Arial" panose="020B0604020202020204" pitchFamily="34" charset="0"/>
              <a:buChar char="•"/>
            </a:pPr>
            <a:r>
              <a:rPr lang="en-US" sz="800" dirty="0">
                <a:solidFill>
                  <a:schemeClr val="bg1">
                    <a:alpha val="80000"/>
                  </a:schemeClr>
                </a:solidFill>
              </a:rPr>
              <a:t> </a:t>
            </a:r>
          </a:p>
        </p:txBody>
      </p:sp>
    </p:spTree>
    <p:extLst>
      <p:ext uri="{BB962C8B-B14F-4D97-AF65-F5344CB8AC3E}">
        <p14:creationId xmlns:p14="http://schemas.microsoft.com/office/powerpoint/2010/main" val="2598613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B7112262-D0F8-5B48-8F01-421B4490088D}"/>
              </a:ext>
            </a:extLst>
          </p:cNvPr>
          <p:cNvSpPr txBox="1"/>
          <p:nvPr/>
        </p:nvSpPr>
        <p:spPr>
          <a:xfrm>
            <a:off x="1284684" y="3070719"/>
            <a:ext cx="6106715" cy="3101481"/>
          </a:xfrm>
          <a:prstGeom prst="rect">
            <a:avLst/>
          </a:prstGeom>
        </p:spPr>
        <p:txBody>
          <a:bodyPr vert="horz" lIns="91440" tIns="45720" rIns="91440" bIns="45720" rtlCol="0">
            <a:normAutofit/>
          </a:bodyPr>
          <a:lstStyle/>
          <a:p>
            <a:pPr lvl="0" indent="-228600">
              <a:lnSpc>
                <a:spcPct val="90000"/>
              </a:lnSpc>
              <a:spcAft>
                <a:spcPts val="1000"/>
              </a:spcAft>
              <a:buFont typeface="Arial" panose="020B0604020202020204" pitchFamily="34" charset="0"/>
              <a:buChar char="•"/>
            </a:pPr>
            <a:r>
              <a:rPr lang="en-US" sz="1600" b="1" dirty="0">
                <a:solidFill>
                  <a:schemeClr val="bg1">
                    <a:alpha val="80000"/>
                  </a:schemeClr>
                </a:solidFill>
              </a:rPr>
              <a:t>Methods of communication---</a:t>
            </a:r>
          </a:p>
          <a:p>
            <a:pPr lvl="0" indent="-228600">
              <a:lnSpc>
                <a:spcPct val="90000"/>
              </a:lnSpc>
              <a:spcAft>
                <a:spcPts val="1000"/>
              </a:spcAft>
              <a:buFont typeface="Arial" panose="020B0604020202020204" pitchFamily="34" charset="0"/>
              <a:buChar char="•"/>
            </a:pPr>
            <a:r>
              <a:rPr lang="en-US" sz="1600" dirty="0">
                <a:solidFill>
                  <a:schemeClr val="bg1">
                    <a:alpha val="80000"/>
                  </a:schemeClr>
                </a:solidFill>
              </a:rPr>
              <a:t>Verbal-----Oral  &amp; Written. </a:t>
            </a:r>
          </a:p>
          <a:p>
            <a:pPr lvl="0" indent="-228600">
              <a:lnSpc>
                <a:spcPct val="90000"/>
              </a:lnSpc>
              <a:spcAft>
                <a:spcPts val="1000"/>
              </a:spcAft>
              <a:buFont typeface="Arial" panose="020B0604020202020204" pitchFamily="34" charset="0"/>
              <a:buChar char="•"/>
            </a:pPr>
            <a:r>
              <a:rPr lang="en-US" sz="1600" dirty="0">
                <a:solidFill>
                  <a:schemeClr val="bg1">
                    <a:alpha val="80000"/>
                  </a:schemeClr>
                </a:solidFill>
              </a:rPr>
              <a:t>Non- verbal---  </a:t>
            </a:r>
          </a:p>
          <a:p>
            <a:pPr lvl="0" indent="-228600">
              <a:lnSpc>
                <a:spcPct val="90000"/>
              </a:lnSpc>
              <a:spcAft>
                <a:spcPts val="1000"/>
              </a:spcAft>
              <a:buFont typeface="Arial" panose="020B0604020202020204" pitchFamily="34" charset="0"/>
              <a:buChar char="•"/>
            </a:pPr>
            <a:r>
              <a:rPr lang="en-US" sz="1600" dirty="0">
                <a:solidFill>
                  <a:schemeClr val="bg1">
                    <a:alpha val="80000"/>
                  </a:schemeClr>
                </a:solidFill>
              </a:rPr>
              <a:t>Body—facial expression, Eye contact,  posture, gesture. Smell &amp; touch,  silence. </a:t>
            </a:r>
          </a:p>
          <a:p>
            <a:pPr lvl="0" indent="-228600">
              <a:lnSpc>
                <a:spcPct val="90000"/>
              </a:lnSpc>
              <a:spcAft>
                <a:spcPts val="1000"/>
              </a:spcAft>
              <a:buFont typeface="Arial" panose="020B0604020202020204" pitchFamily="34" charset="0"/>
              <a:buChar char="•"/>
            </a:pPr>
            <a:r>
              <a:rPr lang="en-US" sz="1600" dirty="0">
                <a:solidFill>
                  <a:schemeClr val="bg1">
                    <a:alpha val="80000"/>
                  </a:schemeClr>
                </a:solidFill>
              </a:rPr>
              <a:t>Sign-(symbols)—visual &amp; audio symbols.,</a:t>
            </a:r>
          </a:p>
          <a:p>
            <a:pPr lvl="0" indent="-228600">
              <a:lnSpc>
                <a:spcPct val="90000"/>
              </a:lnSpc>
              <a:spcAft>
                <a:spcPts val="1000"/>
              </a:spcAft>
              <a:buFont typeface="Arial" panose="020B0604020202020204" pitchFamily="34" charset="0"/>
              <a:buChar char="•"/>
            </a:pPr>
            <a:r>
              <a:rPr lang="en-US" sz="1600" dirty="0">
                <a:solidFill>
                  <a:schemeClr val="bg1">
                    <a:alpha val="80000"/>
                  </a:schemeClr>
                </a:solidFill>
              </a:rPr>
              <a:t> Para—pitch variation, volume, speed &amp;pause, stress on words ,  </a:t>
            </a:r>
          </a:p>
          <a:p>
            <a:pPr lvl="0" indent="-228600">
              <a:lnSpc>
                <a:spcPct val="90000"/>
              </a:lnSpc>
              <a:spcAft>
                <a:spcPts val="1000"/>
              </a:spcAft>
              <a:buFont typeface="Arial" panose="020B0604020202020204" pitchFamily="34" charset="0"/>
              <a:buChar char="•"/>
            </a:pPr>
            <a:r>
              <a:rPr lang="en-US" sz="1600" dirty="0">
                <a:solidFill>
                  <a:schemeClr val="bg1">
                    <a:alpha val="80000"/>
                  </a:schemeClr>
                </a:solidFill>
              </a:rPr>
              <a:t>circumstantial language—space language, surroundings ,time.. </a:t>
            </a:r>
          </a:p>
          <a:p>
            <a:pPr indent="-228600">
              <a:lnSpc>
                <a:spcPct val="90000"/>
              </a:lnSpc>
              <a:buFont typeface="Arial" panose="020B0604020202020204" pitchFamily="34" charset="0"/>
              <a:buChar char="•"/>
            </a:pPr>
            <a:endParaRPr lang="en-US" sz="1600" dirty="0">
              <a:solidFill>
                <a:schemeClr val="bg1">
                  <a:alpha val="80000"/>
                </a:schemeClr>
              </a:solidFill>
            </a:endParaRPr>
          </a:p>
        </p:txBody>
      </p:sp>
    </p:spTree>
    <p:extLst>
      <p:ext uri="{BB962C8B-B14F-4D97-AF65-F5344CB8AC3E}">
        <p14:creationId xmlns:p14="http://schemas.microsoft.com/office/powerpoint/2010/main" val="2834287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3"/>
          <p:cNvSpPr>
            <a:spLocks noChangeArrowheads="1"/>
          </p:cNvSpPr>
          <p:nvPr/>
        </p:nvSpPr>
        <p:spPr bwMode="auto">
          <a:xfrm>
            <a:off x="480060" y="5576887"/>
            <a:ext cx="8183880" cy="64008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algn="ctr" fontAlgn="base">
              <a:lnSpc>
                <a:spcPct val="90000"/>
              </a:lnSpc>
              <a:spcBef>
                <a:spcPct val="0"/>
              </a:spcBef>
              <a:spcAft>
                <a:spcPts val="600"/>
              </a:spcAft>
            </a:pPr>
            <a:r>
              <a:rPr lang="en-US" sz="2800" b="1">
                <a:latin typeface="+mj-lt"/>
                <a:ea typeface="+mj-ea"/>
                <a:cs typeface="+mj-cs"/>
              </a:rPr>
              <a:t>Evolution--</a:t>
            </a:r>
            <a:r>
              <a:rPr lang="en-US" sz="2800">
                <a:latin typeface="+mj-lt"/>
                <a:ea typeface="+mj-ea"/>
                <a:cs typeface="+mj-cs"/>
              </a:rPr>
              <a:t>---------</a:t>
            </a:r>
          </a:p>
          <a:p>
            <a:pPr algn="ctr" fontAlgn="base">
              <a:lnSpc>
                <a:spcPct val="90000"/>
              </a:lnSpc>
              <a:spcBef>
                <a:spcPct val="0"/>
              </a:spcBef>
              <a:spcAft>
                <a:spcPts val="600"/>
              </a:spcAft>
            </a:pPr>
            <a:endParaRPr lang="en-US" sz="2800">
              <a:latin typeface="+mj-lt"/>
              <a:ea typeface="+mj-ea"/>
              <a:cs typeface="+mj-cs"/>
            </a:endParaRPr>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6826" r="1" b="14373"/>
          <a:stretch/>
        </p:blipFill>
        <p:spPr bwMode="auto">
          <a:xfrm>
            <a:off x="480060" y="533400"/>
            <a:ext cx="818388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51540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782182" y="643467"/>
            <a:ext cx="5579634"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3946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381000" y="1066800"/>
            <a:ext cx="8458200" cy="5638799"/>
          </a:xfrm>
          <a:prstGeom prst="rect">
            <a:avLst/>
          </a:prstGeom>
        </p:spPr>
        <p:txBody>
          <a:bodyPr vert="horz" lIns="91440" tIns="45720" rIns="91440" bIns="45720" rtlCol="0">
            <a:normAutofit fontScale="70000" lnSpcReduction="20000"/>
          </a:bodyPr>
          <a:lstStyle/>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indent="-228600">
              <a:lnSpc>
                <a:spcPct val="90000"/>
              </a:lnSpc>
              <a:spcAft>
                <a:spcPts val="1000"/>
              </a:spcAft>
              <a:buFont typeface="Arial" panose="020B0604020202020204" pitchFamily="34" charset="0"/>
              <a:buChar char="•"/>
            </a:pPr>
            <a:endParaRPr lang="en-US" sz="500" b="1" dirty="0">
              <a:solidFill>
                <a:schemeClr val="bg1">
                  <a:alpha val="80000"/>
                </a:schemeClr>
              </a:solidFill>
            </a:endParaRPr>
          </a:p>
          <a:p>
            <a:pPr>
              <a:lnSpc>
                <a:spcPct val="90000"/>
              </a:lnSpc>
              <a:spcAft>
                <a:spcPts val="1000"/>
              </a:spcAft>
            </a:pPr>
            <a:endParaRPr lang="en-US" sz="3000" b="1" dirty="0">
              <a:solidFill>
                <a:schemeClr val="bg1">
                  <a:alpha val="80000"/>
                </a:schemeClr>
              </a:solidFill>
            </a:endParaRPr>
          </a:p>
          <a:p>
            <a:pPr indent="-228600">
              <a:lnSpc>
                <a:spcPct val="90000"/>
              </a:lnSpc>
              <a:spcAft>
                <a:spcPts val="1000"/>
              </a:spcAft>
              <a:buFont typeface="Arial" panose="020B0604020202020204" pitchFamily="34" charset="0"/>
              <a:buChar char="•"/>
            </a:pPr>
            <a:r>
              <a:rPr lang="en-US" sz="3000" b="1" dirty="0">
                <a:solidFill>
                  <a:schemeClr val="bg1">
                    <a:alpha val="80000"/>
                  </a:schemeClr>
                </a:solidFill>
              </a:rPr>
              <a:t>Theories and Models of communication----</a:t>
            </a:r>
            <a:endParaRPr lang="en-US" sz="30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3000" dirty="0">
                <a:solidFill>
                  <a:schemeClr val="bg1">
                    <a:alpha val="80000"/>
                  </a:schemeClr>
                </a:solidFill>
              </a:rPr>
              <a:t>In the years before World War 11 mass communication per see was hardly investigated. Scholars from different academic disciplines like history, sociology, looked into specific role of the mass medium bringing about changes in society relevant to their discipline. </a:t>
            </a:r>
          </a:p>
          <a:p>
            <a:pPr marL="342900" marR="0" lvl="0" indent="-228600">
              <a:lnSpc>
                <a:spcPct val="90000"/>
              </a:lnSpc>
              <a:spcBef>
                <a:spcPts val="0"/>
              </a:spcBef>
              <a:spcAft>
                <a:spcPts val="0"/>
              </a:spcAft>
              <a:buFont typeface="Arial" panose="020B0604020202020204" pitchFamily="34" charset="0"/>
              <a:buChar char="•"/>
            </a:pPr>
            <a:endParaRPr lang="en-US" sz="30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3000" dirty="0">
                <a:solidFill>
                  <a:schemeClr val="bg1">
                    <a:alpha val="80000"/>
                  </a:schemeClr>
                </a:solidFill>
              </a:rPr>
              <a:t>Some basic studies were conducted but lacked focus and direction. Decades later communication was studied in North American Universities where degree programs were offered in mass communication studies.</a:t>
            </a:r>
          </a:p>
          <a:p>
            <a:pPr marL="114300" marR="0" lvl="0">
              <a:lnSpc>
                <a:spcPct val="90000"/>
              </a:lnSpc>
              <a:spcBef>
                <a:spcPts val="0"/>
              </a:spcBef>
              <a:spcAft>
                <a:spcPts val="0"/>
              </a:spcAft>
            </a:pPr>
            <a:r>
              <a:rPr lang="en-US" sz="3000" dirty="0">
                <a:solidFill>
                  <a:schemeClr val="bg1">
                    <a:alpha val="80000"/>
                  </a:schemeClr>
                </a:solidFill>
              </a:rPr>
              <a:t> </a:t>
            </a:r>
          </a:p>
          <a:p>
            <a:pPr marL="342900" marR="0" lvl="0" indent="-228600">
              <a:lnSpc>
                <a:spcPct val="90000"/>
              </a:lnSpc>
              <a:spcBef>
                <a:spcPts val="0"/>
              </a:spcBef>
              <a:spcAft>
                <a:spcPts val="1000"/>
              </a:spcAft>
              <a:buFont typeface="Arial" panose="020B0604020202020204" pitchFamily="34" charset="0"/>
              <a:buChar char="•"/>
            </a:pPr>
            <a:r>
              <a:rPr lang="en-US" sz="3000" dirty="0">
                <a:solidFill>
                  <a:schemeClr val="bg1">
                    <a:alpha val="80000"/>
                  </a:schemeClr>
                </a:solidFill>
              </a:rPr>
              <a:t>The entire subject of communication can be studied through two schools of thought: </a:t>
            </a:r>
            <a:r>
              <a:rPr lang="en-US" sz="3000" b="1" dirty="0">
                <a:solidFill>
                  <a:schemeClr val="bg1">
                    <a:alpha val="80000"/>
                  </a:schemeClr>
                </a:solidFill>
              </a:rPr>
              <a:t>The Semiotics School </a:t>
            </a:r>
            <a:r>
              <a:rPr lang="en-US" sz="3000" dirty="0">
                <a:solidFill>
                  <a:schemeClr val="bg1">
                    <a:alpha val="80000"/>
                  </a:schemeClr>
                </a:solidFill>
              </a:rPr>
              <a:t>and</a:t>
            </a:r>
            <a:r>
              <a:rPr lang="en-US" sz="3000" b="1" dirty="0">
                <a:solidFill>
                  <a:schemeClr val="bg1">
                    <a:alpha val="80000"/>
                  </a:schemeClr>
                </a:solidFill>
              </a:rPr>
              <a:t> The Process School.</a:t>
            </a:r>
            <a:endParaRPr lang="en-US" sz="3000" dirty="0">
              <a:solidFill>
                <a:schemeClr val="bg1">
                  <a:alpha val="80000"/>
                </a:schemeClr>
              </a:solidFill>
            </a:endParaRPr>
          </a:p>
          <a:p>
            <a:pPr indent="-228600">
              <a:lnSpc>
                <a:spcPct val="90000"/>
              </a:lnSpc>
              <a:spcAft>
                <a:spcPts val="1000"/>
              </a:spcAft>
              <a:buFont typeface="Arial" panose="020B0604020202020204" pitchFamily="34" charset="0"/>
              <a:buChar char="•"/>
            </a:pPr>
            <a:r>
              <a:rPr lang="en-US" sz="500" b="1" dirty="0">
                <a:solidFill>
                  <a:schemeClr val="bg1">
                    <a:alpha val="80000"/>
                  </a:schemeClr>
                </a:solidFill>
              </a:rPr>
              <a:t> </a:t>
            </a:r>
            <a:endParaRPr lang="en-US" sz="500" dirty="0">
              <a:solidFill>
                <a:schemeClr val="bg1">
                  <a:alpha val="80000"/>
                </a:schemeClr>
              </a:solidFill>
            </a:endParaRPr>
          </a:p>
        </p:txBody>
      </p:sp>
    </p:spTree>
    <p:extLst>
      <p:ext uri="{BB962C8B-B14F-4D97-AF65-F5344CB8AC3E}">
        <p14:creationId xmlns:p14="http://schemas.microsoft.com/office/powerpoint/2010/main" val="2776177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in front of a city skyline&#10;&#10;Description automatically generated with low confidence">
            <a:extLst>
              <a:ext uri="{FF2B5EF4-FFF2-40B4-BE49-F238E27FC236}">
                <a16:creationId xmlns:a16="http://schemas.microsoft.com/office/drawing/2014/main" id="{54395BCB-0AD7-6B4E-B219-60834D87D034}"/>
              </a:ext>
            </a:extLst>
          </p:cNvPr>
          <p:cNvPicPr>
            <a:picLocks noChangeAspect="1"/>
          </p:cNvPicPr>
          <p:nvPr/>
        </p:nvPicPr>
        <p:blipFill rotWithShape="1">
          <a:blip r:embed="rId2">
            <a:extLst>
              <a:ext uri="{28A0092B-C50C-407E-A947-70E740481C1C}">
                <a14:useLocalDpi xmlns:a14="http://schemas.microsoft.com/office/drawing/2010/main" val="0"/>
              </a:ext>
            </a:extLst>
          </a:blip>
          <a:srcRect t="3945" b="18580"/>
          <a:stretch/>
        </p:blipFill>
        <p:spPr>
          <a:xfrm>
            <a:off x="20" y="-1"/>
            <a:ext cx="9143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37" name="Group 36">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9144000" cy="757168"/>
            <a:chOff x="0" y="2959818"/>
            <a:chExt cx="12192000" cy="757168"/>
          </a:xfrm>
        </p:grpSpPr>
        <p:sp>
          <p:nvSpPr>
            <p:cNvPr id="38" name="Freeform: Shape 37">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50C7423D-DED4-8046-B870-81337DF428D1}"/>
              </a:ext>
            </a:extLst>
          </p:cNvPr>
          <p:cNvSpPr txBox="1"/>
          <p:nvPr/>
        </p:nvSpPr>
        <p:spPr>
          <a:xfrm>
            <a:off x="152400" y="4191000"/>
            <a:ext cx="8763000" cy="2438400"/>
          </a:xfrm>
          <a:prstGeom prst="rect">
            <a:avLst/>
          </a:prstGeom>
        </p:spPr>
        <p:txBody>
          <a:bodyPr vert="horz" lIns="91440" tIns="45720" rIns="91440" bIns="45720" rtlCol="0">
            <a:noAutofit/>
          </a:bodyPr>
          <a:lstStyle/>
          <a:p>
            <a:pPr marL="228600" marR="0" indent="-228600">
              <a:lnSpc>
                <a:spcPct val="90000"/>
              </a:lnSpc>
              <a:spcBef>
                <a:spcPts val="0"/>
              </a:spcBef>
              <a:spcAft>
                <a:spcPts val="1000"/>
              </a:spcAft>
              <a:buFont typeface="Arial" panose="020B0604020202020204" pitchFamily="34" charset="0"/>
              <a:buChar char="•"/>
            </a:pPr>
            <a:r>
              <a:rPr lang="en-US" b="1" dirty="0">
                <a:solidFill>
                  <a:schemeClr val="bg1">
                    <a:alpha val="80000"/>
                  </a:schemeClr>
                </a:solidFill>
              </a:rPr>
              <a:t>The Semiotics School.</a:t>
            </a:r>
            <a:endParaRPr lang="en-US"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alpha val="80000"/>
                  </a:schemeClr>
                </a:solidFill>
              </a:rPr>
              <a:t>The foundations for semiotics was laid by Morris-1946, for the theory of languages or symbols.  The semiotics school approaches communication as a generation of meaning a mixture of signs, symbols and messages, which the sender wants to convey and expects a specific reaction from the receiver of the messages—sign itself. </a:t>
            </a: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alpha val="80000"/>
                  </a:schemeClr>
                </a:solidFill>
              </a:rPr>
              <a:t>This study covers the ways the variety of codes have developed in order to meet the needs of society and culture. The focus of the semiotics school is in the text. </a:t>
            </a:r>
          </a:p>
          <a:p>
            <a:pPr marL="342900" marR="0" lvl="0" indent="-228600">
              <a:lnSpc>
                <a:spcPct val="90000"/>
              </a:lnSpc>
              <a:spcBef>
                <a:spcPts val="0"/>
              </a:spcBef>
              <a:spcAft>
                <a:spcPts val="1000"/>
              </a:spcAft>
              <a:buFont typeface="Arial" panose="020B0604020202020204" pitchFamily="34" charset="0"/>
              <a:buChar char="•"/>
            </a:pPr>
            <a:r>
              <a:rPr lang="en-US" dirty="0">
                <a:solidFill>
                  <a:schemeClr val="bg1">
                    <a:alpha val="80000"/>
                  </a:schemeClr>
                </a:solidFill>
              </a:rPr>
              <a:t>He divided it into three areas of general study : </a:t>
            </a:r>
            <a:r>
              <a:rPr lang="en-US" b="1" dirty="0">
                <a:solidFill>
                  <a:schemeClr val="bg1">
                    <a:alpha val="80000"/>
                  </a:schemeClr>
                </a:solidFill>
              </a:rPr>
              <a:t>Syntactic</a:t>
            </a:r>
            <a:r>
              <a:rPr lang="en-US" dirty="0">
                <a:solidFill>
                  <a:schemeClr val="bg1">
                    <a:alpha val="80000"/>
                  </a:schemeClr>
                </a:solidFill>
              </a:rPr>
              <a:t> (The study of how symbols relate to each other) , </a:t>
            </a:r>
            <a:r>
              <a:rPr lang="en-US" b="1" dirty="0">
                <a:solidFill>
                  <a:schemeClr val="bg1">
                    <a:alpha val="80000"/>
                  </a:schemeClr>
                </a:solidFill>
              </a:rPr>
              <a:t>Semantics</a:t>
            </a:r>
            <a:r>
              <a:rPr lang="en-US" dirty="0">
                <a:solidFill>
                  <a:schemeClr val="bg1">
                    <a:alpha val="80000"/>
                  </a:schemeClr>
                </a:solidFill>
              </a:rPr>
              <a:t> ( A study of symbol to referent relationships) and </a:t>
            </a:r>
            <a:r>
              <a:rPr lang="en-US" b="1" dirty="0">
                <a:solidFill>
                  <a:schemeClr val="bg1">
                    <a:alpha val="80000"/>
                  </a:schemeClr>
                </a:solidFill>
              </a:rPr>
              <a:t>Pragmatics</a:t>
            </a:r>
            <a:r>
              <a:rPr lang="en-US" dirty="0">
                <a:solidFill>
                  <a:schemeClr val="bg1">
                    <a:alpha val="80000"/>
                  </a:schemeClr>
                </a:solidFill>
              </a:rPr>
              <a:t> (  A study of how symbols relate to people).</a:t>
            </a:r>
          </a:p>
        </p:txBody>
      </p:sp>
    </p:spTree>
    <p:extLst>
      <p:ext uri="{BB962C8B-B14F-4D97-AF65-F5344CB8AC3E}">
        <p14:creationId xmlns:p14="http://schemas.microsoft.com/office/powerpoint/2010/main" val="1181843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1284684" y="3070719"/>
            <a:ext cx="7021115" cy="3406281"/>
          </a:xfrm>
          <a:prstGeom prst="rect">
            <a:avLst/>
          </a:prstGeom>
        </p:spPr>
        <p:txBody>
          <a:bodyPr vert="horz" lIns="91440" tIns="45720" rIns="91440" bIns="45720" rtlCol="0">
            <a:normAutofit/>
          </a:bodyPr>
          <a:lstStyle/>
          <a:p>
            <a:pPr lvl="0" indent="-228600">
              <a:lnSpc>
                <a:spcPct val="90000"/>
              </a:lnSpc>
              <a:spcAft>
                <a:spcPts val="1000"/>
              </a:spcAft>
              <a:buFont typeface="Arial" panose="020B0604020202020204" pitchFamily="34" charset="0"/>
              <a:buChar char="•"/>
            </a:pPr>
            <a:r>
              <a:rPr lang="en-US" b="1" dirty="0">
                <a:solidFill>
                  <a:schemeClr val="bg1">
                    <a:alpha val="80000"/>
                  </a:schemeClr>
                </a:solidFill>
              </a:rPr>
              <a:t>The Process School.</a:t>
            </a:r>
            <a:endParaRPr lang="en-US" dirty="0">
              <a:solidFill>
                <a:schemeClr val="bg1">
                  <a:alpha val="80000"/>
                </a:schemeClr>
              </a:solidFill>
            </a:endParaRPr>
          </a:p>
          <a:p>
            <a:pPr marL="342900" lvl="0" indent="-228600">
              <a:lnSpc>
                <a:spcPct val="90000"/>
              </a:lnSpc>
              <a:buFont typeface="Arial" panose="020B0604020202020204" pitchFamily="34" charset="0"/>
              <a:buChar char="•"/>
            </a:pPr>
            <a:r>
              <a:rPr lang="en-US" dirty="0">
                <a:solidFill>
                  <a:schemeClr val="bg1">
                    <a:alpha val="80000"/>
                  </a:schemeClr>
                </a:solidFill>
              </a:rPr>
              <a:t>This school of thought looks at communication as a </a:t>
            </a:r>
            <a:r>
              <a:rPr lang="en-US" b="1" dirty="0">
                <a:solidFill>
                  <a:schemeClr val="bg1">
                    <a:alpha val="80000"/>
                  </a:schemeClr>
                </a:solidFill>
              </a:rPr>
              <a:t>process,</a:t>
            </a:r>
            <a:r>
              <a:rPr lang="en-US" dirty="0">
                <a:solidFill>
                  <a:schemeClr val="bg1">
                    <a:alpha val="80000"/>
                  </a:schemeClr>
                </a:solidFill>
              </a:rPr>
              <a:t> a simple transmission of messages and meanings which the sender wants to convey irrespective of the reaction of the receiver or his interaction. </a:t>
            </a:r>
            <a:r>
              <a:rPr lang="en-US" dirty="0" err="1">
                <a:solidFill>
                  <a:schemeClr val="bg1">
                    <a:alpha val="80000"/>
                  </a:schemeClr>
                </a:solidFill>
              </a:rPr>
              <a:t>Eg</a:t>
            </a:r>
            <a:r>
              <a:rPr lang="en-US" dirty="0">
                <a:solidFill>
                  <a:schemeClr val="bg1">
                    <a:alpha val="80000"/>
                  </a:schemeClr>
                </a:solidFill>
              </a:rPr>
              <a:t>—Works of Art, culture and music falls under this category, because messages are not created any motive, but as an expression of the senders  feelings and emotions. </a:t>
            </a:r>
          </a:p>
          <a:p>
            <a:pPr marL="342900" lvl="0" indent="-228600">
              <a:lnSpc>
                <a:spcPct val="90000"/>
              </a:lnSpc>
              <a:buFont typeface="Arial" panose="020B0604020202020204" pitchFamily="34" charset="0"/>
              <a:buChar char="•"/>
            </a:pPr>
            <a:endParaRPr lang="en-US" dirty="0">
              <a:solidFill>
                <a:schemeClr val="bg1">
                  <a:alpha val="80000"/>
                </a:schemeClr>
              </a:solidFill>
            </a:endParaRPr>
          </a:p>
          <a:p>
            <a:pPr marL="342900" lvl="0" indent="-228600">
              <a:lnSpc>
                <a:spcPct val="90000"/>
              </a:lnSpc>
              <a:buFont typeface="Arial" panose="020B0604020202020204" pitchFamily="34" charset="0"/>
              <a:buChar char="•"/>
            </a:pPr>
            <a:r>
              <a:rPr lang="en-US" dirty="0">
                <a:solidFill>
                  <a:schemeClr val="bg1">
                    <a:alpha val="80000"/>
                  </a:schemeClr>
                </a:solidFill>
              </a:rPr>
              <a:t>The receiver is free to interpret the message in own way. </a:t>
            </a:r>
          </a:p>
          <a:p>
            <a:pPr marL="342900" lvl="0" indent="-228600">
              <a:lnSpc>
                <a:spcPct val="90000"/>
              </a:lnSpc>
              <a:buFont typeface="Arial" panose="020B0604020202020204" pitchFamily="34" charset="0"/>
              <a:buChar char="•"/>
            </a:pPr>
            <a:endParaRPr lang="en-US" dirty="0">
              <a:solidFill>
                <a:schemeClr val="bg1">
                  <a:alpha val="80000"/>
                </a:schemeClr>
              </a:solidFill>
            </a:endParaRP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The process school of thought is also called </a:t>
            </a:r>
            <a:r>
              <a:rPr lang="en-US" b="1" dirty="0">
                <a:solidFill>
                  <a:schemeClr val="bg1">
                    <a:alpha val="80000"/>
                  </a:schemeClr>
                </a:solidFill>
              </a:rPr>
              <a:t>The Linear School</a:t>
            </a:r>
            <a:r>
              <a:rPr lang="en-US" dirty="0">
                <a:solidFill>
                  <a:schemeClr val="bg1">
                    <a:alpha val="80000"/>
                  </a:schemeClr>
                </a:solidFill>
              </a:rPr>
              <a:t>.</a:t>
            </a:r>
          </a:p>
          <a:p>
            <a:pPr indent="-228600">
              <a:lnSpc>
                <a:spcPct val="90000"/>
              </a:lnSpc>
              <a:spcAft>
                <a:spcPts val="1000"/>
              </a:spcAft>
              <a:buFont typeface="Arial" panose="020B0604020202020204" pitchFamily="34" charset="0"/>
              <a:buChar char="•"/>
            </a:pPr>
            <a:endParaRPr lang="en-US" sz="1300" dirty="0">
              <a:solidFill>
                <a:schemeClr val="bg1">
                  <a:alpha val="80000"/>
                </a:schemeClr>
              </a:solidFill>
            </a:endParaRPr>
          </a:p>
        </p:txBody>
      </p:sp>
    </p:spTree>
    <p:extLst>
      <p:ext uri="{BB962C8B-B14F-4D97-AF65-F5344CB8AC3E}">
        <p14:creationId xmlns:p14="http://schemas.microsoft.com/office/powerpoint/2010/main" val="3440512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201E30E0-B2B0-C74D-A139-704794031D2E}"/>
              </a:ext>
            </a:extLst>
          </p:cNvPr>
          <p:cNvSpPr txBox="1"/>
          <p:nvPr/>
        </p:nvSpPr>
        <p:spPr>
          <a:xfrm>
            <a:off x="609600" y="3070719"/>
            <a:ext cx="7619999" cy="3177681"/>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2100" b="1">
                <a:solidFill>
                  <a:schemeClr val="bg1">
                    <a:alpha val="80000"/>
                  </a:schemeClr>
                </a:solidFill>
              </a:rPr>
              <a:t>The difference between the two schools of thought</a:t>
            </a:r>
            <a:endParaRPr lang="en-US" sz="210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2100">
                <a:solidFill>
                  <a:schemeClr val="bg1">
                    <a:alpha val="80000"/>
                  </a:schemeClr>
                </a:solidFill>
              </a:rPr>
              <a:t>The Linear process schools and their models give the text no more attention than other stages in the process; while the semiotics school of thought attaches primary importance to the text. </a:t>
            </a:r>
          </a:p>
          <a:p>
            <a:pPr marL="342900" marR="0" lvl="0" indent="-228600">
              <a:lnSpc>
                <a:spcPct val="90000"/>
              </a:lnSpc>
              <a:spcBef>
                <a:spcPts val="0"/>
              </a:spcBef>
              <a:spcAft>
                <a:spcPts val="1000"/>
              </a:spcAft>
              <a:buFont typeface="Arial" panose="020B0604020202020204" pitchFamily="34" charset="0"/>
              <a:buChar char="•"/>
            </a:pPr>
            <a:r>
              <a:rPr lang="en-US" sz="2100">
                <a:solidFill>
                  <a:schemeClr val="bg1">
                    <a:alpha val="80000"/>
                  </a:schemeClr>
                </a:solidFill>
              </a:rPr>
              <a:t>The status of the receiver or reader who in semiotics is seen performing a very important role. The reader ascertains meanings to the text.</a:t>
            </a:r>
          </a:p>
          <a:p>
            <a:pPr indent="-228600">
              <a:lnSpc>
                <a:spcPct val="90000"/>
              </a:lnSpc>
              <a:buFont typeface="Arial" panose="020B0604020202020204" pitchFamily="34" charset="0"/>
              <a:buChar char="•"/>
            </a:pPr>
            <a:endParaRPr lang="en-US" sz="2100">
              <a:solidFill>
                <a:schemeClr val="bg1">
                  <a:alpha val="80000"/>
                </a:schemeClr>
              </a:solidFill>
            </a:endParaRPr>
          </a:p>
        </p:txBody>
      </p:sp>
    </p:spTree>
    <p:extLst>
      <p:ext uri="{BB962C8B-B14F-4D97-AF65-F5344CB8AC3E}">
        <p14:creationId xmlns:p14="http://schemas.microsoft.com/office/powerpoint/2010/main" val="11768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39487"/>
            <a:ext cx="8991600" cy="6629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0327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64707" y="-99952"/>
            <a:ext cx="8915400" cy="410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15000"/>
              </a:lnSpc>
              <a:spcAft>
                <a:spcPts val="1000"/>
              </a:spcAft>
            </a:pPr>
            <a:r>
              <a:rPr lang="en-US" b="1" dirty="0">
                <a:ea typeface="Calibri"/>
                <a:cs typeface="Times New Roman"/>
              </a:rPr>
              <a:t>Linear, Interactive and Transaction models</a:t>
            </a:r>
            <a:endParaRPr lang="en-US" sz="1400" dirty="0">
              <a:ea typeface="Calibri"/>
              <a:cs typeface="Times New Roman"/>
            </a:endParaRPr>
          </a:p>
        </p:txBody>
      </p:sp>
      <p:pic>
        <p:nvPicPr>
          <p:cNvPr id="10241" name="Picture 1" descr="Description: Models of Communication &lt;ul&gt;&lt;li&gt;Linear Models &lt;/li&gt;&lt;/ul&gt;"/>
          <p:cNvPicPr>
            <a:picLocks noChangeAspect="1" noChangeArrowheads="1"/>
          </p:cNvPicPr>
          <p:nvPr/>
        </p:nvPicPr>
        <p:blipFill>
          <a:blip r:embed="rId2">
            <a:extLst>
              <a:ext uri="{28A0092B-C50C-407E-A947-70E740481C1C}">
                <a14:useLocalDpi xmlns:a14="http://schemas.microsoft.com/office/drawing/2010/main" val="0"/>
              </a:ext>
            </a:extLst>
          </a:blip>
          <a:srcRect l="16605" t="48531" r="8487" b="17531"/>
          <a:stretch>
            <a:fillRect/>
          </a:stretch>
        </p:blipFill>
        <p:spPr bwMode="auto">
          <a:xfrm>
            <a:off x="0" y="228600"/>
            <a:ext cx="91440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l="17844" t="51620" r="12320" b="14883"/>
          <a:stretch>
            <a:fillRect/>
          </a:stretch>
        </p:blipFill>
        <p:spPr bwMode="auto">
          <a:xfrm>
            <a:off x="-64706" y="2057400"/>
            <a:ext cx="9144000" cy="2184332"/>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1" descr="Description: Models of Communication &lt;ul&gt;&lt;li&gt;Linear Models &lt;/li&gt;&lt;/ul&gt;&lt;ul&gt;&lt;li&gt;Interactive &lt;/li&gt;&lt;/ul&gt;&lt;ul&gt;&lt;li&gt;Transaction &lt;/li&gt;&lt;/ul&gt;Models..."/>
          <p:cNvPicPr>
            <a:picLocks noChangeAspect="1" noChangeArrowheads="1"/>
          </p:cNvPicPr>
          <p:nvPr/>
        </p:nvPicPr>
        <p:blipFill>
          <a:blip r:embed="rId4">
            <a:extLst>
              <a:ext uri="{28A0092B-C50C-407E-A947-70E740481C1C}">
                <a14:useLocalDpi xmlns:a14="http://schemas.microsoft.com/office/drawing/2010/main" val="0"/>
              </a:ext>
            </a:extLst>
          </a:blip>
          <a:srcRect l="13899" t="55254" r="9840" b="11792"/>
          <a:stretch>
            <a:fillRect/>
          </a:stretch>
        </p:blipFill>
        <p:spPr bwMode="auto">
          <a:xfrm>
            <a:off x="-76200" y="4572000"/>
            <a:ext cx="9067800" cy="22098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5"/>
          <p:cNvSpPr>
            <a:spLocks noChangeArrowheads="1"/>
          </p:cNvSpPr>
          <p:nvPr/>
        </p:nvSpPr>
        <p:spPr bwMode="auto">
          <a:xfrm flipH="1">
            <a:off x="-76200" y="-140732"/>
            <a:ext cx="7620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308453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b="61630"/>
          <a:stretch>
            <a:fillRect/>
          </a:stretch>
        </p:blipFill>
        <p:spPr bwMode="auto">
          <a:xfrm>
            <a:off x="0" y="0"/>
            <a:ext cx="9144000" cy="221932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1" descr="Description: Shannon &amp; Weaver Model of Communication   Information Sources Transmitter Receiver Destination Signal  Received Noise Sour..."/>
          <p:cNvPicPr>
            <a:picLocks noChangeAspect="1" noChangeArrowheads="1"/>
          </p:cNvPicPr>
          <p:nvPr/>
        </p:nvPicPr>
        <p:blipFill>
          <a:blip r:embed="rId3">
            <a:extLst>
              <a:ext uri="{28A0092B-C50C-407E-A947-70E740481C1C}">
                <a14:useLocalDpi xmlns:a14="http://schemas.microsoft.com/office/drawing/2010/main" val="0"/>
              </a:ext>
            </a:extLst>
          </a:blip>
          <a:srcRect l="6483" t="27905" r="4964" b="30124"/>
          <a:stretch>
            <a:fillRect/>
          </a:stretch>
        </p:blipFill>
        <p:spPr bwMode="auto">
          <a:xfrm>
            <a:off x="0" y="2514600"/>
            <a:ext cx="9144000" cy="2209800"/>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t="70744"/>
          <a:stretch>
            <a:fillRect/>
          </a:stretch>
        </p:blipFill>
        <p:spPr bwMode="auto">
          <a:xfrm>
            <a:off x="0" y="4724400"/>
            <a:ext cx="8763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4"/>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5"/>
          <p:cNvSpPr>
            <a:spLocks noChangeArrowheads="1"/>
          </p:cNvSpPr>
          <p:nvPr/>
        </p:nvSpPr>
        <p:spPr bwMode="auto">
          <a:xfrm>
            <a:off x="0" y="1619161"/>
            <a:ext cx="317253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Shannon &amp; Weaver Model 1949</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555690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 y="3175"/>
            <a:ext cx="8991600" cy="685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435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ilbur Schramm’s Models Receiver Source Encoder Signal Decoder S S De D Field of experience Field of experience E Model I ..."/>
          <p:cNvPicPr/>
          <p:nvPr/>
        </p:nvPicPr>
        <p:blipFill rotWithShape="1">
          <a:blip r:embed="rId2">
            <a:extLst>
              <a:ext uri="{28A0092B-C50C-407E-A947-70E740481C1C}">
                <a14:useLocalDpi xmlns:a14="http://schemas.microsoft.com/office/drawing/2010/main" val="0"/>
              </a:ext>
            </a:extLst>
          </a:blip>
          <a:srcRect l="1853" t="11510" r="5249" b="11244"/>
          <a:stretch/>
        </p:blipFill>
        <p:spPr bwMode="auto">
          <a:xfrm>
            <a:off x="0" y="69273"/>
            <a:ext cx="9047018" cy="3664527"/>
          </a:xfrm>
          <a:prstGeom prst="rect">
            <a:avLst/>
          </a:prstGeom>
          <a:noFill/>
          <a:ln>
            <a:noFill/>
          </a:ln>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085" y="4038600"/>
            <a:ext cx="8942933"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8090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bner’s Model-1956 Means and control E  M 2 S E 1 Percept E event Selection context availability M SE 1 Selection context..."/>
          <p:cNvPicPr/>
          <p:nvPr/>
        </p:nvPicPr>
        <p:blipFill rotWithShape="1">
          <a:blip r:embed="rId2">
            <a:extLst>
              <a:ext uri="{28A0092B-C50C-407E-A947-70E740481C1C}">
                <a14:useLocalDpi xmlns:a14="http://schemas.microsoft.com/office/drawing/2010/main" val="0"/>
              </a:ext>
            </a:extLst>
          </a:blip>
          <a:srcRect l="6364" t="-1" r="1514" b="-996"/>
          <a:stretch/>
        </p:blipFill>
        <p:spPr bwMode="auto">
          <a:xfrm>
            <a:off x="581891" y="1"/>
            <a:ext cx="8423564" cy="4211781"/>
          </a:xfrm>
          <a:prstGeom prst="rect">
            <a:avLst/>
          </a:prstGeom>
          <a:noFill/>
          <a:ln>
            <a:noFill/>
          </a:ln>
        </p:spPr>
      </p:pic>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892" y="4211782"/>
            <a:ext cx="8423564" cy="2417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1900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533400" y="2784325"/>
            <a:ext cx="8229600" cy="3845075"/>
          </a:xfrm>
          <a:prstGeom prst="rect">
            <a:avLst/>
          </a:prstGeom>
        </p:spPr>
        <p:txBody>
          <a:bodyPr vert="horz" lIns="91440" tIns="45720" rIns="91440" bIns="45720" rtlCol="0">
            <a:normAutofit/>
          </a:bodyPr>
          <a:lstStyle/>
          <a:p>
            <a:pPr>
              <a:lnSpc>
                <a:spcPct val="90000"/>
              </a:lnSpc>
              <a:spcAft>
                <a:spcPts val="1000"/>
              </a:spcAft>
            </a:pPr>
            <a:endParaRPr lang="en-US" sz="700" b="1" dirty="0">
              <a:solidFill>
                <a:schemeClr val="bg1">
                  <a:alpha val="80000"/>
                </a:schemeClr>
              </a:solidFill>
            </a:endParaRPr>
          </a:p>
          <a:p>
            <a:pPr>
              <a:lnSpc>
                <a:spcPct val="90000"/>
              </a:lnSpc>
              <a:spcAft>
                <a:spcPts val="1000"/>
              </a:spcAft>
            </a:pPr>
            <a:r>
              <a:rPr lang="en-US" sz="2000" b="1" dirty="0">
                <a:solidFill>
                  <a:schemeClr val="bg1">
                    <a:alpha val="80000"/>
                  </a:schemeClr>
                </a:solidFill>
              </a:rPr>
              <a:t>Communication Theories</a:t>
            </a:r>
            <a:endParaRPr lang="en-US" sz="2000" dirty="0">
              <a:solidFill>
                <a:schemeClr val="bg1">
                  <a:alpha val="80000"/>
                </a:schemeClr>
              </a:solidFill>
            </a:endParaRPr>
          </a:p>
          <a:p>
            <a:pPr marR="0" lvl="0" indent="-228600">
              <a:lnSpc>
                <a:spcPct val="90000"/>
              </a:lnSpc>
              <a:spcBef>
                <a:spcPts val="0"/>
              </a:spcBef>
              <a:spcAft>
                <a:spcPts val="0"/>
              </a:spcAft>
              <a:buFont typeface="Arial" panose="020B0604020202020204" pitchFamily="34" charset="0"/>
              <a:buChar char="•"/>
            </a:pPr>
            <a:r>
              <a:rPr lang="en-US" sz="2000" dirty="0">
                <a:solidFill>
                  <a:schemeClr val="bg1">
                    <a:alpha val="80000"/>
                  </a:schemeClr>
                </a:solidFill>
              </a:rPr>
              <a:t>Since the WW11 several studies have been conducted in the field of communication. Most of such studies are based on the impact of communication and  media on the human society. One of the earliest studies in this category is the Hypodermic/Bullet theory.</a:t>
            </a:r>
          </a:p>
          <a:p>
            <a:pPr>
              <a:lnSpc>
                <a:spcPct val="90000"/>
              </a:lnSpc>
              <a:spcAft>
                <a:spcPts val="1000"/>
              </a:spcAft>
            </a:pPr>
            <a:r>
              <a:rPr lang="en-US" sz="2000" b="1" dirty="0">
                <a:solidFill>
                  <a:schemeClr val="bg1">
                    <a:alpha val="80000"/>
                  </a:schemeClr>
                </a:solidFill>
              </a:rPr>
              <a:t>Hypodermic /Bullet Theory</a:t>
            </a:r>
            <a:endParaRPr lang="en-US" sz="2000" dirty="0">
              <a:solidFill>
                <a:schemeClr val="bg1">
                  <a:alpha val="80000"/>
                </a:schemeClr>
              </a:solidFill>
            </a:endParaRPr>
          </a:p>
          <a:p>
            <a:pPr marR="0" lvl="0" indent="-228600">
              <a:lnSpc>
                <a:spcPct val="90000"/>
              </a:lnSpc>
              <a:spcBef>
                <a:spcPts val="0"/>
              </a:spcBef>
              <a:spcAft>
                <a:spcPts val="0"/>
              </a:spcAft>
              <a:buFont typeface="Arial" panose="020B0604020202020204" pitchFamily="34" charset="0"/>
              <a:buChar char="•"/>
            </a:pPr>
            <a:r>
              <a:rPr lang="en-US" sz="2000" dirty="0">
                <a:solidFill>
                  <a:schemeClr val="bg1">
                    <a:alpha val="80000"/>
                  </a:schemeClr>
                </a:solidFill>
              </a:rPr>
              <a:t>This theory was based on the principle that media is all powerful and its consumers are passive and naïve.  It further stated messages channeled through media are like MAGIC BULLETS which not only strikes the audience immediately but also influences them to take the desired action immediately.</a:t>
            </a:r>
          </a:p>
          <a:p>
            <a:pPr indent="-228600">
              <a:lnSpc>
                <a:spcPct val="90000"/>
              </a:lnSpc>
              <a:spcAft>
                <a:spcPts val="1000"/>
              </a:spcAft>
              <a:buFont typeface="Arial" panose="020B0604020202020204" pitchFamily="34" charset="0"/>
              <a:buChar char="•"/>
            </a:pPr>
            <a:endParaRPr lang="en-US" sz="2000" dirty="0">
              <a:solidFill>
                <a:schemeClr val="bg1">
                  <a:alpha val="80000"/>
                </a:schemeClr>
              </a:solidFill>
            </a:endParaRPr>
          </a:p>
        </p:txBody>
      </p:sp>
    </p:spTree>
    <p:extLst>
      <p:ext uri="{BB962C8B-B14F-4D97-AF65-F5344CB8AC3E}">
        <p14:creationId xmlns:p14="http://schemas.microsoft.com/office/powerpoint/2010/main" val="25061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Abstract blurred public library with bookshelves">
            <a:extLst>
              <a:ext uri="{FF2B5EF4-FFF2-40B4-BE49-F238E27FC236}">
                <a16:creationId xmlns:a16="http://schemas.microsoft.com/office/drawing/2014/main" id="{CFDBAC93-88DD-42A5-8623-B0719AF02F4D}"/>
              </a:ext>
            </a:extLst>
          </p:cNvPr>
          <p:cNvPicPr>
            <a:picLocks noChangeAspect="1"/>
          </p:cNvPicPr>
          <p:nvPr/>
        </p:nvPicPr>
        <p:blipFill rotWithShape="1">
          <a:blip r:embed="rId2"/>
          <a:srcRect l="2524" r="24863" b="-1"/>
          <a:stretch/>
        </p:blipFill>
        <p:spPr>
          <a:xfrm>
            <a:off x="20" y="10"/>
            <a:ext cx="7460291" cy="6857990"/>
          </a:xfrm>
          <a:prstGeom prst="rect">
            <a:avLst/>
          </a:prstGeom>
        </p:spPr>
      </p:pic>
      <p:sp>
        <p:nvSpPr>
          <p:cNvPr id="10" name="Freeform: Shape 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 name="Freeform: Shape 1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9D10EACB-3B39-4F42-95C4-E7C0C4B4806D}"/>
              </a:ext>
            </a:extLst>
          </p:cNvPr>
          <p:cNvSpPr txBox="1"/>
          <p:nvPr/>
        </p:nvSpPr>
        <p:spPr>
          <a:xfrm>
            <a:off x="6035039" y="2722729"/>
            <a:ext cx="2725310" cy="2700062"/>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sz="1400" b="1" dirty="0"/>
              <a:t>Communication uses and Effect Theories.</a:t>
            </a:r>
            <a:endParaRPr lang="en-US" sz="1400" dirty="0"/>
          </a:p>
          <a:p>
            <a:pPr marL="342900" marR="0" lvl="0" indent="-228600">
              <a:lnSpc>
                <a:spcPct val="90000"/>
              </a:lnSpc>
              <a:spcBef>
                <a:spcPts val="0"/>
              </a:spcBef>
              <a:spcAft>
                <a:spcPts val="0"/>
              </a:spcAft>
              <a:buFont typeface="Arial" panose="020B0604020202020204" pitchFamily="34" charset="0"/>
              <a:buChar char="•"/>
            </a:pPr>
            <a:r>
              <a:rPr lang="en-US" sz="1400" dirty="0"/>
              <a:t>Agenda Setting Theory</a:t>
            </a:r>
          </a:p>
          <a:p>
            <a:pPr marL="342900" marR="0" lvl="0" indent="-228600">
              <a:lnSpc>
                <a:spcPct val="90000"/>
              </a:lnSpc>
              <a:spcBef>
                <a:spcPts val="0"/>
              </a:spcBef>
              <a:spcAft>
                <a:spcPts val="0"/>
              </a:spcAft>
              <a:buFont typeface="Arial" panose="020B0604020202020204" pitchFamily="34" charset="0"/>
              <a:buChar char="•"/>
            </a:pPr>
            <a:r>
              <a:rPr lang="en-US" sz="1400" dirty="0"/>
              <a:t>Reinforcement Theory</a:t>
            </a:r>
          </a:p>
          <a:p>
            <a:pPr marL="342900" marR="0" lvl="0" indent="-228600">
              <a:lnSpc>
                <a:spcPct val="90000"/>
              </a:lnSpc>
              <a:spcBef>
                <a:spcPts val="0"/>
              </a:spcBef>
              <a:spcAft>
                <a:spcPts val="0"/>
              </a:spcAft>
              <a:buFont typeface="Arial" panose="020B0604020202020204" pitchFamily="34" charset="0"/>
              <a:buChar char="•"/>
            </a:pPr>
            <a:r>
              <a:rPr lang="en-US" sz="1400" dirty="0"/>
              <a:t>Catharsis and Narcosis Theory </a:t>
            </a:r>
          </a:p>
          <a:p>
            <a:pPr marL="342900" marR="0" lvl="0" indent="-228600">
              <a:lnSpc>
                <a:spcPct val="90000"/>
              </a:lnSpc>
              <a:spcBef>
                <a:spcPts val="0"/>
              </a:spcBef>
              <a:spcAft>
                <a:spcPts val="0"/>
              </a:spcAft>
              <a:buFont typeface="Arial" panose="020B0604020202020204" pitchFamily="34" charset="0"/>
              <a:buChar char="•"/>
            </a:pPr>
            <a:r>
              <a:rPr lang="en-US" sz="1400" dirty="0"/>
              <a:t>Theory of Incidental Effects</a:t>
            </a:r>
          </a:p>
          <a:p>
            <a:pPr marL="342900" marR="0" lvl="0" indent="-228600">
              <a:lnSpc>
                <a:spcPct val="90000"/>
              </a:lnSpc>
              <a:spcBef>
                <a:spcPts val="0"/>
              </a:spcBef>
              <a:spcAft>
                <a:spcPts val="0"/>
              </a:spcAft>
              <a:buFont typeface="Arial" panose="020B0604020202020204" pitchFamily="34" charset="0"/>
              <a:buChar char="•"/>
            </a:pPr>
            <a:r>
              <a:rPr lang="en-US" sz="1400" dirty="0"/>
              <a:t>Cultivation Theory </a:t>
            </a:r>
          </a:p>
          <a:p>
            <a:pPr marL="342900" marR="0" lvl="0" indent="-228600">
              <a:lnSpc>
                <a:spcPct val="90000"/>
              </a:lnSpc>
              <a:spcBef>
                <a:spcPts val="0"/>
              </a:spcBef>
              <a:spcAft>
                <a:spcPts val="0"/>
              </a:spcAft>
              <a:buFont typeface="Arial" panose="020B0604020202020204" pitchFamily="34" charset="0"/>
              <a:buChar char="•"/>
            </a:pPr>
            <a:r>
              <a:rPr lang="en-US" sz="1400" dirty="0"/>
              <a:t>Spiral of Silence Theory</a:t>
            </a:r>
          </a:p>
          <a:p>
            <a:pPr marL="342900" marR="0" lvl="0" indent="-228600">
              <a:lnSpc>
                <a:spcPct val="90000"/>
              </a:lnSpc>
              <a:spcBef>
                <a:spcPts val="0"/>
              </a:spcBef>
              <a:spcAft>
                <a:spcPts val="0"/>
              </a:spcAft>
              <a:buFont typeface="Arial" panose="020B0604020202020204" pitchFamily="34" charset="0"/>
              <a:buChar char="•"/>
            </a:pPr>
            <a:r>
              <a:rPr lang="en-US" sz="1400" dirty="0"/>
              <a:t>Third Person Effect</a:t>
            </a:r>
          </a:p>
          <a:p>
            <a:pPr marL="342900" marR="0" lvl="0" indent="-228600">
              <a:lnSpc>
                <a:spcPct val="90000"/>
              </a:lnSpc>
              <a:spcBef>
                <a:spcPts val="0"/>
              </a:spcBef>
              <a:spcAft>
                <a:spcPts val="0"/>
              </a:spcAft>
              <a:buFont typeface="Arial" panose="020B0604020202020204" pitchFamily="34" charset="0"/>
              <a:buChar char="•"/>
            </a:pPr>
            <a:r>
              <a:rPr lang="en-US" sz="1400" dirty="0"/>
              <a:t>Social Learning Theory </a:t>
            </a:r>
          </a:p>
          <a:p>
            <a:pPr marL="342900" marR="0" lvl="0" indent="-228600">
              <a:lnSpc>
                <a:spcPct val="90000"/>
              </a:lnSpc>
              <a:spcBef>
                <a:spcPts val="0"/>
              </a:spcBef>
              <a:spcAft>
                <a:spcPts val="1000"/>
              </a:spcAft>
              <a:buFont typeface="Arial" panose="020B0604020202020204" pitchFamily="34" charset="0"/>
              <a:buChar char="•"/>
            </a:pPr>
            <a:r>
              <a:rPr lang="en-US" sz="1400" dirty="0"/>
              <a:t>Uses and Gratification Theory.</a:t>
            </a:r>
          </a:p>
          <a:p>
            <a:pPr indent="-228600">
              <a:lnSpc>
                <a:spcPct val="90000"/>
              </a:lnSpc>
              <a:buFont typeface="Arial" panose="020B0604020202020204" pitchFamily="34" charset="0"/>
              <a:buChar char="•"/>
            </a:pPr>
            <a:endParaRPr lang="en-US" sz="1400" dirty="0"/>
          </a:p>
        </p:txBody>
      </p:sp>
    </p:spTree>
    <p:extLst>
      <p:ext uri="{BB962C8B-B14F-4D97-AF65-F5344CB8AC3E}">
        <p14:creationId xmlns:p14="http://schemas.microsoft.com/office/powerpoint/2010/main" val="2403141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27" name="Freeform: Shape 26">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 name="Group 29">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31" name="Freeform: Shape 30">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228600" y="2667001"/>
            <a:ext cx="8686800" cy="3962400"/>
          </a:xfrm>
          <a:prstGeom prst="rect">
            <a:avLst/>
          </a:prstGeom>
        </p:spPr>
        <p:txBody>
          <a:bodyPr vert="horz" lIns="91440" tIns="45720" rIns="91440" bIns="45720" rtlCol="0">
            <a:normAutofit fontScale="85000" lnSpcReduction="10000"/>
          </a:bodyPr>
          <a:lstStyle/>
          <a:p>
            <a:pPr>
              <a:lnSpc>
                <a:spcPct val="90000"/>
              </a:lnSpc>
              <a:spcAft>
                <a:spcPts val="1000"/>
              </a:spcAft>
            </a:pPr>
            <a:r>
              <a:rPr lang="en-US" b="1" dirty="0">
                <a:solidFill>
                  <a:schemeClr val="bg1">
                    <a:alpha val="80000"/>
                  </a:schemeClr>
                </a:solidFill>
              </a:rPr>
              <a:t>1—Agenda Setting Theory </a:t>
            </a:r>
            <a:endParaRPr lang="en-US"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alpha val="80000"/>
                  </a:schemeClr>
                </a:solidFill>
              </a:rPr>
              <a:t>The first systematic study of Agenda Setting was conducted by Malcom Mc C </a:t>
            </a:r>
            <a:r>
              <a:rPr lang="en-US" dirty="0" err="1">
                <a:solidFill>
                  <a:schemeClr val="bg1">
                    <a:alpha val="80000"/>
                  </a:schemeClr>
                </a:solidFill>
              </a:rPr>
              <a:t>omb</a:t>
            </a:r>
            <a:r>
              <a:rPr lang="en-US" dirty="0">
                <a:solidFill>
                  <a:schemeClr val="bg1">
                    <a:alpha val="80000"/>
                  </a:schemeClr>
                </a:solidFill>
              </a:rPr>
              <a:t> and Donald Shaw during the American Presidential Campaign of 1968;  the duo focused on the 100 undecided voters of </a:t>
            </a:r>
            <a:r>
              <a:rPr lang="en-US" dirty="0" err="1">
                <a:solidFill>
                  <a:schemeClr val="bg1">
                    <a:alpha val="80000"/>
                  </a:schemeClr>
                </a:solidFill>
              </a:rPr>
              <a:t>chapple</a:t>
            </a:r>
            <a:r>
              <a:rPr lang="en-US" dirty="0">
                <a:solidFill>
                  <a:schemeClr val="bg1">
                    <a:alpha val="80000"/>
                  </a:schemeClr>
                </a:solidFill>
              </a:rPr>
              <a:t> Hill who were susceptible to the media’s agenda</a:t>
            </a:r>
          </a:p>
          <a:p>
            <a:pPr marL="342900" marR="0" lvl="0" indent="-228600">
              <a:lnSpc>
                <a:spcPct val="90000"/>
              </a:lnSpc>
              <a:spcBef>
                <a:spcPts val="0"/>
              </a:spcBef>
              <a:spcAft>
                <a:spcPts val="1000"/>
              </a:spcAft>
              <a:buFont typeface="Arial" panose="020B0604020202020204" pitchFamily="34" charset="0"/>
              <a:buChar char="•"/>
            </a:pPr>
            <a:r>
              <a:rPr lang="en-US" dirty="0">
                <a:solidFill>
                  <a:schemeClr val="bg1">
                    <a:alpha val="80000"/>
                  </a:schemeClr>
                </a:solidFill>
              </a:rPr>
              <a:t>They made a content analysis of all the media channels used by residents of </a:t>
            </a:r>
            <a:r>
              <a:rPr lang="en-US" dirty="0" err="1">
                <a:solidFill>
                  <a:schemeClr val="bg1">
                    <a:alpha val="80000"/>
                  </a:schemeClr>
                </a:solidFill>
              </a:rPr>
              <a:t>chappell</a:t>
            </a:r>
            <a:r>
              <a:rPr lang="en-US" dirty="0">
                <a:solidFill>
                  <a:schemeClr val="bg1">
                    <a:alpha val="80000"/>
                  </a:schemeClr>
                </a:solidFill>
              </a:rPr>
              <a:t> hill; and found an interlink between the priorities of issues identified by the media and those identified by the group of respondents.</a:t>
            </a:r>
          </a:p>
          <a:p>
            <a:pPr>
              <a:lnSpc>
                <a:spcPct val="90000"/>
              </a:lnSpc>
              <a:spcAft>
                <a:spcPts val="1000"/>
              </a:spcAft>
            </a:pPr>
            <a:r>
              <a:rPr lang="en-US" b="1" dirty="0">
                <a:solidFill>
                  <a:schemeClr val="bg1">
                    <a:alpha val="80000"/>
                  </a:schemeClr>
                </a:solidFill>
              </a:rPr>
              <a:t>2---Reinforcement Theory</a:t>
            </a:r>
            <a:endParaRPr lang="en-US" dirty="0">
              <a:solidFill>
                <a:schemeClr val="bg1">
                  <a:alpha val="80000"/>
                </a:schemeClr>
              </a:solidFill>
            </a:endParaRPr>
          </a:p>
          <a:p>
            <a:pPr marR="0" lvl="0" indent="-228600">
              <a:lnSpc>
                <a:spcPct val="90000"/>
              </a:lnSpc>
              <a:spcBef>
                <a:spcPts val="0"/>
              </a:spcBef>
              <a:spcAft>
                <a:spcPts val="0"/>
              </a:spcAft>
              <a:buFont typeface="Arial" panose="020B0604020202020204" pitchFamily="34" charset="0"/>
              <a:buChar char="•"/>
            </a:pPr>
            <a:r>
              <a:rPr lang="en-US" dirty="0">
                <a:solidFill>
                  <a:schemeClr val="bg1">
                    <a:alpha val="80000"/>
                  </a:schemeClr>
                </a:solidFill>
              </a:rPr>
              <a:t>This is also called </a:t>
            </a:r>
            <a:r>
              <a:rPr lang="en-US" b="1" dirty="0">
                <a:solidFill>
                  <a:schemeClr val="bg1">
                    <a:alpha val="80000"/>
                  </a:schemeClr>
                </a:solidFill>
              </a:rPr>
              <a:t>The</a:t>
            </a:r>
            <a:r>
              <a:rPr lang="en-US" dirty="0">
                <a:solidFill>
                  <a:schemeClr val="bg1">
                    <a:alpha val="80000"/>
                  </a:schemeClr>
                </a:solidFill>
              </a:rPr>
              <a:t> </a:t>
            </a:r>
            <a:r>
              <a:rPr lang="en-US" b="1" dirty="0">
                <a:solidFill>
                  <a:schemeClr val="bg1">
                    <a:alpha val="80000"/>
                  </a:schemeClr>
                </a:solidFill>
              </a:rPr>
              <a:t>limited effects model</a:t>
            </a:r>
            <a:r>
              <a:rPr lang="en-US" dirty="0">
                <a:solidFill>
                  <a:schemeClr val="bg1">
                    <a:alpha val="80000"/>
                  </a:schemeClr>
                </a:solidFill>
              </a:rPr>
              <a:t>. </a:t>
            </a:r>
            <a:r>
              <a:rPr lang="en-US" dirty="0" err="1">
                <a:solidFill>
                  <a:schemeClr val="bg1">
                    <a:alpha val="80000"/>
                  </a:schemeClr>
                </a:solidFill>
              </a:rPr>
              <a:t>Klapper</a:t>
            </a:r>
            <a:r>
              <a:rPr lang="en-US" dirty="0">
                <a:solidFill>
                  <a:schemeClr val="bg1">
                    <a:alpha val="80000"/>
                  </a:schemeClr>
                </a:solidFill>
              </a:rPr>
              <a:t> who propounded this theory stated that mass media has a limited effects on its audience. It merely reinforces existing values and attitudes.  </a:t>
            </a:r>
            <a:r>
              <a:rPr lang="en-US" dirty="0" err="1">
                <a:solidFill>
                  <a:schemeClr val="bg1">
                    <a:alpha val="80000"/>
                  </a:schemeClr>
                </a:solidFill>
              </a:rPr>
              <a:t>Lazarsfield</a:t>
            </a:r>
            <a:r>
              <a:rPr lang="en-US" dirty="0">
                <a:solidFill>
                  <a:schemeClr val="bg1">
                    <a:alpha val="80000"/>
                  </a:schemeClr>
                </a:solidFill>
              </a:rPr>
              <a:t> and Merton further stated that the mass media cannot be relied upon to work for changes.</a:t>
            </a:r>
          </a:p>
          <a:p>
            <a:pPr marR="0" lvl="0" indent="-228600">
              <a:lnSpc>
                <a:spcPct val="90000"/>
              </a:lnSpc>
              <a:spcBef>
                <a:spcPts val="0"/>
              </a:spcBef>
              <a:spcAft>
                <a:spcPts val="0"/>
              </a:spcAft>
              <a:buFont typeface="Arial" panose="020B0604020202020204" pitchFamily="34" charset="0"/>
              <a:buChar char="•"/>
            </a:pPr>
            <a:endParaRPr lang="en-US" dirty="0">
              <a:solidFill>
                <a:schemeClr val="bg1">
                  <a:alpha val="80000"/>
                </a:schemeClr>
              </a:solidFill>
            </a:endParaRPr>
          </a:p>
          <a:p>
            <a:pPr>
              <a:lnSpc>
                <a:spcPct val="90000"/>
              </a:lnSpc>
              <a:spcAft>
                <a:spcPts val="1000"/>
              </a:spcAft>
            </a:pPr>
            <a:r>
              <a:rPr lang="en-US" b="1" dirty="0">
                <a:solidFill>
                  <a:schemeClr val="bg1">
                    <a:alpha val="80000"/>
                  </a:schemeClr>
                </a:solidFill>
              </a:rPr>
              <a:t>3---Catharsis and Narcosis Theory</a:t>
            </a:r>
            <a:endParaRPr lang="en-US"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b="1" dirty="0">
                <a:solidFill>
                  <a:schemeClr val="bg1">
                    <a:alpha val="80000"/>
                  </a:schemeClr>
                </a:solidFill>
              </a:rPr>
              <a:t>Narcosis Theory;</a:t>
            </a:r>
            <a:endParaRPr lang="en-US" dirty="0">
              <a:solidFill>
                <a:schemeClr val="bg1">
                  <a:alpha val="80000"/>
                </a:schemeClr>
              </a:solidFill>
            </a:endParaRPr>
          </a:p>
          <a:p>
            <a:pPr marR="0" lvl="0" indent="-228600">
              <a:lnSpc>
                <a:spcPct val="90000"/>
              </a:lnSpc>
              <a:spcBef>
                <a:spcPts val="0"/>
              </a:spcBef>
              <a:spcAft>
                <a:spcPts val="0"/>
              </a:spcAft>
              <a:buFont typeface="Arial" panose="020B0604020202020204" pitchFamily="34" charset="0"/>
              <a:buChar char="•"/>
            </a:pPr>
            <a:r>
              <a:rPr lang="en-US" dirty="0">
                <a:solidFill>
                  <a:schemeClr val="bg1">
                    <a:alpha val="80000"/>
                  </a:schemeClr>
                </a:solidFill>
              </a:rPr>
              <a:t>This theory was propounded by </a:t>
            </a:r>
            <a:r>
              <a:rPr lang="en-US" dirty="0" err="1">
                <a:solidFill>
                  <a:schemeClr val="bg1">
                    <a:alpha val="80000"/>
                  </a:schemeClr>
                </a:solidFill>
              </a:rPr>
              <a:t>Lazarsfield</a:t>
            </a:r>
            <a:r>
              <a:rPr lang="en-US" dirty="0">
                <a:solidFill>
                  <a:schemeClr val="bg1">
                    <a:alpha val="80000"/>
                  </a:schemeClr>
                </a:solidFill>
              </a:rPr>
              <a:t>, Merton and Winn. They argued that media have a “</a:t>
            </a:r>
            <a:r>
              <a:rPr lang="en-US" dirty="0" err="1">
                <a:solidFill>
                  <a:schemeClr val="bg1">
                    <a:alpha val="80000"/>
                  </a:schemeClr>
                </a:solidFill>
              </a:rPr>
              <a:t>Narcostising</a:t>
            </a:r>
            <a:r>
              <a:rPr lang="en-US" dirty="0">
                <a:solidFill>
                  <a:schemeClr val="bg1">
                    <a:alpha val="80000"/>
                  </a:schemeClr>
                </a:solidFill>
              </a:rPr>
              <a:t> dysfunction”. They stated that the audience are so engrossed/ </a:t>
            </a:r>
            <a:r>
              <a:rPr lang="en-US" dirty="0" err="1">
                <a:solidFill>
                  <a:schemeClr val="bg1">
                    <a:alpha val="80000"/>
                  </a:schemeClr>
                </a:solidFill>
              </a:rPr>
              <a:t>lulified</a:t>
            </a:r>
            <a:r>
              <a:rPr lang="en-US" dirty="0">
                <a:solidFill>
                  <a:schemeClr val="bg1">
                    <a:alpha val="80000"/>
                  </a:schemeClr>
                </a:solidFill>
              </a:rPr>
              <a:t> during their exposure to mass media particularly A/V Media, that it becomes difficult for them to make logical reactions.  It engrosses the audience attention to the extent that it prevents them from taking any logical decisions.</a:t>
            </a:r>
          </a:p>
        </p:txBody>
      </p:sp>
    </p:spTree>
    <p:extLst>
      <p:ext uri="{BB962C8B-B14F-4D97-AF65-F5344CB8AC3E}">
        <p14:creationId xmlns:p14="http://schemas.microsoft.com/office/powerpoint/2010/main" val="1122658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152400" y="3070719"/>
            <a:ext cx="8762999" cy="3406281"/>
          </a:xfrm>
          <a:prstGeom prst="rect">
            <a:avLst/>
          </a:prstGeom>
        </p:spPr>
        <p:txBody>
          <a:bodyPr vert="horz" lIns="91440" tIns="45720" rIns="91440" bIns="45720" rtlCol="0">
            <a:normAutofit fontScale="92500" lnSpcReduction="20000"/>
          </a:bodyPr>
          <a:lstStyle/>
          <a:p>
            <a:pPr marL="114300" lvl="0">
              <a:lnSpc>
                <a:spcPct val="90000"/>
              </a:lnSpc>
            </a:pPr>
            <a:endParaRPr lang="en-US" sz="800" b="1" dirty="0">
              <a:solidFill>
                <a:schemeClr val="bg1">
                  <a:alpha val="80000"/>
                </a:schemeClr>
              </a:solidFill>
            </a:endParaRPr>
          </a:p>
          <a:p>
            <a:pPr marL="342900" lvl="0" indent="-228600">
              <a:lnSpc>
                <a:spcPct val="90000"/>
              </a:lnSpc>
              <a:buFont typeface="Arial" panose="020B0604020202020204" pitchFamily="34" charset="0"/>
              <a:buChar char="•"/>
            </a:pPr>
            <a:endParaRPr lang="en-US" b="1" dirty="0">
              <a:solidFill>
                <a:schemeClr val="bg1">
                  <a:alpha val="80000"/>
                </a:schemeClr>
              </a:solidFill>
            </a:endParaRPr>
          </a:p>
          <a:p>
            <a:pPr marL="342900" lvl="0" indent="-228600">
              <a:lnSpc>
                <a:spcPct val="90000"/>
              </a:lnSpc>
              <a:buFont typeface="Arial" panose="020B0604020202020204" pitchFamily="34" charset="0"/>
              <a:buChar char="•"/>
            </a:pPr>
            <a:r>
              <a:rPr lang="en-US" b="1" dirty="0" err="1">
                <a:solidFill>
                  <a:schemeClr val="bg1">
                    <a:alpha val="80000"/>
                  </a:schemeClr>
                </a:solidFill>
              </a:rPr>
              <a:t>Cathasis</a:t>
            </a:r>
            <a:r>
              <a:rPr lang="en-US" b="1" dirty="0">
                <a:solidFill>
                  <a:schemeClr val="bg1">
                    <a:alpha val="80000"/>
                  </a:schemeClr>
                </a:solidFill>
              </a:rPr>
              <a:t> Theory</a:t>
            </a:r>
            <a:endParaRPr lang="en-US" dirty="0">
              <a:solidFill>
                <a:schemeClr val="bg1">
                  <a:alpha val="80000"/>
                </a:schemeClr>
              </a:solidFill>
            </a:endParaRPr>
          </a:p>
          <a:p>
            <a:pPr marL="342900" lvl="0" indent="-228600">
              <a:lnSpc>
                <a:spcPct val="90000"/>
              </a:lnSpc>
              <a:buFont typeface="Arial" panose="020B0604020202020204" pitchFamily="34" charset="0"/>
              <a:buChar char="•"/>
            </a:pPr>
            <a:r>
              <a:rPr lang="en-US" dirty="0">
                <a:solidFill>
                  <a:schemeClr val="bg1">
                    <a:alpha val="80000"/>
                  </a:schemeClr>
                </a:solidFill>
              </a:rPr>
              <a:t>This theory was propounded by </a:t>
            </a:r>
            <a:r>
              <a:rPr lang="en-US" dirty="0" err="1">
                <a:solidFill>
                  <a:schemeClr val="bg1">
                    <a:alpha val="80000"/>
                  </a:schemeClr>
                </a:solidFill>
              </a:rPr>
              <a:t>Semyour</a:t>
            </a:r>
            <a:r>
              <a:rPr lang="en-US" dirty="0">
                <a:solidFill>
                  <a:schemeClr val="bg1">
                    <a:alpha val="80000"/>
                  </a:schemeClr>
                </a:solidFill>
              </a:rPr>
              <a:t> </a:t>
            </a:r>
            <a:r>
              <a:rPr lang="en-US" dirty="0" err="1">
                <a:solidFill>
                  <a:schemeClr val="bg1">
                    <a:alpha val="80000"/>
                  </a:schemeClr>
                </a:solidFill>
              </a:rPr>
              <a:t>Feshbatch</a:t>
            </a:r>
            <a:r>
              <a:rPr lang="en-US" dirty="0">
                <a:solidFill>
                  <a:schemeClr val="bg1">
                    <a:alpha val="80000"/>
                  </a:schemeClr>
                </a:solidFill>
              </a:rPr>
              <a:t>.  </a:t>
            </a:r>
            <a:r>
              <a:rPr lang="en-US" dirty="0" err="1">
                <a:solidFill>
                  <a:schemeClr val="bg1">
                    <a:alpha val="80000"/>
                  </a:schemeClr>
                </a:solidFill>
              </a:rPr>
              <a:t>Feshbatch’s</a:t>
            </a:r>
            <a:r>
              <a:rPr lang="en-US" dirty="0">
                <a:solidFill>
                  <a:schemeClr val="bg1">
                    <a:alpha val="80000"/>
                  </a:schemeClr>
                </a:solidFill>
              </a:rPr>
              <a:t> experiments in the lab, showed that media content particularly non-violence helps to vent out frustration. He studied the same by setting up two groups of in control and experimental setup</a:t>
            </a:r>
          </a:p>
          <a:p>
            <a:pPr marL="342900" lvl="0" indent="-228600">
              <a:lnSpc>
                <a:spcPct val="90000"/>
              </a:lnSpc>
              <a:buFont typeface="Arial" panose="020B0604020202020204" pitchFamily="34" charset="0"/>
              <a:buChar char="•"/>
            </a:pPr>
            <a:r>
              <a:rPr lang="en-US" dirty="0">
                <a:solidFill>
                  <a:schemeClr val="bg1">
                    <a:alpha val="80000"/>
                  </a:schemeClr>
                </a:solidFill>
              </a:rPr>
              <a:t>Students of both were exposed to verbal abuse, later the experimental group was shown a violent film while the other group was not shown the same.</a:t>
            </a: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Findings indicated that the experimental group had feelings of less hostility than that of control group.</a:t>
            </a:r>
          </a:p>
          <a:p>
            <a:pPr lvl="0" indent="-228600">
              <a:lnSpc>
                <a:spcPct val="90000"/>
              </a:lnSpc>
              <a:spcAft>
                <a:spcPts val="1000"/>
              </a:spcAft>
              <a:buFont typeface="Arial" panose="020B0604020202020204" pitchFamily="34" charset="0"/>
              <a:buChar char="•"/>
            </a:pPr>
            <a:r>
              <a:rPr lang="en-US" b="1" dirty="0">
                <a:solidFill>
                  <a:schemeClr val="bg1">
                    <a:alpha val="80000"/>
                  </a:schemeClr>
                </a:solidFill>
              </a:rPr>
              <a:t>4—Theory of Incidental Effects</a:t>
            </a:r>
            <a:endParaRPr lang="en-US" dirty="0">
              <a:solidFill>
                <a:schemeClr val="bg1">
                  <a:alpha val="80000"/>
                </a:schemeClr>
              </a:solidFill>
            </a:endParaRPr>
          </a:p>
          <a:p>
            <a:pPr marL="342900" lvl="0" indent="-228600">
              <a:lnSpc>
                <a:spcPct val="90000"/>
              </a:lnSpc>
              <a:buFont typeface="Arial" panose="020B0604020202020204" pitchFamily="34" charset="0"/>
              <a:buChar char="•"/>
            </a:pPr>
            <a:r>
              <a:rPr lang="en-US" dirty="0">
                <a:solidFill>
                  <a:schemeClr val="bg1">
                    <a:alpha val="80000"/>
                  </a:schemeClr>
                </a:solidFill>
              </a:rPr>
              <a:t>This theory was formulated by Aldous Huxley.</a:t>
            </a:r>
          </a:p>
          <a:p>
            <a:pPr marL="342900" lvl="0" indent="-228600">
              <a:lnSpc>
                <a:spcPct val="90000"/>
              </a:lnSpc>
              <a:buFont typeface="Arial" panose="020B0604020202020204" pitchFamily="34" charset="0"/>
              <a:buChar char="•"/>
            </a:pPr>
            <a:r>
              <a:rPr lang="en-US" dirty="0">
                <a:solidFill>
                  <a:schemeClr val="bg1">
                    <a:alpha val="80000"/>
                  </a:schemeClr>
                </a:solidFill>
              </a:rPr>
              <a:t>He stated that media effects were limited to copying of style, mannerism, etc.</a:t>
            </a:r>
          </a:p>
          <a:p>
            <a:pPr marL="342900" lvl="0" indent="-228600">
              <a:lnSpc>
                <a:spcPct val="90000"/>
              </a:lnSpc>
              <a:spcAft>
                <a:spcPts val="1000"/>
              </a:spcAft>
              <a:buFont typeface="Arial" panose="020B0604020202020204" pitchFamily="34" charset="0"/>
              <a:buChar char="•"/>
            </a:pPr>
            <a:r>
              <a:rPr lang="en-US" dirty="0">
                <a:solidFill>
                  <a:schemeClr val="bg1">
                    <a:alpha val="80000"/>
                  </a:schemeClr>
                </a:solidFill>
              </a:rPr>
              <a:t>Huxley stated that Television could be an effective agent of incidental learning among children.</a:t>
            </a:r>
          </a:p>
          <a:p>
            <a:pPr lvl="0" indent="-228600">
              <a:lnSpc>
                <a:spcPct val="90000"/>
              </a:lnSpc>
              <a:spcAft>
                <a:spcPts val="1000"/>
              </a:spcAft>
              <a:buFont typeface="Arial" panose="020B0604020202020204" pitchFamily="34" charset="0"/>
              <a:buChar char="•"/>
            </a:pPr>
            <a:endParaRPr lang="en-US" sz="800" dirty="0">
              <a:solidFill>
                <a:schemeClr val="bg1">
                  <a:alpha val="80000"/>
                </a:schemeClr>
              </a:solidFill>
            </a:endParaRPr>
          </a:p>
        </p:txBody>
      </p:sp>
    </p:spTree>
    <p:extLst>
      <p:ext uri="{BB962C8B-B14F-4D97-AF65-F5344CB8AC3E}">
        <p14:creationId xmlns:p14="http://schemas.microsoft.com/office/powerpoint/2010/main" val="2659930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50D125F1-48C9-374F-9D44-AC9A2F8F80CD}"/>
              </a:ext>
            </a:extLst>
          </p:cNvPr>
          <p:cNvSpPr txBox="1"/>
          <p:nvPr/>
        </p:nvSpPr>
        <p:spPr>
          <a:xfrm>
            <a:off x="685800" y="3070719"/>
            <a:ext cx="7391399" cy="3177681"/>
          </a:xfrm>
          <a:prstGeom prst="rect">
            <a:avLst/>
          </a:prstGeom>
        </p:spPr>
        <p:txBody>
          <a:bodyPr vert="horz" lIns="91440" tIns="45720" rIns="91440" bIns="45720" rtlCol="0">
            <a:normAutofit/>
          </a:bodyPr>
          <a:lstStyle/>
          <a:p>
            <a:pPr lvl="0" indent="-228600">
              <a:lnSpc>
                <a:spcPct val="90000"/>
              </a:lnSpc>
              <a:spcAft>
                <a:spcPts val="1000"/>
              </a:spcAft>
              <a:buFont typeface="Arial" panose="020B0604020202020204" pitchFamily="34" charset="0"/>
              <a:buChar char="•"/>
            </a:pPr>
            <a:r>
              <a:rPr lang="en-US" sz="1900" b="1" dirty="0">
                <a:solidFill>
                  <a:schemeClr val="bg1">
                    <a:alpha val="80000"/>
                  </a:schemeClr>
                </a:solidFill>
              </a:rPr>
              <a:t>5----Cultivation Theory / Cultural Indicators Theory.</a:t>
            </a:r>
            <a:endParaRPr lang="en-US" sz="1900" dirty="0">
              <a:solidFill>
                <a:schemeClr val="bg1">
                  <a:alpha val="80000"/>
                </a:schemeClr>
              </a:solidFill>
            </a:endParaRPr>
          </a:p>
          <a:p>
            <a:pPr marL="342900" lvl="0" indent="-228600">
              <a:lnSpc>
                <a:spcPct val="90000"/>
              </a:lnSpc>
              <a:buFont typeface="Arial" panose="020B0604020202020204" pitchFamily="34" charset="0"/>
              <a:buChar char="•"/>
            </a:pPr>
            <a:r>
              <a:rPr lang="en-US" sz="1900" dirty="0">
                <a:solidFill>
                  <a:schemeClr val="bg1">
                    <a:alpha val="80000"/>
                  </a:schemeClr>
                </a:solidFill>
              </a:rPr>
              <a:t>This theory was formulated by George </a:t>
            </a:r>
            <a:r>
              <a:rPr lang="en-US" sz="1900" dirty="0" err="1">
                <a:solidFill>
                  <a:schemeClr val="bg1">
                    <a:alpha val="80000"/>
                  </a:schemeClr>
                </a:solidFill>
              </a:rPr>
              <a:t>Gebner</a:t>
            </a:r>
            <a:r>
              <a:rPr lang="en-US" sz="1900" dirty="0">
                <a:solidFill>
                  <a:schemeClr val="bg1">
                    <a:alpha val="80000"/>
                  </a:schemeClr>
                </a:solidFill>
              </a:rPr>
              <a:t>.</a:t>
            </a:r>
          </a:p>
          <a:p>
            <a:pPr marL="342900" lvl="0" indent="-228600">
              <a:lnSpc>
                <a:spcPct val="90000"/>
              </a:lnSpc>
              <a:buFont typeface="Arial" panose="020B0604020202020204" pitchFamily="34" charset="0"/>
              <a:buChar char="•"/>
            </a:pPr>
            <a:r>
              <a:rPr lang="en-US" sz="1900" dirty="0">
                <a:solidFill>
                  <a:schemeClr val="bg1">
                    <a:alpha val="80000"/>
                  </a:schemeClr>
                </a:solidFill>
              </a:rPr>
              <a:t>Heavy TV viewing tends to induce audiences to adopt perception and values which were constantly portrayed in different programs.</a:t>
            </a:r>
          </a:p>
          <a:p>
            <a:pPr marL="342900" lvl="0" indent="-228600">
              <a:lnSpc>
                <a:spcPct val="90000"/>
              </a:lnSpc>
              <a:spcAft>
                <a:spcPts val="1000"/>
              </a:spcAft>
              <a:buFont typeface="Arial" panose="020B0604020202020204" pitchFamily="34" charset="0"/>
              <a:buChar char="•"/>
            </a:pPr>
            <a:r>
              <a:rPr lang="en-US" sz="1900" dirty="0">
                <a:solidFill>
                  <a:schemeClr val="bg1">
                    <a:alpha val="80000"/>
                  </a:schemeClr>
                </a:solidFill>
              </a:rPr>
              <a:t>This phenomenon was more dominant among heavy TV watchers than those who watched less. </a:t>
            </a:r>
            <a:r>
              <a:rPr lang="en-US" sz="1900" dirty="0" err="1">
                <a:solidFill>
                  <a:schemeClr val="bg1">
                    <a:alpha val="80000"/>
                  </a:schemeClr>
                </a:solidFill>
              </a:rPr>
              <a:t>Eg</a:t>
            </a:r>
            <a:r>
              <a:rPr lang="en-US" sz="1900" dirty="0">
                <a:solidFill>
                  <a:schemeClr val="bg1">
                    <a:alpha val="80000"/>
                  </a:schemeClr>
                </a:solidFill>
              </a:rPr>
              <a:t>; soaps on TV inculcated a picture of affluence all around</a:t>
            </a:r>
          </a:p>
        </p:txBody>
      </p:sp>
    </p:spTree>
    <p:extLst>
      <p:ext uri="{BB962C8B-B14F-4D97-AF65-F5344CB8AC3E}">
        <p14:creationId xmlns:p14="http://schemas.microsoft.com/office/powerpoint/2010/main" val="4087890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533400" y="2895600"/>
            <a:ext cx="7924800" cy="3352799"/>
          </a:xfrm>
          <a:prstGeom prst="rect">
            <a:avLst/>
          </a:prstGeom>
        </p:spPr>
        <p:txBody>
          <a:bodyPr vert="horz" lIns="91440" tIns="45720" rIns="91440" bIns="45720" rtlCol="0">
            <a:normAutofit/>
          </a:bodyPr>
          <a:lstStyle/>
          <a:p>
            <a:pPr>
              <a:lnSpc>
                <a:spcPct val="90000"/>
              </a:lnSpc>
              <a:spcAft>
                <a:spcPts val="1000"/>
              </a:spcAft>
            </a:pPr>
            <a:endParaRPr lang="en-US" sz="800" b="1" dirty="0">
              <a:solidFill>
                <a:schemeClr val="bg1">
                  <a:alpha val="80000"/>
                </a:schemeClr>
              </a:solidFill>
            </a:endParaRPr>
          </a:p>
          <a:p>
            <a:pPr indent="-228600">
              <a:lnSpc>
                <a:spcPct val="90000"/>
              </a:lnSpc>
              <a:spcAft>
                <a:spcPts val="1000"/>
              </a:spcAft>
              <a:buFont typeface="Arial" panose="020B0604020202020204" pitchFamily="34" charset="0"/>
              <a:buChar char="•"/>
            </a:pPr>
            <a:r>
              <a:rPr lang="en-US" sz="1600" b="1" dirty="0">
                <a:solidFill>
                  <a:schemeClr val="bg1">
                    <a:alpha val="80000"/>
                  </a:schemeClr>
                </a:solidFill>
              </a:rPr>
              <a:t>6—Spiral of Silence Theory</a:t>
            </a:r>
            <a:endParaRPr lang="en-US" sz="16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This theory was formulated by </a:t>
            </a:r>
            <a:r>
              <a:rPr lang="en-US" sz="1600" dirty="0" err="1">
                <a:solidFill>
                  <a:schemeClr val="bg1">
                    <a:alpha val="80000"/>
                  </a:schemeClr>
                </a:solidFill>
              </a:rPr>
              <a:t>Noell</a:t>
            </a:r>
            <a:r>
              <a:rPr lang="en-US" sz="1600" dirty="0">
                <a:solidFill>
                  <a:schemeClr val="bg1">
                    <a:alpha val="80000"/>
                  </a:schemeClr>
                </a:solidFill>
              </a:rPr>
              <a:t> Neumann. </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This theory postulates that individuals have a quasi-statistical sense organ by by which they determine their opinion represent the minority point of view. In such a case they remain silent.</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In her analysis of German elections, </a:t>
            </a:r>
            <a:r>
              <a:rPr lang="en-US" sz="1600" dirty="0" err="1">
                <a:solidFill>
                  <a:schemeClr val="bg1">
                    <a:alpha val="80000"/>
                  </a:schemeClr>
                </a:solidFill>
              </a:rPr>
              <a:t>Newmann</a:t>
            </a:r>
            <a:r>
              <a:rPr lang="en-US" sz="1600" dirty="0">
                <a:solidFill>
                  <a:schemeClr val="bg1">
                    <a:alpha val="80000"/>
                  </a:schemeClr>
                </a:solidFill>
              </a:rPr>
              <a:t> states that individuals hate to be isolated from their fellow beings and thus tend to follow the dominant opinion.</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Thus mass media shapes ; </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As to which opinion is dominant </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Which impressions are increasing</a:t>
            </a:r>
          </a:p>
          <a:p>
            <a:pPr marL="342900" marR="0" lvl="0" indent="-228600">
              <a:lnSpc>
                <a:spcPct val="90000"/>
              </a:lnSpc>
              <a:spcBef>
                <a:spcPts val="0"/>
              </a:spcBef>
              <a:spcAft>
                <a:spcPts val="1000"/>
              </a:spcAft>
              <a:buFont typeface="Arial" panose="020B0604020202020204" pitchFamily="34" charset="0"/>
              <a:buChar char="•"/>
            </a:pPr>
            <a:r>
              <a:rPr lang="en-US" sz="1600" dirty="0">
                <a:solidFill>
                  <a:schemeClr val="bg1">
                    <a:alpha val="80000"/>
                  </a:schemeClr>
                </a:solidFill>
              </a:rPr>
              <a:t>Which opinions one can utter in public without fear of being isolated.</a:t>
            </a:r>
          </a:p>
          <a:p>
            <a:pPr>
              <a:lnSpc>
                <a:spcPct val="90000"/>
              </a:lnSpc>
              <a:spcAft>
                <a:spcPts val="1000"/>
              </a:spcAft>
            </a:pPr>
            <a:endParaRPr lang="en-US" sz="800" dirty="0">
              <a:solidFill>
                <a:schemeClr val="bg1">
                  <a:alpha val="80000"/>
                </a:schemeClr>
              </a:solidFill>
            </a:endParaRPr>
          </a:p>
        </p:txBody>
      </p:sp>
    </p:spTree>
    <p:extLst>
      <p:ext uri="{BB962C8B-B14F-4D97-AF65-F5344CB8AC3E}">
        <p14:creationId xmlns:p14="http://schemas.microsoft.com/office/powerpoint/2010/main" val="647766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96" y="1040837"/>
            <a:ext cx="3566211"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558" y="1029607"/>
            <a:ext cx="3566211"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70" y="934855"/>
            <a:ext cx="3566211"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396390" cy="717514"/>
            <a:chOff x="0" y="377893"/>
            <a:chExt cx="1861854" cy="717514"/>
          </a:xfrm>
          <a:solidFill>
            <a:schemeClr val="bg1"/>
          </a:solidFill>
        </p:grpSpPr>
        <p:sp>
          <p:nvSpPr>
            <p:cNvPr id="16" name="Freeform: Shape 1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393" y="457812"/>
            <a:ext cx="685923"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393" y="457812"/>
            <a:ext cx="685923"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Oval 2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232" y="4946663"/>
            <a:ext cx="239955"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232" y="4946663"/>
            <a:ext cx="239955"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extBox 1">
            <a:extLst>
              <a:ext uri="{FF2B5EF4-FFF2-40B4-BE49-F238E27FC236}">
                <a16:creationId xmlns:a16="http://schemas.microsoft.com/office/drawing/2014/main" id="{A1547682-A43D-3647-AB86-0DB864B081C6}"/>
              </a:ext>
            </a:extLst>
          </p:cNvPr>
          <p:cNvSpPr txBox="1"/>
          <p:nvPr/>
        </p:nvSpPr>
        <p:spPr>
          <a:xfrm>
            <a:off x="4676151" y="1130846"/>
            <a:ext cx="3912879" cy="4351338"/>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r>
              <a:rPr lang="en-US" b="1" dirty="0">
                <a:solidFill>
                  <a:schemeClr val="bg1"/>
                </a:solidFill>
              </a:rPr>
              <a:t>7—The Third Person Effect</a:t>
            </a:r>
            <a:endParaRPr lang="en-US" dirty="0">
              <a:solidFill>
                <a:schemeClr val="bg1"/>
              </a:solidFill>
            </a:endParaRP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solidFill>
              </a:rPr>
              <a:t>The theory was propounded by W. Phillips Davison</a:t>
            </a:r>
            <a:r>
              <a:rPr lang="en-US" b="1" dirty="0">
                <a:solidFill>
                  <a:schemeClr val="bg1"/>
                </a:solidFill>
              </a:rPr>
              <a:t>.</a:t>
            </a:r>
            <a:endParaRPr lang="en-US" dirty="0">
              <a:solidFill>
                <a:schemeClr val="bg1"/>
              </a:solidFill>
            </a:endParaRP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solidFill>
              </a:rPr>
              <a:t>The hypothesis suggests people tend to over estimate the effect of mass media on others </a:t>
            </a: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solidFill>
              </a:rPr>
              <a:t>rather than themselves.</a:t>
            </a: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solidFill>
              </a:rPr>
              <a:t>Mass communication messages will have greater impact on others than on themselves; </a:t>
            </a:r>
          </a:p>
          <a:p>
            <a:pPr marL="342900" marR="0" lvl="0" indent="-228600">
              <a:lnSpc>
                <a:spcPct val="90000"/>
              </a:lnSpc>
              <a:spcBef>
                <a:spcPts val="0"/>
              </a:spcBef>
              <a:spcAft>
                <a:spcPts val="0"/>
              </a:spcAft>
              <a:buFont typeface="Arial" panose="020B0604020202020204" pitchFamily="34" charset="0"/>
              <a:buChar char="•"/>
            </a:pPr>
            <a:r>
              <a:rPr lang="en-US" dirty="0">
                <a:solidFill>
                  <a:schemeClr val="bg1"/>
                </a:solidFill>
              </a:rPr>
              <a:t>due to this perception they take action.</a:t>
            </a:r>
          </a:p>
          <a:p>
            <a:pPr marL="342900" marR="0" lvl="0" indent="-228600">
              <a:lnSpc>
                <a:spcPct val="90000"/>
              </a:lnSpc>
              <a:spcBef>
                <a:spcPts val="0"/>
              </a:spcBef>
              <a:spcAft>
                <a:spcPts val="1000"/>
              </a:spcAft>
              <a:buFont typeface="Arial" panose="020B0604020202020204" pitchFamily="34" charset="0"/>
              <a:buChar char="•"/>
            </a:pPr>
            <a:r>
              <a:rPr lang="en-US" dirty="0">
                <a:solidFill>
                  <a:schemeClr val="bg1"/>
                </a:solidFill>
              </a:rPr>
              <a:t>Thus people are more influenced by media more than they really think they are.</a:t>
            </a:r>
          </a:p>
          <a:p>
            <a:pPr indent="-228600">
              <a:lnSpc>
                <a:spcPct val="90000"/>
              </a:lnSpc>
              <a:buFont typeface="Arial" panose="020B0604020202020204" pitchFamily="34" charset="0"/>
              <a:buChar char="•"/>
            </a:pPr>
            <a:endParaRPr lang="en-US" dirty="0">
              <a:solidFill>
                <a:schemeClr val="bg1"/>
              </a:solidFill>
            </a:endParaRPr>
          </a:p>
        </p:txBody>
      </p:sp>
      <p:grpSp>
        <p:nvGrpSpPr>
          <p:cNvPr id="2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59174" y="6139464"/>
            <a:ext cx="790849" cy="469689"/>
            <a:chOff x="9841624" y="4115729"/>
            <a:chExt cx="602169" cy="268223"/>
          </a:xfrm>
          <a:solidFill>
            <a:schemeClr val="bg1"/>
          </a:solidFill>
        </p:grpSpPr>
        <p:sp>
          <p:nvSpPr>
            <p:cNvPr id="28" name="Freeform: Shape 2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52500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4" name="Rectangle 363">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6" name="Group 365">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367" name="Freeform: Shape 366">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8" name="Freeform: Shape 367">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70" name="Group 369">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371" name="Freeform: Shape 370">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2" name="Freeform: Shape 371">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381000" y="2784325"/>
            <a:ext cx="8153400" cy="3921275"/>
          </a:xfrm>
          <a:prstGeom prst="rect">
            <a:avLst/>
          </a:prstGeom>
        </p:spPr>
        <p:txBody>
          <a:bodyPr vert="horz" lIns="91440" tIns="45720" rIns="91440" bIns="45720" rtlCol="0">
            <a:noAutofit/>
          </a:bodyPr>
          <a:lstStyle/>
          <a:p>
            <a:pPr>
              <a:lnSpc>
                <a:spcPct val="90000"/>
              </a:lnSpc>
              <a:spcAft>
                <a:spcPts val="1000"/>
              </a:spcAft>
            </a:pPr>
            <a:endParaRPr lang="en-US" sz="1600" b="1" dirty="0">
              <a:solidFill>
                <a:schemeClr val="bg1">
                  <a:alpha val="80000"/>
                </a:schemeClr>
              </a:solidFill>
            </a:endParaRPr>
          </a:p>
          <a:p>
            <a:pPr>
              <a:lnSpc>
                <a:spcPct val="90000"/>
              </a:lnSpc>
              <a:spcAft>
                <a:spcPts val="1000"/>
              </a:spcAft>
            </a:pPr>
            <a:r>
              <a:rPr lang="en-US" sz="1600" b="1" dirty="0">
                <a:solidFill>
                  <a:schemeClr val="bg1">
                    <a:alpha val="80000"/>
                  </a:schemeClr>
                </a:solidFill>
              </a:rPr>
              <a:t>8---Social Learning Theory</a:t>
            </a:r>
            <a:endParaRPr lang="en-US" sz="16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The theory was propounded by </a:t>
            </a:r>
            <a:r>
              <a:rPr lang="en-US" sz="1600" b="1" dirty="0">
                <a:solidFill>
                  <a:schemeClr val="bg1">
                    <a:alpha val="80000"/>
                  </a:schemeClr>
                </a:solidFill>
              </a:rPr>
              <a:t>Albert Bandura</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Many effects of mass media can happen through the process of social learning.</a:t>
            </a:r>
          </a:p>
          <a:p>
            <a:pPr marL="342900" marR="0" lvl="0" indent="-228600">
              <a:lnSpc>
                <a:spcPct val="90000"/>
              </a:lnSpc>
              <a:spcBef>
                <a:spcPts val="0"/>
              </a:spcBef>
              <a:spcAft>
                <a:spcPts val="1000"/>
              </a:spcAft>
              <a:buFont typeface="Arial" panose="020B0604020202020204" pitchFamily="34" charset="0"/>
              <a:buChar char="•"/>
            </a:pPr>
            <a:r>
              <a:rPr lang="en-US" sz="1600" dirty="0">
                <a:solidFill>
                  <a:schemeClr val="bg1">
                    <a:alpha val="80000"/>
                  </a:schemeClr>
                </a:solidFill>
              </a:rPr>
              <a:t>Human beings learn things by observation and model behavior.</a:t>
            </a:r>
          </a:p>
          <a:p>
            <a:pPr>
              <a:lnSpc>
                <a:spcPct val="90000"/>
              </a:lnSpc>
              <a:spcAft>
                <a:spcPts val="1000"/>
              </a:spcAft>
            </a:pPr>
            <a:r>
              <a:rPr lang="en-US" sz="1600" b="1" dirty="0">
                <a:solidFill>
                  <a:schemeClr val="bg1">
                    <a:alpha val="80000"/>
                  </a:schemeClr>
                </a:solidFill>
              </a:rPr>
              <a:t>9---Uses and Gratification Theory</a:t>
            </a:r>
            <a:endParaRPr lang="en-US" sz="16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The theory is propounded by Elihu </a:t>
            </a:r>
            <a:r>
              <a:rPr lang="en-US" sz="1600" dirty="0" err="1">
                <a:solidFill>
                  <a:schemeClr val="bg1">
                    <a:alpha val="80000"/>
                  </a:schemeClr>
                </a:solidFill>
              </a:rPr>
              <a:t>katz</a:t>
            </a:r>
            <a:r>
              <a:rPr lang="en-US" sz="1600" dirty="0">
                <a:solidFill>
                  <a:schemeClr val="bg1">
                    <a:alpha val="80000"/>
                  </a:schemeClr>
                </a:solidFill>
              </a:rPr>
              <a:t>, Denis </a:t>
            </a:r>
            <a:r>
              <a:rPr lang="en-US" sz="1600" dirty="0" err="1">
                <a:solidFill>
                  <a:schemeClr val="bg1">
                    <a:alpha val="80000"/>
                  </a:schemeClr>
                </a:solidFill>
              </a:rPr>
              <a:t>Mcquail</a:t>
            </a:r>
            <a:r>
              <a:rPr lang="en-US" sz="1600" dirty="0">
                <a:solidFill>
                  <a:schemeClr val="bg1">
                    <a:alpha val="80000"/>
                  </a:schemeClr>
                </a:solidFill>
              </a:rPr>
              <a:t> and </a:t>
            </a:r>
            <a:r>
              <a:rPr lang="en-US" sz="1600" dirty="0" err="1">
                <a:solidFill>
                  <a:schemeClr val="bg1">
                    <a:alpha val="80000"/>
                  </a:schemeClr>
                </a:solidFill>
              </a:rPr>
              <a:t>Michale</a:t>
            </a:r>
            <a:r>
              <a:rPr lang="en-US" sz="1600" dirty="0">
                <a:solidFill>
                  <a:schemeClr val="bg1">
                    <a:alpha val="80000"/>
                  </a:schemeClr>
                </a:solidFill>
              </a:rPr>
              <a:t> </a:t>
            </a:r>
            <a:r>
              <a:rPr lang="en-US" sz="1600" dirty="0" err="1">
                <a:solidFill>
                  <a:schemeClr val="bg1">
                    <a:alpha val="80000"/>
                  </a:schemeClr>
                </a:solidFill>
              </a:rPr>
              <a:t>Gurewitch</a:t>
            </a:r>
            <a:r>
              <a:rPr lang="en-US" sz="1600" dirty="0">
                <a:solidFill>
                  <a:schemeClr val="bg1">
                    <a:alpha val="80000"/>
                  </a:schemeClr>
                </a:solidFill>
              </a:rPr>
              <a:t>.</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This theory studied how the audience utilized the media.</a:t>
            </a:r>
          </a:p>
          <a:p>
            <a:pPr marL="342900" marR="0" lvl="0" indent="-228600">
              <a:lnSpc>
                <a:spcPct val="90000"/>
              </a:lnSpc>
              <a:spcBef>
                <a:spcPts val="0"/>
              </a:spcBef>
              <a:spcAft>
                <a:spcPts val="0"/>
              </a:spcAft>
              <a:buFont typeface="Arial" panose="020B0604020202020204" pitchFamily="34" charset="0"/>
              <a:buChar char="•"/>
            </a:pPr>
            <a:r>
              <a:rPr lang="en-US" sz="1600" dirty="0">
                <a:solidFill>
                  <a:schemeClr val="bg1">
                    <a:alpha val="80000"/>
                  </a:schemeClr>
                </a:solidFill>
              </a:rPr>
              <a:t>Based on audience a set of gratifications were determined</a:t>
            </a:r>
          </a:p>
          <a:p>
            <a:pPr marL="800100" lvl="1" indent="-228600">
              <a:lnSpc>
                <a:spcPct val="90000"/>
              </a:lnSpc>
              <a:buFont typeface="Arial" panose="020B0604020202020204" pitchFamily="34" charset="0"/>
              <a:buChar char="•"/>
            </a:pPr>
            <a:r>
              <a:rPr lang="en-US" sz="1600" dirty="0">
                <a:solidFill>
                  <a:schemeClr val="bg1">
                    <a:alpha val="80000"/>
                  </a:schemeClr>
                </a:solidFill>
              </a:rPr>
              <a:t>Cognitive Needs (Acquiring Information)</a:t>
            </a:r>
          </a:p>
          <a:p>
            <a:pPr marL="800100" lvl="1" indent="-228600">
              <a:lnSpc>
                <a:spcPct val="90000"/>
              </a:lnSpc>
              <a:buFont typeface="Arial" panose="020B0604020202020204" pitchFamily="34" charset="0"/>
              <a:buChar char="•"/>
            </a:pPr>
            <a:r>
              <a:rPr lang="en-US" sz="1600" dirty="0">
                <a:solidFill>
                  <a:schemeClr val="bg1">
                    <a:alpha val="80000"/>
                  </a:schemeClr>
                </a:solidFill>
              </a:rPr>
              <a:t>Affective Needs (emotions, pleasure and aesthetic experience)</a:t>
            </a:r>
          </a:p>
          <a:p>
            <a:pPr marL="800100" lvl="1" indent="-228600">
              <a:lnSpc>
                <a:spcPct val="90000"/>
              </a:lnSpc>
              <a:buFont typeface="Arial" panose="020B0604020202020204" pitchFamily="34" charset="0"/>
              <a:buChar char="•"/>
            </a:pPr>
            <a:r>
              <a:rPr lang="en-US" sz="1600" dirty="0">
                <a:solidFill>
                  <a:schemeClr val="bg1">
                    <a:alpha val="80000"/>
                  </a:schemeClr>
                </a:solidFill>
              </a:rPr>
              <a:t>Personal Integrative Needs (Strengthening credibility, confidence and status)</a:t>
            </a:r>
          </a:p>
          <a:p>
            <a:pPr marL="800100" lvl="1" indent="-228600">
              <a:lnSpc>
                <a:spcPct val="90000"/>
              </a:lnSpc>
              <a:buFont typeface="Arial" panose="020B0604020202020204" pitchFamily="34" charset="0"/>
              <a:buChar char="•"/>
            </a:pPr>
            <a:r>
              <a:rPr lang="en-US" sz="1600" dirty="0">
                <a:solidFill>
                  <a:schemeClr val="bg1">
                    <a:alpha val="80000"/>
                  </a:schemeClr>
                </a:solidFill>
              </a:rPr>
              <a:t>Social Integrative Need ( Strengthening contacts with family)</a:t>
            </a:r>
          </a:p>
          <a:p>
            <a:pPr marL="800100" lvl="1" indent="-228600">
              <a:lnSpc>
                <a:spcPct val="90000"/>
              </a:lnSpc>
              <a:spcAft>
                <a:spcPts val="1000"/>
              </a:spcAft>
              <a:buFont typeface="Arial" panose="020B0604020202020204" pitchFamily="34" charset="0"/>
              <a:buChar char="•"/>
            </a:pPr>
            <a:r>
              <a:rPr lang="en-US" sz="1600" dirty="0">
                <a:solidFill>
                  <a:schemeClr val="bg1">
                    <a:alpha val="80000"/>
                  </a:schemeClr>
                </a:solidFill>
              </a:rPr>
              <a:t>Tension Release needs ( Escape and diversion)</a:t>
            </a:r>
          </a:p>
          <a:p>
            <a:pPr indent="-228600">
              <a:lnSpc>
                <a:spcPct val="90000"/>
              </a:lnSpc>
              <a:spcAft>
                <a:spcPts val="1000"/>
              </a:spcAft>
              <a:buFont typeface="Arial" panose="020B0604020202020204" pitchFamily="34" charset="0"/>
              <a:buChar char="•"/>
            </a:pPr>
            <a:r>
              <a:rPr lang="en-US" sz="1600" b="1" dirty="0">
                <a:solidFill>
                  <a:schemeClr val="bg1">
                    <a:alpha val="80000"/>
                  </a:schemeClr>
                </a:solidFill>
              </a:rPr>
              <a:t> </a:t>
            </a:r>
            <a:endParaRPr lang="en-US" sz="1600" dirty="0">
              <a:solidFill>
                <a:schemeClr val="bg1">
                  <a:alpha val="80000"/>
                </a:schemeClr>
              </a:solidFill>
            </a:endParaRPr>
          </a:p>
        </p:txBody>
      </p:sp>
    </p:spTree>
    <p:extLst>
      <p:ext uri="{BB962C8B-B14F-4D97-AF65-F5344CB8AC3E}">
        <p14:creationId xmlns:p14="http://schemas.microsoft.com/office/powerpoint/2010/main" val="1517028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09600" y="457200"/>
            <a:ext cx="7494647" cy="5332378"/>
          </a:xfrm>
          <a:prstGeom prst="rect">
            <a:avLst/>
          </a:prstGeom>
        </p:spPr>
        <p:txBody>
          <a:bodyPr vert="horz" lIns="91440" tIns="45720" rIns="91440" bIns="45720" rtlCol="0">
            <a:normAutofit fontScale="77500" lnSpcReduction="20000"/>
          </a:bodyPr>
          <a:lstStyle/>
          <a:p>
            <a:pPr>
              <a:lnSpc>
                <a:spcPct val="90000"/>
              </a:lnSpc>
              <a:spcAft>
                <a:spcPts val="1000"/>
              </a:spcAft>
            </a:pPr>
            <a:endParaRPr lang="en-US" sz="2000" b="1" dirty="0">
              <a:solidFill>
                <a:schemeClr val="bg1">
                  <a:alpha val="80000"/>
                </a:schemeClr>
              </a:solidFill>
            </a:endParaRPr>
          </a:p>
          <a:p>
            <a:pPr indent="-228600">
              <a:lnSpc>
                <a:spcPct val="90000"/>
              </a:lnSpc>
              <a:spcAft>
                <a:spcPts val="1000"/>
              </a:spcAft>
              <a:buFont typeface="Arial" panose="020B0604020202020204" pitchFamily="34" charset="0"/>
              <a:buChar char="•"/>
            </a:pPr>
            <a:r>
              <a:rPr lang="en-US" sz="2000" b="1" dirty="0">
                <a:solidFill>
                  <a:schemeClr val="bg1">
                    <a:alpha val="80000"/>
                  </a:schemeClr>
                </a:solidFill>
              </a:rPr>
              <a:t>Normative Theories of Press</a:t>
            </a:r>
            <a:endParaRPr lang="en-US" sz="20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2000" b="1" dirty="0">
                <a:solidFill>
                  <a:schemeClr val="bg1">
                    <a:alpha val="80000"/>
                  </a:schemeClr>
                </a:solidFill>
              </a:rPr>
              <a:t>AUTHORITARIAN THEORY:</a:t>
            </a:r>
            <a:endParaRPr lang="en-US" sz="2000" dirty="0">
              <a:solidFill>
                <a:schemeClr val="bg1">
                  <a:alpha val="80000"/>
                </a:schemeClr>
              </a:solidFill>
            </a:endParaRPr>
          </a:p>
          <a:p>
            <a:pPr marL="114300" marR="0" lvl="0">
              <a:lnSpc>
                <a:spcPct val="90000"/>
              </a:lnSpc>
              <a:spcBef>
                <a:spcPts val="0"/>
              </a:spcBef>
              <a:spcAft>
                <a:spcPts val="0"/>
              </a:spcAft>
            </a:pPr>
            <a:r>
              <a:rPr lang="en-US" sz="2000" dirty="0">
                <a:solidFill>
                  <a:schemeClr val="bg1">
                    <a:alpha val="80000"/>
                  </a:schemeClr>
                </a:solidFill>
              </a:rPr>
              <a:t>The term was first coined by Sibert which refers to an arrangement in which the press is subordinate to state power. This theory is more relevant to repressive or dictatorial regime where there is press censorship.</a:t>
            </a:r>
          </a:p>
          <a:p>
            <a:pPr marL="342900" marR="0" lvl="0" indent="-228600">
              <a:lnSpc>
                <a:spcPct val="90000"/>
              </a:lnSpc>
              <a:spcBef>
                <a:spcPts val="0"/>
              </a:spcBef>
              <a:spcAft>
                <a:spcPts val="0"/>
              </a:spcAft>
              <a:buFont typeface="Arial" panose="020B0604020202020204" pitchFamily="34" charset="0"/>
              <a:buChar char="•"/>
            </a:pPr>
            <a:endParaRPr lang="en-US" sz="20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2000" b="1" dirty="0">
                <a:solidFill>
                  <a:schemeClr val="bg1">
                    <a:alpha val="80000"/>
                  </a:schemeClr>
                </a:solidFill>
              </a:rPr>
              <a:t>FREE PRESS THEORY:</a:t>
            </a:r>
            <a:endParaRPr lang="en-US" sz="2000" dirty="0">
              <a:solidFill>
                <a:schemeClr val="bg1">
                  <a:alpha val="80000"/>
                </a:schemeClr>
              </a:solidFill>
            </a:endParaRPr>
          </a:p>
          <a:p>
            <a:pPr marL="114300" marR="0" lvl="0">
              <a:lnSpc>
                <a:spcPct val="90000"/>
              </a:lnSpc>
              <a:spcBef>
                <a:spcPts val="0"/>
              </a:spcBef>
              <a:spcAft>
                <a:spcPts val="0"/>
              </a:spcAft>
            </a:pPr>
            <a:r>
              <a:rPr lang="en-US" sz="2000" dirty="0">
                <a:solidFill>
                  <a:schemeClr val="bg1">
                    <a:alpha val="80000"/>
                  </a:schemeClr>
                </a:solidFill>
              </a:rPr>
              <a:t>Also known as the </a:t>
            </a:r>
            <a:r>
              <a:rPr lang="en-US" sz="2000" b="1" dirty="0">
                <a:solidFill>
                  <a:schemeClr val="bg1">
                    <a:alpha val="80000"/>
                  </a:schemeClr>
                </a:solidFill>
              </a:rPr>
              <a:t>Libertarian Theory</a:t>
            </a:r>
            <a:r>
              <a:rPr lang="en-US" sz="2000" dirty="0">
                <a:solidFill>
                  <a:schemeClr val="bg1">
                    <a:alpha val="80000"/>
                  </a:schemeClr>
                </a:solidFill>
              </a:rPr>
              <a:t>, is based on the fundamental right of an individual to freedom of expression. The same is seen in the 1</a:t>
            </a:r>
            <a:r>
              <a:rPr lang="en-US" sz="2000" baseline="30000" dirty="0">
                <a:solidFill>
                  <a:schemeClr val="bg1">
                    <a:alpha val="80000"/>
                  </a:schemeClr>
                </a:solidFill>
              </a:rPr>
              <a:t>st</a:t>
            </a:r>
            <a:r>
              <a:rPr lang="en-US" sz="2000" dirty="0">
                <a:solidFill>
                  <a:schemeClr val="bg1">
                    <a:alpha val="80000"/>
                  </a:schemeClr>
                </a:solidFill>
              </a:rPr>
              <a:t> amendment to the American constitution. However Milton, </a:t>
            </a:r>
            <a:r>
              <a:rPr lang="en-US" sz="2000" dirty="0" err="1">
                <a:solidFill>
                  <a:schemeClr val="bg1">
                    <a:alpha val="80000"/>
                  </a:schemeClr>
                </a:solidFill>
              </a:rPr>
              <a:t>Staurt</a:t>
            </a:r>
            <a:r>
              <a:rPr lang="en-US" sz="2000" dirty="0">
                <a:solidFill>
                  <a:schemeClr val="bg1">
                    <a:alpha val="80000"/>
                  </a:schemeClr>
                </a:solidFill>
              </a:rPr>
              <a:t> and Mill state that press freedom cannot be provided unrestricted.</a:t>
            </a:r>
          </a:p>
          <a:p>
            <a:pPr marL="342900" marR="0" lvl="0" indent="-228600">
              <a:lnSpc>
                <a:spcPct val="90000"/>
              </a:lnSpc>
              <a:spcBef>
                <a:spcPts val="0"/>
              </a:spcBef>
              <a:spcAft>
                <a:spcPts val="0"/>
              </a:spcAft>
              <a:buFont typeface="Arial" panose="020B0604020202020204" pitchFamily="34" charset="0"/>
              <a:buChar char="•"/>
            </a:pPr>
            <a:endParaRPr lang="en-US" sz="20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2000" b="1" dirty="0">
                <a:solidFill>
                  <a:schemeClr val="bg1">
                    <a:alpha val="80000"/>
                  </a:schemeClr>
                </a:solidFill>
              </a:rPr>
              <a:t>SOCIAL RESPONSIBILITY THEORY</a:t>
            </a:r>
          </a:p>
          <a:p>
            <a:pPr marL="114300" marR="0" lvl="0">
              <a:lnSpc>
                <a:spcPct val="90000"/>
              </a:lnSpc>
              <a:spcBef>
                <a:spcPts val="0"/>
              </a:spcBef>
              <a:spcAft>
                <a:spcPts val="0"/>
              </a:spcAft>
            </a:pPr>
            <a:r>
              <a:rPr lang="en-US" sz="2000" dirty="0">
                <a:solidFill>
                  <a:schemeClr val="bg1">
                    <a:alpha val="80000"/>
                  </a:schemeClr>
                </a:solidFill>
              </a:rPr>
              <a:t>The term was first originated in the Hutchins committee report -1947 that was appointed in the united states. According to it the press had not fulfilled the informational, social and moral needs of the society. It led to the formation of such bodies as the Press Councils.</a:t>
            </a:r>
          </a:p>
          <a:p>
            <a:pPr marL="342900" marR="0" lvl="0" indent="-228600">
              <a:lnSpc>
                <a:spcPct val="90000"/>
              </a:lnSpc>
              <a:spcBef>
                <a:spcPts val="0"/>
              </a:spcBef>
              <a:spcAft>
                <a:spcPts val="0"/>
              </a:spcAft>
              <a:buFont typeface="Arial" panose="020B0604020202020204" pitchFamily="34" charset="0"/>
              <a:buChar char="•"/>
            </a:pPr>
            <a:endParaRPr lang="en-US" sz="20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2000" b="1" dirty="0">
                <a:solidFill>
                  <a:schemeClr val="bg1">
                    <a:alpha val="80000"/>
                  </a:schemeClr>
                </a:solidFill>
              </a:rPr>
              <a:t>COMMUNIST MEDIA THEORY</a:t>
            </a:r>
          </a:p>
          <a:p>
            <a:pPr marL="114300" marR="0" lvl="0">
              <a:lnSpc>
                <a:spcPct val="90000"/>
              </a:lnSpc>
              <a:spcBef>
                <a:spcPts val="0"/>
              </a:spcBef>
              <a:spcAft>
                <a:spcPts val="0"/>
              </a:spcAft>
            </a:pPr>
            <a:r>
              <a:rPr lang="en-US" sz="2000" dirty="0">
                <a:solidFill>
                  <a:schemeClr val="bg1">
                    <a:alpha val="80000"/>
                  </a:schemeClr>
                </a:solidFill>
              </a:rPr>
              <a:t>Also known as the </a:t>
            </a:r>
            <a:r>
              <a:rPr lang="en-US" sz="2000" b="1" dirty="0">
                <a:solidFill>
                  <a:schemeClr val="bg1">
                    <a:alpha val="80000"/>
                  </a:schemeClr>
                </a:solidFill>
              </a:rPr>
              <a:t>SOVIET MEDIA THEORY</a:t>
            </a:r>
            <a:r>
              <a:rPr lang="en-US" sz="2000" dirty="0">
                <a:solidFill>
                  <a:schemeClr val="bg1">
                    <a:alpha val="80000"/>
                  </a:schemeClr>
                </a:solidFill>
              </a:rPr>
              <a:t>, is based on the basic tenets of MARX and ENGELS.</a:t>
            </a:r>
          </a:p>
          <a:p>
            <a:pPr marL="114300" marR="0" lvl="0">
              <a:lnSpc>
                <a:spcPct val="90000"/>
              </a:lnSpc>
              <a:spcBef>
                <a:spcPts val="0"/>
              </a:spcBef>
              <a:spcAft>
                <a:spcPts val="0"/>
              </a:spcAft>
            </a:pPr>
            <a:r>
              <a:rPr lang="en-US" sz="2000" dirty="0">
                <a:solidFill>
                  <a:schemeClr val="bg1">
                    <a:alpha val="80000"/>
                  </a:schemeClr>
                </a:solidFill>
              </a:rPr>
              <a:t>It envisages that the media should be under the control of the working class. The was no private ownership of media and was required to serve positive functions in the society relating to information, education, motivation and mobilization.</a:t>
            </a:r>
          </a:p>
          <a:p>
            <a:pPr marL="114300" marR="0" lvl="0">
              <a:lnSpc>
                <a:spcPct val="90000"/>
              </a:lnSpc>
              <a:spcBef>
                <a:spcPts val="0"/>
              </a:spcBef>
              <a:spcAft>
                <a:spcPts val="1000"/>
              </a:spcAft>
            </a:pPr>
            <a:r>
              <a:rPr lang="en-US" sz="2000" dirty="0">
                <a:solidFill>
                  <a:schemeClr val="bg1">
                    <a:alpha val="80000"/>
                  </a:schemeClr>
                </a:solidFill>
              </a:rPr>
              <a:t>According to this theory media must work under the control of the state.</a:t>
            </a:r>
          </a:p>
          <a:p>
            <a:pPr>
              <a:lnSpc>
                <a:spcPct val="90000"/>
              </a:lnSpc>
              <a:spcAft>
                <a:spcPts val="1000"/>
              </a:spcAft>
            </a:pPr>
            <a:endParaRPr lang="en-US" sz="500" dirty="0">
              <a:solidFill>
                <a:schemeClr val="bg1">
                  <a:alpha val="80000"/>
                </a:schemeClr>
              </a:solidFill>
            </a:endParaRPr>
          </a:p>
          <a:p>
            <a:pPr indent="-228600">
              <a:lnSpc>
                <a:spcPct val="90000"/>
              </a:lnSpc>
              <a:spcAft>
                <a:spcPts val="1000"/>
              </a:spcAft>
              <a:buFont typeface="Arial" panose="020B0604020202020204" pitchFamily="34" charset="0"/>
              <a:buChar char="•"/>
            </a:pPr>
            <a:r>
              <a:rPr lang="en-US" sz="500" dirty="0">
                <a:solidFill>
                  <a:schemeClr val="bg1">
                    <a:alpha val="80000"/>
                  </a:schemeClr>
                </a:solidFill>
              </a:rPr>
              <a:t> </a:t>
            </a:r>
          </a:p>
        </p:txBody>
      </p:sp>
      <p:grpSp>
        <p:nvGrpSpPr>
          <p:cNvPr id="9" name="Group 8">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7841659" cy="715482"/>
            <a:chOff x="0" y="6142518"/>
            <a:chExt cx="10455568" cy="715482"/>
          </a:xfrm>
          <a:effectLst>
            <a:outerShdw blurRad="381000" dist="152400" dir="16200000" algn="ctr" rotWithShape="0">
              <a:srgbClr val="000000">
                <a:alpha val="10000"/>
              </a:srgbClr>
            </a:outerShdw>
          </a:effectLst>
        </p:grpSpPr>
        <p:sp>
          <p:nvSpPr>
            <p:cNvPr id="10" name="Freeform: Shape 9">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2" name="Freeform: Shape 11">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5924990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2561771"/>
            <a:chOff x="0" y="0"/>
            <a:chExt cx="12192000" cy="2561771"/>
          </a:xfrm>
        </p:grpSpPr>
        <p:sp>
          <p:nvSpPr>
            <p:cNvPr id="10" name="Freeform: Shape 9">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9144000" cy="757168"/>
            <a:chOff x="0" y="2959818"/>
            <a:chExt cx="12192000" cy="757168"/>
          </a:xfrm>
        </p:grpSpPr>
        <p:sp>
          <p:nvSpPr>
            <p:cNvPr id="14" name="Freeform: Shape 13">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p:cNvSpPr/>
          <p:nvPr/>
        </p:nvSpPr>
        <p:spPr>
          <a:xfrm>
            <a:off x="609600" y="2895600"/>
            <a:ext cx="7772400" cy="3581399"/>
          </a:xfrm>
          <a:prstGeom prst="rect">
            <a:avLst/>
          </a:prstGeom>
        </p:spPr>
        <p:txBody>
          <a:bodyPr vert="horz" lIns="91440" tIns="45720" rIns="91440" bIns="45720" rtlCol="0">
            <a:normAutofit/>
          </a:bodyPr>
          <a:lstStyle/>
          <a:p>
            <a:pPr indent="-228600">
              <a:lnSpc>
                <a:spcPct val="90000"/>
              </a:lnSpc>
              <a:spcAft>
                <a:spcPts val="1000"/>
              </a:spcAft>
              <a:buFont typeface="Arial" panose="020B0604020202020204" pitchFamily="34" charset="0"/>
              <a:buChar char="•"/>
            </a:pPr>
            <a:endParaRPr lang="en-US" sz="1000" dirty="0">
              <a:solidFill>
                <a:schemeClr val="bg1">
                  <a:alpha val="80000"/>
                </a:schemeClr>
              </a:solidFill>
            </a:endParaRPr>
          </a:p>
          <a:p>
            <a:pPr indent="-228600">
              <a:lnSpc>
                <a:spcPct val="90000"/>
              </a:lnSpc>
              <a:spcAft>
                <a:spcPts val="1000"/>
              </a:spcAft>
              <a:buFont typeface="Arial" panose="020B0604020202020204" pitchFamily="34" charset="0"/>
              <a:buChar char="•"/>
            </a:pPr>
            <a:r>
              <a:rPr lang="en-US" sz="1400" dirty="0">
                <a:solidFill>
                  <a:schemeClr val="bg1">
                    <a:alpha val="80000"/>
                  </a:schemeClr>
                </a:solidFill>
              </a:rPr>
              <a:t>EFFECTIVE COMMUNICATION  </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Means communication which produces intended or desired results.</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Helps to understand a person or a situation in a better way</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It enables us to solve the differences, build trust and respect in the organization.</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Sometimes our message is misunderstood or we misunderstand the received message, effective communication helps to resolve problems with both point of view.</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Effective communication helps to connect with kids, spouses,  boss, colleague , </a:t>
            </a:r>
            <a:r>
              <a:rPr lang="en-US" sz="1400" dirty="0" err="1">
                <a:solidFill>
                  <a:schemeClr val="bg1">
                    <a:alpha val="80000"/>
                  </a:schemeClr>
                </a:solidFill>
              </a:rPr>
              <a:t>etc</a:t>
            </a:r>
            <a:endParaRPr lang="en-US" sz="1400" dirty="0">
              <a:solidFill>
                <a:schemeClr val="bg1">
                  <a:alpha val="80000"/>
                </a:schemeClr>
              </a:solidFill>
            </a:endParaRP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It helps us in decision making.</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The 7c’s of effective communication</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Completeness, </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Conciseness</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Consideration </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Clarity</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Concreteness</a:t>
            </a:r>
          </a:p>
          <a:p>
            <a:pPr marL="342900" marR="0" lvl="0" indent="-228600">
              <a:lnSpc>
                <a:spcPct val="90000"/>
              </a:lnSpc>
              <a:spcBef>
                <a:spcPts val="0"/>
              </a:spcBef>
              <a:spcAft>
                <a:spcPts val="0"/>
              </a:spcAft>
              <a:buFont typeface="Arial" panose="020B0604020202020204" pitchFamily="34" charset="0"/>
              <a:buChar char="•"/>
            </a:pPr>
            <a:r>
              <a:rPr lang="en-US" sz="1400" dirty="0">
                <a:solidFill>
                  <a:schemeClr val="bg1">
                    <a:alpha val="80000"/>
                  </a:schemeClr>
                </a:solidFill>
              </a:rPr>
              <a:t>Courtesy</a:t>
            </a:r>
          </a:p>
          <a:p>
            <a:pPr marL="342900" marR="0" lvl="0" indent="-228600">
              <a:lnSpc>
                <a:spcPct val="90000"/>
              </a:lnSpc>
              <a:spcBef>
                <a:spcPts val="0"/>
              </a:spcBef>
              <a:spcAft>
                <a:spcPts val="1000"/>
              </a:spcAft>
              <a:buFont typeface="Arial" panose="020B0604020202020204" pitchFamily="34" charset="0"/>
              <a:buChar char="•"/>
            </a:pPr>
            <a:r>
              <a:rPr lang="en-US" sz="1400" dirty="0">
                <a:solidFill>
                  <a:schemeClr val="bg1">
                    <a:alpha val="80000"/>
                  </a:schemeClr>
                </a:solidFill>
              </a:rPr>
              <a:t>Correctness.</a:t>
            </a:r>
          </a:p>
        </p:txBody>
      </p:sp>
    </p:spTree>
    <p:extLst>
      <p:ext uri="{BB962C8B-B14F-4D97-AF65-F5344CB8AC3E}">
        <p14:creationId xmlns:p14="http://schemas.microsoft.com/office/powerpoint/2010/main" val="33562484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hat is listening ?• Listening is the absorption of the meanings of  words and sentences by the brain. Listening  leads to..."/>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p:spPr>
      </p:pic>
    </p:spTree>
    <p:extLst>
      <p:ext uri="{BB962C8B-B14F-4D97-AF65-F5344CB8AC3E}">
        <p14:creationId xmlns:p14="http://schemas.microsoft.com/office/powerpoint/2010/main" val="8232394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043045"/>
            <a:ext cx="9144000" cy="11434925"/>
          </a:xfrm>
          <a:prstGeom prst="rect">
            <a:avLst/>
          </a:prstGeom>
        </p:spPr>
        <p:txBody>
          <a:bodyPr wrap="square">
            <a:spAutoFit/>
          </a:bodyPr>
          <a:lstStyle/>
          <a:p>
            <a:pPr>
              <a:lnSpc>
                <a:spcPct val="115000"/>
              </a:lnSpc>
              <a:spcAft>
                <a:spcPts val="1000"/>
              </a:spcAft>
            </a:pPr>
            <a:r>
              <a:rPr lang="en-US" sz="1400" i="1" dirty="0">
                <a:latin typeface="Times New Roman"/>
                <a:ea typeface="Calibri"/>
                <a:cs typeface="Times New Roman"/>
              </a:rPr>
              <a:t> </a:t>
            </a: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endParaRPr lang="en-US" sz="1400" b="1" i="1" dirty="0">
              <a:latin typeface="Times New Roman"/>
              <a:ea typeface="Calibri"/>
              <a:cs typeface="Times New Roman"/>
            </a:endParaRPr>
          </a:p>
          <a:p>
            <a:pPr>
              <a:lnSpc>
                <a:spcPct val="115000"/>
              </a:lnSpc>
              <a:spcAft>
                <a:spcPts val="1000"/>
              </a:spcAft>
            </a:pPr>
            <a:r>
              <a:rPr lang="en-US" b="1" dirty="0">
                <a:latin typeface="+mj-lt"/>
                <a:ea typeface="Calibri"/>
                <a:cs typeface="Times New Roman"/>
              </a:rPr>
              <a:t>References</a:t>
            </a:r>
            <a:endParaRPr lang="en-US" dirty="0">
              <a:latin typeface="+mj-lt"/>
              <a:ea typeface="Calibri"/>
              <a:cs typeface="Times New Roman"/>
            </a:endParaRPr>
          </a:p>
          <a:p>
            <a:pPr marL="742950" marR="0" lvl="1" indent="-285750">
              <a:lnSpc>
                <a:spcPct val="115000"/>
              </a:lnSpc>
              <a:spcBef>
                <a:spcPts val="0"/>
              </a:spcBef>
              <a:spcAft>
                <a:spcPts val="1000"/>
              </a:spcAft>
              <a:buFont typeface="+mj-lt"/>
              <a:buAutoNum type="arabicPeriod"/>
              <a:tabLst>
                <a:tab pos="914400" algn="l"/>
              </a:tabLst>
            </a:pPr>
            <a:r>
              <a:rPr lang="en-US" i="1" dirty="0" err="1">
                <a:latin typeface="+mj-lt"/>
                <a:ea typeface="Calibri"/>
                <a:cs typeface="Times New Roman"/>
              </a:rPr>
              <a:t>Ars</a:t>
            </a:r>
            <a:r>
              <a:rPr lang="en-US" i="1" dirty="0">
                <a:latin typeface="+mj-lt"/>
                <a:ea typeface="Calibri"/>
                <a:cs typeface="Times New Roman"/>
              </a:rPr>
              <a:t> </a:t>
            </a:r>
            <a:r>
              <a:rPr lang="en-US" i="1" dirty="0" err="1">
                <a:latin typeface="+mj-lt"/>
                <a:ea typeface="Calibri"/>
                <a:cs typeface="Times New Roman"/>
              </a:rPr>
              <a:t>Rhetorica</a:t>
            </a:r>
            <a:r>
              <a:rPr lang="en-US" dirty="0">
                <a:latin typeface="+mj-lt"/>
                <a:ea typeface="Calibri"/>
                <a:cs typeface="Times New Roman"/>
              </a:rPr>
              <a:t>. Edited by  </a:t>
            </a:r>
            <a:r>
              <a:rPr lang="en-US" dirty="0" err="1">
                <a:latin typeface="+mj-lt"/>
                <a:ea typeface="Calibri"/>
                <a:cs typeface="Times New Roman"/>
              </a:rPr>
              <a:t>W.D.Ross</a:t>
            </a:r>
            <a:r>
              <a:rPr lang="en-US" dirty="0">
                <a:solidFill>
                  <a:schemeClr val="tx2"/>
                </a:solidFill>
                <a:latin typeface="+mj-lt"/>
                <a:ea typeface="Calibri"/>
                <a:cs typeface="Times New Roman"/>
              </a:rPr>
              <a:t>. </a:t>
            </a:r>
            <a:r>
              <a:rPr lang="en-US" dirty="0">
                <a:latin typeface="+mj-lt"/>
                <a:ea typeface="Calibri"/>
                <a:cs typeface="Times New Roman"/>
              </a:rPr>
              <a:t>OCT. Oxford: Oxford UP, 1959.</a:t>
            </a:r>
          </a:p>
          <a:p>
            <a:pPr marL="742950" marR="0" lvl="1" indent="-285750">
              <a:lnSpc>
                <a:spcPct val="115000"/>
              </a:lnSpc>
              <a:spcBef>
                <a:spcPts val="0"/>
              </a:spcBef>
              <a:spcAft>
                <a:spcPts val="1000"/>
              </a:spcAft>
              <a:buFont typeface="+mj-lt"/>
              <a:buAutoNum type="arabicPeriod"/>
              <a:tabLst>
                <a:tab pos="914400" algn="l"/>
              </a:tabLst>
            </a:pPr>
            <a:r>
              <a:rPr lang="en-US" dirty="0" err="1">
                <a:latin typeface="+mj-lt"/>
                <a:ea typeface="Calibri"/>
                <a:cs typeface="Times New Roman"/>
              </a:rPr>
              <a:t>Bizzell</a:t>
            </a:r>
            <a:r>
              <a:rPr lang="en-US" dirty="0">
                <a:latin typeface="+mj-lt"/>
                <a:ea typeface="Calibri"/>
                <a:cs typeface="Times New Roman"/>
              </a:rPr>
              <a:t>, P. and Bruce Herzberg. (2000). </a:t>
            </a:r>
            <a:r>
              <a:rPr lang="en-US" i="1" dirty="0">
                <a:latin typeface="+mj-lt"/>
                <a:ea typeface="Calibri"/>
                <a:cs typeface="Times New Roman"/>
              </a:rPr>
              <a:t>The Rhetorical Tradition: Readings from Classical Times to the Present.</a:t>
            </a:r>
            <a:r>
              <a:rPr lang="en-US" dirty="0">
                <a:latin typeface="+mj-lt"/>
                <a:ea typeface="Calibri"/>
                <a:cs typeface="Times New Roman"/>
              </a:rPr>
              <a:t> NY: Bedford/St. Martin's. p. 3.</a:t>
            </a:r>
          </a:p>
          <a:p>
            <a:pPr marL="742950" marR="0" lvl="1" indent="-285750">
              <a:lnSpc>
                <a:spcPct val="115000"/>
              </a:lnSpc>
              <a:spcBef>
                <a:spcPts val="0"/>
              </a:spcBef>
              <a:spcAft>
                <a:spcPts val="1000"/>
              </a:spcAft>
              <a:buFont typeface="+mj-lt"/>
              <a:buAutoNum type="arabicPeriod"/>
              <a:tabLst>
                <a:tab pos="914400" algn="l"/>
              </a:tabLst>
            </a:pPr>
            <a:r>
              <a:rPr lang="en-US" dirty="0">
                <a:latin typeface="+mj-lt"/>
                <a:ea typeface="Calibri"/>
                <a:cs typeface="Times New Roman"/>
              </a:rPr>
              <a:t> Golden, James L., Goodwin F. </a:t>
            </a:r>
            <a:r>
              <a:rPr lang="en-US" dirty="0" err="1">
                <a:latin typeface="+mj-lt"/>
                <a:ea typeface="Calibri"/>
                <a:cs typeface="Times New Roman"/>
              </a:rPr>
              <a:t>Berquist</a:t>
            </a:r>
            <a:r>
              <a:rPr lang="en-US" dirty="0">
                <a:latin typeface="+mj-lt"/>
                <a:ea typeface="Calibri"/>
                <a:cs typeface="Times New Roman"/>
              </a:rPr>
              <a:t>, William E. Coleman, Ruth Golden and J. Michael </a:t>
            </a:r>
            <a:r>
              <a:rPr lang="en-US" dirty="0" err="1">
                <a:latin typeface="+mj-lt"/>
                <a:ea typeface="Calibri"/>
                <a:cs typeface="Times New Roman"/>
              </a:rPr>
              <a:t>Sproule</a:t>
            </a:r>
            <a:r>
              <a:rPr lang="en-US" dirty="0">
                <a:latin typeface="+mj-lt"/>
                <a:ea typeface="Calibri"/>
                <a:cs typeface="Times New Roman"/>
              </a:rPr>
              <a:t> (eds.). (2007). </a:t>
            </a:r>
            <a:r>
              <a:rPr lang="en-US" i="1" dirty="0">
                <a:latin typeface="+mj-lt"/>
                <a:ea typeface="Calibri"/>
                <a:cs typeface="Times New Roman"/>
              </a:rPr>
              <a:t>The rhetoric of Western thought: From the Mediterranean world to the global setting</a:t>
            </a:r>
            <a:r>
              <a:rPr lang="en-US" dirty="0">
                <a:latin typeface="+mj-lt"/>
                <a:ea typeface="Calibri"/>
                <a:cs typeface="Times New Roman"/>
              </a:rPr>
              <a:t>, 9th ed. Dubuque, IA (USA): p.67.</a:t>
            </a:r>
          </a:p>
          <a:p>
            <a:pPr marL="742950" marR="0" lvl="1" indent="-285750">
              <a:lnSpc>
                <a:spcPct val="115000"/>
              </a:lnSpc>
              <a:spcBef>
                <a:spcPts val="0"/>
              </a:spcBef>
              <a:spcAft>
                <a:spcPts val="1000"/>
              </a:spcAft>
              <a:buFont typeface="+mj-lt"/>
              <a:buAutoNum type="arabicPeriod"/>
              <a:tabLst>
                <a:tab pos="914400" algn="l"/>
              </a:tabLst>
            </a:pPr>
            <a:r>
              <a:rPr lang="en-US" dirty="0">
                <a:latin typeface="+mj-lt"/>
                <a:ea typeface="Calibri"/>
                <a:cs typeface="Times New Roman"/>
              </a:rPr>
              <a:t> Gross, Alan G. and Arthur E. </a:t>
            </a:r>
            <a:r>
              <a:rPr lang="en-US" dirty="0" err="1">
                <a:latin typeface="+mj-lt"/>
                <a:ea typeface="Calibri"/>
                <a:cs typeface="Times New Roman"/>
              </a:rPr>
              <a:t>Walzer</a:t>
            </a:r>
            <a:r>
              <a:rPr lang="en-US" dirty="0">
                <a:latin typeface="+mj-lt"/>
                <a:ea typeface="Calibri"/>
                <a:cs typeface="Times New Roman"/>
              </a:rPr>
              <a:t>. (2000). </a:t>
            </a:r>
            <a:r>
              <a:rPr lang="en-US" i="1" dirty="0">
                <a:latin typeface="+mj-lt"/>
                <a:ea typeface="Calibri"/>
                <a:cs typeface="Times New Roman"/>
              </a:rPr>
              <a:t>Rereading Aristotle's Rhetoric</a:t>
            </a:r>
            <a:r>
              <a:rPr lang="en-US" dirty="0">
                <a:latin typeface="+mj-lt"/>
                <a:ea typeface="Calibri"/>
                <a:cs typeface="Times New Roman"/>
              </a:rPr>
              <a:t>. Carbondale, IL (USA): Southern Illinois University Press: </a:t>
            </a:r>
          </a:p>
          <a:p>
            <a:pPr marL="742950" marR="0" lvl="1" indent="-285750">
              <a:lnSpc>
                <a:spcPct val="115000"/>
              </a:lnSpc>
              <a:spcBef>
                <a:spcPts val="0"/>
              </a:spcBef>
              <a:spcAft>
                <a:spcPts val="1000"/>
              </a:spcAft>
              <a:buFont typeface="+mj-lt"/>
              <a:buAutoNum type="arabicPeriod"/>
              <a:tabLst>
                <a:tab pos="914400" algn="l"/>
              </a:tabLst>
            </a:pPr>
            <a:r>
              <a:rPr lang="en-US" dirty="0">
                <a:latin typeface="+mj-lt"/>
                <a:ea typeface="Calibri"/>
                <a:cs typeface="Times New Roman"/>
              </a:rPr>
              <a:t>Murphy, John J. (1983). "Introduction, " Peter Ramus, </a:t>
            </a:r>
            <a:r>
              <a:rPr lang="en-US" i="1" dirty="0">
                <a:latin typeface="+mj-lt"/>
                <a:ea typeface="Calibri"/>
                <a:cs typeface="Times New Roman"/>
              </a:rPr>
              <a:t>Arguments in Rhetoric against Quintilian.</a:t>
            </a:r>
            <a:r>
              <a:rPr lang="en-US" dirty="0">
                <a:latin typeface="+mj-lt"/>
                <a:ea typeface="Calibri"/>
                <a:cs typeface="Times New Roman"/>
              </a:rPr>
              <a:t> C. Newlands (trans.), J. J. Murphy (ed.). DeKalb IL (USA): Univ. of Illinois Press.</a:t>
            </a:r>
          </a:p>
          <a:p>
            <a:pPr marL="742950" marR="0" lvl="1" indent="-285750">
              <a:lnSpc>
                <a:spcPct val="115000"/>
              </a:lnSpc>
              <a:spcBef>
                <a:spcPts val="0"/>
              </a:spcBef>
              <a:spcAft>
                <a:spcPts val="1000"/>
              </a:spcAft>
              <a:buFont typeface="+mj-lt"/>
              <a:buAutoNum type="arabicPeriod"/>
              <a:tabLst>
                <a:tab pos="914400" algn="l"/>
              </a:tabLst>
            </a:pPr>
            <a:r>
              <a:rPr lang="en-US" dirty="0" err="1">
                <a:latin typeface="+mj-lt"/>
                <a:ea typeface="Calibri"/>
                <a:cs typeface="Times New Roman"/>
              </a:rPr>
              <a:t>Shannon,C</a:t>
            </a:r>
            <a:r>
              <a:rPr lang="en-US" dirty="0">
                <a:latin typeface="+mj-lt"/>
                <a:ea typeface="Calibri"/>
                <a:cs typeface="Times New Roman"/>
              </a:rPr>
              <a:t> &amp; Weaver, W (1949), The mathematical theory of communication, University of </a:t>
            </a:r>
            <a:r>
              <a:rPr lang="en-US" dirty="0" err="1">
                <a:latin typeface="+mj-lt"/>
                <a:ea typeface="Calibri"/>
                <a:cs typeface="Times New Roman"/>
              </a:rPr>
              <a:t>illinois</a:t>
            </a:r>
            <a:r>
              <a:rPr lang="en-US" dirty="0">
                <a:latin typeface="+mj-lt"/>
                <a:ea typeface="Calibri"/>
                <a:cs typeface="Times New Roman"/>
              </a:rPr>
              <a:t> press: Urbana. </a:t>
            </a:r>
          </a:p>
          <a:p>
            <a:pPr marL="742950" marR="0" lvl="1" indent="-285750">
              <a:lnSpc>
                <a:spcPct val="115000"/>
              </a:lnSpc>
              <a:spcBef>
                <a:spcPts val="0"/>
              </a:spcBef>
              <a:spcAft>
                <a:spcPts val="1000"/>
              </a:spcAft>
              <a:buFont typeface="+mj-lt"/>
              <a:buAutoNum type="arabicPeriod"/>
              <a:tabLst>
                <a:tab pos="914400" algn="l"/>
              </a:tabLst>
            </a:pPr>
            <a:r>
              <a:rPr lang="en-US" dirty="0">
                <a:latin typeface="+mj-lt"/>
                <a:ea typeface="Calibri"/>
                <a:cs typeface="Times New Roman"/>
              </a:rPr>
              <a:t>Chomsky, Noam (1956) , Three models for the description of language. Ire Transactions on Information theory, 113-124.</a:t>
            </a:r>
          </a:p>
          <a:p>
            <a:pPr marL="742950" marR="0" lvl="1" indent="-285750">
              <a:lnSpc>
                <a:spcPct val="115000"/>
              </a:lnSpc>
              <a:spcBef>
                <a:spcPts val="0"/>
              </a:spcBef>
              <a:spcAft>
                <a:spcPts val="1000"/>
              </a:spcAft>
              <a:buFont typeface="+mj-lt"/>
              <a:buAutoNum type="arabicPeriod"/>
              <a:tabLst>
                <a:tab pos="914400" algn="l"/>
              </a:tabLst>
            </a:pPr>
            <a:r>
              <a:rPr lang="en-US" dirty="0" err="1">
                <a:latin typeface="+mj-lt"/>
                <a:ea typeface="Calibri"/>
                <a:cs typeface="Times New Roman"/>
              </a:rPr>
              <a:t>Scramm</a:t>
            </a:r>
            <a:r>
              <a:rPr lang="en-US" dirty="0">
                <a:latin typeface="+mj-lt"/>
                <a:ea typeface="Calibri"/>
                <a:cs typeface="Times New Roman"/>
              </a:rPr>
              <a:t>, W. (1954) Procedures and effects of mass communication in Henry, N.B.(1954)Mass, media and education: University of </a:t>
            </a:r>
            <a:r>
              <a:rPr lang="en-US" dirty="0" err="1">
                <a:latin typeface="+mj-lt"/>
                <a:ea typeface="Calibri"/>
                <a:cs typeface="Times New Roman"/>
              </a:rPr>
              <a:t>chicago</a:t>
            </a:r>
            <a:r>
              <a:rPr lang="en-US" dirty="0">
                <a:latin typeface="+mj-lt"/>
                <a:ea typeface="Calibri"/>
                <a:cs typeface="Times New Roman"/>
              </a:rPr>
              <a:t> Press: Chicago.</a:t>
            </a:r>
          </a:p>
          <a:p>
            <a:pPr>
              <a:lnSpc>
                <a:spcPct val="115000"/>
              </a:lnSpc>
              <a:spcAft>
                <a:spcPts val="1000"/>
              </a:spcAft>
            </a:pPr>
            <a:r>
              <a:rPr lang="en-US" dirty="0">
                <a:latin typeface="+mj-lt"/>
                <a:ea typeface="Calibri"/>
                <a:cs typeface="Times New Roman"/>
              </a:rPr>
              <a:t> </a:t>
            </a:r>
            <a:endParaRPr lang="en-US" dirty="0">
              <a:latin typeface="+mj-lt"/>
            </a:endParaRPr>
          </a:p>
        </p:txBody>
      </p:sp>
    </p:spTree>
    <p:extLst>
      <p:ext uri="{BB962C8B-B14F-4D97-AF65-F5344CB8AC3E}">
        <p14:creationId xmlns:p14="http://schemas.microsoft.com/office/powerpoint/2010/main" val="2208640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1254</TotalTime>
  <Words>2261</Words>
  <Application>Microsoft Macintosh PowerPoint</Application>
  <PresentationFormat>On-screen Show (4:3)</PresentationFormat>
  <Paragraphs>201</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Meiryo</vt:lpstr>
      <vt:lpstr>Arial</vt:lpstr>
      <vt:lpstr>Calibri</vt:lpstr>
      <vt:lpstr>Times New Roman</vt:lpstr>
      <vt:lpstr>Office Theme</vt:lpstr>
      <vt:lpstr>RESEARCH, METHODS &amp; COMMUNICATION </vt:lpstr>
      <vt:lpstr>What to expect in this module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kathata</dc:creator>
  <cp:lastModifiedBy>Timi O'neill</cp:lastModifiedBy>
  <cp:revision>71</cp:revision>
  <cp:lastPrinted>2016-03-18T17:50:36Z</cp:lastPrinted>
  <dcterms:created xsi:type="dcterms:W3CDTF">2016-03-07T11:00:17Z</dcterms:created>
  <dcterms:modified xsi:type="dcterms:W3CDTF">2021-03-16T22:22:43Z</dcterms:modified>
</cp:coreProperties>
</file>