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59" r:id="rId1"/>
    <p:sldMasterId id="2147483682" r:id="rId2"/>
  </p:sldMasterIdLst>
  <p:notesMasterIdLst>
    <p:notesMasterId r:id="rId25"/>
  </p:notesMasterIdLst>
  <p:handoutMasterIdLst>
    <p:handoutMasterId r:id="rId26"/>
  </p:handoutMasterIdLst>
  <p:sldIdLst>
    <p:sldId id="734" r:id="rId3"/>
    <p:sldId id="804" r:id="rId4"/>
    <p:sldId id="809" r:id="rId5"/>
    <p:sldId id="826" r:id="rId6"/>
    <p:sldId id="827" r:id="rId7"/>
    <p:sldId id="831" r:id="rId8"/>
    <p:sldId id="829" r:id="rId9"/>
    <p:sldId id="825" r:id="rId10"/>
    <p:sldId id="810" r:id="rId11"/>
    <p:sldId id="811" r:id="rId12"/>
    <p:sldId id="812" r:id="rId13"/>
    <p:sldId id="824" r:id="rId14"/>
    <p:sldId id="813" r:id="rId15"/>
    <p:sldId id="814" r:id="rId16"/>
    <p:sldId id="815" r:id="rId17"/>
    <p:sldId id="816" r:id="rId18"/>
    <p:sldId id="817" r:id="rId19"/>
    <p:sldId id="818" r:id="rId20"/>
    <p:sldId id="819" r:id="rId21"/>
    <p:sldId id="820" r:id="rId22"/>
    <p:sldId id="821" r:id="rId23"/>
    <p:sldId id="823" r:id="rId24"/>
  </p:sldIdLst>
  <p:sldSz cx="9144000" cy="6858000" type="screen4x3"/>
  <p:notesSz cx="6742113" cy="987266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0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99FF"/>
    <a:srgbClr val="FF6699"/>
    <a:srgbClr val="CC3300"/>
    <a:srgbClr val="00CC00"/>
    <a:srgbClr val="000000"/>
    <a:srgbClr val="FF0000"/>
    <a:srgbClr val="66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53" autoAdjust="0"/>
    <p:restoredTop sz="81033" autoAdjust="0"/>
  </p:normalViewPr>
  <p:slideViewPr>
    <p:cSldViewPr>
      <p:cViewPr varScale="1">
        <p:scale>
          <a:sx n="72" d="100"/>
          <a:sy n="72" d="100"/>
        </p:scale>
        <p:origin x="130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636" y="-88"/>
      </p:cViewPr>
      <p:guideLst>
        <p:guide orient="horz" pos="3110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2"/>
            <a:ext cx="2922492" cy="466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9622" y="2"/>
            <a:ext cx="2922492" cy="466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26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45806"/>
            <a:ext cx="2922492" cy="54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26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9622" y="9345806"/>
            <a:ext cx="2922492" cy="5458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/>
            </a:lvl1pPr>
          </a:lstStyle>
          <a:p>
            <a:pPr>
              <a:defRPr/>
            </a:pPr>
            <a:fld id="{9C4C75E8-2E04-456F-9446-6C246A5451D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5664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22492" cy="49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3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9622" y="1"/>
            <a:ext cx="2922492" cy="49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3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83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09638" y="742950"/>
            <a:ext cx="4927600" cy="36972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341" y="4691098"/>
            <a:ext cx="4941433" cy="4439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79030"/>
            <a:ext cx="2922492" cy="49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3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9622" y="9379030"/>
            <a:ext cx="2922492" cy="49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645" tIns="45822" rIns="91645" bIns="45822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300" b="0"/>
            </a:lvl1pPr>
          </a:lstStyle>
          <a:p>
            <a:pPr>
              <a:defRPr/>
            </a:pPr>
            <a:fld id="{B07760AC-93F4-4C7B-B277-18B29989D7B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4272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 txBox="1">
            <a:spLocks noGrp="1" noChangeArrowheads="1"/>
          </p:cNvSpPr>
          <p:nvPr/>
        </p:nvSpPr>
        <p:spPr bwMode="auto">
          <a:xfrm>
            <a:off x="3819622" y="9379030"/>
            <a:ext cx="2922492" cy="493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662" tIns="45831" rIns="91662" bIns="45831" anchor="b"/>
          <a:lstStyle/>
          <a:p>
            <a:pPr algn="r" eaLnBrk="0" hangingPunct="0"/>
            <a:fld id="{38808372-9A24-4DCD-9A2C-E689E9E74F4B}" type="slidenum">
              <a:rPr lang="en-GB" sz="1300" b="0">
                <a:cs typeface="Arial" charset="0"/>
              </a:rPr>
              <a:pPr algn="r" eaLnBrk="0" hangingPunct="0"/>
              <a:t>1</a:t>
            </a:fld>
            <a:endParaRPr lang="en-GB" sz="1300" b="0" dirty="0">
              <a:cs typeface="Arial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8050" y="742950"/>
            <a:ext cx="4929188" cy="36972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 lIns="91662" tIns="45831" rIns="91662" bIns="45831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90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F6263D-FFC2-479B-BCE4-C9378EE264B8}" type="slidenum">
              <a:rPr lang="en-GB"/>
              <a:pPr/>
              <a:t>2</a:t>
            </a:fld>
            <a:endParaRPr lang="en-GB"/>
          </a:p>
        </p:txBody>
      </p:sp>
      <p:sp>
        <p:nvSpPr>
          <p:cNvPr id="641026" name="Rectangle 2"/>
          <p:cNvSpPr>
            <a:spLocks noChangeArrowheads="1"/>
          </p:cNvSpPr>
          <p:nvPr/>
        </p:nvSpPr>
        <p:spPr bwMode="auto">
          <a:xfrm>
            <a:off x="4022431" y="0"/>
            <a:ext cx="3076871" cy="5117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5619" tIns="47809" rIns="95619" bIns="47809" anchor="ctr"/>
          <a:lstStyle/>
          <a:p>
            <a:endParaRPr lang="en-GB"/>
          </a:p>
        </p:txBody>
      </p:sp>
      <p:sp>
        <p:nvSpPr>
          <p:cNvPr id="641027" name="Rectangle 3"/>
          <p:cNvSpPr>
            <a:spLocks noChangeArrowheads="1"/>
          </p:cNvSpPr>
          <p:nvPr/>
        </p:nvSpPr>
        <p:spPr bwMode="auto">
          <a:xfrm>
            <a:off x="4022431" y="9722882"/>
            <a:ext cx="3076871" cy="5117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2863" tIns="45617" rIns="92863" bIns="45617" anchor="b"/>
          <a:lstStyle/>
          <a:p>
            <a:pPr algn="r" defTabSz="937928"/>
            <a:r>
              <a:rPr lang="en-GB" sz="1300" b="0"/>
              <a:t>26</a:t>
            </a:r>
          </a:p>
        </p:txBody>
      </p:sp>
      <p:sp>
        <p:nvSpPr>
          <p:cNvPr id="641028" name="Rectangle 4"/>
          <p:cNvSpPr>
            <a:spLocks noChangeArrowheads="1"/>
          </p:cNvSpPr>
          <p:nvPr/>
        </p:nvSpPr>
        <p:spPr bwMode="auto">
          <a:xfrm>
            <a:off x="3" y="9722882"/>
            <a:ext cx="3076871" cy="5117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5619" tIns="47809" rIns="95619" bIns="47809" anchor="ctr"/>
          <a:lstStyle/>
          <a:p>
            <a:endParaRPr lang="en-GB"/>
          </a:p>
        </p:txBody>
      </p:sp>
      <p:sp>
        <p:nvSpPr>
          <p:cNvPr id="641029" name="Rectangle 5"/>
          <p:cNvSpPr>
            <a:spLocks noChangeArrowheads="1"/>
          </p:cNvSpPr>
          <p:nvPr/>
        </p:nvSpPr>
        <p:spPr bwMode="auto">
          <a:xfrm>
            <a:off x="3" y="0"/>
            <a:ext cx="3076871" cy="51173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5619" tIns="47809" rIns="95619" bIns="47809" anchor="ctr"/>
          <a:lstStyle/>
          <a:p>
            <a:endParaRPr lang="en-GB"/>
          </a:p>
        </p:txBody>
      </p:sp>
      <p:sp>
        <p:nvSpPr>
          <p:cNvPr id="641030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/>
        </p:spPr>
      </p:sp>
      <p:sp>
        <p:nvSpPr>
          <p:cNvPr id="641031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945559" y="4863084"/>
            <a:ext cx="5208182" cy="4602296"/>
          </a:xfrm>
          <a:ln/>
        </p:spPr>
        <p:txBody>
          <a:bodyPr lIns="92863" tIns="45617" rIns="92863" bIns="45617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8731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F9C123-7753-4A84-ADAE-5715871DD15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BCCE37-330D-489D-88F3-4BE6DAFAB06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545C5-DEEB-46AD-90AE-9D3BF845929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D9D6B-365C-4E00-8AF4-07061A9F8B8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763A3-5E67-4A54-9967-C555266BC2D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13-14</a:t>
            </a:r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765C27-020D-4934-B728-F21A29283ED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ECE1A9-58A1-416C-9DC8-9A62BEDA8FD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B1FDAA-32BC-4205-9448-8C8AA7AD13E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E60CC-9B4C-45E0-9669-916D845A6C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CF8A1E-C62D-45EC-80A4-B2A433401D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BUSM054 L2 Sem A 09-10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DD42F5-5F78-4E2C-8FDB-D9E3C9B9824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238580"/>
      </p:ext>
    </p:extLst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9570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1227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056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2280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3778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2339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557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769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353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022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761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/>
            </a:lvl1pPr>
          </a:lstStyle>
          <a:p>
            <a:pPr>
              <a:defRPr/>
            </a:pPr>
            <a:r>
              <a:rPr lang="en-GB" dirty="0"/>
              <a:t>BUSM054 L1 Sem A 09-10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b="0"/>
            </a:lvl1pPr>
          </a:lstStyle>
          <a:p>
            <a:pPr>
              <a:defRPr/>
            </a:pPr>
            <a:fld id="{D2E6AFF3-6613-4E56-92B5-BCD22EA704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80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ransition>
    <p:zoom/>
  </p:transition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b="1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b="1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Arial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666E4-5856-4F01-9B8A-F52A59911962}" type="datetimeFigureOut">
              <a:rPr lang="en-GB" smtClean="0"/>
              <a:t>12/10/2017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57178-63E7-4C3E-ADF9-6D12C073E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906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 eaLnBrk="0" hangingPunct="0"/>
            <a:fld id="{0463310F-FE84-4C97-98E1-EC115133A736}" type="slidenum">
              <a:rPr lang="en-GB" sz="1400" b="0">
                <a:cs typeface="Arial" charset="0"/>
              </a:rPr>
              <a:pPr algn="r" eaLnBrk="0" hangingPunct="0"/>
              <a:t>1</a:t>
            </a:fld>
            <a:endParaRPr lang="en-GB" sz="1400" b="0" dirty="0">
              <a:cs typeface="Arial" charset="0"/>
            </a:endParaRPr>
          </a:p>
        </p:txBody>
      </p:sp>
      <p:sp>
        <p:nvSpPr>
          <p:cNvPr id="8929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17600" y="1313974"/>
            <a:ext cx="6908800" cy="45719"/>
          </a:xfrm>
        </p:spPr>
        <p:txBody>
          <a:bodyPr/>
          <a:lstStyle/>
          <a:p>
            <a:pPr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Quantitative Research Methods</a:t>
            </a:r>
            <a:endParaRPr lang="en-US" sz="4000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929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381132"/>
            <a:ext cx="9144000" cy="339786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Tx/>
              <a:buNone/>
              <a:defRPr/>
            </a:pPr>
            <a:endParaRPr lang="en-GB" b="0" dirty="0"/>
          </a:p>
          <a:p>
            <a:pPr algn="ctr" defTabSz="762000">
              <a:buNone/>
              <a:defRPr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 defTabSz="762000">
              <a:buNone/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1</a:t>
            </a:r>
          </a:p>
          <a:p>
            <a:pPr algn="ctr" defTabSz="762000">
              <a:buNone/>
              <a:defRPr/>
            </a:pPr>
            <a:r>
              <a:rPr lang="en-GB" altLang="en-US" dirty="0">
                <a:solidFill>
                  <a:srgbClr val="898989"/>
                </a:solidFill>
              </a:rPr>
              <a:t>Introduction to data analysis</a:t>
            </a:r>
            <a:endParaRPr lang="en-GB" b="0" dirty="0"/>
          </a:p>
        </p:txBody>
      </p:sp>
      <p:sp>
        <p:nvSpPr>
          <p:cNvPr id="2" name="TextBox 1"/>
          <p:cNvSpPr txBox="1"/>
          <p:nvPr/>
        </p:nvSpPr>
        <p:spPr>
          <a:xfrm>
            <a:off x="1691681" y="6202363"/>
            <a:ext cx="6649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SBPD7010</a:t>
            </a:r>
            <a:r>
              <a:rPr lang="en-GB" sz="1200" b="0" dirty="0"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64144575"/>
      </p:ext>
    </p:extLst>
  </p:cSld>
  <p:clrMapOvr>
    <a:masterClrMapping/>
  </p:clrMapOvr>
  <p:transition>
    <p:zo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3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1905000" cy="457200"/>
          </a:xfrm>
        </p:spPr>
        <p:txBody>
          <a:bodyPr/>
          <a:lstStyle/>
          <a:p>
            <a:fld id="{B16C232E-54E4-415D-928F-654AE93DC82B}" type="slidenum">
              <a:rPr lang="en-GB"/>
              <a:pPr/>
              <a:t>2</a:t>
            </a:fld>
            <a:endParaRPr lang="en-GB"/>
          </a:p>
        </p:txBody>
      </p:sp>
      <p:sp>
        <p:nvSpPr>
          <p:cNvPr id="640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0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0004" name="Rectangle 4"/>
          <p:cNvSpPr>
            <a:spLocks noGrp="1" noChangeArrowheads="1"/>
          </p:cNvSpPr>
          <p:nvPr>
            <p:ph type="title"/>
          </p:nvPr>
        </p:nvSpPr>
        <p:spPr>
          <a:xfrm>
            <a:off x="755650" y="404813"/>
            <a:ext cx="7412038" cy="781050"/>
          </a:xfrm>
          <a:noFill/>
          <a:ln/>
        </p:spPr>
        <p:txBody>
          <a:bodyPr lIns="90488" tIns="44450" rIns="90488" bIns="44450"/>
          <a:lstStyle/>
          <a:p>
            <a:pPr defTabSz="762000"/>
            <a:r>
              <a:rPr lang="en-GB" sz="4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Communication</a:t>
            </a:r>
            <a:endParaRPr lang="en-US" sz="4000" dirty="0"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40005" name="Rectangle 5"/>
          <p:cNvSpPr>
            <a:spLocks noChangeArrowheads="1"/>
          </p:cNvSpPr>
          <p:nvPr/>
        </p:nvSpPr>
        <p:spPr bwMode="auto">
          <a:xfrm>
            <a:off x="179388" y="1412875"/>
            <a:ext cx="8641084" cy="40908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0488" tIns="44450" rIns="90488" bIns="44450">
            <a:spAutoFit/>
          </a:bodyPr>
          <a:lstStyle/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 	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        </a:t>
            </a:r>
            <a:r>
              <a:rPr lang="en-GB" sz="2600" dirty="0" err="1">
                <a:latin typeface="Arial" charset="0"/>
              </a:rPr>
              <a:t>Dr.</a:t>
            </a:r>
            <a:r>
              <a:rPr lang="en-GB" sz="2600" dirty="0">
                <a:latin typeface="Arial" charset="0"/>
              </a:rPr>
              <a:t> Alain Wouassom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	Room 3.08A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	Francis Bancroft Building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	Tel  020 7882 5555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	Email</a:t>
            </a:r>
            <a:r>
              <a:rPr lang="en-GB" sz="2600" dirty="0">
                <a:solidFill>
                  <a:schemeClr val="bg2"/>
                </a:solidFill>
                <a:latin typeface="Arial" charset="0"/>
              </a:rPr>
              <a:t>  a.wouassom@qmul.ac.uk</a:t>
            </a:r>
          </a:p>
          <a:p>
            <a:pPr defTabSz="762000">
              <a:buFont typeface="Wingdings" pitchFamily="2" charset="2"/>
              <a:buNone/>
            </a:pPr>
            <a:endParaRPr lang="en-GB" sz="2600" dirty="0">
              <a:solidFill>
                <a:schemeClr val="bg1"/>
              </a:solidFill>
              <a:latin typeface="Arial" charset="0"/>
            </a:endParaRP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solidFill>
                  <a:schemeClr val="bg1"/>
                </a:solidFill>
                <a:latin typeface="Arial" charset="0"/>
              </a:rPr>
              <a:t>	</a:t>
            </a:r>
            <a:r>
              <a:rPr lang="en-GB" sz="2600" u="sng" dirty="0">
                <a:latin typeface="Arial" charset="0"/>
              </a:rPr>
              <a:t>Office Hours</a:t>
            </a:r>
          </a:p>
          <a:p>
            <a:pPr defTabSz="762000">
              <a:buFont typeface="Wingdings" pitchFamily="2" charset="2"/>
              <a:buNone/>
            </a:pPr>
            <a:r>
              <a:rPr lang="en-GB" sz="2600" dirty="0">
                <a:latin typeface="Arial" charset="0"/>
              </a:rPr>
              <a:t>	Monday: 11am - 1 pm</a:t>
            </a:r>
          </a:p>
          <a:p>
            <a:pPr defTabSz="762000">
              <a:buFont typeface="Wingdings" pitchFamily="2" charset="2"/>
              <a:buNone/>
            </a:pPr>
            <a:endParaRPr lang="en-GB" sz="2600" dirty="0">
              <a:latin typeface="Arial" charset="0"/>
            </a:endParaRPr>
          </a:p>
        </p:txBody>
      </p:sp>
      <p:sp>
        <p:nvSpPr>
          <p:cNvPr id="640006" name="Text Box 6"/>
          <p:cNvSpPr txBox="1">
            <a:spLocks noChangeArrowheads="1"/>
          </p:cNvSpPr>
          <p:nvPr/>
        </p:nvSpPr>
        <p:spPr bwMode="auto">
          <a:xfrm>
            <a:off x="7315200" y="6553200"/>
            <a:ext cx="268288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/>
            <a:fld id="{E9D5E427-C464-4E09-83BA-691B6EE536C7}" type="slidenum">
              <a:rPr lang="en-GB" sz="1200" b="0">
                <a:solidFill>
                  <a:schemeClr val="bg2"/>
                </a:solidFill>
                <a:latin typeface="Arial" charset="0"/>
              </a:rPr>
              <a:pPr eaLnBrk="1" hangingPunct="1"/>
              <a:t>2</a:t>
            </a:fld>
            <a:endParaRPr lang="en-GB" sz="1200" b="0">
              <a:solidFill>
                <a:schemeClr val="bg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343198"/>
      </p:ext>
    </p:extLst>
  </p:cSld>
  <p:clrMapOvr>
    <a:masterClrMapping/>
  </p:clrMapOvr>
  <p:transition spd="slow"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50D621D1-7936-460A-A304-E9FC2299A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3867"/>
            <a:ext cx="7772400" cy="504056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Book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  <p:pic>
        <p:nvPicPr>
          <p:cNvPr id="4" name="Content Placeholder 3" descr="SPSS Survival Manual 5th edition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3240360" cy="40324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611560" y="5229200"/>
            <a:ext cx="7920880" cy="6832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1" hangingPunct="1">
              <a:lnSpc>
                <a:spcPct val="80000"/>
              </a:lnSpc>
            </a:pPr>
            <a:r>
              <a:rPr lang="en-GB" dirty="0"/>
              <a:t>SPSS Survival Manual: A Step by Step Guide to Data Analysis Using IBM </a:t>
            </a:r>
            <a:r>
              <a:rPr lang="en-GB" dirty="0" err="1"/>
              <a:t>Spss</a:t>
            </a:r>
            <a:r>
              <a:rPr lang="en-GB" dirty="0"/>
              <a:t> by </a:t>
            </a:r>
            <a:r>
              <a:rPr lang="en-GB" dirty="0" err="1"/>
              <a:t>Pallant</a:t>
            </a:r>
            <a:r>
              <a:rPr lang="en-GB" dirty="0"/>
              <a:t>, Julie (2013)</a:t>
            </a:r>
            <a:endParaRPr lang="en-GB" altLang="en-US" b="0" dirty="0"/>
          </a:p>
        </p:txBody>
      </p:sp>
    </p:spTree>
    <p:extLst>
      <p:ext uri="{BB962C8B-B14F-4D97-AF65-F5344CB8AC3E}">
        <p14:creationId xmlns:p14="http://schemas.microsoft.com/office/powerpoint/2010/main" val="2016868294"/>
      </p:ext>
    </p:extLst>
  </p:cSld>
  <p:clrMapOvr>
    <a:masterClrMapping/>
  </p:clrMapOvr>
  <p:transition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Module Aim</a:t>
            </a:r>
          </a:p>
          <a:p>
            <a:pPr marL="0" indent="0">
              <a:buNone/>
            </a:pPr>
            <a:endParaRPr lang="en-GB" sz="3600" b="1" dirty="0"/>
          </a:p>
          <a:p>
            <a:pPr lvl="0" fontAlgn="base" hangingPunct="0"/>
            <a:r>
              <a:rPr lang="en-GB" sz="3600" dirty="0"/>
              <a:t>To equip students with the necessary knowledge to undertake doctoral level research involving quantitative research methods.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556792"/>
            <a:ext cx="7772400" cy="489654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 fontAlgn="base" hangingPunct="0">
              <a:buNone/>
            </a:pPr>
            <a:endParaRPr lang="en-GB" dirty="0"/>
          </a:p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assess the appropriate contexts for using quantitative research techniques, the philosophical underpinnings, strengths and limitations of quantitative research;</a:t>
            </a:r>
          </a:p>
          <a:p>
            <a:pPr lvl="0" fontAlgn="base" hangingPunct="0"/>
            <a:r>
              <a:rPr lang="en-GB" dirty="0"/>
              <a:t>design a quantitative research project, with particular attention to hypotheses, data sources, sampling and questionnaire design;</a:t>
            </a:r>
          </a:p>
          <a:p>
            <a:pPr lvl="0" fontAlgn="base" hangingPunct="0"/>
            <a:r>
              <a:rPr lang="en-GB" dirty="0"/>
              <a:t>select from and implement a range of quantitative analysis techniques in order to address a particular research question;</a:t>
            </a:r>
          </a:p>
          <a:p>
            <a:pPr lvl="0" fontAlgn="base" hangingPunct="0"/>
            <a:r>
              <a:rPr lang="en-GB" dirty="0"/>
              <a:t>understand and critically evaluate quantitative research papers in the candidate’s subject area of interest.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sz="31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222017"/>
              </p:ext>
            </p:extLst>
          </p:nvPr>
        </p:nvGraphicFramePr>
        <p:xfrm>
          <a:off x="827584" y="112849"/>
          <a:ext cx="7632848" cy="65810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0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8427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0388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3200" dirty="0"/>
                        <a:t>Programme of Delivery</a:t>
                      </a:r>
                      <a:endParaRPr lang="en-GB" sz="2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/>
                </a:tc>
                <a:tc hMerge="1"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631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3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1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Introduction to the Module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Introduction to SPSS 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Descriptive and inferential statistics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Measurement and variable types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Graphical analysis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Secondary sources of data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52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3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2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Developing and Testing Hypothesis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One Sample T-Test 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Exploring Data and Two Sample T-Tests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The Chi-Square Test 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Power and Two Sample Non-Parametric Tests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631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3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Linear Correlation and regression 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Factorial Analysis of Variance</a:t>
                      </a:r>
                      <a:endParaRPr lang="en-GB" sz="10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Partial Correlation and Multiple Regression </a:t>
                      </a:r>
                      <a:endParaRPr lang="en-GB" sz="8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Factor Analysis</a:t>
                      </a:r>
                      <a:endParaRPr lang="en-GB" sz="800" dirty="0">
                        <a:effectLst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dirty="0">
                          <a:effectLst/>
                        </a:rPr>
                        <a:t>Brief session for preliminary analyses of the assignment data i.e. first look at the data	</a:t>
                      </a:r>
                      <a:endParaRPr lang="en-GB" sz="800" b="1" dirty="0">
                        <a:effectLst/>
                        <a:latin typeface="Times New Roman"/>
                      </a:endParaRP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0797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 b="1" kern="1200" noProof="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4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1" kern="1200" noProof="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300" b="1" kern="1200" noProof="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en-GB" sz="13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6851" marR="56851" marT="0" marB="0" anchor="ctr"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GB" sz="800" b="1" dirty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Quantitative research design and philosophy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Survey and questionnaire design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Sampling strategies and power calculations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More on secondary sources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Interpreting and writing reports of quantitative findings</a:t>
                      </a: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GB" sz="800" b="1" dirty="0">
                        <a:effectLst/>
                        <a:latin typeface="Times New Roman"/>
                      </a:endParaRPr>
                    </a:p>
                    <a:p>
                      <a:pPr marL="342900" lvl="0" indent="-342900"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GB" sz="800" b="1" dirty="0">
                        <a:effectLst/>
                        <a:latin typeface="Times New Roman"/>
                      </a:endParaRP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06233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3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5</a:t>
                      </a:r>
                    </a:p>
                  </a:txBody>
                  <a:tcPr marL="56851" marR="56851" marT="0" marB="0" anchor="ctr"/>
                </a:tc>
                <a:tc>
                  <a:txBody>
                    <a:bodyPr/>
                    <a:lstStyle/>
                    <a:p>
                      <a:pPr marL="342900" lvl="0" indent="-342900" algn="l" defTabSz="914400" rtl="0" eaLnBrk="1" latinLnBrk="0" hangingPunct="1">
                        <a:spcAft>
                          <a:spcPts val="0"/>
                        </a:spcAft>
                        <a:buFont typeface="Symbol"/>
                        <a:buChar char=""/>
                      </a:pPr>
                      <a:endParaRPr lang="en-GB" sz="13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lvl="0" indent="-342900" algn="l" defTabSz="914400" rtl="0" eaLnBrk="1" latinLnBrk="0" hangingPunct="1">
                        <a:spcAft>
                          <a:spcPts val="0"/>
                        </a:spcAft>
                        <a:buFont typeface="Symbol"/>
                        <a:buChar char=""/>
                      </a:pPr>
                      <a:r>
                        <a:rPr lang="en-GB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Review of Progress (Skype)</a:t>
                      </a:r>
                    </a:p>
                  </a:txBody>
                  <a:tcPr marL="56851" marR="56851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0855440"/>
      </p:ext>
    </p:extLst>
  </p:cSld>
  <p:clrMapOvr>
    <a:masterClrMapping/>
  </p:clrMapOvr>
  <p:transition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2656"/>
            <a:ext cx="7772400" cy="11430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28800"/>
            <a:ext cx="7772400" cy="48245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endParaRPr lang="en-GB" sz="2400" b="1" dirty="0"/>
          </a:p>
          <a:p>
            <a:r>
              <a:rPr lang="en-GB" sz="2400" b="1" dirty="0"/>
              <a:t>Part 1 (40%):</a:t>
            </a:r>
            <a:endParaRPr lang="en-GB" sz="2400" dirty="0"/>
          </a:p>
          <a:p>
            <a:r>
              <a:rPr lang="en-GB" sz="2400" dirty="0"/>
              <a:t>Analysis of data from a secondary source.</a:t>
            </a:r>
          </a:p>
          <a:p>
            <a:endParaRPr lang="en-GB" sz="2400" dirty="0"/>
          </a:p>
          <a:p>
            <a:r>
              <a:rPr lang="en-GB" sz="2400" b="1" dirty="0"/>
              <a:t>Part 2 (50%):</a:t>
            </a:r>
            <a:endParaRPr lang="en-GB" sz="2400" dirty="0"/>
          </a:p>
          <a:p>
            <a:r>
              <a:rPr lang="en-GB" sz="2400" dirty="0"/>
              <a:t>Development  and piloting of a quantitative research instrument and strategy.</a:t>
            </a:r>
          </a:p>
          <a:p>
            <a:endParaRPr lang="en-GB" sz="2400" dirty="0"/>
          </a:p>
          <a:p>
            <a:r>
              <a:rPr lang="en-GB" sz="2400" b="1" dirty="0"/>
              <a:t>Part 3  (10%):</a:t>
            </a:r>
            <a:endParaRPr lang="en-GB" sz="2400" dirty="0"/>
          </a:p>
          <a:p>
            <a:r>
              <a:rPr lang="en-GB" sz="2400" dirty="0"/>
              <a:t>Reflective journal.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0174465"/>
      </p:ext>
    </p:extLst>
  </p:cSld>
  <p:clrMapOvr>
    <a:masterClrMapping/>
  </p:clrMapOvr>
  <p:transition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50D621D1-7936-460A-A304-E9FC2299A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23867"/>
            <a:ext cx="7772400" cy="504056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Overview</a:t>
            </a:r>
            <a:endParaRPr lang="en-US" altLang="en-US" sz="3600" dirty="0">
              <a:solidFill>
                <a:schemeClr val="tx1"/>
              </a:solidFill>
            </a:endParaRP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960B7DB4-88EF-410E-AE39-CB95D4108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554461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4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What is data analysis?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What do we use it for?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How is it done? – Using numbers to measure things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Dependent and independent variables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Sample size (</a:t>
            </a:r>
            <a:r>
              <a:rPr lang="en-GB" altLang="en-US" sz="2000" b="0" i="1" dirty="0"/>
              <a:t>n)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Statistical concepts: sampling, significance, correlation, error, scales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Descriptive statistics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Projects</a:t>
            </a:r>
            <a:endParaRPr lang="en-US" altLang="en-US" sz="2000" b="0" dirty="0"/>
          </a:p>
        </p:txBody>
      </p:sp>
    </p:spTree>
    <p:extLst>
      <p:ext uri="{BB962C8B-B14F-4D97-AF65-F5344CB8AC3E}">
        <p14:creationId xmlns:p14="http://schemas.microsoft.com/office/powerpoint/2010/main" val="3787598096"/>
      </p:ext>
    </p:extLst>
  </p:cSld>
  <p:clrMapOvr>
    <a:masterClrMapping/>
  </p:clrMapOvr>
  <p:transition>
    <p:zoom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FE4C7C7E-4CD9-43D1-A78F-BF2290252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What is data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E136F-8E88-40B6-A22A-D357B4880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628800"/>
            <a:ext cx="7772400" cy="44672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Quantitative – or data – analysis </a:t>
            </a:r>
            <a:r>
              <a:rPr lang="en-GB" b="0" dirty="0"/>
              <a:t>is the use of numbers to answer research questions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We all use statistics – percentages, probabilities, averages etc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290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Statistics also help provide explanations, identify relationships and even predict outcomes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Large scale comparisons: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Qualitative research often based on a small number of cases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Quantitative research often based on a large number of cases</a:t>
            </a:r>
          </a:p>
        </p:txBody>
      </p:sp>
    </p:spTree>
    <p:extLst>
      <p:ext uri="{BB962C8B-B14F-4D97-AF65-F5344CB8AC3E}">
        <p14:creationId xmlns:p14="http://schemas.microsoft.com/office/powerpoint/2010/main" val="2120647025"/>
      </p:ext>
    </p:extLst>
  </p:cSld>
  <p:clrMapOvr>
    <a:masterClrMapping/>
  </p:clrMapOvr>
  <p:transition>
    <p:zo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5890269E-84B7-444A-8D61-24D5C6542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1451248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What do we use data analysis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E4D66-8BCB-4D3D-8860-8B8E2316C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368" y="1412776"/>
            <a:ext cx="8686800" cy="5257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70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Data analysis can be used for a range of data: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Surveys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Questionnaires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Election data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Economic data/ social statistics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Anything else that can be coded as numbers!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It can be used to address a range of questions: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What is the relationship between a and b?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What is the effect of a and b on c?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Which of a and b has the greater influence on c?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If we increase a, does c change</a:t>
            </a:r>
            <a:r>
              <a:rPr lang="en-GB" dirty="0"/>
              <a:t>?   (</a:t>
            </a:r>
            <a:r>
              <a:rPr lang="en-GB" dirty="0" err="1"/>
              <a:t>Eg</a:t>
            </a:r>
            <a:r>
              <a:rPr lang="en-GB" dirty="0"/>
              <a:t> if we increase spending on school dinners, do GCSE results improve?)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b="0" dirty="0"/>
              <a:t>Prediction: what would be the increase in c for an increase of 3% in a?  </a:t>
            </a:r>
            <a:r>
              <a:rPr lang="en-GB" dirty="0"/>
              <a:t>(</a:t>
            </a:r>
            <a:r>
              <a:rPr lang="en-GB" dirty="0" err="1"/>
              <a:t>Eg</a:t>
            </a:r>
            <a:r>
              <a:rPr lang="en-GB" dirty="0"/>
              <a:t> if we raised spending on school dinners by 3%, what would be the corresponding increase in exam results?)</a:t>
            </a:r>
          </a:p>
        </p:txBody>
      </p:sp>
    </p:spTree>
    <p:extLst>
      <p:ext uri="{BB962C8B-B14F-4D97-AF65-F5344CB8AC3E}">
        <p14:creationId xmlns:p14="http://schemas.microsoft.com/office/powerpoint/2010/main" val="2146820264"/>
      </p:ext>
    </p:extLst>
  </p:cSld>
  <p:clrMapOvr>
    <a:masterClrMapping/>
  </p:clrMapOvr>
  <p:transition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C9BCCAD-FBA5-44E9-8E82-A2AF7B1E3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576064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How do we analyse data?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058A66B1-0AD1-43C8-8482-62DEEA9CE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11560"/>
            <a:ext cx="8686800" cy="52257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200" dirty="0"/>
          </a:p>
          <a:p>
            <a:pPr algn="just" eaLnBrk="1" hangingPunct="1">
              <a:lnSpc>
                <a:spcPct val="80000"/>
              </a:lnSpc>
            </a:pPr>
            <a:endParaRPr lang="en-GB" altLang="en-US" sz="22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b="0" dirty="0"/>
              <a:t>Some numbers easy to recognise – dates, scores etc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20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b="0" dirty="0"/>
              <a:t>Data analysis </a:t>
            </a:r>
            <a:r>
              <a:rPr lang="en-GB" altLang="en-US" sz="2000" dirty="0"/>
              <a:t>translates</a:t>
            </a:r>
            <a:r>
              <a:rPr lang="en-GB" altLang="en-US" sz="2000" b="0" dirty="0"/>
              <a:t> everything into numbers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20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dirty="0">
                <a:sym typeface="Wingdings" panose="05000000000000000000" pitchFamily="2" charset="2"/>
              </a:rPr>
              <a:t>Allows </a:t>
            </a:r>
            <a:r>
              <a:rPr lang="en-GB" altLang="en-US" sz="2000" b="0" dirty="0"/>
              <a:t>computer programme to read, analyse and </a:t>
            </a:r>
            <a:r>
              <a:rPr lang="en-GB" altLang="en-US" sz="2000" dirty="0"/>
              <a:t>perform statistical tests</a:t>
            </a:r>
            <a:r>
              <a:rPr lang="en-GB" altLang="en-US" sz="2000" b="0" dirty="0"/>
              <a:t> on the data</a:t>
            </a:r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dirty="0" err="1"/>
              <a:t>Eg</a:t>
            </a:r>
            <a:r>
              <a:rPr lang="en-GB" altLang="en-US" sz="2000" b="0" dirty="0"/>
              <a:t> a computer cannot distinguish men from women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20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b="0" dirty="0"/>
              <a:t>But coding men as </a:t>
            </a:r>
            <a:r>
              <a:rPr lang="en-GB" altLang="en-US" sz="2000" dirty="0"/>
              <a:t>0</a:t>
            </a:r>
            <a:r>
              <a:rPr lang="en-GB" altLang="en-US" sz="2000" b="0" dirty="0"/>
              <a:t> and women as </a:t>
            </a:r>
            <a:r>
              <a:rPr lang="en-GB" altLang="en-US" sz="2000" dirty="0"/>
              <a:t>1 </a:t>
            </a:r>
            <a:r>
              <a:rPr lang="en-GB" altLang="en-US" sz="2000" b="0" dirty="0"/>
              <a:t>lets the computer use these categories to interact with other information in a mathematical way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2000" b="0" dirty="0"/>
          </a:p>
          <a:p>
            <a:pPr algn="just" eaLnBrk="1" hangingPunct="1">
              <a:lnSpc>
                <a:spcPct val="80000"/>
              </a:lnSpc>
            </a:pPr>
            <a:endParaRPr lang="en-GB" altLang="en-US" sz="2000" b="0" dirty="0"/>
          </a:p>
        </p:txBody>
      </p:sp>
    </p:spTree>
    <p:extLst>
      <p:ext uri="{BB962C8B-B14F-4D97-AF65-F5344CB8AC3E}">
        <p14:creationId xmlns:p14="http://schemas.microsoft.com/office/powerpoint/2010/main" val="2959004578"/>
      </p:ext>
    </p:extLst>
  </p:cSld>
  <p:clrMapOvr>
    <a:masterClrMapping/>
  </p:clrMapOvr>
  <p:transition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CC9BCCAD-FBA5-44E9-8E82-A2AF7B1E3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576064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How do we analyse data?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058A66B1-0AD1-43C8-8482-62DEEA9CE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360" y="980728"/>
            <a:ext cx="8686800" cy="547260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200" dirty="0"/>
          </a:p>
          <a:p>
            <a:pPr algn="just" eaLnBrk="1" hangingPunct="1">
              <a:lnSpc>
                <a:spcPct val="80000"/>
              </a:lnSpc>
            </a:pPr>
            <a:endParaRPr lang="en-GB" altLang="en-US" sz="22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200" dirty="0"/>
              <a:t>Same for preferences</a:t>
            </a:r>
            <a:r>
              <a:rPr lang="en-GB" altLang="en-US" sz="2200" b="0" dirty="0"/>
              <a:t>     </a:t>
            </a:r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200" b="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200" b="0" dirty="0" err="1"/>
              <a:t>Eg</a:t>
            </a:r>
            <a:r>
              <a:rPr lang="en-GB" altLang="en-US" sz="2200" b="0" dirty="0"/>
              <a:t> “</a:t>
            </a:r>
            <a:r>
              <a:rPr lang="en-GB" altLang="en-US" sz="2200" dirty="0"/>
              <a:t>hate, dislike, indifferent, like, love</a:t>
            </a:r>
            <a:r>
              <a:rPr lang="en-GB" altLang="en-US" sz="2200" b="0" dirty="0"/>
              <a:t>”.  If coded on a scale of  1-5 (1=</a:t>
            </a:r>
            <a:r>
              <a:rPr lang="en-GB" altLang="en-US" sz="2000" b="0" dirty="0"/>
              <a:t>hate</a:t>
            </a:r>
            <a:r>
              <a:rPr lang="en-GB" altLang="en-US" sz="2200" b="0" dirty="0"/>
              <a:t>, 5=love) these can then be used in statistical analysis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2200" b="0" dirty="0"/>
          </a:p>
          <a:p>
            <a:pPr marL="0" indent="0" algn="just" eaLnBrk="1" hangingPunct="1">
              <a:lnSpc>
                <a:spcPct val="80000"/>
              </a:lnSpc>
              <a:buNone/>
            </a:pPr>
            <a:r>
              <a:rPr lang="en-GB" altLang="en-US" sz="2200" dirty="0" err="1"/>
              <a:t>Eg</a:t>
            </a:r>
            <a:r>
              <a:rPr lang="en-GB" altLang="en-US" sz="2200" b="0" dirty="0"/>
              <a:t> men’s average scores for the question “</a:t>
            </a:r>
            <a:r>
              <a:rPr lang="en-GB" altLang="en-US" sz="2200" dirty="0"/>
              <a:t>do you like beer?</a:t>
            </a:r>
            <a:r>
              <a:rPr lang="en-GB" altLang="en-US" sz="2200" b="0" dirty="0"/>
              <a:t>” may be 4.3 whereas women’s may be 3.7 – a meaningful result that is difficult to explain using categories that are words instead of numbers</a:t>
            </a:r>
          </a:p>
          <a:p>
            <a:pPr marL="0" indent="0" algn="just" eaLnBrk="1" hangingPunct="1">
              <a:lnSpc>
                <a:spcPct val="80000"/>
              </a:lnSpc>
              <a:buNone/>
            </a:pPr>
            <a:endParaRPr lang="en-GB" altLang="en-US" sz="2200" b="0" dirty="0"/>
          </a:p>
          <a:p>
            <a:pPr algn="just" eaLnBrk="1" hangingPunct="1">
              <a:lnSpc>
                <a:spcPct val="80000"/>
              </a:lnSpc>
            </a:pPr>
            <a:r>
              <a:rPr lang="en-GB" altLang="en-US" sz="2200" dirty="0"/>
              <a:t>Converting things into numbers </a:t>
            </a:r>
            <a:r>
              <a:rPr lang="en-GB" altLang="en-US" sz="2200" b="0" dirty="0"/>
              <a:t>allows the computer to handle large amounts of data and identify complex relationships in a way that a human mind cannot </a:t>
            </a:r>
          </a:p>
          <a:p>
            <a:pPr eaLnBrk="1" hangingPunct="1">
              <a:lnSpc>
                <a:spcPct val="80000"/>
              </a:lnSpc>
            </a:pPr>
            <a:endParaRPr lang="en-GB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713395660"/>
      </p:ext>
    </p:extLst>
  </p:cSld>
  <p:clrMapOvr>
    <a:masterClrMapping/>
  </p:clrMapOvr>
  <p:transition>
    <p:zo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24435-FE30-4257-B02C-F41C1FC6F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58715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tx1"/>
                </a:solidFill>
              </a:rPr>
              <a:t>Dependent and independent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27B00-1912-4CCB-89E0-52B94C2D9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756" y="1484784"/>
            <a:ext cx="8472488" cy="511492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sz="2000" b="0" dirty="0"/>
              <a:t>The </a:t>
            </a:r>
            <a:r>
              <a:rPr lang="en-GB" sz="2000" dirty="0"/>
              <a:t>dependent variable </a:t>
            </a:r>
            <a:r>
              <a:rPr lang="en-GB" sz="2000" b="0" dirty="0"/>
              <a:t>is the thing you are measuring</a:t>
            </a:r>
          </a:p>
          <a:p>
            <a:pPr lvl="1" algn="just" eaLnBrk="1" fontAlgn="auto" hangingPunct="1">
              <a:spcAft>
                <a:spcPts val="0"/>
              </a:spcAft>
              <a:defRPr/>
            </a:pPr>
            <a:r>
              <a:rPr lang="en-GB" sz="2000" b="0" dirty="0" err="1"/>
              <a:t>Eg</a:t>
            </a:r>
            <a:r>
              <a:rPr lang="en-GB" sz="2000" b="0" dirty="0"/>
              <a:t> how many pupils in a school get 5 passes at A-C</a:t>
            </a:r>
          </a:p>
          <a:p>
            <a:pPr marL="457200" lvl="1" indent="0" algn="just" eaLnBrk="1" fontAlgn="auto" hangingPunct="1">
              <a:spcAft>
                <a:spcPts val="0"/>
              </a:spcAft>
              <a:buNone/>
              <a:defRPr/>
            </a:pPr>
            <a:endParaRPr lang="en-GB" sz="2000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sz="2000" b="0" dirty="0"/>
              <a:t>The </a:t>
            </a:r>
            <a:r>
              <a:rPr lang="en-GB" sz="2000" dirty="0"/>
              <a:t>independent variables </a:t>
            </a:r>
            <a:r>
              <a:rPr lang="en-GB" sz="2000" b="0" dirty="0"/>
              <a:t>are the things that affect the outcome of the dependent variable</a:t>
            </a:r>
          </a:p>
          <a:p>
            <a:pPr lvl="1" algn="just" eaLnBrk="1" fontAlgn="auto" hangingPunct="1">
              <a:spcAft>
                <a:spcPts val="0"/>
              </a:spcAft>
              <a:defRPr/>
            </a:pPr>
            <a:r>
              <a:rPr lang="en-GB" sz="2000" b="0" dirty="0" err="1"/>
              <a:t>Eg</a:t>
            </a:r>
            <a:r>
              <a:rPr lang="en-GB" sz="2000" b="0" dirty="0"/>
              <a:t> how much pupils like their subjects, their IQ, spending on their education, class sizes etc</a:t>
            </a:r>
          </a:p>
          <a:p>
            <a:pPr marL="457200" lvl="1" indent="0" algn="just" eaLnBrk="1" fontAlgn="auto" hangingPunct="1">
              <a:spcAft>
                <a:spcPts val="0"/>
              </a:spcAft>
              <a:buNone/>
              <a:defRPr/>
            </a:pPr>
            <a:endParaRPr lang="en-GB" sz="2000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sz="2000" b="0" dirty="0"/>
              <a:t>Can only be </a:t>
            </a:r>
            <a:r>
              <a:rPr lang="en-GB" sz="2000" dirty="0"/>
              <a:t>one dependent </a:t>
            </a:r>
            <a:r>
              <a:rPr lang="en-GB" sz="2000" b="0" dirty="0"/>
              <a:t>variable in any calculation, but you can have </a:t>
            </a:r>
            <a:r>
              <a:rPr lang="en-GB" sz="2000" dirty="0"/>
              <a:t>a range of independent variables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sz="2000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sz="2000" b="0" dirty="0"/>
              <a:t>The </a:t>
            </a:r>
            <a:r>
              <a:rPr lang="en-GB" sz="2000" dirty="0"/>
              <a:t>aim is to see which independent variables influence the dependent variable</a:t>
            </a:r>
            <a:r>
              <a:rPr lang="en-GB" sz="2000" b="0" dirty="0"/>
              <a:t> (and how much and in what ways), so as better to understand the dependent variable</a:t>
            </a:r>
          </a:p>
        </p:txBody>
      </p:sp>
    </p:spTree>
    <p:extLst>
      <p:ext uri="{BB962C8B-B14F-4D97-AF65-F5344CB8AC3E}">
        <p14:creationId xmlns:p14="http://schemas.microsoft.com/office/powerpoint/2010/main" val="2528213020"/>
      </p:ext>
    </p:extLst>
  </p:cSld>
  <p:clrMapOvr>
    <a:masterClrMapping/>
  </p:clrMapOvr>
  <p:transition>
    <p:zo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93B26B3E-ED8E-4CA6-B304-66861A75D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772400" cy="720080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Sample size (</a:t>
            </a:r>
            <a:r>
              <a:rPr lang="en-GB" altLang="en-US" sz="3600" i="1" dirty="0">
                <a:solidFill>
                  <a:schemeClr val="tx1"/>
                </a:solidFill>
              </a:rPr>
              <a:t>n</a:t>
            </a:r>
            <a:r>
              <a:rPr lang="en-GB" altLang="en-US" sz="36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D9D8A-0EF7-4E83-9490-579273804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368" y="1196752"/>
            <a:ext cx="8686800" cy="5257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i="1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/>
              <a:t>n </a:t>
            </a:r>
            <a:r>
              <a:rPr lang="en-GB" dirty="0"/>
              <a:t>means </a:t>
            </a:r>
            <a:r>
              <a:rPr lang="en-GB" b="0" dirty="0"/>
              <a:t>the number of cases that you are looking at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 err="1"/>
              <a:t>Eg</a:t>
            </a:r>
            <a:r>
              <a:rPr lang="en-GB" b="0" dirty="0"/>
              <a:t> the number of people that took part in a survey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Qualitative research </a:t>
            </a:r>
            <a:r>
              <a:rPr lang="en-GB" b="0" dirty="0"/>
              <a:t>often uses studies with a small </a:t>
            </a:r>
            <a:r>
              <a:rPr lang="en-GB" b="0" i="1" dirty="0"/>
              <a:t>n</a:t>
            </a:r>
            <a:r>
              <a:rPr lang="en-GB" b="0" dirty="0"/>
              <a:t>; quantitative data favours large-</a:t>
            </a:r>
            <a:r>
              <a:rPr lang="en-GB" b="0" i="1" dirty="0"/>
              <a:t>n</a:t>
            </a:r>
            <a:r>
              <a:rPr lang="en-GB" b="0" dirty="0"/>
              <a:t> studies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It is </a:t>
            </a:r>
            <a:r>
              <a:rPr lang="en-GB" dirty="0"/>
              <a:t>easier to prove </a:t>
            </a:r>
            <a:r>
              <a:rPr lang="en-GB" b="0" dirty="0"/>
              <a:t>a relationship when there are </a:t>
            </a:r>
            <a:r>
              <a:rPr lang="en-GB" dirty="0"/>
              <a:t>lots of cases </a:t>
            </a:r>
            <a:r>
              <a:rPr lang="en-GB" b="0" dirty="0"/>
              <a:t>to compare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If you compare </a:t>
            </a:r>
            <a:r>
              <a:rPr lang="en-GB" b="0" dirty="0"/>
              <a:t>three people and two of them like tap dancing, you might conclude that </a:t>
            </a:r>
            <a:r>
              <a:rPr lang="en-GB" dirty="0"/>
              <a:t>2/3</a:t>
            </a:r>
            <a:r>
              <a:rPr lang="en-GB" b="0" dirty="0"/>
              <a:t> people like tap dancing, but this would be a doubtful result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Whereas if you compared 30000 </a:t>
            </a:r>
            <a:r>
              <a:rPr lang="en-GB" b="0" dirty="0"/>
              <a:t>people you would be more likely to get an </a:t>
            </a:r>
            <a:r>
              <a:rPr lang="en-GB" dirty="0"/>
              <a:t>accurate picture </a:t>
            </a:r>
            <a:r>
              <a:rPr lang="en-GB" b="0" dirty="0"/>
              <a:t>of what proportion of people actually like tap dancing</a:t>
            </a:r>
          </a:p>
        </p:txBody>
      </p:sp>
    </p:spTree>
    <p:extLst>
      <p:ext uri="{BB962C8B-B14F-4D97-AF65-F5344CB8AC3E}">
        <p14:creationId xmlns:p14="http://schemas.microsoft.com/office/powerpoint/2010/main" val="2031055888"/>
      </p:ext>
    </p:extLst>
  </p:cSld>
  <p:clrMapOvr>
    <a:masterClrMapping/>
  </p:clrMapOvr>
  <p:transition>
    <p:zoom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A61662D-719D-4378-8261-6AF9B41E8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864096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A51E6-5C9D-478F-99A5-1319DEE5F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686800" cy="54292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Accurate results also depend on </a:t>
            </a:r>
            <a:r>
              <a:rPr lang="en-GB" dirty="0"/>
              <a:t>how you select your sample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Numerous ways you can do this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Normally cannot study entire population</a:t>
            </a:r>
            <a:r>
              <a:rPr lang="en-GB" b="0" dirty="0"/>
              <a:t> of interest (</a:t>
            </a:r>
            <a:r>
              <a:rPr lang="en-GB" b="0" i="1" dirty="0"/>
              <a:t>N</a:t>
            </a:r>
            <a:r>
              <a:rPr lang="en-GB" b="0" dirty="0"/>
              <a:t>), so we use a sample (</a:t>
            </a:r>
            <a:r>
              <a:rPr lang="en-GB" b="0" i="1" dirty="0"/>
              <a:t>n</a:t>
            </a:r>
            <a:r>
              <a:rPr lang="en-GB" b="0" dirty="0"/>
              <a:t>) to make inferences about the population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Eg</a:t>
            </a:r>
            <a:r>
              <a:rPr lang="en-GB" b="0" dirty="0"/>
              <a:t> if 1200 people of your 30000 sample like tap dancing, you could conclude that 4% of the overall population likes tap dancing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But this depends on how you select your sample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Eg</a:t>
            </a:r>
            <a:r>
              <a:rPr lang="en-GB" b="0" dirty="0"/>
              <a:t> if you only surveyed people that read “Tap-Dancing Weekly” you will get very different results than if you selected three streets at random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Various ways to generate a sample</a:t>
            </a:r>
            <a:r>
              <a:rPr lang="en-GB" b="0" dirty="0"/>
              <a:t>; some designed to reflect the population as accurately as possible, </a:t>
            </a:r>
            <a:r>
              <a:rPr lang="en-GB" dirty="0" err="1"/>
              <a:t>ie</a:t>
            </a:r>
            <a:r>
              <a:rPr lang="en-GB" dirty="0"/>
              <a:t> probabilistic </a:t>
            </a:r>
            <a:r>
              <a:rPr lang="en-GB" b="0" dirty="0"/>
              <a:t>(remainder of population probably similar in nature to sample); </a:t>
            </a:r>
            <a:r>
              <a:rPr lang="en-GB" dirty="0"/>
              <a:t>others are sampled in such a way that you only really learn about the sample group</a:t>
            </a:r>
          </a:p>
        </p:txBody>
      </p:sp>
    </p:spTree>
    <p:extLst>
      <p:ext uri="{BB962C8B-B14F-4D97-AF65-F5344CB8AC3E}">
        <p14:creationId xmlns:p14="http://schemas.microsoft.com/office/powerpoint/2010/main" val="2015050024"/>
      </p:ext>
    </p:extLst>
  </p:cSld>
  <p:clrMapOvr>
    <a:masterClrMapping/>
  </p:clrMapOvr>
  <p:transition>
    <p:zoom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A77080A8-7C66-4EE3-8554-96ED2A9F9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41784"/>
            <a:ext cx="7772400" cy="710952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Sampling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DCE09-1C4F-4C8E-ABB1-5025589CB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68760"/>
            <a:ext cx="8686800" cy="5257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/>
              <a:t>Purposive 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Random Sampling</a:t>
            </a:r>
            <a:r>
              <a:rPr lang="en-GB" sz="2200" b="0" dirty="0"/>
              <a:t>: every member of the population has an equal chance of being selected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Systematic Sampling</a:t>
            </a:r>
            <a:r>
              <a:rPr lang="en-GB" sz="2200" b="0" dirty="0"/>
              <a:t>: using every </a:t>
            </a:r>
            <a:r>
              <a:rPr lang="en-GB" sz="2200" b="0" i="1" dirty="0"/>
              <a:t>n</a:t>
            </a:r>
            <a:r>
              <a:rPr lang="en-GB" sz="2200" b="0" dirty="0"/>
              <a:t>th case from within the sampling (to increase randomness and reduce the risk of bias)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Stratified Sampling</a:t>
            </a:r>
            <a:r>
              <a:rPr lang="en-GB" sz="2200" b="0" dirty="0"/>
              <a:t>: division of the population into sampling units, random sample from each unit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2200" dirty="0"/>
              <a:t>Non-purposive: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Quota sampling</a:t>
            </a:r>
            <a:r>
              <a:rPr lang="en-GB" sz="2200" b="0" dirty="0"/>
              <a:t> – </a:t>
            </a:r>
            <a:r>
              <a:rPr lang="en-GB" sz="2200" b="0" dirty="0" err="1"/>
              <a:t>eg</a:t>
            </a:r>
            <a:r>
              <a:rPr lang="en-GB" sz="2200" b="0" dirty="0"/>
              <a:t> to ensure there are enough people sampled from within a minority group to generate meaningful results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Convenience sampling:</a:t>
            </a:r>
            <a:r>
              <a:rPr lang="en-GB" sz="2200" b="0" dirty="0"/>
              <a:t> using those that are easy to access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Volunteer sampling:</a:t>
            </a:r>
            <a:r>
              <a:rPr lang="en-GB" sz="2200" b="0" dirty="0"/>
              <a:t> the sample comes to you!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2200" dirty="0"/>
              <a:t>Selective sampling</a:t>
            </a:r>
            <a:r>
              <a:rPr lang="en-GB" sz="2200" b="0" dirty="0"/>
              <a:t>: selecting people because they are typical or interesting</a:t>
            </a:r>
          </a:p>
        </p:txBody>
      </p:sp>
    </p:spTree>
    <p:extLst>
      <p:ext uri="{BB962C8B-B14F-4D97-AF65-F5344CB8AC3E}">
        <p14:creationId xmlns:p14="http://schemas.microsoft.com/office/powerpoint/2010/main" val="2964811432"/>
      </p:ext>
    </p:extLst>
  </p:cSld>
  <p:clrMapOvr>
    <a:masterClrMapping/>
  </p:clrMapOvr>
  <p:transition>
    <p:zo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55306B7C-026D-4AB0-99EB-807299364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98"/>
            <a:ext cx="7772400" cy="819471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Significance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5607B-CD22-4A11-9174-1CF9A24A91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5791" y="845569"/>
            <a:ext cx="8643938" cy="582379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How do we tell if a result is meaningful</a:t>
            </a:r>
            <a:r>
              <a:rPr lang="en-GB" b="0" dirty="0"/>
              <a:t> or random? </a:t>
            </a:r>
            <a:r>
              <a:rPr lang="en-GB" b="0" dirty="0">
                <a:sym typeface="Wingdings" pitchFamily="2" charset="2"/>
              </a:rPr>
              <a:t></a:t>
            </a:r>
            <a:r>
              <a:rPr lang="en-GB" b="0" dirty="0"/>
              <a:t> measure the significance of a result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The computer does the maths – you just interpret the results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The benchmark for significance is usually </a:t>
            </a:r>
            <a:r>
              <a:rPr lang="en-GB" dirty="0"/>
              <a:t>p&lt;0.05</a:t>
            </a:r>
            <a:r>
              <a:rPr lang="en-GB" b="0" dirty="0"/>
              <a:t>, where p = probability and 0.05 = likelihood that the results are random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1 = completely random results and 0 = completely certain results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If p&lt;0.05, there is less than a 5% chance that the results are random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Other benchmarks </a:t>
            </a:r>
            <a:r>
              <a:rPr lang="en-GB" b="0" dirty="0"/>
              <a:t>are p&lt;0.1 (10% chance), and p&lt;0.01 (1%)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Studies often put </a:t>
            </a:r>
            <a:r>
              <a:rPr lang="en-GB" dirty="0"/>
              <a:t>*</a:t>
            </a:r>
            <a:r>
              <a:rPr lang="en-GB" b="0" dirty="0"/>
              <a:t> next to results significant at p&lt;0.05, and ** next to results significant at p&lt;0.01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NB</a:t>
            </a:r>
            <a:r>
              <a:rPr lang="en-GB" b="0" dirty="0"/>
              <a:t> the higher the </a:t>
            </a:r>
            <a:r>
              <a:rPr lang="en-GB" b="0" i="1" dirty="0"/>
              <a:t>n</a:t>
            </a:r>
            <a:r>
              <a:rPr lang="en-GB" b="0" dirty="0"/>
              <a:t>, the easier it is to generate significant results, because over a larger sample it is less likely that patterns will be random coincidence</a:t>
            </a:r>
          </a:p>
        </p:txBody>
      </p:sp>
    </p:spTree>
    <p:extLst>
      <p:ext uri="{BB962C8B-B14F-4D97-AF65-F5344CB8AC3E}">
        <p14:creationId xmlns:p14="http://schemas.microsoft.com/office/powerpoint/2010/main" val="4268299695"/>
      </p:ext>
    </p:extLst>
  </p:cSld>
  <p:clrMapOvr>
    <a:masterClrMapping/>
  </p:clrMapOvr>
  <p:transition>
    <p:zo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51F81CB-2518-4813-8390-20BD6ADBA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864096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Correlation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3FCAB-C5B6-4FAB-ADEB-E3632EC143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64771"/>
            <a:ext cx="8568952" cy="5257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Correlation</a:t>
            </a:r>
            <a:r>
              <a:rPr lang="en-GB" b="0" dirty="0"/>
              <a:t> measures the extent to which two variables are </a:t>
            </a:r>
            <a:r>
              <a:rPr lang="en-GB" dirty="0"/>
              <a:t>connected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b="0" dirty="0"/>
              <a:t>correlation between the weather and ice-cream sales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The more closely two variables are correlated with each other, the </a:t>
            </a:r>
            <a:r>
              <a:rPr lang="en-GB" dirty="0"/>
              <a:t>stronger the relationship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We will learn how to conduct and interpret tests of correlation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b="0" dirty="0"/>
              <a:t>Sometimes problematic if two variables are too closely correlated, as we may not learn much from looking at them separately (we’ll come back to this)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dirty="0"/>
              <a:t>NB</a:t>
            </a:r>
            <a:r>
              <a:rPr lang="en-GB" b="0" dirty="0"/>
              <a:t> correlation </a:t>
            </a:r>
            <a:r>
              <a:rPr lang="en-GB" dirty="0"/>
              <a:t>does not </a:t>
            </a:r>
            <a:r>
              <a:rPr lang="en-GB" b="0" dirty="0"/>
              <a:t>necessarily indicate </a:t>
            </a:r>
            <a:r>
              <a:rPr lang="en-GB" dirty="0"/>
              <a:t>causality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 err="1"/>
              <a:t>Eg</a:t>
            </a:r>
            <a:r>
              <a:rPr lang="en-GB" b="0" dirty="0"/>
              <a:t> eating ice-cream may be correlated with time off work, but ice-cream does not make people take time off – both caused by summer!</a:t>
            </a:r>
          </a:p>
        </p:txBody>
      </p:sp>
    </p:spTree>
    <p:extLst>
      <p:ext uri="{BB962C8B-B14F-4D97-AF65-F5344CB8AC3E}">
        <p14:creationId xmlns:p14="http://schemas.microsoft.com/office/powerpoint/2010/main" val="471405061"/>
      </p:ext>
    </p:extLst>
  </p:cSld>
  <p:clrMapOvr>
    <a:masterClrMapping/>
  </p:clrMapOvr>
  <p:transition>
    <p:zo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9DE7E05-40F8-4810-A98B-312474A91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35459"/>
            <a:ext cx="7772400" cy="745269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Error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12910-9D16-4779-BE4A-383076B6A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805" y="980728"/>
            <a:ext cx="8543925" cy="576064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4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4200" dirty="0"/>
              <a:t>Error can take a number of forms: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We may have made a mistake in our measurement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4200" b="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We may have a sample that does not accurately reflect the true population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4200" b="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We may predict a relationship between variables that measures the typical relationship, but the actual relationship may vary slightly, resulting in a degree of error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4200" b="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We may be missing some information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4200" b="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The lower the amount of error, the more accurate and reliable our findings</a:t>
            </a:r>
          </a:p>
          <a:p>
            <a:pPr marL="457200" lvl="1" indent="0" eaLnBrk="1" fontAlgn="auto" hangingPunct="1">
              <a:spcAft>
                <a:spcPts val="0"/>
              </a:spcAft>
              <a:buNone/>
              <a:defRPr/>
            </a:pPr>
            <a:endParaRPr lang="en-GB" sz="4200" b="0" dirty="0"/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sz="4200" b="0" dirty="0"/>
              <a:t>We will return to error later in the course; but remember that error is a fact of data analysis, and the margin of error is often included when reporting results; the aim is to minimise error as it is rarely possible to eliminate it altogether</a:t>
            </a:r>
          </a:p>
        </p:txBody>
      </p:sp>
    </p:spTree>
    <p:extLst>
      <p:ext uri="{BB962C8B-B14F-4D97-AF65-F5344CB8AC3E}">
        <p14:creationId xmlns:p14="http://schemas.microsoft.com/office/powerpoint/2010/main" val="3961663082"/>
      </p:ext>
    </p:extLst>
  </p:cSld>
  <p:clrMapOvr>
    <a:masterClrMapping/>
  </p:clrMapOvr>
  <p:transition>
    <p:zo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451E8043-F2D8-4BE1-98AB-FC3DA1FD0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Nominal, ordinal and interval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A7A48-2722-4527-94BE-741B44834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03648"/>
            <a:ext cx="8686800" cy="530120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dirty="0"/>
              <a:t>Three levels of measurement</a:t>
            </a:r>
            <a:r>
              <a:rPr lang="en-GB" b="0" dirty="0"/>
              <a:t>: nominal, ordinal, interval 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dirty="0"/>
              <a:t>Nominal</a:t>
            </a:r>
            <a:r>
              <a:rPr lang="en-GB" b="0" dirty="0"/>
              <a:t> measurement helps us distinguish </a:t>
            </a:r>
            <a:r>
              <a:rPr lang="en-GB" dirty="0"/>
              <a:t>between groups </a:t>
            </a:r>
            <a:r>
              <a:rPr lang="en-GB" b="0" dirty="0"/>
              <a:t>(</a:t>
            </a:r>
            <a:r>
              <a:rPr lang="en-GB" b="0" dirty="0" err="1"/>
              <a:t>eg</a:t>
            </a:r>
            <a:r>
              <a:rPr lang="en-GB" b="0" dirty="0"/>
              <a:t> political parties, sex of respondents etc).  Aka discrete/ categorical variables.</a:t>
            </a:r>
          </a:p>
          <a:p>
            <a:pPr lvl="1" algn="just" eaLnBrk="1" fontAlgn="auto" hangingPunct="1">
              <a:spcAft>
                <a:spcPts val="0"/>
              </a:spcAft>
              <a:defRPr/>
            </a:pPr>
            <a:r>
              <a:rPr lang="en-GB" b="0" dirty="0"/>
              <a:t>Data is categorised rather than ordered</a:t>
            </a:r>
          </a:p>
          <a:p>
            <a:pPr lvl="1" algn="just" eaLnBrk="1" fontAlgn="auto" hangingPunct="1">
              <a:spcAft>
                <a:spcPts val="0"/>
              </a:spcAft>
              <a:defRPr/>
            </a:pPr>
            <a:r>
              <a:rPr lang="en-GB" b="0" dirty="0"/>
              <a:t>The numbers have no real meaning, they are just symbols</a:t>
            </a:r>
          </a:p>
          <a:p>
            <a:pPr lvl="1" algn="just" eaLnBrk="1" fontAlgn="auto" hangingPunct="1">
              <a:spcAft>
                <a:spcPts val="0"/>
              </a:spcAft>
              <a:defRPr/>
            </a:pPr>
            <a:r>
              <a:rPr lang="en-GB" b="0" dirty="0"/>
              <a:t>The categories should be mutually exclusive and exhaustive</a:t>
            </a:r>
          </a:p>
          <a:p>
            <a:pPr marL="457200" lvl="1" indent="0" algn="just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dirty="0"/>
              <a:t>Ordinal variables </a:t>
            </a:r>
            <a:r>
              <a:rPr lang="en-GB" b="0" dirty="0"/>
              <a:t>are placed in </a:t>
            </a:r>
            <a:r>
              <a:rPr lang="en-GB" dirty="0"/>
              <a:t>rank order </a:t>
            </a:r>
            <a:r>
              <a:rPr lang="en-GB" b="0" dirty="0"/>
              <a:t>(</a:t>
            </a:r>
            <a:r>
              <a:rPr lang="en-GB" b="0" dirty="0" err="1"/>
              <a:t>eg</a:t>
            </a:r>
            <a:r>
              <a:rPr lang="en-GB" b="0" dirty="0"/>
              <a:t> preferences).  The rankings are meaningful but may not be precise numerical measurements (</a:t>
            </a:r>
            <a:r>
              <a:rPr lang="en-GB" b="0" dirty="0" err="1"/>
              <a:t>eg</a:t>
            </a:r>
            <a:r>
              <a:rPr lang="en-GB" b="0" dirty="0"/>
              <a:t>  if “neutral” is measured as 2, “like” as 3 and “dislike” as 1, a score of 2 does not mean someone likes something twice as much as a score of 1)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algn="just" eaLnBrk="1" fontAlgn="auto" hangingPunct="1">
              <a:spcAft>
                <a:spcPts val="0"/>
              </a:spcAft>
              <a:defRPr/>
            </a:pPr>
            <a:r>
              <a:rPr lang="en-GB" dirty="0"/>
              <a:t>Interval variables </a:t>
            </a:r>
            <a:r>
              <a:rPr lang="en-GB" b="0" dirty="0"/>
              <a:t>are ordinal variables that have </a:t>
            </a:r>
            <a:r>
              <a:rPr lang="en-GB" dirty="0"/>
              <a:t>equal distances between</a:t>
            </a:r>
            <a:r>
              <a:rPr lang="en-GB" b="0" dirty="0"/>
              <a:t> each measurement, representing equivalent intervals. 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 </a:t>
            </a:r>
            <a:r>
              <a:rPr lang="en-GB" dirty="0" err="1"/>
              <a:t>Eg</a:t>
            </a:r>
            <a:r>
              <a:rPr lang="en-GB" b="0" dirty="0"/>
              <a:t> years – 2009 is one year after 2008, and two years after 2007.  </a:t>
            </a:r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endParaRPr lang="en-GB" b="0" dirty="0"/>
          </a:p>
          <a:p>
            <a:pPr marL="0" indent="0" algn="just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Some interval variables are also ratio variables</a:t>
            </a:r>
            <a:r>
              <a:rPr lang="en-GB" b="0" dirty="0"/>
              <a:t>, </a:t>
            </a:r>
            <a:r>
              <a:rPr lang="en-GB" b="0" dirty="0" err="1"/>
              <a:t>ie</a:t>
            </a:r>
            <a:r>
              <a:rPr lang="en-GB" b="0" dirty="0"/>
              <a:t> you can multiply/divide them as well as add and subtract them.  </a:t>
            </a:r>
            <a:r>
              <a:rPr lang="en-GB" dirty="0" err="1"/>
              <a:t>Eg</a:t>
            </a:r>
            <a:r>
              <a:rPr lang="en-GB" dirty="0"/>
              <a:t> </a:t>
            </a:r>
            <a:r>
              <a:rPr lang="en-GB" b="0" dirty="0"/>
              <a:t>someone aged 6 is twice as old as someone aged 3. The order and scale are meaningful.</a:t>
            </a:r>
          </a:p>
        </p:txBody>
      </p:sp>
    </p:spTree>
    <p:extLst>
      <p:ext uri="{BB962C8B-B14F-4D97-AF65-F5344CB8AC3E}">
        <p14:creationId xmlns:p14="http://schemas.microsoft.com/office/powerpoint/2010/main" val="1296872025"/>
      </p:ext>
    </p:extLst>
  </p:cSld>
  <p:clrMapOvr>
    <a:masterClrMapping/>
  </p:clrMapOvr>
  <p:transition>
    <p:zoom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F680FE78-5CBC-4E54-A6FB-06452E55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1008112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Descriptive statistics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8D6F4B76-676E-4CC0-A16B-7D6A86C06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124744"/>
            <a:ext cx="8686800" cy="540181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Descriptive statistics are </a:t>
            </a:r>
            <a:r>
              <a:rPr lang="en-GB" altLang="en-US" sz="2000" b="0" dirty="0"/>
              <a:t>used to analyse data and describe patterns in the data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They are relatively simple and do not seek to explain or predict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Examples </a:t>
            </a:r>
            <a:r>
              <a:rPr lang="en-GB" altLang="en-US" sz="2000" b="0" dirty="0"/>
              <a:t>of descriptive statistics include averages </a:t>
            </a:r>
            <a:r>
              <a:rPr lang="en-GB" altLang="en-US" sz="2000" dirty="0"/>
              <a:t>(mean, median, mode)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Also the spread of the data: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b="0" dirty="0"/>
              <a:t>The data may be concentrated around the mean, or spread out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b="0" dirty="0"/>
              <a:t>It may be lopsided (asymmetrical), or evenly balanced either side of the mean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b="0" dirty="0"/>
              <a:t>We will consider this more next time</a:t>
            </a:r>
          </a:p>
          <a:p>
            <a:pPr marL="457200" lvl="1" indent="0" eaLnBrk="1" hangingPunct="1">
              <a:lnSpc>
                <a:spcPct val="80000"/>
              </a:lnSpc>
              <a:buNone/>
            </a:pPr>
            <a:endParaRPr lang="en-GB" altLang="en-US" sz="2000" b="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000" b="0" dirty="0"/>
              <a:t>Descriptive statistics can be presented as</a:t>
            </a:r>
            <a:r>
              <a:rPr lang="en-GB" altLang="en-US" sz="2000" dirty="0"/>
              <a:t> tables, charts, cross-tabulations </a:t>
            </a:r>
            <a:r>
              <a:rPr lang="en-GB" altLang="en-US" sz="2000" b="0" dirty="0"/>
              <a:t>(comparing the interaction of two or more independent variables) etc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8861648"/>
      </p:ext>
    </p:extLst>
  </p:cSld>
  <p:clrMapOvr>
    <a:masterClrMapping/>
  </p:clrMapOvr>
  <p:transition>
    <p:zoom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309600DA-6E4E-4D4E-8C43-C800EFA6E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7772400" cy="792088"/>
          </a:xfrm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tx1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F8519-AC39-4CEC-968E-4149A090E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8686800" cy="554583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3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dirty="0"/>
              <a:t>Data analysis </a:t>
            </a:r>
            <a:r>
              <a:rPr lang="en-GB" sz="6200" b="0" dirty="0"/>
              <a:t>uses numbers to explain and </a:t>
            </a:r>
            <a:r>
              <a:rPr lang="en-GB" sz="6200" dirty="0"/>
              <a:t>predict </a:t>
            </a:r>
            <a:r>
              <a:rPr lang="en-GB" sz="6200" b="0" dirty="0"/>
              <a:t>relationships </a:t>
            </a:r>
            <a:r>
              <a:rPr lang="en-GB" sz="6200" dirty="0"/>
              <a:t>between variables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6200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b="0" dirty="0"/>
              <a:t>Different </a:t>
            </a:r>
            <a:r>
              <a:rPr lang="en-GB" sz="6200" dirty="0"/>
              <a:t>variables are </a:t>
            </a:r>
            <a:r>
              <a:rPr lang="en-GB" sz="6200" b="0" dirty="0"/>
              <a:t>coded as numbers so a computer can </a:t>
            </a:r>
            <a:r>
              <a:rPr lang="en-GB" sz="6200" dirty="0"/>
              <a:t>analyse</a:t>
            </a:r>
            <a:r>
              <a:rPr lang="en-GB" sz="6200" b="0" dirty="0"/>
              <a:t> them. This </a:t>
            </a:r>
            <a:r>
              <a:rPr lang="en-GB" sz="6200" dirty="0"/>
              <a:t>allows us to identify relationships</a:t>
            </a:r>
            <a:r>
              <a:rPr lang="en-GB" sz="6200" b="0" dirty="0"/>
              <a:t>, including their strength and significance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6200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b="0" dirty="0"/>
              <a:t>We can then do various things</a:t>
            </a:r>
            <a:r>
              <a:rPr lang="en-GB" sz="6200" dirty="0"/>
              <a:t>, </a:t>
            </a:r>
            <a:r>
              <a:rPr lang="en-GB" sz="6200" dirty="0" err="1"/>
              <a:t>eg</a:t>
            </a:r>
            <a:r>
              <a:rPr lang="en-GB" sz="6200" dirty="0"/>
              <a:t> identifying what causes patterns of behaviour </a:t>
            </a:r>
            <a:r>
              <a:rPr lang="en-GB" sz="6200" b="0" dirty="0"/>
              <a:t>(voting, crime, achievement etc) and predicting how changing one variable may impact on other variables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6200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b="0" dirty="0"/>
              <a:t>How we </a:t>
            </a:r>
            <a:r>
              <a:rPr lang="en-GB" sz="6200" dirty="0"/>
              <a:t>collect our data affects how reliable </a:t>
            </a:r>
            <a:r>
              <a:rPr lang="en-GB" sz="6200" b="0" dirty="0"/>
              <a:t>and replicable the </a:t>
            </a:r>
            <a:r>
              <a:rPr lang="en-GB" sz="6200" dirty="0"/>
              <a:t>results will be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6200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b="0" dirty="0"/>
              <a:t>We use a range of statistical concepts to help in our analysis, such as </a:t>
            </a:r>
            <a:r>
              <a:rPr lang="en-GB" sz="6200" dirty="0"/>
              <a:t>significance, correlation and error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6200" b="0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6200" b="0" dirty="0"/>
              <a:t>Next time we will look at descriptive statistics, what these include, and how to conduct them and interpret them</a:t>
            </a:r>
          </a:p>
        </p:txBody>
      </p:sp>
    </p:spTree>
    <p:extLst>
      <p:ext uri="{BB962C8B-B14F-4D97-AF65-F5344CB8AC3E}">
        <p14:creationId xmlns:p14="http://schemas.microsoft.com/office/powerpoint/2010/main" val="3129652694"/>
      </p:ext>
    </p:extLst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1_Default Design">
  <a:themeElements>
    <a:clrScheme name="Default Design 2">
      <a:dk1>
        <a:srgbClr val="000000"/>
      </a:dk1>
      <a:lt1>
        <a:srgbClr val="FFFFFF"/>
      </a:lt1>
      <a:dk2>
        <a:srgbClr val="0000FF"/>
      </a:dk2>
      <a:lt2>
        <a:srgbClr val="FFFF00"/>
      </a:lt2>
      <a:accent1>
        <a:srgbClr val="FF9900"/>
      </a:accent1>
      <a:accent2>
        <a:srgbClr val="00FFFF"/>
      </a:accent2>
      <a:accent3>
        <a:srgbClr val="AAAAFF"/>
      </a:accent3>
      <a:accent4>
        <a:srgbClr val="DADADA"/>
      </a:accent4>
      <a:accent5>
        <a:srgbClr val="FFCAAA"/>
      </a:accent5>
      <a:accent6>
        <a:srgbClr val="00E7E7"/>
      </a:accent6>
      <a:hlink>
        <a:srgbClr val="FF0000"/>
      </a:hlink>
      <a:folHlink>
        <a:srgbClr val="969696"/>
      </a:folHlink>
    </a:clrScheme>
    <a:fontScheme name="1_Default Desig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20826</TotalTime>
  <Words>2041</Words>
  <Application>Microsoft Office PowerPoint</Application>
  <PresentationFormat>On-screen Show (4:3)</PresentationFormat>
  <Paragraphs>275</Paragraphs>
  <Slides>22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Calibri</vt:lpstr>
      <vt:lpstr>Calibri Light</vt:lpstr>
      <vt:lpstr>Symbol</vt:lpstr>
      <vt:lpstr>Times New Roman</vt:lpstr>
      <vt:lpstr>Wingdings</vt:lpstr>
      <vt:lpstr>1_Default Design</vt:lpstr>
      <vt:lpstr>Custom Design</vt:lpstr>
      <vt:lpstr>Quantitative Research Methods</vt:lpstr>
      <vt:lpstr>Communication</vt:lpstr>
      <vt:lpstr>Book</vt:lpstr>
      <vt:lpstr>PowerPoint Presentation</vt:lpstr>
      <vt:lpstr>What will I learn?</vt:lpstr>
      <vt:lpstr> </vt:lpstr>
      <vt:lpstr>Assessment</vt:lpstr>
      <vt:lpstr>Overview</vt:lpstr>
      <vt:lpstr>What is data analysis?</vt:lpstr>
      <vt:lpstr>What do we use data analysis for?</vt:lpstr>
      <vt:lpstr>How do we analyse data?</vt:lpstr>
      <vt:lpstr>How do we analyse data?</vt:lpstr>
      <vt:lpstr>Dependent and independent variables</vt:lpstr>
      <vt:lpstr>Sample size (n)</vt:lpstr>
      <vt:lpstr>Sampling</vt:lpstr>
      <vt:lpstr>Sampling techniques</vt:lpstr>
      <vt:lpstr>Significance</vt:lpstr>
      <vt:lpstr>Correlation</vt:lpstr>
      <vt:lpstr>Error</vt:lpstr>
      <vt:lpstr>Nominal, ordinal and interval variables</vt:lpstr>
      <vt:lpstr>Descriptive statistics</vt:lpstr>
      <vt:lpstr>Summary</vt:lpstr>
    </vt:vector>
  </TitlesOfParts>
  <Company>The Open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Susan McCormick</dc:creator>
  <cp:lastModifiedBy>christelle wouassom</cp:lastModifiedBy>
  <cp:revision>442</cp:revision>
  <cp:lastPrinted>2017-10-12T17:31:35Z</cp:lastPrinted>
  <dcterms:created xsi:type="dcterms:W3CDTF">1999-03-04T22:10:45Z</dcterms:created>
  <dcterms:modified xsi:type="dcterms:W3CDTF">2017-10-12T17:33:48Z</dcterms:modified>
</cp:coreProperties>
</file>