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524" r:id="rId1"/>
  </p:sldMasterIdLst>
  <p:notesMasterIdLst>
    <p:notesMasterId r:id="rId11"/>
  </p:notesMasterIdLst>
  <p:handoutMasterIdLst>
    <p:handoutMasterId r:id="rId12"/>
  </p:handoutMasterIdLst>
  <p:sldIdLst>
    <p:sldId id="257" r:id="rId2"/>
    <p:sldId id="1120" r:id="rId3"/>
    <p:sldId id="1122" r:id="rId4"/>
    <p:sldId id="1125" r:id="rId5"/>
    <p:sldId id="1126" r:id="rId6"/>
    <p:sldId id="1123" r:id="rId7"/>
    <p:sldId id="1124" r:id="rId8"/>
    <p:sldId id="799" r:id="rId9"/>
    <p:sldId id="1127" r:id="rId10"/>
  </p:sldIdLst>
  <p:sldSz cx="9144000" cy="6858000" type="screen4x3"/>
  <p:notesSz cx="6881813" cy="100155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notes" clrMode="gray"/>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CDE6FF"/>
    <a:srgbClr val="FF0FED"/>
    <a:srgbClr val="E859FF"/>
    <a:srgbClr val="93E3FF"/>
    <a:srgbClr val="A50021"/>
    <a:srgbClr val="CC99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900"/>
    <p:restoredTop sz="76212" autoAdjust="0"/>
  </p:normalViewPr>
  <p:slideViewPr>
    <p:cSldViewPr>
      <p:cViewPr varScale="1">
        <p:scale>
          <a:sx n="39" d="100"/>
          <a:sy n="39" d="100"/>
        </p:scale>
        <p:origin x="840" y="58"/>
      </p:cViewPr>
      <p:guideLst>
        <p:guide orient="horz" pos="2160"/>
        <p:guide pos="2880"/>
      </p:guideLst>
    </p:cSldViewPr>
  </p:slideViewPr>
  <p:outlineViewPr>
    <p:cViewPr>
      <p:scale>
        <a:sx n="100" d="100"/>
        <a:sy n="100" d="100"/>
      </p:scale>
      <p:origin x="0" y="0"/>
    </p:cViewPr>
  </p:outlineViewPr>
  <p:notesTextViewPr>
    <p:cViewPr>
      <p:scale>
        <a:sx n="100" d="100"/>
        <a:sy n="100" d="100"/>
      </p:scale>
      <p:origin x="0" y="0"/>
    </p:cViewPr>
  </p:notesTextViewPr>
  <p:sorterViewPr>
    <p:cViewPr>
      <p:scale>
        <a:sx n="200" d="100"/>
        <a:sy n="200" d="100"/>
      </p:scale>
      <p:origin x="0" y="4449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500063"/>
          </a:xfrm>
          <a:prstGeom prst="rect">
            <a:avLst/>
          </a:prstGeom>
        </p:spPr>
        <p:txBody>
          <a:bodyPr vert="horz" lIns="96551" tIns="48276" rIns="96551" bIns="48276" rtlCol="0"/>
          <a:lstStyle>
            <a:lvl1pPr algn="l">
              <a:defRPr sz="1300">
                <a:latin typeface="Arial" pitchFamily="34" charset="0"/>
                <a:ea typeface="+mn-ea"/>
                <a:cs typeface="+mn-cs"/>
              </a:defRPr>
            </a:lvl1pPr>
          </a:lstStyle>
          <a:p>
            <a:pPr>
              <a:defRPr/>
            </a:pPr>
            <a:endParaRPr lang="en-GB"/>
          </a:p>
        </p:txBody>
      </p:sp>
      <p:sp>
        <p:nvSpPr>
          <p:cNvPr id="3" name="Date Placeholder 2"/>
          <p:cNvSpPr>
            <a:spLocks noGrp="1"/>
          </p:cNvSpPr>
          <p:nvPr>
            <p:ph type="dt" sz="quarter" idx="1"/>
          </p:nvPr>
        </p:nvSpPr>
        <p:spPr>
          <a:xfrm>
            <a:off x="3897313" y="0"/>
            <a:ext cx="2982912" cy="500063"/>
          </a:xfrm>
          <a:prstGeom prst="rect">
            <a:avLst/>
          </a:prstGeom>
        </p:spPr>
        <p:txBody>
          <a:bodyPr vert="horz" wrap="square" lIns="96551" tIns="48276" rIns="96551" bIns="48276" numCol="1" anchor="t" anchorCtr="0" compatLnSpc="1">
            <a:prstTxWarp prst="textNoShape">
              <a:avLst/>
            </a:prstTxWarp>
          </a:bodyPr>
          <a:lstStyle>
            <a:lvl1pPr algn="r">
              <a:defRPr sz="1300">
                <a:cs typeface="+mn-cs"/>
              </a:defRPr>
            </a:lvl1pPr>
          </a:lstStyle>
          <a:p>
            <a:pPr>
              <a:defRPr/>
            </a:pPr>
            <a:fld id="{1C2527AE-441C-A24A-957C-6535E19C3353}" type="datetimeFigureOut">
              <a:rPr lang="en-GB"/>
              <a:pPr>
                <a:defRPr/>
              </a:pPr>
              <a:t>08/06/2020</a:t>
            </a:fld>
            <a:endParaRPr lang="en-GB"/>
          </a:p>
        </p:txBody>
      </p:sp>
      <p:sp>
        <p:nvSpPr>
          <p:cNvPr id="4" name="Footer Placeholder 3"/>
          <p:cNvSpPr>
            <a:spLocks noGrp="1"/>
          </p:cNvSpPr>
          <p:nvPr>
            <p:ph type="ftr" sz="quarter" idx="2"/>
          </p:nvPr>
        </p:nvSpPr>
        <p:spPr>
          <a:xfrm>
            <a:off x="0" y="9512300"/>
            <a:ext cx="2982913" cy="501650"/>
          </a:xfrm>
          <a:prstGeom prst="rect">
            <a:avLst/>
          </a:prstGeom>
        </p:spPr>
        <p:txBody>
          <a:bodyPr vert="horz" lIns="96551" tIns="48276" rIns="96551" bIns="48276" rtlCol="0" anchor="b"/>
          <a:lstStyle>
            <a:lvl1pPr algn="l">
              <a:defRPr sz="1300">
                <a:latin typeface="Arial" pitchFamily="34" charset="0"/>
                <a:ea typeface="+mn-ea"/>
                <a:cs typeface="+mn-cs"/>
              </a:defRPr>
            </a:lvl1pPr>
          </a:lstStyle>
          <a:p>
            <a:pPr>
              <a:defRPr/>
            </a:pPr>
            <a:endParaRPr lang="en-GB"/>
          </a:p>
        </p:txBody>
      </p:sp>
      <p:sp>
        <p:nvSpPr>
          <p:cNvPr id="5" name="Slide Number Placeholder 4"/>
          <p:cNvSpPr>
            <a:spLocks noGrp="1"/>
          </p:cNvSpPr>
          <p:nvPr>
            <p:ph type="sldNum" sz="quarter" idx="3"/>
          </p:nvPr>
        </p:nvSpPr>
        <p:spPr>
          <a:xfrm>
            <a:off x="3897313" y="9512300"/>
            <a:ext cx="2982912" cy="501650"/>
          </a:xfrm>
          <a:prstGeom prst="rect">
            <a:avLst/>
          </a:prstGeom>
        </p:spPr>
        <p:txBody>
          <a:bodyPr vert="horz" wrap="square" lIns="96551" tIns="48276" rIns="96551" bIns="48276" numCol="1" anchor="b" anchorCtr="0" compatLnSpc="1">
            <a:prstTxWarp prst="textNoShape">
              <a:avLst/>
            </a:prstTxWarp>
          </a:bodyPr>
          <a:lstStyle>
            <a:lvl1pPr algn="r">
              <a:defRPr sz="1300">
                <a:cs typeface="+mn-cs"/>
              </a:defRPr>
            </a:lvl1pPr>
          </a:lstStyle>
          <a:p>
            <a:pPr>
              <a:defRPr/>
            </a:pPr>
            <a:fld id="{9C694B27-FCA2-E644-9BC1-C3B5FA44F837}" type="slidenum">
              <a:rPr lang="en-GB"/>
              <a:pPr>
                <a:defRPr/>
              </a:pPr>
              <a:t>‹#›</a:t>
            </a:fld>
            <a:endParaRPr lang="en-GB"/>
          </a:p>
        </p:txBody>
      </p:sp>
    </p:spTree>
    <p:extLst>
      <p:ext uri="{BB962C8B-B14F-4D97-AF65-F5344CB8AC3E}">
        <p14:creationId xmlns:p14="http://schemas.microsoft.com/office/powerpoint/2010/main" val="294289007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Rectangle 2"/>
          <p:cNvSpPr>
            <a:spLocks noGrp="1" noChangeArrowheads="1"/>
          </p:cNvSpPr>
          <p:nvPr>
            <p:ph type="hdr" sz="quarter"/>
          </p:nvPr>
        </p:nvSpPr>
        <p:spPr bwMode="auto">
          <a:xfrm>
            <a:off x="0" y="0"/>
            <a:ext cx="2982913"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51" tIns="48276" rIns="96551" bIns="48276" numCol="1" anchor="t" anchorCtr="0" compatLnSpc="1">
            <a:prstTxWarp prst="textNoShape">
              <a:avLst/>
            </a:prstTxWarp>
          </a:bodyPr>
          <a:lstStyle>
            <a:lvl1pPr>
              <a:defRPr sz="1300">
                <a:latin typeface="Arial" pitchFamily="34" charset="0"/>
                <a:ea typeface="+mn-ea"/>
                <a:cs typeface="+mn-cs"/>
              </a:defRPr>
            </a:lvl1pPr>
          </a:lstStyle>
          <a:p>
            <a:pPr>
              <a:defRPr/>
            </a:pPr>
            <a:endParaRPr lang="en-GB"/>
          </a:p>
        </p:txBody>
      </p:sp>
      <p:sp>
        <p:nvSpPr>
          <p:cNvPr id="16387" name="Rectangle 3"/>
          <p:cNvSpPr>
            <a:spLocks noGrp="1" noChangeArrowheads="1"/>
          </p:cNvSpPr>
          <p:nvPr>
            <p:ph type="dt" idx="1"/>
          </p:nvPr>
        </p:nvSpPr>
        <p:spPr bwMode="auto">
          <a:xfrm>
            <a:off x="3900488" y="0"/>
            <a:ext cx="2981325"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51" tIns="48276" rIns="96551" bIns="48276" numCol="1" anchor="t" anchorCtr="0" compatLnSpc="1">
            <a:prstTxWarp prst="textNoShape">
              <a:avLst/>
            </a:prstTxWarp>
          </a:bodyPr>
          <a:lstStyle>
            <a:lvl1pPr algn="r">
              <a:defRPr sz="1300">
                <a:latin typeface="Arial" pitchFamily="34" charset="0"/>
                <a:ea typeface="+mn-ea"/>
                <a:cs typeface="+mn-cs"/>
              </a:defRPr>
            </a:lvl1pPr>
          </a:lstStyle>
          <a:p>
            <a:pPr>
              <a:defRPr/>
            </a:pPr>
            <a:endParaRPr lang="en-GB"/>
          </a:p>
        </p:txBody>
      </p:sp>
      <p:sp>
        <p:nvSpPr>
          <p:cNvPr id="125956" name="Rectangle 4"/>
          <p:cNvSpPr>
            <a:spLocks noGrp="1" noRot="1" noChangeAspect="1" noChangeArrowheads="1" noTextEdit="1"/>
          </p:cNvSpPr>
          <p:nvPr>
            <p:ph type="sldImg" idx="2"/>
          </p:nvPr>
        </p:nvSpPr>
        <p:spPr bwMode="auto">
          <a:xfrm>
            <a:off x="938213" y="750888"/>
            <a:ext cx="5006975" cy="37560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 uri="{FAA26D3D-D897-4be2-8F04-BA451C77F1D7}">
              <ma14:placeholderFlag xmlns="" xmlns:ma14="http://schemas.microsoft.com/office/mac/drawingml/2011/main" val="1"/>
            </a:ext>
          </a:extLst>
        </p:spPr>
      </p:sp>
      <p:sp>
        <p:nvSpPr>
          <p:cNvPr id="16389" name="Rectangle 5"/>
          <p:cNvSpPr>
            <a:spLocks noGrp="1" noChangeArrowheads="1"/>
          </p:cNvSpPr>
          <p:nvPr>
            <p:ph type="body" sz="quarter" idx="3"/>
          </p:nvPr>
        </p:nvSpPr>
        <p:spPr bwMode="auto">
          <a:xfrm>
            <a:off x="917575" y="4757738"/>
            <a:ext cx="5046663" cy="45069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51" tIns="48276" rIns="96551" bIns="48276"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6390" name="Rectangle 6"/>
          <p:cNvSpPr>
            <a:spLocks noGrp="1" noChangeArrowheads="1"/>
          </p:cNvSpPr>
          <p:nvPr>
            <p:ph type="ftr" sz="quarter" idx="4"/>
          </p:nvPr>
        </p:nvSpPr>
        <p:spPr bwMode="auto">
          <a:xfrm>
            <a:off x="0" y="9515475"/>
            <a:ext cx="2982913"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51" tIns="48276" rIns="96551" bIns="48276" numCol="1" anchor="b" anchorCtr="0" compatLnSpc="1">
            <a:prstTxWarp prst="textNoShape">
              <a:avLst/>
            </a:prstTxWarp>
          </a:bodyPr>
          <a:lstStyle>
            <a:lvl1pPr>
              <a:defRPr sz="1300">
                <a:latin typeface="Arial" pitchFamily="34" charset="0"/>
                <a:ea typeface="+mn-ea"/>
                <a:cs typeface="+mn-cs"/>
              </a:defRPr>
            </a:lvl1pPr>
          </a:lstStyle>
          <a:p>
            <a:pPr>
              <a:defRPr/>
            </a:pPr>
            <a:endParaRPr lang="en-GB"/>
          </a:p>
        </p:txBody>
      </p:sp>
      <p:sp>
        <p:nvSpPr>
          <p:cNvPr id="16391" name="Rectangle 7"/>
          <p:cNvSpPr>
            <a:spLocks noGrp="1" noChangeArrowheads="1"/>
          </p:cNvSpPr>
          <p:nvPr>
            <p:ph type="sldNum" sz="quarter" idx="5"/>
          </p:nvPr>
        </p:nvSpPr>
        <p:spPr bwMode="auto">
          <a:xfrm>
            <a:off x="3900488" y="9515475"/>
            <a:ext cx="2981325" cy="500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6551" tIns="48276" rIns="96551" bIns="48276" numCol="1" anchor="b" anchorCtr="0" compatLnSpc="1">
            <a:prstTxWarp prst="textNoShape">
              <a:avLst/>
            </a:prstTxWarp>
          </a:bodyPr>
          <a:lstStyle>
            <a:lvl1pPr algn="r">
              <a:defRPr sz="1300">
                <a:cs typeface="+mn-cs"/>
              </a:defRPr>
            </a:lvl1pPr>
          </a:lstStyle>
          <a:p>
            <a:pPr>
              <a:defRPr/>
            </a:pPr>
            <a:fld id="{03C5A80D-B251-D643-BF3F-E0CDD6032DAB}" type="slidenum">
              <a:rPr lang="en-GB"/>
              <a:pPr>
                <a:defRPr/>
              </a:pPr>
              <a:t>‹#›</a:t>
            </a:fld>
            <a:endParaRPr lang="en-GB"/>
          </a:p>
        </p:txBody>
      </p:sp>
    </p:spTree>
    <p:extLst>
      <p:ext uri="{BB962C8B-B14F-4D97-AF65-F5344CB8AC3E}">
        <p14:creationId xmlns:p14="http://schemas.microsoft.com/office/powerpoint/2010/main" val="2670628565"/>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pitchFamily="34"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pitchFamily="34"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id="{90CCC511-7110-A04F-86F5-6FDB14A4B17F}"/>
              </a:ext>
            </a:extLst>
          </p:cNvPr>
          <p:cNvSpPr>
            <a:spLocks noGrp="1" noRot="1" noChangeAspect="1" noTextEdit="1"/>
          </p:cNvSpPr>
          <p:nvPr>
            <p:ph type="sldImg"/>
          </p:nvPr>
        </p:nvSpPr>
        <p:spPr bwMode="auto">
          <a:xfrm>
            <a:off x="1371600" y="1143000"/>
            <a:ext cx="4114800" cy="30861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id="{6123F24A-FDF7-B946-A071-B4F73BBF0D5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GB" altLang="en-US"/>
          </a:p>
        </p:txBody>
      </p:sp>
      <p:sp>
        <p:nvSpPr>
          <p:cNvPr id="5124" name="Slide Number Placeholder 3">
            <a:extLst>
              <a:ext uri="{FF2B5EF4-FFF2-40B4-BE49-F238E27FC236}">
                <a16:creationId xmlns:a16="http://schemas.microsoft.com/office/drawing/2014/main" id="{F2BFF90A-D7F8-8542-8CB8-1E5EE32C5246}"/>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82D164E8-82E5-8E47-9C8E-9E9A0F116D69}" type="slidenum">
              <a:rPr lang="en-GB" altLang="en-US">
                <a:latin typeface="Calibri" panose="020F0502020204030204" pitchFamily="34" charset="0"/>
              </a:rPr>
              <a:pPr/>
              <a:t>1</a:t>
            </a:fld>
            <a:endParaRPr lang="en-GB" altLang="en-US">
              <a:latin typeface="Calibri" panose="020F0502020204030204" pitchFamily="34" charset="0"/>
            </a:endParaRPr>
          </a:p>
        </p:txBody>
      </p:sp>
    </p:spTree>
    <p:extLst>
      <p:ext uri="{BB962C8B-B14F-4D97-AF65-F5344CB8AC3E}">
        <p14:creationId xmlns:p14="http://schemas.microsoft.com/office/powerpoint/2010/main" val="1810820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Arial" pitchFamily="34" charset="0"/>
                <a:ea typeface="ＭＳ Ｐゴシック" charset="0"/>
                <a:cs typeface="ＭＳ Ｐゴシック" charset="0"/>
              </a:rPr>
              <a:t>Market Penetration—</a:t>
            </a:r>
            <a:r>
              <a:rPr lang="en-GB" sz="1200" kern="1200" dirty="0">
                <a:solidFill>
                  <a:schemeClr val="tx1"/>
                </a:solidFill>
                <a:effectLst/>
                <a:latin typeface="Arial" pitchFamily="34" charset="0"/>
                <a:ea typeface="ＭＳ Ｐゴシック" charset="0"/>
                <a:cs typeface="ＭＳ Ｐゴシック" charset="0"/>
              </a:rPr>
              <a:t>Existing products for existing markets. Focusing on existing products for existing markets, means that the firm aims to increase sales within its present market place. </a:t>
            </a:r>
          </a:p>
          <a:p>
            <a:r>
              <a:rPr lang="en-GB" sz="1600" b="1" kern="1200" dirty="0">
                <a:solidFill>
                  <a:schemeClr val="tx1"/>
                </a:solidFill>
                <a:effectLst/>
                <a:latin typeface="Arial" pitchFamily="34" charset="0"/>
                <a:ea typeface="ＭＳ Ｐゴシック" charset="0"/>
                <a:cs typeface="ＭＳ Ｐゴシック" charset="0"/>
              </a:rPr>
              <a:t>Market Development—</a:t>
            </a:r>
            <a:r>
              <a:rPr lang="en-GB" sz="1200" kern="1200" dirty="0">
                <a:solidFill>
                  <a:schemeClr val="tx1"/>
                </a:solidFill>
                <a:effectLst/>
                <a:latin typeface="Arial" pitchFamily="34" charset="0"/>
                <a:ea typeface="ＭＳ Ｐゴシック" charset="0"/>
                <a:cs typeface="ＭＳ Ｐゴシック" charset="0"/>
              </a:rPr>
              <a:t>Develop markets for existing products. If the business takes the option of market development, the objective will be to find new markets for the firms existing products. </a:t>
            </a:r>
          </a:p>
          <a:p>
            <a:r>
              <a:rPr lang="en-GB" sz="1200" b="1" kern="1200" dirty="0">
                <a:solidFill>
                  <a:schemeClr val="tx1"/>
                </a:solidFill>
                <a:effectLst/>
                <a:latin typeface="Arial" pitchFamily="34" charset="0"/>
                <a:ea typeface="ＭＳ Ｐゴシック" charset="0"/>
                <a:cs typeface="ＭＳ Ｐゴシック" charset="0"/>
              </a:rPr>
              <a:t>Product Development—</a:t>
            </a:r>
            <a:r>
              <a:rPr lang="en-GB" sz="1200" kern="1200" dirty="0">
                <a:solidFill>
                  <a:schemeClr val="tx1"/>
                </a:solidFill>
                <a:effectLst/>
                <a:latin typeface="Arial" pitchFamily="34" charset="0"/>
                <a:ea typeface="ＭＳ Ｐゴシック" charset="0"/>
                <a:cs typeface="ＭＳ Ｐゴシック" charset="0"/>
              </a:rPr>
              <a:t>New products for existing markets. A third option available is to develop new products for existing markets. In this case the business will attempt to increase profitability and growth by introducing new products targeted at the existing customer base. </a:t>
            </a:r>
          </a:p>
          <a:p>
            <a:r>
              <a:rPr lang="en-GB" sz="1200" b="1" kern="1200" dirty="0">
                <a:solidFill>
                  <a:schemeClr val="tx1"/>
                </a:solidFill>
                <a:effectLst/>
                <a:latin typeface="Arial" pitchFamily="34" charset="0"/>
                <a:ea typeface="ＭＳ Ｐゴシック" charset="0"/>
                <a:cs typeface="ＭＳ Ｐゴシック" charset="0"/>
              </a:rPr>
              <a:t>Diversification—</a:t>
            </a:r>
            <a:r>
              <a:rPr lang="en-GB" sz="1200" kern="1200" dirty="0">
                <a:solidFill>
                  <a:schemeClr val="tx1"/>
                </a:solidFill>
                <a:effectLst/>
                <a:latin typeface="Arial" pitchFamily="34" charset="0"/>
                <a:ea typeface="ＭＳ Ｐゴシック" charset="0"/>
                <a:cs typeface="ＭＳ Ｐゴシック" charset="0"/>
              </a:rPr>
              <a:t>Develop new products for new markets. The final option available is to develop new products for new markets. This may be attempted if the firm sees a new opportunity, and has investment funds available or alternatively the firm may be forced into this type of action because of pressures in existing markets or on existing product ranges. </a:t>
            </a:r>
          </a:p>
          <a:p>
            <a:endParaRPr lang="en-GB" sz="1200" kern="1200" dirty="0">
              <a:solidFill>
                <a:schemeClr val="tx1"/>
              </a:solidFill>
              <a:effectLst/>
              <a:latin typeface="Arial" pitchFamily="34" charset="0"/>
              <a:ea typeface="ＭＳ Ｐゴシック" charset="0"/>
              <a:cs typeface="ＭＳ Ｐゴシック" charset="0"/>
            </a:endParaRPr>
          </a:p>
          <a:p>
            <a:endParaRPr lang="en-GB" sz="1200" kern="1200" dirty="0">
              <a:solidFill>
                <a:schemeClr val="tx1"/>
              </a:solidFill>
              <a:effectLst/>
              <a:latin typeface="Arial" pitchFamily="34" charset="0"/>
              <a:ea typeface="ＭＳ Ｐゴシック" charset="0"/>
              <a:cs typeface="ＭＳ Ｐゴシック" charset="0"/>
            </a:endParaRPr>
          </a:p>
        </p:txBody>
      </p:sp>
      <p:sp>
        <p:nvSpPr>
          <p:cNvPr id="4" name="Slide Number Placeholder 3"/>
          <p:cNvSpPr>
            <a:spLocks noGrp="1"/>
          </p:cNvSpPr>
          <p:nvPr>
            <p:ph type="sldNum" sz="quarter" idx="5"/>
          </p:nvPr>
        </p:nvSpPr>
        <p:spPr/>
        <p:txBody>
          <a:bodyPr/>
          <a:lstStyle/>
          <a:p>
            <a:pPr>
              <a:defRPr/>
            </a:pPr>
            <a:fld id="{03C5A80D-B251-D643-BF3F-E0CDD6032DAB}" type="slidenum">
              <a:rPr lang="en-GB" smtClean="0"/>
              <a:pPr>
                <a:defRPr/>
              </a:pPr>
              <a:t>3</a:t>
            </a:fld>
            <a:endParaRPr lang="en-GB"/>
          </a:p>
        </p:txBody>
      </p:sp>
    </p:spTree>
    <p:extLst>
      <p:ext uri="{BB962C8B-B14F-4D97-AF65-F5344CB8AC3E}">
        <p14:creationId xmlns:p14="http://schemas.microsoft.com/office/powerpoint/2010/main" val="33333455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03C5A80D-B251-D643-BF3F-E0CDD6032DAB}" type="slidenum">
              <a:rPr lang="en-GB" smtClean="0"/>
              <a:pPr>
                <a:defRPr/>
              </a:pPr>
              <a:t>7</a:t>
            </a:fld>
            <a:endParaRPr lang="en-GB"/>
          </a:p>
        </p:txBody>
      </p:sp>
    </p:spTree>
    <p:extLst>
      <p:ext uri="{BB962C8B-B14F-4D97-AF65-F5344CB8AC3E}">
        <p14:creationId xmlns:p14="http://schemas.microsoft.com/office/powerpoint/2010/main" val="3868716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p:txBody>
          <a:bodyPr/>
          <a:lstStyle>
            <a:lvl1pPr eaLnBrk="0" hangingPunct="0">
              <a:defRPr>
                <a:solidFill>
                  <a:schemeClr val="tx1"/>
                </a:solidFill>
                <a:latin typeface="Arial" charset="0"/>
              </a:defRPr>
            </a:lvl1pPr>
            <a:lvl2pPr marL="784481" indent="-301723" eaLnBrk="0" hangingPunct="0">
              <a:defRPr>
                <a:solidFill>
                  <a:schemeClr val="tx1"/>
                </a:solidFill>
                <a:latin typeface="Arial" charset="0"/>
              </a:defRPr>
            </a:lvl2pPr>
            <a:lvl3pPr marL="1206894" indent="-241379" eaLnBrk="0" hangingPunct="0">
              <a:defRPr>
                <a:solidFill>
                  <a:schemeClr val="tx1"/>
                </a:solidFill>
                <a:latin typeface="Arial" charset="0"/>
              </a:defRPr>
            </a:lvl3pPr>
            <a:lvl4pPr marL="1689651" indent="-241379" eaLnBrk="0" hangingPunct="0">
              <a:defRPr>
                <a:solidFill>
                  <a:schemeClr val="tx1"/>
                </a:solidFill>
                <a:latin typeface="Arial" charset="0"/>
              </a:defRPr>
            </a:lvl4pPr>
            <a:lvl5pPr marL="2172409" indent="-241379" eaLnBrk="0" hangingPunct="0">
              <a:defRPr>
                <a:solidFill>
                  <a:schemeClr val="tx1"/>
                </a:solidFill>
                <a:latin typeface="Arial" charset="0"/>
              </a:defRPr>
            </a:lvl5pPr>
            <a:lvl6pPr marL="2655166" indent="-241379" eaLnBrk="0" fontAlgn="base" hangingPunct="0">
              <a:spcBef>
                <a:spcPct val="0"/>
              </a:spcBef>
              <a:spcAft>
                <a:spcPct val="0"/>
              </a:spcAft>
              <a:defRPr>
                <a:solidFill>
                  <a:schemeClr val="tx1"/>
                </a:solidFill>
                <a:latin typeface="Arial" charset="0"/>
              </a:defRPr>
            </a:lvl6pPr>
            <a:lvl7pPr marL="3137924" indent="-241379" eaLnBrk="0" fontAlgn="base" hangingPunct="0">
              <a:spcBef>
                <a:spcPct val="0"/>
              </a:spcBef>
              <a:spcAft>
                <a:spcPct val="0"/>
              </a:spcAft>
              <a:defRPr>
                <a:solidFill>
                  <a:schemeClr val="tx1"/>
                </a:solidFill>
                <a:latin typeface="Arial" charset="0"/>
              </a:defRPr>
            </a:lvl7pPr>
            <a:lvl8pPr marL="3620681" indent="-241379" eaLnBrk="0" fontAlgn="base" hangingPunct="0">
              <a:spcBef>
                <a:spcPct val="0"/>
              </a:spcBef>
              <a:spcAft>
                <a:spcPct val="0"/>
              </a:spcAft>
              <a:defRPr>
                <a:solidFill>
                  <a:schemeClr val="tx1"/>
                </a:solidFill>
                <a:latin typeface="Arial" charset="0"/>
              </a:defRPr>
            </a:lvl8pPr>
            <a:lvl9pPr marL="4103439" indent="-241379" eaLnBrk="0" fontAlgn="base" hangingPunct="0">
              <a:spcBef>
                <a:spcPct val="0"/>
              </a:spcBef>
              <a:spcAft>
                <a:spcPct val="0"/>
              </a:spcAft>
              <a:defRPr>
                <a:solidFill>
                  <a:schemeClr val="tx1"/>
                </a:solidFill>
                <a:latin typeface="Arial" charset="0"/>
              </a:defRPr>
            </a:lvl9pPr>
          </a:lstStyle>
          <a:p>
            <a:pPr eaLnBrk="1" hangingPunct="1">
              <a:defRPr/>
            </a:pPr>
            <a:fld id="{903162C7-A6BC-F148-8B19-DD9E3BB27DC6}" type="slidenum">
              <a:rPr lang="en-GB" smtClean="0"/>
              <a:pPr eaLnBrk="1" hangingPunct="1">
                <a:defRPr/>
              </a:pPr>
              <a:t>8</a:t>
            </a:fld>
            <a:endParaRPr lang="en-GB"/>
          </a:p>
        </p:txBody>
      </p:sp>
      <p:sp>
        <p:nvSpPr>
          <p:cNvPr id="195587" name="Rectangle 2"/>
          <p:cNvSpPr>
            <a:spLocks noGrp="1" noRot="1" noChangeAspect="1" noChangeArrowheads="1" noTextEdit="1"/>
          </p:cNvSpPr>
          <p:nvPr>
            <p:ph type="sldImg"/>
          </p:nvPr>
        </p:nvSpPr>
        <p:spPr>
          <a:ln/>
        </p:spPr>
      </p:sp>
      <p:sp>
        <p:nvSpPr>
          <p:cNvPr id="134147" name="Rectangle 3"/>
          <p:cNvSpPr>
            <a:spLocks noGrp="1" noChangeArrowheads="1"/>
          </p:cNvSpPr>
          <p:nvPr>
            <p:ph type="body" idx="1"/>
          </p:nvPr>
        </p:nvSpPr>
        <p:spPr>
          <a:xfrm>
            <a:off x="458788" y="4506913"/>
            <a:ext cx="5888037" cy="5091112"/>
          </a:xfrm>
          <a:noFill/>
          <a:extLst>
            <a:ext uri="{FAA26D3D-D897-4be2-8F04-BA451C77F1D7}">
              <ma14:placeholderFlag xmlns="" xmlns:ma14="http://schemas.microsoft.com/office/mac/drawingml/2011/main" val="1"/>
            </a:ext>
          </a:extLst>
        </p:spPr>
        <p:txBody>
          <a:bodyPr/>
          <a:lstStyle/>
          <a:p>
            <a:pPr marL="241300" indent="-241300" eaLnBrk="1" hangingPunct="1"/>
            <a:endParaRPr lang="en-US">
              <a:latin typeface="Arial" charset="0"/>
            </a:endParaRPr>
          </a:p>
        </p:txBody>
      </p:sp>
    </p:spTree>
    <p:extLst>
      <p:ext uri="{BB962C8B-B14F-4D97-AF65-F5344CB8AC3E}">
        <p14:creationId xmlns:p14="http://schemas.microsoft.com/office/powerpoint/2010/main" val="87032035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08/06/2020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765706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08/06/2020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9381878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3B82475-807E-E744-BC8D-F41BC17DEF9E}" type="datetimeFigureOut">
              <a:rPr lang="en-GB" smtClean="0"/>
              <a:t>08/06/2020</a:t>
            </a:fld>
            <a:endParaRPr lang="en-GB"/>
          </a:p>
        </p:txBody>
      </p:sp>
      <p:sp>
        <p:nvSpPr>
          <p:cNvPr id="6" name="Slide Number Placeholder 5"/>
          <p:cNvSpPr>
            <a:spLocks noGrp="1"/>
          </p:cNvSpPr>
          <p:nvPr>
            <p:ph type="sldNum" sz="quarter" idx="12"/>
          </p:nvPr>
        </p:nvSpPr>
        <p:spPr/>
        <p:txBody>
          <a:bodyPr/>
          <a:lstStyle/>
          <a:p>
            <a:pPr>
              <a:defRPr/>
            </a:pPr>
            <a:fld id="{E1510B3C-9C5C-BE40-8722-A71B06001547}" type="slidenum">
              <a:rPr lang="en-GB" smtClean="0"/>
              <a:pPr>
                <a:defRPr/>
              </a:pPr>
              <a:t>‹#›</a:t>
            </a:fld>
            <a:endParaRPr lang="en-GB"/>
          </a:p>
        </p:txBody>
      </p:sp>
    </p:spTree>
    <p:extLst>
      <p:ext uri="{BB962C8B-B14F-4D97-AF65-F5344CB8AC3E}">
        <p14:creationId xmlns:p14="http://schemas.microsoft.com/office/powerpoint/2010/main" val="8696138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3B82475-807E-E744-BC8D-F41BC17DEF9E}" type="datetimeFigureOut">
              <a:rPr lang="en-GB" smtClean="0"/>
              <a:t>08/06/2020</a:t>
            </a:fld>
            <a:endParaRPr lang="en-GB"/>
          </a:p>
        </p:txBody>
      </p:sp>
      <p:sp>
        <p:nvSpPr>
          <p:cNvPr id="7" name="Slide Number Placeholder 6"/>
          <p:cNvSpPr>
            <a:spLocks noGrp="1"/>
          </p:cNvSpPr>
          <p:nvPr>
            <p:ph type="sldNum" sz="quarter" idx="12"/>
          </p:nvPr>
        </p:nvSpPr>
        <p:spPr/>
        <p:txBody>
          <a:bodyPr/>
          <a:lstStyle/>
          <a:p>
            <a:pPr>
              <a:defRPr/>
            </a:pPr>
            <a:fld id="{B9A9A929-8F74-C248-95C9-A8A4F15C660E}" type="slidenum">
              <a:rPr lang="en-GB" smtClean="0"/>
              <a:pPr>
                <a:defRPr/>
              </a:pPr>
              <a:t>‹#›</a:t>
            </a:fld>
            <a:endParaRPr lang="en-GB"/>
          </a:p>
        </p:txBody>
      </p:sp>
    </p:spTree>
    <p:extLst>
      <p:ext uri="{BB962C8B-B14F-4D97-AF65-F5344CB8AC3E}">
        <p14:creationId xmlns:p14="http://schemas.microsoft.com/office/powerpoint/2010/main" val="2794963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3B82475-807E-E744-BC8D-F41BC17DEF9E}" type="datetimeFigureOut">
              <a:rPr lang="en-GB" smtClean="0"/>
              <a:t>08/06/2020</a:t>
            </a:fld>
            <a:endParaRPr lang="en-GB"/>
          </a:p>
        </p:txBody>
      </p:sp>
      <p:sp>
        <p:nvSpPr>
          <p:cNvPr id="9" name="Slide Number Placeholder 8"/>
          <p:cNvSpPr>
            <a:spLocks noGrp="1"/>
          </p:cNvSpPr>
          <p:nvPr>
            <p:ph type="sldNum" sz="quarter" idx="12"/>
          </p:nvPr>
        </p:nvSpPr>
        <p:spPr/>
        <p:txBody>
          <a:bodyPr/>
          <a:lstStyle/>
          <a:p>
            <a:pPr>
              <a:defRPr/>
            </a:pPr>
            <a:fld id="{6B2ED0A8-3177-B644-ABD4-CFF58179CFCE}" type="slidenum">
              <a:rPr lang="en-GB" smtClean="0"/>
              <a:pPr>
                <a:defRPr/>
              </a:pPr>
              <a:t>‹#›</a:t>
            </a:fld>
            <a:endParaRPr lang="en-GB"/>
          </a:p>
        </p:txBody>
      </p:sp>
    </p:spTree>
    <p:extLst>
      <p:ext uri="{BB962C8B-B14F-4D97-AF65-F5344CB8AC3E}">
        <p14:creationId xmlns:p14="http://schemas.microsoft.com/office/powerpoint/2010/main" val="31201485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3B82475-807E-E744-BC8D-F41BC17DEF9E}" type="datetimeFigureOut">
              <a:rPr lang="en-GB" smtClean="0"/>
              <a:t>08/06/2020</a:t>
            </a:fld>
            <a:endParaRPr lang="en-GB"/>
          </a:p>
        </p:txBody>
      </p:sp>
      <p:sp>
        <p:nvSpPr>
          <p:cNvPr id="5" name="Slide Number Placeholder 4"/>
          <p:cNvSpPr>
            <a:spLocks noGrp="1"/>
          </p:cNvSpPr>
          <p:nvPr>
            <p:ph type="sldNum" sz="quarter" idx="12"/>
          </p:nvPr>
        </p:nvSpPr>
        <p:spPr/>
        <p:txBody>
          <a:bodyPr/>
          <a:lstStyle/>
          <a:p>
            <a:pPr>
              <a:defRPr/>
            </a:pPr>
            <a:fld id="{CD381F11-145B-044F-AC7B-48F03CE46557}" type="slidenum">
              <a:rPr lang="en-GB" smtClean="0"/>
              <a:pPr>
                <a:defRPr/>
              </a:pPr>
              <a:t>‹#›</a:t>
            </a:fld>
            <a:endParaRPr lang="en-GB"/>
          </a:p>
        </p:txBody>
      </p:sp>
    </p:spTree>
    <p:extLst>
      <p:ext uri="{BB962C8B-B14F-4D97-AF65-F5344CB8AC3E}">
        <p14:creationId xmlns:p14="http://schemas.microsoft.com/office/powerpoint/2010/main" val="2596558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3B82475-807E-E744-BC8D-F41BC17DEF9E}" type="datetimeFigureOut">
              <a:rPr lang="en-GB" smtClean="0"/>
              <a:t>08/06/2020</a:t>
            </a:fld>
            <a:endParaRPr lang="en-GB"/>
          </a:p>
        </p:txBody>
      </p:sp>
      <p:sp>
        <p:nvSpPr>
          <p:cNvPr id="4" name="Slide Number Placeholder 3"/>
          <p:cNvSpPr>
            <a:spLocks noGrp="1"/>
          </p:cNvSpPr>
          <p:nvPr>
            <p:ph type="sldNum" sz="quarter" idx="12"/>
          </p:nvPr>
        </p:nvSpPr>
        <p:spPr/>
        <p:txBody>
          <a:bodyPr/>
          <a:lstStyle/>
          <a:p>
            <a:pPr>
              <a:defRPr/>
            </a:pPr>
            <a:fld id="{DF118328-EBE4-7445-A94C-41F7E21897A2}" type="slidenum">
              <a:rPr lang="en-GB" smtClean="0"/>
              <a:pPr>
                <a:defRPr/>
              </a:pPr>
              <a:t>‹#›</a:t>
            </a:fld>
            <a:endParaRPr lang="en-GB"/>
          </a:p>
        </p:txBody>
      </p:sp>
    </p:spTree>
    <p:extLst>
      <p:ext uri="{BB962C8B-B14F-4D97-AF65-F5344CB8AC3E}">
        <p14:creationId xmlns:p14="http://schemas.microsoft.com/office/powerpoint/2010/main" val="8997987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B82475-807E-E744-BC8D-F41BC17DEF9E}" type="datetimeFigureOut">
              <a:rPr lang="en-GB" smtClean="0"/>
              <a:t>08/06/2020</a:t>
            </a:fld>
            <a:endParaRPr lang="en-GB"/>
          </a:p>
        </p:txBody>
      </p:sp>
      <p:sp>
        <p:nvSpPr>
          <p:cNvPr id="7" name="Slide Number Placeholder 6"/>
          <p:cNvSpPr>
            <a:spLocks noGrp="1"/>
          </p:cNvSpPr>
          <p:nvPr>
            <p:ph type="sldNum" sz="quarter" idx="12"/>
          </p:nvPr>
        </p:nvSpPr>
        <p:spPr/>
        <p:txBody>
          <a:bodyPr/>
          <a:lstStyle/>
          <a:p>
            <a:pPr>
              <a:defRPr/>
            </a:pPr>
            <a:fld id="{C0C9E720-5B54-3F44-B133-A17CF376DA02}" type="slidenum">
              <a:rPr lang="en-GB" smtClean="0"/>
              <a:pPr>
                <a:defRPr/>
              </a:pPr>
              <a:t>‹#›</a:t>
            </a:fld>
            <a:endParaRPr lang="en-GB"/>
          </a:p>
        </p:txBody>
      </p:sp>
    </p:spTree>
    <p:extLst>
      <p:ext uri="{BB962C8B-B14F-4D97-AF65-F5344CB8AC3E}">
        <p14:creationId xmlns:p14="http://schemas.microsoft.com/office/powerpoint/2010/main" val="1584552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83B82475-807E-E744-BC8D-F41BC17DEF9E}" type="datetimeFigureOut">
              <a:rPr lang="en-GB" smtClean="0"/>
              <a:t>08/06/2020</a:t>
            </a:fld>
            <a:endParaRPr lang="en-GB"/>
          </a:p>
        </p:txBody>
      </p:sp>
      <p:sp>
        <p:nvSpPr>
          <p:cNvPr id="7" name="Slide Number Placeholder 6"/>
          <p:cNvSpPr>
            <a:spLocks noGrp="1"/>
          </p:cNvSpPr>
          <p:nvPr>
            <p:ph type="sldNum" sz="quarter" idx="12"/>
          </p:nvPr>
        </p:nvSpPr>
        <p:spPr/>
        <p:txBody>
          <a:bodyPr/>
          <a:lstStyle/>
          <a:p>
            <a:pPr>
              <a:defRPr/>
            </a:pPr>
            <a:fld id="{BA5D36AE-F883-FC41-A973-FB115AA2FC5B}" type="slidenum">
              <a:rPr lang="en-GB" smtClean="0"/>
              <a:pPr>
                <a:defRPr/>
              </a:pPr>
              <a:t>‹#›</a:t>
            </a:fld>
            <a:endParaRPr lang="en-GB"/>
          </a:p>
        </p:txBody>
      </p:sp>
    </p:spTree>
    <p:extLst>
      <p:ext uri="{BB962C8B-B14F-4D97-AF65-F5344CB8AC3E}">
        <p14:creationId xmlns:p14="http://schemas.microsoft.com/office/powerpoint/2010/main" val="42743592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B82475-807E-E744-BC8D-F41BC17DEF9E}" type="datetimeFigureOut">
              <a:rPr lang="en-GB" smtClean="0"/>
              <a:t>08/06/2020</a:t>
            </a:fld>
            <a:endParaRPr lang="en-GB"/>
          </a:p>
        </p:txBody>
      </p:sp>
      <p:sp>
        <p:nvSpPr>
          <p:cNvPr id="6" name="Slide Number Placeholder 5"/>
          <p:cNvSpPr>
            <a:spLocks noGrp="1"/>
          </p:cNvSpPr>
          <p:nvPr>
            <p:ph type="sldNum" sz="quarter" idx="12"/>
          </p:nvPr>
        </p:nvSpPr>
        <p:spPr/>
        <p:txBody>
          <a:bodyPr/>
          <a:lstStyle/>
          <a:p>
            <a:pPr>
              <a:defRPr/>
            </a:pPr>
            <a:fld id="{D64CE307-658A-AF4E-8A81-99B1F88DD169}" type="slidenum">
              <a:rPr lang="en-GB" smtClean="0"/>
              <a:pPr>
                <a:defRPr/>
              </a:pPr>
              <a:t>‹#›</a:t>
            </a:fld>
            <a:endParaRPr lang="en-GB"/>
          </a:p>
        </p:txBody>
      </p:sp>
    </p:spTree>
    <p:extLst>
      <p:ext uri="{BB962C8B-B14F-4D97-AF65-F5344CB8AC3E}">
        <p14:creationId xmlns:p14="http://schemas.microsoft.com/office/powerpoint/2010/main" val="31635356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3B82475-807E-E744-BC8D-F41BC17DEF9E}" type="datetimeFigureOut">
              <a:rPr lang="en-GB" smtClean="0"/>
              <a:t>08/06/2020</a:t>
            </a:fld>
            <a:endParaRPr lang="en-GB"/>
          </a:p>
        </p:txBody>
      </p:sp>
      <p:sp>
        <p:nvSpPr>
          <p:cNvPr id="6" name="Slide Number Placeholder 5"/>
          <p:cNvSpPr>
            <a:spLocks noGrp="1"/>
          </p:cNvSpPr>
          <p:nvPr>
            <p:ph type="sldNum" sz="quarter" idx="12"/>
          </p:nvPr>
        </p:nvSpPr>
        <p:spPr/>
        <p:txBody>
          <a:bodyPr/>
          <a:lstStyle/>
          <a:p>
            <a:pPr>
              <a:defRPr/>
            </a:pPr>
            <a:fld id="{EB7C4280-E159-5E40-8A7A-A72BA3E351D9}" type="slidenum">
              <a:rPr lang="en-GB" smtClean="0"/>
              <a:pPr>
                <a:defRPr/>
              </a:pPr>
              <a:t>‹#›</a:t>
            </a:fld>
            <a:endParaRPr lang="en-GB"/>
          </a:p>
        </p:txBody>
      </p:sp>
    </p:spTree>
    <p:extLst>
      <p:ext uri="{BB962C8B-B14F-4D97-AF65-F5344CB8AC3E}">
        <p14:creationId xmlns:p14="http://schemas.microsoft.com/office/powerpoint/2010/main" val="36072318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08/06/2020</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
        <p:nvSpPr>
          <p:cNvPr id="7" name="Rectangle 12">
            <a:extLst>
              <a:ext uri="{FF2B5EF4-FFF2-40B4-BE49-F238E27FC236}">
                <a16:creationId xmlns:a16="http://schemas.microsoft.com/office/drawing/2014/main" id="{E8F09A88-41FB-4446-826E-E206CB9D23A0}"/>
              </a:ext>
            </a:extLst>
          </p:cNvPr>
          <p:cNvSpPr>
            <a:spLocks noChangeArrowheads="1"/>
          </p:cNvSpPr>
          <p:nvPr userDrawn="1"/>
        </p:nvSpPr>
        <p:spPr bwMode="auto">
          <a:xfrm>
            <a:off x="4052888" y="3200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defRPr/>
            </a:pPr>
            <a:endParaRPr lang="en-US">
              <a:cs typeface="+mn-cs"/>
            </a:endParaRPr>
          </a:p>
        </p:txBody>
      </p:sp>
    </p:spTree>
    <p:extLst>
      <p:ext uri="{BB962C8B-B14F-4D97-AF65-F5344CB8AC3E}">
        <p14:creationId xmlns:p14="http://schemas.microsoft.com/office/powerpoint/2010/main" val="770890885"/>
      </p:ext>
    </p:extLst>
  </p:cSld>
  <p:clrMap bg1="lt1" tx1="dk1" bg2="lt2" tx2="dk2" accent1="accent1" accent2="accent2" accent3="accent3" accent4="accent4" accent5="accent5" accent6="accent6" hlink="hlink" folHlink="folHlink"/>
  <p:sldLayoutIdLst>
    <p:sldLayoutId id="2147484525" r:id="rId1"/>
    <p:sldLayoutId id="2147484526" r:id="rId2"/>
    <p:sldLayoutId id="2147484527" r:id="rId3"/>
    <p:sldLayoutId id="2147484528" r:id="rId4"/>
    <p:sldLayoutId id="2147484529" r:id="rId5"/>
    <p:sldLayoutId id="2147484530" r:id="rId6"/>
    <p:sldLayoutId id="2147484531" r:id="rId7"/>
    <p:sldLayoutId id="2147484532" r:id="rId8"/>
    <p:sldLayoutId id="2147484533" r:id="rId9"/>
    <p:sldLayoutId id="2147484534" r:id="rId10"/>
    <p:sldLayoutId id="2147484535"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ministrybestpractices.com/2008/01/confused-people-dont-laugh.html"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87744DB2-CFDF-B646-82AD-CEEC1DC7E7A2}"/>
              </a:ext>
            </a:extLst>
          </p:cNvPr>
          <p:cNvSpPr>
            <a:spLocks noGrp="1"/>
          </p:cNvSpPr>
          <p:nvPr>
            <p:ph type="ctrTitle"/>
          </p:nvPr>
        </p:nvSpPr>
        <p:spPr/>
        <p:txBody>
          <a:bodyPr>
            <a:normAutofit/>
          </a:bodyPr>
          <a:lstStyle/>
          <a:p>
            <a:br>
              <a:rPr lang="en-GB" altLang="en-US" b="1" dirty="0"/>
            </a:br>
            <a:r>
              <a:rPr lang="en-GB" altLang="en-US" dirty="0"/>
              <a:t>Schools of Strategy</a:t>
            </a:r>
          </a:p>
        </p:txBody>
      </p:sp>
      <p:sp>
        <p:nvSpPr>
          <p:cNvPr id="4099" name="Subtitle 2">
            <a:extLst>
              <a:ext uri="{FF2B5EF4-FFF2-40B4-BE49-F238E27FC236}">
                <a16:creationId xmlns:a16="http://schemas.microsoft.com/office/drawing/2014/main" id="{DA6156D2-8135-0B41-8A9A-3BB63F8CB45E}"/>
              </a:ext>
            </a:extLst>
          </p:cNvPr>
          <p:cNvSpPr>
            <a:spLocks noGrp="1"/>
          </p:cNvSpPr>
          <p:nvPr>
            <p:ph type="subTitle" idx="1"/>
          </p:nvPr>
        </p:nvSpPr>
        <p:spPr bwMode="auto"/>
        <p:txBody>
          <a:bodyPr wrap="square" numCol="1" anchor="t" anchorCtr="0" compatLnSpc="1">
            <a:prstTxWarp prst="textNoShape">
              <a:avLst/>
            </a:prstTxWarp>
          </a:bodyPr>
          <a:lstStyle/>
          <a:p>
            <a:r>
              <a:rPr lang="en-GB" altLang="en-US" b="1" dirty="0"/>
              <a:t>Week 5</a:t>
            </a:r>
          </a:p>
        </p:txBody>
      </p:sp>
    </p:spTree>
    <p:extLst>
      <p:ext uri="{BB962C8B-B14F-4D97-AF65-F5344CB8AC3E}">
        <p14:creationId xmlns:p14="http://schemas.microsoft.com/office/powerpoint/2010/main" val="2985300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29C411-FD72-3143-BFF1-D1289B1C9C58}"/>
              </a:ext>
            </a:extLst>
          </p:cNvPr>
          <p:cNvSpPr>
            <a:spLocks noGrp="1"/>
          </p:cNvSpPr>
          <p:nvPr>
            <p:ph type="title"/>
          </p:nvPr>
        </p:nvSpPr>
        <p:spPr/>
        <p:txBody>
          <a:bodyPr/>
          <a:lstStyle/>
          <a:p>
            <a:r>
              <a:rPr lang="en-US" dirty="0"/>
              <a:t>The 3 Schools of Strategy</a:t>
            </a:r>
          </a:p>
        </p:txBody>
      </p:sp>
      <p:sp>
        <p:nvSpPr>
          <p:cNvPr id="3" name="Content Placeholder 2">
            <a:extLst>
              <a:ext uri="{FF2B5EF4-FFF2-40B4-BE49-F238E27FC236}">
                <a16:creationId xmlns:a16="http://schemas.microsoft.com/office/drawing/2014/main" id="{94521906-863E-A448-8BC8-424BC5AE65EA}"/>
              </a:ext>
            </a:extLst>
          </p:cNvPr>
          <p:cNvSpPr>
            <a:spLocks noGrp="1"/>
          </p:cNvSpPr>
          <p:nvPr>
            <p:ph idx="1"/>
          </p:nvPr>
        </p:nvSpPr>
        <p:spPr/>
        <p:txBody>
          <a:bodyPr/>
          <a:lstStyle/>
          <a:p>
            <a:r>
              <a:rPr lang="en-US" dirty="0"/>
              <a:t>The Planning School </a:t>
            </a:r>
            <a:r>
              <a:rPr lang="en-US" sz="1800" dirty="0"/>
              <a:t>( Andrews, 1987,  Ansoff 1965)</a:t>
            </a:r>
          </a:p>
          <a:p>
            <a:r>
              <a:rPr lang="en-US" dirty="0"/>
              <a:t>The Positional School </a:t>
            </a:r>
            <a:r>
              <a:rPr lang="en-US" sz="1800" dirty="0"/>
              <a:t>(BCG Matrix)</a:t>
            </a:r>
          </a:p>
          <a:p>
            <a:r>
              <a:rPr lang="en-US" dirty="0"/>
              <a:t>The Resource Based School </a:t>
            </a:r>
            <a:r>
              <a:rPr lang="en-US" sz="1800" dirty="0"/>
              <a:t>(Grant, R. 1995)</a:t>
            </a:r>
          </a:p>
        </p:txBody>
      </p:sp>
      <p:sp>
        <p:nvSpPr>
          <p:cNvPr id="4" name="Slide Number Placeholder 3">
            <a:extLst>
              <a:ext uri="{FF2B5EF4-FFF2-40B4-BE49-F238E27FC236}">
                <a16:creationId xmlns:a16="http://schemas.microsoft.com/office/drawing/2014/main" id="{955CA7EE-5204-2748-BB7F-1249B9419A28}"/>
              </a:ext>
            </a:extLst>
          </p:cNvPr>
          <p:cNvSpPr>
            <a:spLocks noGrp="1"/>
          </p:cNvSpPr>
          <p:nvPr>
            <p:ph type="sldNum" sz="quarter" idx="12"/>
          </p:nvPr>
        </p:nvSpPr>
        <p:spPr/>
        <p:txBody>
          <a:bodyPr/>
          <a:lstStyle/>
          <a:p>
            <a:fld id="{AC82685A-BD3A-4230-8D85-804689F67293}" type="slidenum">
              <a:rPr lang="en-GB" smtClean="0"/>
              <a:t>2</a:t>
            </a:fld>
            <a:endParaRPr lang="en-GB"/>
          </a:p>
        </p:txBody>
      </p:sp>
    </p:spTree>
    <p:extLst>
      <p:ext uri="{BB962C8B-B14F-4D97-AF65-F5344CB8AC3E}">
        <p14:creationId xmlns:p14="http://schemas.microsoft.com/office/powerpoint/2010/main" val="3165868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C344F-61CA-1548-BA4C-F53BBBCD8740}"/>
              </a:ext>
            </a:extLst>
          </p:cNvPr>
          <p:cNvSpPr>
            <a:spLocks noGrp="1"/>
          </p:cNvSpPr>
          <p:nvPr>
            <p:ph type="title"/>
          </p:nvPr>
        </p:nvSpPr>
        <p:spPr/>
        <p:txBody>
          <a:bodyPr/>
          <a:lstStyle/>
          <a:p>
            <a:r>
              <a:rPr lang="en-US" dirty="0"/>
              <a:t>The Planning School</a:t>
            </a:r>
          </a:p>
        </p:txBody>
      </p:sp>
      <p:sp>
        <p:nvSpPr>
          <p:cNvPr id="3" name="Content Placeholder 2">
            <a:extLst>
              <a:ext uri="{FF2B5EF4-FFF2-40B4-BE49-F238E27FC236}">
                <a16:creationId xmlns:a16="http://schemas.microsoft.com/office/drawing/2014/main" id="{0B43EC20-F605-2A42-B018-8C44CD912B42}"/>
              </a:ext>
            </a:extLst>
          </p:cNvPr>
          <p:cNvSpPr>
            <a:spLocks noGrp="1"/>
          </p:cNvSpPr>
          <p:nvPr>
            <p:ph sz="half" idx="1"/>
          </p:nvPr>
        </p:nvSpPr>
        <p:spPr/>
        <p:txBody>
          <a:bodyPr>
            <a:noAutofit/>
          </a:bodyPr>
          <a:lstStyle/>
          <a:p>
            <a:r>
              <a:rPr lang="en-US" sz="2000" dirty="0"/>
              <a:t>Based on past trends, forecasts and stable structures and environments</a:t>
            </a:r>
          </a:p>
          <a:p>
            <a:r>
              <a:rPr lang="en-US" sz="2000" dirty="0"/>
              <a:t>Uses a very bureaucratic - a rational manner</a:t>
            </a:r>
          </a:p>
          <a:p>
            <a:r>
              <a:rPr lang="en-US" sz="2000" dirty="0"/>
              <a:t>Tries to achieve a “fit” between </a:t>
            </a:r>
            <a:r>
              <a:rPr lang="en-GB" sz="2000" dirty="0"/>
              <a:t>organisational</a:t>
            </a:r>
            <a:r>
              <a:rPr lang="en-US" sz="2000" dirty="0"/>
              <a:t> strategy and its environment</a:t>
            </a:r>
          </a:p>
          <a:p>
            <a:r>
              <a:rPr lang="en-US" sz="2000" dirty="0"/>
              <a:t>Requires detailed and inflexible planning not suitable for turbulent markets</a:t>
            </a:r>
          </a:p>
        </p:txBody>
      </p:sp>
      <p:pic>
        <p:nvPicPr>
          <p:cNvPr id="7" name="Content Placeholder 6">
            <a:extLst>
              <a:ext uri="{FF2B5EF4-FFF2-40B4-BE49-F238E27FC236}">
                <a16:creationId xmlns:a16="http://schemas.microsoft.com/office/drawing/2014/main" id="{0F6B920D-159B-1A4D-83D2-EE98E09CD755}"/>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4355977" y="1417638"/>
            <a:ext cx="4788024" cy="3456384"/>
          </a:xfrm>
        </p:spPr>
      </p:pic>
      <p:sp>
        <p:nvSpPr>
          <p:cNvPr id="5" name="Slide Number Placeholder 4">
            <a:extLst>
              <a:ext uri="{FF2B5EF4-FFF2-40B4-BE49-F238E27FC236}">
                <a16:creationId xmlns:a16="http://schemas.microsoft.com/office/drawing/2014/main" id="{03A71FD1-B228-8F42-8287-D637A467D4F7}"/>
              </a:ext>
            </a:extLst>
          </p:cNvPr>
          <p:cNvSpPr>
            <a:spLocks noGrp="1"/>
          </p:cNvSpPr>
          <p:nvPr>
            <p:ph type="sldNum" sz="quarter" idx="12"/>
          </p:nvPr>
        </p:nvSpPr>
        <p:spPr/>
        <p:txBody>
          <a:bodyPr/>
          <a:lstStyle/>
          <a:p>
            <a:pPr>
              <a:defRPr/>
            </a:pPr>
            <a:fld id="{B9A9A929-8F74-C248-95C9-A8A4F15C660E}" type="slidenum">
              <a:rPr lang="en-GB" smtClean="0"/>
              <a:pPr>
                <a:defRPr/>
              </a:pPr>
              <a:t>3</a:t>
            </a:fld>
            <a:endParaRPr lang="en-GB"/>
          </a:p>
        </p:txBody>
      </p:sp>
      <p:sp>
        <p:nvSpPr>
          <p:cNvPr id="8" name="TextBox 7">
            <a:extLst>
              <a:ext uri="{FF2B5EF4-FFF2-40B4-BE49-F238E27FC236}">
                <a16:creationId xmlns:a16="http://schemas.microsoft.com/office/drawing/2014/main" id="{A55049D1-4B04-7E44-A8AB-47DB5458ABE7}"/>
              </a:ext>
            </a:extLst>
          </p:cNvPr>
          <p:cNvSpPr txBox="1"/>
          <p:nvPr/>
        </p:nvSpPr>
        <p:spPr>
          <a:xfrm>
            <a:off x="5893296" y="4660641"/>
            <a:ext cx="2793504" cy="369332"/>
          </a:xfrm>
          <a:prstGeom prst="rect">
            <a:avLst/>
          </a:prstGeom>
          <a:noFill/>
        </p:spPr>
        <p:txBody>
          <a:bodyPr wrap="square" rtlCol="0">
            <a:spAutoFit/>
          </a:bodyPr>
          <a:lstStyle/>
          <a:p>
            <a:r>
              <a:rPr lang="en-US" dirty="0"/>
              <a:t> The Ansoff Matrix</a:t>
            </a:r>
          </a:p>
        </p:txBody>
      </p:sp>
    </p:spTree>
    <p:extLst>
      <p:ext uri="{BB962C8B-B14F-4D97-AF65-F5344CB8AC3E}">
        <p14:creationId xmlns:p14="http://schemas.microsoft.com/office/powerpoint/2010/main" val="863111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7BD0C-08E0-1948-872A-F590A1BDBEB1}"/>
              </a:ext>
            </a:extLst>
          </p:cNvPr>
          <p:cNvSpPr>
            <a:spLocks noGrp="1"/>
          </p:cNvSpPr>
          <p:nvPr>
            <p:ph type="title"/>
          </p:nvPr>
        </p:nvSpPr>
        <p:spPr/>
        <p:txBody>
          <a:bodyPr/>
          <a:lstStyle/>
          <a:p>
            <a:r>
              <a:rPr lang="en-US" dirty="0"/>
              <a:t>The Ansoff Matrix </a:t>
            </a:r>
            <a:r>
              <a:rPr lang="en-US" sz="1400" dirty="0"/>
              <a:t>(slide 1)</a:t>
            </a:r>
          </a:p>
        </p:txBody>
      </p:sp>
      <p:sp>
        <p:nvSpPr>
          <p:cNvPr id="3" name="Text Placeholder 2">
            <a:extLst>
              <a:ext uri="{FF2B5EF4-FFF2-40B4-BE49-F238E27FC236}">
                <a16:creationId xmlns:a16="http://schemas.microsoft.com/office/drawing/2014/main" id="{2DC5D51D-29FF-7646-8060-335444CE77A7}"/>
              </a:ext>
            </a:extLst>
          </p:cNvPr>
          <p:cNvSpPr>
            <a:spLocks noGrp="1"/>
          </p:cNvSpPr>
          <p:nvPr>
            <p:ph type="body" idx="1"/>
          </p:nvPr>
        </p:nvSpPr>
        <p:spPr/>
        <p:txBody>
          <a:bodyPr/>
          <a:lstStyle/>
          <a:p>
            <a:r>
              <a:rPr lang="en-GB" b="0" dirty="0">
                <a:latin typeface="Arial" panose="020B0604020202020204" pitchFamily="34" charset="0"/>
                <a:ea typeface="ＭＳ Ｐゴシック" charset="0"/>
                <a:cs typeface="Arial" panose="020B0604020202020204" pitchFamily="34" charset="0"/>
              </a:rPr>
              <a:t>Market Penetration</a:t>
            </a:r>
            <a:endParaRPr lang="en-US" b="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54200568-7FE8-1D4A-AC7A-BFBC63810AF6}"/>
              </a:ext>
            </a:extLst>
          </p:cNvPr>
          <p:cNvSpPr>
            <a:spLocks noGrp="1"/>
          </p:cNvSpPr>
          <p:nvPr>
            <p:ph sz="half" idx="2"/>
          </p:nvPr>
        </p:nvSpPr>
        <p:spPr/>
        <p:txBody>
          <a:bodyPr>
            <a:normAutofit/>
          </a:bodyPr>
          <a:lstStyle/>
          <a:p>
            <a:r>
              <a:rPr lang="en-GB" sz="2000" dirty="0">
                <a:latin typeface="Arial" pitchFamily="34" charset="0"/>
                <a:ea typeface="ＭＳ Ｐゴシック" charset="0"/>
                <a:cs typeface="ＭＳ Ｐゴシック" charset="0"/>
              </a:rPr>
              <a:t>Existing products for existing markets. Focusing on existing products for existing markets, means that the firm aims to increase sales within its present market place. </a:t>
            </a:r>
          </a:p>
          <a:p>
            <a:pPr marL="0" indent="0">
              <a:buNone/>
            </a:pPr>
            <a:endParaRPr lang="en-GB" dirty="0">
              <a:latin typeface="Arial" pitchFamily="34" charset="0"/>
              <a:ea typeface="ＭＳ Ｐゴシック" charset="0"/>
              <a:cs typeface="ＭＳ Ｐゴシック" charset="0"/>
            </a:endParaRPr>
          </a:p>
          <a:p>
            <a:endParaRPr lang="en-US" dirty="0"/>
          </a:p>
        </p:txBody>
      </p:sp>
      <p:sp>
        <p:nvSpPr>
          <p:cNvPr id="5" name="Text Placeholder 4">
            <a:extLst>
              <a:ext uri="{FF2B5EF4-FFF2-40B4-BE49-F238E27FC236}">
                <a16:creationId xmlns:a16="http://schemas.microsoft.com/office/drawing/2014/main" id="{2650F1BE-4771-8A4E-866F-C2E9803438D5}"/>
              </a:ext>
            </a:extLst>
          </p:cNvPr>
          <p:cNvSpPr>
            <a:spLocks noGrp="1"/>
          </p:cNvSpPr>
          <p:nvPr>
            <p:ph type="body" sz="quarter" idx="3"/>
          </p:nvPr>
        </p:nvSpPr>
        <p:spPr/>
        <p:txBody>
          <a:bodyPr/>
          <a:lstStyle/>
          <a:p>
            <a:r>
              <a:rPr lang="en-GB" b="0" dirty="0">
                <a:latin typeface="Arial" pitchFamily="34" charset="0"/>
                <a:ea typeface="ＭＳ Ｐゴシック" charset="0"/>
                <a:cs typeface="ＭＳ Ｐゴシック" charset="0"/>
              </a:rPr>
              <a:t>Market Development</a:t>
            </a:r>
            <a:endParaRPr lang="en-US" b="0" dirty="0"/>
          </a:p>
        </p:txBody>
      </p:sp>
      <p:sp>
        <p:nvSpPr>
          <p:cNvPr id="6" name="Content Placeholder 5">
            <a:extLst>
              <a:ext uri="{FF2B5EF4-FFF2-40B4-BE49-F238E27FC236}">
                <a16:creationId xmlns:a16="http://schemas.microsoft.com/office/drawing/2014/main" id="{2BFCF8F1-E67F-534B-8E30-3283F1FA63E8}"/>
              </a:ext>
            </a:extLst>
          </p:cNvPr>
          <p:cNvSpPr>
            <a:spLocks noGrp="1"/>
          </p:cNvSpPr>
          <p:nvPr>
            <p:ph sz="quarter" idx="4"/>
          </p:nvPr>
        </p:nvSpPr>
        <p:spPr/>
        <p:txBody>
          <a:bodyPr>
            <a:normAutofit/>
          </a:bodyPr>
          <a:lstStyle/>
          <a:p>
            <a:r>
              <a:rPr lang="en-GB" sz="2000" dirty="0">
                <a:latin typeface="Arial" pitchFamily="34" charset="0"/>
                <a:ea typeface="ＭＳ Ｐゴシック" charset="0"/>
                <a:cs typeface="ＭＳ Ｐゴシック" charset="0"/>
              </a:rPr>
              <a:t>Develop markets for existing products. If the business takes the option of market development, the objective will be to find new markets for the firms existing products</a:t>
            </a:r>
            <a:endParaRPr lang="en-US" sz="2000" dirty="0"/>
          </a:p>
        </p:txBody>
      </p:sp>
      <p:sp>
        <p:nvSpPr>
          <p:cNvPr id="7" name="Slide Number Placeholder 6">
            <a:extLst>
              <a:ext uri="{FF2B5EF4-FFF2-40B4-BE49-F238E27FC236}">
                <a16:creationId xmlns:a16="http://schemas.microsoft.com/office/drawing/2014/main" id="{DE8A9233-6116-8741-926C-91843973908D}"/>
              </a:ext>
            </a:extLst>
          </p:cNvPr>
          <p:cNvSpPr>
            <a:spLocks noGrp="1"/>
          </p:cNvSpPr>
          <p:nvPr>
            <p:ph type="sldNum" sz="quarter" idx="12"/>
          </p:nvPr>
        </p:nvSpPr>
        <p:spPr/>
        <p:txBody>
          <a:bodyPr/>
          <a:lstStyle/>
          <a:p>
            <a:pPr>
              <a:defRPr/>
            </a:pPr>
            <a:fld id="{6B2ED0A8-3177-B644-ABD4-CFF58179CFCE}" type="slidenum">
              <a:rPr lang="en-GB" smtClean="0"/>
              <a:pPr>
                <a:defRPr/>
              </a:pPr>
              <a:t>4</a:t>
            </a:fld>
            <a:endParaRPr lang="en-GB"/>
          </a:p>
        </p:txBody>
      </p:sp>
    </p:spTree>
    <p:extLst>
      <p:ext uri="{BB962C8B-B14F-4D97-AF65-F5344CB8AC3E}">
        <p14:creationId xmlns:p14="http://schemas.microsoft.com/office/powerpoint/2010/main" val="22413319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F3139-3FA5-1B44-89E4-1E4830CCBD82}"/>
              </a:ext>
            </a:extLst>
          </p:cNvPr>
          <p:cNvSpPr>
            <a:spLocks noGrp="1"/>
          </p:cNvSpPr>
          <p:nvPr>
            <p:ph type="title"/>
          </p:nvPr>
        </p:nvSpPr>
        <p:spPr/>
        <p:txBody>
          <a:bodyPr/>
          <a:lstStyle/>
          <a:p>
            <a:r>
              <a:rPr lang="en-US" dirty="0"/>
              <a:t>The Ansoff Matrix </a:t>
            </a:r>
            <a:r>
              <a:rPr lang="en-US" sz="1400" dirty="0"/>
              <a:t>(slide 2)</a:t>
            </a:r>
            <a:endParaRPr lang="en-US" dirty="0"/>
          </a:p>
        </p:txBody>
      </p:sp>
      <p:sp>
        <p:nvSpPr>
          <p:cNvPr id="3" name="Text Placeholder 2">
            <a:extLst>
              <a:ext uri="{FF2B5EF4-FFF2-40B4-BE49-F238E27FC236}">
                <a16:creationId xmlns:a16="http://schemas.microsoft.com/office/drawing/2014/main" id="{49D48D79-0DC1-0F4F-A8BC-0A12AE9F5772}"/>
              </a:ext>
            </a:extLst>
          </p:cNvPr>
          <p:cNvSpPr>
            <a:spLocks noGrp="1"/>
          </p:cNvSpPr>
          <p:nvPr>
            <p:ph type="body" idx="1"/>
          </p:nvPr>
        </p:nvSpPr>
        <p:spPr>
          <a:xfrm>
            <a:off x="513375" y="1772816"/>
            <a:ext cx="4040188" cy="639762"/>
          </a:xfrm>
        </p:spPr>
        <p:txBody>
          <a:bodyPr>
            <a:normAutofit fontScale="70000" lnSpcReduction="20000"/>
          </a:bodyPr>
          <a:lstStyle/>
          <a:p>
            <a:endParaRPr lang="en-GB" dirty="0">
              <a:latin typeface="Arial" pitchFamily="34" charset="0"/>
              <a:ea typeface="ＭＳ Ｐゴシック" charset="0"/>
              <a:cs typeface="ＭＳ Ｐゴシック" charset="0"/>
            </a:endParaRPr>
          </a:p>
          <a:p>
            <a:r>
              <a:rPr lang="en-GB" sz="3100" b="0" dirty="0">
                <a:latin typeface="Arial" pitchFamily="34" charset="0"/>
                <a:ea typeface="ＭＳ Ｐゴシック" charset="0"/>
                <a:cs typeface="ＭＳ Ｐゴシック" charset="0"/>
              </a:rPr>
              <a:t>Product Development</a:t>
            </a:r>
          </a:p>
          <a:p>
            <a:endParaRPr lang="en-US" dirty="0"/>
          </a:p>
        </p:txBody>
      </p:sp>
      <p:sp>
        <p:nvSpPr>
          <p:cNvPr id="4" name="Content Placeholder 3">
            <a:extLst>
              <a:ext uri="{FF2B5EF4-FFF2-40B4-BE49-F238E27FC236}">
                <a16:creationId xmlns:a16="http://schemas.microsoft.com/office/drawing/2014/main" id="{0E3177AD-CB88-6643-978F-3CFD93EA4CE6}"/>
              </a:ext>
            </a:extLst>
          </p:cNvPr>
          <p:cNvSpPr>
            <a:spLocks noGrp="1"/>
          </p:cNvSpPr>
          <p:nvPr>
            <p:ph sz="half" idx="2"/>
          </p:nvPr>
        </p:nvSpPr>
        <p:spPr>
          <a:xfrm>
            <a:off x="451204" y="2291482"/>
            <a:ext cx="4040188" cy="3414365"/>
          </a:xfrm>
        </p:spPr>
        <p:txBody>
          <a:bodyPr>
            <a:normAutofit fontScale="92500" lnSpcReduction="10000"/>
          </a:bodyPr>
          <a:lstStyle/>
          <a:p>
            <a:r>
              <a:rPr lang="en-GB" sz="2200" dirty="0">
                <a:latin typeface="Arial" pitchFamily="34" charset="0"/>
                <a:ea typeface="ＭＳ Ｐゴシック" charset="0"/>
                <a:cs typeface="ＭＳ Ｐゴシック" charset="0"/>
              </a:rPr>
              <a:t>New products for existing markets. A third option available is to develop new products for existing markets. In this case the business will attempt to increase profitability and growth by introducing new products targeted at the existing customer base</a:t>
            </a:r>
            <a:endParaRPr lang="en-US" dirty="0"/>
          </a:p>
        </p:txBody>
      </p:sp>
      <p:sp>
        <p:nvSpPr>
          <p:cNvPr id="6" name="Content Placeholder 5">
            <a:extLst>
              <a:ext uri="{FF2B5EF4-FFF2-40B4-BE49-F238E27FC236}">
                <a16:creationId xmlns:a16="http://schemas.microsoft.com/office/drawing/2014/main" id="{C9F6B119-91D1-2D46-A643-7173471BDE01}"/>
              </a:ext>
            </a:extLst>
          </p:cNvPr>
          <p:cNvSpPr>
            <a:spLocks noGrp="1"/>
          </p:cNvSpPr>
          <p:nvPr>
            <p:ph sz="quarter" idx="4"/>
          </p:nvPr>
        </p:nvSpPr>
        <p:spPr>
          <a:xfrm>
            <a:off x="4615734" y="2292350"/>
            <a:ext cx="4041775" cy="3414365"/>
          </a:xfrm>
        </p:spPr>
        <p:txBody>
          <a:bodyPr>
            <a:normAutofit fontScale="92500" lnSpcReduction="10000"/>
          </a:bodyPr>
          <a:lstStyle/>
          <a:p>
            <a:r>
              <a:rPr lang="en-GB" sz="2200" dirty="0">
                <a:latin typeface="Arial" pitchFamily="34" charset="0"/>
                <a:ea typeface="ＭＳ Ｐゴシック" charset="0"/>
                <a:cs typeface="ＭＳ Ｐゴシック" charset="0"/>
              </a:rPr>
              <a:t>Develop new products for new markets. The final option available is to develop new products for new markets. This may be attempted if the firm sees a new opportunity, and has investment funds available or alternatively the firm may be forced into this type of action because of pressures in existing markets or on existing product ranges. </a:t>
            </a:r>
          </a:p>
          <a:p>
            <a:endParaRPr lang="en-US" dirty="0"/>
          </a:p>
        </p:txBody>
      </p:sp>
      <p:sp>
        <p:nvSpPr>
          <p:cNvPr id="7" name="Slide Number Placeholder 6">
            <a:extLst>
              <a:ext uri="{FF2B5EF4-FFF2-40B4-BE49-F238E27FC236}">
                <a16:creationId xmlns:a16="http://schemas.microsoft.com/office/drawing/2014/main" id="{D174D0FC-F152-2A40-87B5-1BE055571233}"/>
              </a:ext>
            </a:extLst>
          </p:cNvPr>
          <p:cNvSpPr>
            <a:spLocks noGrp="1"/>
          </p:cNvSpPr>
          <p:nvPr>
            <p:ph type="sldNum" sz="quarter" idx="12"/>
          </p:nvPr>
        </p:nvSpPr>
        <p:spPr/>
        <p:txBody>
          <a:bodyPr/>
          <a:lstStyle/>
          <a:p>
            <a:pPr>
              <a:defRPr/>
            </a:pPr>
            <a:fld id="{6B2ED0A8-3177-B644-ABD4-CFF58179CFCE}" type="slidenum">
              <a:rPr lang="en-GB" smtClean="0"/>
              <a:pPr>
                <a:defRPr/>
              </a:pPr>
              <a:t>5</a:t>
            </a:fld>
            <a:endParaRPr lang="en-GB"/>
          </a:p>
        </p:txBody>
      </p:sp>
      <p:sp>
        <p:nvSpPr>
          <p:cNvPr id="9" name="Text Placeholder 8">
            <a:extLst>
              <a:ext uri="{FF2B5EF4-FFF2-40B4-BE49-F238E27FC236}">
                <a16:creationId xmlns:a16="http://schemas.microsoft.com/office/drawing/2014/main" id="{DE507AEC-E894-894D-A825-F2E8EAC4487A}"/>
              </a:ext>
            </a:extLst>
          </p:cNvPr>
          <p:cNvSpPr>
            <a:spLocks noGrp="1"/>
          </p:cNvSpPr>
          <p:nvPr>
            <p:ph type="body" sz="quarter" idx="3"/>
          </p:nvPr>
        </p:nvSpPr>
        <p:spPr>
          <a:xfrm>
            <a:off x="4645025" y="1535113"/>
            <a:ext cx="4041775" cy="639762"/>
          </a:xfrm>
        </p:spPr>
        <p:txBody>
          <a:bodyPr/>
          <a:lstStyle/>
          <a:p>
            <a:r>
              <a:rPr lang="en-US" b="0" dirty="0">
                <a:latin typeface="Arial" panose="020B0604020202020204" pitchFamily="34" charset="0"/>
                <a:cs typeface="Arial" panose="020B0604020202020204" pitchFamily="34" charset="0"/>
              </a:rPr>
              <a:t>Diversification </a:t>
            </a:r>
          </a:p>
        </p:txBody>
      </p:sp>
    </p:spTree>
    <p:extLst>
      <p:ext uri="{BB962C8B-B14F-4D97-AF65-F5344CB8AC3E}">
        <p14:creationId xmlns:p14="http://schemas.microsoft.com/office/powerpoint/2010/main" val="2095395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0EE38-712F-C343-94AC-69D20ACE1219}"/>
              </a:ext>
            </a:extLst>
          </p:cNvPr>
          <p:cNvSpPr>
            <a:spLocks noGrp="1"/>
          </p:cNvSpPr>
          <p:nvPr>
            <p:ph type="title"/>
          </p:nvPr>
        </p:nvSpPr>
        <p:spPr>
          <a:xfrm>
            <a:off x="457200" y="52183"/>
            <a:ext cx="8229600" cy="1143000"/>
          </a:xfrm>
        </p:spPr>
        <p:txBody>
          <a:bodyPr/>
          <a:lstStyle/>
          <a:p>
            <a:r>
              <a:rPr lang="en-US" dirty="0"/>
              <a:t>The Positional School</a:t>
            </a:r>
          </a:p>
        </p:txBody>
      </p:sp>
      <p:sp>
        <p:nvSpPr>
          <p:cNvPr id="3" name="Content Placeholder 2">
            <a:extLst>
              <a:ext uri="{FF2B5EF4-FFF2-40B4-BE49-F238E27FC236}">
                <a16:creationId xmlns:a16="http://schemas.microsoft.com/office/drawing/2014/main" id="{AFAC03C2-4236-CE4A-98E3-1D729AD8B4EE}"/>
              </a:ext>
            </a:extLst>
          </p:cNvPr>
          <p:cNvSpPr>
            <a:spLocks noGrp="1"/>
          </p:cNvSpPr>
          <p:nvPr>
            <p:ph sz="half" idx="1"/>
          </p:nvPr>
        </p:nvSpPr>
        <p:spPr>
          <a:xfrm>
            <a:off x="239426" y="1268760"/>
            <a:ext cx="4256374" cy="4320481"/>
          </a:xfrm>
        </p:spPr>
        <p:txBody>
          <a:bodyPr>
            <a:normAutofit lnSpcReduction="10000"/>
          </a:bodyPr>
          <a:lstStyle/>
          <a:p>
            <a:r>
              <a:rPr lang="en-US" sz="2000" dirty="0"/>
              <a:t>The focus is also on a rational analytical approach</a:t>
            </a:r>
          </a:p>
          <a:p>
            <a:r>
              <a:rPr lang="en-US" sz="2000" dirty="0"/>
              <a:t>Attempts to place the organisation and its products in a favourable market or environment</a:t>
            </a:r>
          </a:p>
          <a:p>
            <a:r>
              <a:rPr lang="en-US" sz="2000" dirty="0"/>
              <a:t>Is heavily based on performance measurement and decision making tools</a:t>
            </a:r>
          </a:p>
          <a:p>
            <a:r>
              <a:rPr lang="en-US" sz="2000" dirty="0"/>
              <a:t>Porter (1998) Competitive advantage factors underpinning</a:t>
            </a:r>
          </a:p>
          <a:p>
            <a:r>
              <a:rPr lang="en-US" sz="2000" dirty="0"/>
              <a:t>BCG Matrix based in income and market share and potential market growth </a:t>
            </a:r>
          </a:p>
        </p:txBody>
      </p:sp>
      <p:sp>
        <p:nvSpPr>
          <p:cNvPr id="5" name="Slide Number Placeholder 4">
            <a:extLst>
              <a:ext uri="{FF2B5EF4-FFF2-40B4-BE49-F238E27FC236}">
                <a16:creationId xmlns:a16="http://schemas.microsoft.com/office/drawing/2014/main" id="{C39A1397-9653-E245-A1EE-1C607D0914B0}"/>
              </a:ext>
            </a:extLst>
          </p:cNvPr>
          <p:cNvSpPr>
            <a:spLocks noGrp="1"/>
          </p:cNvSpPr>
          <p:nvPr>
            <p:ph type="sldNum" sz="quarter" idx="12"/>
          </p:nvPr>
        </p:nvSpPr>
        <p:spPr/>
        <p:txBody>
          <a:bodyPr/>
          <a:lstStyle/>
          <a:p>
            <a:pPr>
              <a:defRPr/>
            </a:pPr>
            <a:fld id="{B9A9A929-8F74-C248-95C9-A8A4F15C660E}" type="slidenum">
              <a:rPr lang="en-GB" smtClean="0"/>
              <a:pPr>
                <a:defRPr/>
              </a:pPr>
              <a:t>6</a:t>
            </a:fld>
            <a:endParaRPr lang="en-GB"/>
          </a:p>
        </p:txBody>
      </p:sp>
      <p:sp>
        <p:nvSpPr>
          <p:cNvPr id="7" name="TextBox 6">
            <a:extLst>
              <a:ext uri="{FF2B5EF4-FFF2-40B4-BE49-F238E27FC236}">
                <a16:creationId xmlns:a16="http://schemas.microsoft.com/office/drawing/2014/main" id="{BAEE2C42-D7B5-6743-83AF-F037BEFCCBD8}"/>
              </a:ext>
            </a:extLst>
          </p:cNvPr>
          <p:cNvSpPr txBox="1"/>
          <p:nvPr/>
        </p:nvSpPr>
        <p:spPr>
          <a:xfrm>
            <a:off x="5878488" y="5356021"/>
            <a:ext cx="2808312" cy="369332"/>
          </a:xfrm>
          <a:prstGeom prst="rect">
            <a:avLst/>
          </a:prstGeom>
          <a:noFill/>
        </p:spPr>
        <p:txBody>
          <a:bodyPr wrap="square" rtlCol="0">
            <a:spAutoFit/>
          </a:bodyPr>
          <a:lstStyle/>
          <a:p>
            <a:r>
              <a:rPr lang="en-US" dirty="0"/>
              <a:t>The BCG Matrix</a:t>
            </a:r>
          </a:p>
        </p:txBody>
      </p:sp>
      <p:pic>
        <p:nvPicPr>
          <p:cNvPr id="10" name="Picture 9">
            <a:extLst>
              <a:ext uri="{FF2B5EF4-FFF2-40B4-BE49-F238E27FC236}">
                <a16:creationId xmlns:a16="http://schemas.microsoft.com/office/drawing/2014/main" id="{7D1C19F7-939D-8149-A87D-1DE9EF9F97BE}"/>
              </a:ext>
            </a:extLst>
          </p:cNvPr>
          <p:cNvPicPr>
            <a:picLocks noChangeAspect="1"/>
          </p:cNvPicPr>
          <p:nvPr/>
        </p:nvPicPr>
        <p:blipFill>
          <a:blip r:embed="rId2"/>
          <a:stretch>
            <a:fillRect/>
          </a:stretch>
        </p:blipFill>
        <p:spPr>
          <a:xfrm>
            <a:off x="4484856" y="908719"/>
            <a:ext cx="4543682" cy="4447301"/>
          </a:xfrm>
          <a:prstGeom prst="rect">
            <a:avLst/>
          </a:prstGeom>
        </p:spPr>
      </p:pic>
    </p:spTree>
    <p:extLst>
      <p:ext uri="{BB962C8B-B14F-4D97-AF65-F5344CB8AC3E}">
        <p14:creationId xmlns:p14="http://schemas.microsoft.com/office/powerpoint/2010/main" val="35335013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E3E0F-9186-F84A-A8D5-556C1B4377F8}"/>
              </a:ext>
            </a:extLst>
          </p:cNvPr>
          <p:cNvSpPr>
            <a:spLocks noGrp="1"/>
          </p:cNvSpPr>
          <p:nvPr>
            <p:ph type="title"/>
          </p:nvPr>
        </p:nvSpPr>
        <p:spPr/>
        <p:txBody>
          <a:bodyPr/>
          <a:lstStyle/>
          <a:p>
            <a:r>
              <a:rPr lang="en-US" dirty="0"/>
              <a:t>The Resource Based School</a:t>
            </a:r>
          </a:p>
        </p:txBody>
      </p:sp>
      <p:sp>
        <p:nvSpPr>
          <p:cNvPr id="3" name="Content Placeholder 2">
            <a:extLst>
              <a:ext uri="{FF2B5EF4-FFF2-40B4-BE49-F238E27FC236}">
                <a16:creationId xmlns:a16="http://schemas.microsoft.com/office/drawing/2014/main" id="{09FFAB1D-38AB-AE4C-9201-889CDD85BC84}"/>
              </a:ext>
            </a:extLst>
          </p:cNvPr>
          <p:cNvSpPr>
            <a:spLocks noGrp="1"/>
          </p:cNvSpPr>
          <p:nvPr>
            <p:ph idx="1"/>
          </p:nvPr>
        </p:nvSpPr>
        <p:spPr/>
        <p:txBody>
          <a:bodyPr>
            <a:normAutofit/>
          </a:bodyPr>
          <a:lstStyle/>
          <a:p>
            <a:r>
              <a:rPr lang="en-US" sz="2400" dirty="0"/>
              <a:t>Looks at the internal environment instead of the market</a:t>
            </a:r>
          </a:p>
          <a:p>
            <a:r>
              <a:rPr lang="en-US" sz="2400" dirty="0"/>
              <a:t>Incorporates the “</a:t>
            </a:r>
            <a:r>
              <a:rPr lang="en-US" sz="2400" i="1" dirty="0"/>
              <a:t>core competence” </a:t>
            </a:r>
            <a:r>
              <a:rPr lang="en-US" sz="2400" dirty="0"/>
              <a:t>approach of Prahalad and Hamel 1994</a:t>
            </a:r>
          </a:p>
          <a:p>
            <a:r>
              <a:rPr lang="en-US" sz="2400" dirty="0"/>
              <a:t>Based on an “</a:t>
            </a:r>
            <a:r>
              <a:rPr lang="en-US" sz="2400" i="1" dirty="0"/>
              <a:t>inside out</a:t>
            </a:r>
            <a:r>
              <a:rPr lang="en-US" sz="2400" dirty="0"/>
              <a:t>” approach suggesting that the competitive advantage of an organisation is based on its own distinctive resources, capabilities and competencies</a:t>
            </a:r>
          </a:p>
          <a:p>
            <a:r>
              <a:rPr lang="en-US" sz="2400" dirty="0"/>
              <a:t>Danger of ignoring the external environment</a:t>
            </a:r>
          </a:p>
          <a:p>
            <a:r>
              <a:rPr lang="en-US" sz="2400" dirty="0"/>
              <a:t>Gran and other do not consider the culture and the MRM</a:t>
            </a:r>
          </a:p>
        </p:txBody>
      </p:sp>
      <p:sp>
        <p:nvSpPr>
          <p:cNvPr id="4" name="Slide Number Placeholder 3">
            <a:extLst>
              <a:ext uri="{FF2B5EF4-FFF2-40B4-BE49-F238E27FC236}">
                <a16:creationId xmlns:a16="http://schemas.microsoft.com/office/drawing/2014/main" id="{55396D0C-3936-8844-9A83-CEE64D0560C2}"/>
              </a:ext>
            </a:extLst>
          </p:cNvPr>
          <p:cNvSpPr>
            <a:spLocks noGrp="1"/>
          </p:cNvSpPr>
          <p:nvPr>
            <p:ph type="sldNum" sz="quarter" idx="12"/>
          </p:nvPr>
        </p:nvSpPr>
        <p:spPr/>
        <p:txBody>
          <a:bodyPr/>
          <a:lstStyle/>
          <a:p>
            <a:fld id="{AC82685A-BD3A-4230-8D85-804689F67293}" type="slidenum">
              <a:rPr lang="en-GB" smtClean="0"/>
              <a:t>7</a:t>
            </a:fld>
            <a:endParaRPr lang="en-GB"/>
          </a:p>
        </p:txBody>
      </p:sp>
    </p:spTree>
    <p:extLst>
      <p:ext uri="{BB962C8B-B14F-4D97-AF65-F5344CB8AC3E}">
        <p14:creationId xmlns:p14="http://schemas.microsoft.com/office/powerpoint/2010/main" val="2078005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8547" name="Rectangle 2"/>
          <p:cNvSpPr>
            <a:spLocks noGrp="1" noChangeArrowheads="1"/>
          </p:cNvSpPr>
          <p:nvPr>
            <p:ph type="title"/>
          </p:nvPr>
        </p:nvSpPr>
        <p:spPr>
          <a:xfrm>
            <a:off x="1600200" y="332656"/>
            <a:ext cx="5943600" cy="1143000"/>
          </a:xfrm>
        </p:spPr>
        <p:txBody>
          <a:bodyPr>
            <a:normAutofit/>
          </a:bodyPr>
          <a:lstStyle/>
          <a:p>
            <a:pPr eaLnBrk="1" hangingPunct="1">
              <a:defRPr/>
            </a:pPr>
            <a:r>
              <a:rPr lang="en-US" dirty="0"/>
              <a:t>  </a:t>
            </a:r>
            <a:r>
              <a:rPr lang="en-US" sz="6600" dirty="0"/>
              <a:t>Questions?</a:t>
            </a:r>
            <a:endParaRPr lang="en-GB" sz="6600" dirty="0"/>
          </a:p>
        </p:txBody>
      </p:sp>
      <p:sp>
        <p:nvSpPr>
          <p:cNvPr id="133121" name="Rectangle 16"/>
          <p:cNvSpPr>
            <a:spLocks noGrp="1" noChangeArrowheads="1"/>
          </p:cNvSpPr>
          <p:nvPr>
            <p:ph type="sldNum" sz="quarter" idx="12"/>
          </p:nvPr>
        </p:nvSpPr>
        <p:spPr bwMode="auto">
          <a:xfrm>
            <a:off x="7956376" y="6380972"/>
            <a:ext cx="730424" cy="34050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F9CB8187-4CB9-8040-A27B-CDA7F806B93F}" type="slidenum">
              <a:rPr lang="en-GB" sz="1200">
                <a:solidFill>
                  <a:srgbClr val="0000CC"/>
                </a:solidFill>
                <a:cs typeface="Arial" charset="0"/>
              </a:rPr>
              <a:pPr eaLnBrk="1" hangingPunct="1"/>
              <a:t>8</a:t>
            </a:fld>
            <a:endParaRPr lang="en-GB" sz="1200">
              <a:solidFill>
                <a:srgbClr val="0000CC"/>
              </a:solidFill>
              <a:cs typeface="Arial" charset="0"/>
            </a:endParaRPr>
          </a:p>
        </p:txBody>
      </p:sp>
      <p:pic>
        <p:nvPicPr>
          <p:cNvPr id="6" name="Picture 5" descr="A person wearing a black shirt&#10;&#10;Description generated with very high confidence">
            <a:extLst>
              <a:ext uri="{FF2B5EF4-FFF2-40B4-BE49-F238E27FC236}">
                <a16:creationId xmlns:a16="http://schemas.microsoft.com/office/drawing/2014/main" id="{3943DDD6-BE07-4168-AB0B-941C8E0D8B35}"/>
              </a:ext>
            </a:extLst>
          </p:cNvPr>
          <p:cNvPicPr>
            <a:picLocks noChangeAspect="1"/>
          </p:cNvPicPr>
          <p:nvPr/>
        </p:nvPicPr>
        <p:blipFill>
          <a:blip r:embed="rId3" cstate="email">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491850" y="1628800"/>
            <a:ext cx="6160300" cy="4079047"/>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1FD80-9A0D-43A8-B73D-2D8BF3C653AE}"/>
              </a:ext>
            </a:extLst>
          </p:cNvPr>
          <p:cNvSpPr>
            <a:spLocks noGrp="1"/>
          </p:cNvSpPr>
          <p:nvPr>
            <p:ph type="title"/>
          </p:nvPr>
        </p:nvSpPr>
        <p:spPr/>
        <p:txBody>
          <a:bodyPr/>
          <a:lstStyle/>
          <a:p>
            <a:r>
              <a:rPr lang="en-GB" dirty="0"/>
              <a:t>References </a:t>
            </a:r>
            <a:endParaRPr lang="en-US" dirty="0"/>
          </a:p>
        </p:txBody>
      </p:sp>
      <p:sp>
        <p:nvSpPr>
          <p:cNvPr id="3" name="Content Placeholder 2">
            <a:extLst>
              <a:ext uri="{FF2B5EF4-FFF2-40B4-BE49-F238E27FC236}">
                <a16:creationId xmlns:a16="http://schemas.microsoft.com/office/drawing/2014/main" id="{B7C53C0D-255B-42A0-BFFD-44A0C2915902}"/>
              </a:ext>
            </a:extLst>
          </p:cNvPr>
          <p:cNvSpPr>
            <a:spLocks noGrp="1"/>
          </p:cNvSpPr>
          <p:nvPr>
            <p:ph idx="1"/>
          </p:nvPr>
        </p:nvSpPr>
        <p:spPr/>
        <p:txBody>
          <a:bodyPr>
            <a:normAutofit fontScale="77500" lnSpcReduction="20000"/>
          </a:bodyPr>
          <a:lstStyle/>
          <a:p>
            <a:r>
              <a:rPr lang="en-US" b="1" dirty="0"/>
              <a:t>Chapter 5 and 6 from: David, F. R., &amp; David, F. R., 2017. </a:t>
            </a:r>
            <a:r>
              <a:rPr lang="en-US" b="1" i="1" dirty="0"/>
              <a:t>Strategic management: A competitive advantage approach, concepts and cases</a:t>
            </a:r>
            <a:r>
              <a:rPr lang="en-US" b="1" dirty="0"/>
              <a:t>. 16th ed. Boston, MA: Pearson.</a:t>
            </a:r>
          </a:p>
          <a:p>
            <a:r>
              <a:rPr lang="en-US" dirty="0"/>
              <a:t>Thompson, A., </a:t>
            </a:r>
            <a:r>
              <a:rPr lang="en-US" dirty="0" err="1"/>
              <a:t>Peteraf</a:t>
            </a:r>
            <a:r>
              <a:rPr lang="en-US" dirty="0"/>
              <a:t>, M., Gamble, J. and Strickland, A., 2016. </a:t>
            </a:r>
            <a:r>
              <a:rPr lang="en-US" i="1" dirty="0"/>
              <a:t>Crafting And Executing Strategy: The Quest For Competitive Advantage, Concepts And Cases</a:t>
            </a:r>
            <a:r>
              <a:rPr lang="en-US" dirty="0"/>
              <a:t>. 20th ed. New York: McGraw-Hill Education.</a:t>
            </a:r>
          </a:p>
          <a:p>
            <a:r>
              <a:rPr lang="en-US" dirty="0"/>
              <a:t>Slack, N., Brandon-Jones, A., Johnston, R. and Betts, A., 2015. </a:t>
            </a:r>
            <a:r>
              <a:rPr lang="en-US" i="1" dirty="0"/>
              <a:t>Operations And Process Management - Principles And Practice For Strategic Impact</a:t>
            </a:r>
            <a:r>
              <a:rPr lang="en-US" dirty="0"/>
              <a:t>. 4th ed. Harlow, United Kingdom: Pearson Education Limited.</a:t>
            </a:r>
          </a:p>
          <a:p>
            <a:endParaRPr lang="en-US" dirty="0"/>
          </a:p>
        </p:txBody>
      </p:sp>
      <p:sp>
        <p:nvSpPr>
          <p:cNvPr id="4" name="Slide Number Placeholder 3">
            <a:extLst>
              <a:ext uri="{FF2B5EF4-FFF2-40B4-BE49-F238E27FC236}">
                <a16:creationId xmlns:a16="http://schemas.microsoft.com/office/drawing/2014/main" id="{E18474A7-2C14-4B21-9394-C95EAA2336A2}"/>
              </a:ext>
            </a:extLst>
          </p:cNvPr>
          <p:cNvSpPr>
            <a:spLocks noGrp="1"/>
          </p:cNvSpPr>
          <p:nvPr>
            <p:ph type="sldNum" sz="quarter" idx="12"/>
          </p:nvPr>
        </p:nvSpPr>
        <p:spPr/>
        <p:txBody>
          <a:bodyPr/>
          <a:lstStyle/>
          <a:p>
            <a:fld id="{AC82685A-BD3A-4230-8D85-804689F67293}" type="slidenum">
              <a:rPr lang="en-GB" smtClean="0"/>
              <a:t>9</a:t>
            </a:fld>
            <a:endParaRPr lang="en-GB"/>
          </a:p>
        </p:txBody>
      </p:sp>
    </p:spTree>
    <p:extLst>
      <p:ext uri="{BB962C8B-B14F-4D97-AF65-F5344CB8AC3E}">
        <p14:creationId xmlns:p14="http://schemas.microsoft.com/office/powerpoint/2010/main" val="168046947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UWTSD Template May 18" id="{BCC61E41-D882-4A40-9D55-66CF204924FF}" vid="{772722B3-BE3D-7D43-BB8D-C4885F2C3BCC}"/>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1" width="438" row="2">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E9669FB1-61B6-2D47-8FF2-F917883D3C18}">
  <we:reference id="fa000000002" version="1.0.0.0" store="en-us" storeType="FirstParty"/>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20140311PresentationUWTSDTemplate</Template>
  <TotalTime>145</TotalTime>
  <Words>713</Words>
  <Application>Microsoft Office PowerPoint</Application>
  <PresentationFormat>On-screen Show (4:3)</PresentationFormat>
  <Paragraphs>57</Paragraphs>
  <Slides>9</Slides>
  <Notes>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Myriad Pro</vt:lpstr>
      <vt:lpstr>20140311PresentationUWTSDTemplate</vt:lpstr>
      <vt:lpstr> Schools of Strategy</vt:lpstr>
      <vt:lpstr>The 3 Schools of Strategy</vt:lpstr>
      <vt:lpstr>The Planning School</vt:lpstr>
      <vt:lpstr>The Ansoff Matrix (slide 1)</vt:lpstr>
      <vt:lpstr>The Ansoff Matrix (slide 2)</vt:lpstr>
      <vt:lpstr>The Positional School</vt:lpstr>
      <vt:lpstr>The Resource Based School</vt:lpstr>
      <vt:lpstr>  Questions?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BMSK6004 Schools of Strategy</dc:title>
  <dc:creator>Andrew Maund</dc:creator>
  <cp:lastModifiedBy>Husam Helmi</cp:lastModifiedBy>
  <cp:revision>12</cp:revision>
  <cp:lastPrinted>2013-06-14T16:15:20Z</cp:lastPrinted>
  <dcterms:created xsi:type="dcterms:W3CDTF">2018-10-30T13:19:59Z</dcterms:created>
  <dcterms:modified xsi:type="dcterms:W3CDTF">2020-06-08T16:52:05Z</dcterms:modified>
</cp:coreProperties>
</file>