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7556500" cy="10693400"/>
  <p:notesSz cx="7556500" cy="10693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42" autoAdjust="0"/>
    <p:restoredTop sz="94678" autoAdjust="0"/>
  </p:normalViewPr>
  <p:slideViewPr>
    <p:cSldViewPr>
      <p:cViewPr varScale="1">
        <p:scale>
          <a:sx n="68" d="100"/>
          <a:sy n="68" d="100"/>
        </p:scale>
        <p:origin x="1420" y="76"/>
      </p:cViewPr>
      <p:guideLst>
        <p:guide orient="horz" pos="2880"/>
        <p:guide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8" d="100"/>
          <a:sy n="68" d="100"/>
        </p:scale>
        <p:origin x="2000" y="76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275013" cy="5365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279900" y="0"/>
            <a:ext cx="3275013" cy="5365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5177CA-329C-4AB0-8A24-DCA0624636DC}" type="datetimeFigureOut">
              <a:rPr lang="en-GB" smtClean="0"/>
              <a:t>14/09/2023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503488" y="1336675"/>
            <a:ext cx="2549525" cy="36083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55650" y="5146675"/>
            <a:ext cx="6045200" cy="42100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0156825"/>
            <a:ext cx="3275013" cy="5365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279900" y="10156825"/>
            <a:ext cx="3275013" cy="5365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8EC1D9-BE06-44DA-B5A6-ED12C5F91F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6604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66737" y="3314954"/>
            <a:ext cx="6423025" cy="224561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133475" y="5988304"/>
            <a:ext cx="5289550" cy="2673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150" b="0" i="0">
                <a:solidFill>
                  <a:schemeClr val="tx1"/>
                </a:solidFill>
                <a:latin typeface="Carlito"/>
                <a:cs typeface="Carlito"/>
              </a:defRPr>
            </a:lvl1pPr>
          </a:lstStyle>
          <a:p>
            <a:pPr marL="38100">
              <a:lnSpc>
                <a:spcPct val="100000"/>
              </a:lnSpc>
              <a:spcBef>
                <a:spcPts val="60"/>
              </a:spcBef>
            </a:pPr>
            <a:fld id="{81D60167-4931-47E6-BA6A-407CBD079E47}" type="slidenum">
              <a:rPr spc="5" dirty="0"/>
              <a:t>‹#›</a:t>
            </a:fld>
            <a:endParaRPr spc="5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150" b="0" i="0">
                <a:solidFill>
                  <a:schemeClr val="tx1"/>
                </a:solidFill>
                <a:latin typeface="Carlito"/>
                <a:cs typeface="Carlito"/>
              </a:defRPr>
            </a:lvl1pPr>
          </a:lstStyle>
          <a:p>
            <a:pPr marL="38100">
              <a:lnSpc>
                <a:spcPct val="100000"/>
              </a:lnSpc>
              <a:spcBef>
                <a:spcPts val="60"/>
              </a:spcBef>
            </a:pPr>
            <a:fld id="{81D60167-4931-47E6-BA6A-407CBD079E47}" type="slidenum">
              <a:rPr spc="5" dirty="0"/>
              <a:t>‹#›</a:t>
            </a:fld>
            <a:endParaRPr spc="5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377825" y="2459482"/>
            <a:ext cx="3287077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3891597" y="2459482"/>
            <a:ext cx="3287077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150" b="0" i="0">
                <a:solidFill>
                  <a:schemeClr val="tx1"/>
                </a:solidFill>
                <a:latin typeface="Carlito"/>
                <a:cs typeface="Carlito"/>
              </a:defRPr>
            </a:lvl1pPr>
          </a:lstStyle>
          <a:p>
            <a:pPr marL="38100">
              <a:lnSpc>
                <a:spcPct val="100000"/>
              </a:lnSpc>
              <a:spcBef>
                <a:spcPts val="60"/>
              </a:spcBef>
            </a:pPr>
            <a:fld id="{81D60167-4931-47E6-BA6A-407CBD079E47}" type="slidenum">
              <a:rPr spc="5" dirty="0"/>
              <a:t>‹#›</a:t>
            </a:fld>
            <a:endParaRPr spc="5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150" b="0" i="0">
                <a:solidFill>
                  <a:schemeClr val="tx1"/>
                </a:solidFill>
                <a:latin typeface="Carlito"/>
                <a:cs typeface="Carlito"/>
              </a:defRPr>
            </a:lvl1pPr>
          </a:lstStyle>
          <a:p>
            <a:pPr marL="38100">
              <a:lnSpc>
                <a:spcPct val="100000"/>
              </a:lnSpc>
              <a:spcBef>
                <a:spcPts val="60"/>
              </a:spcBef>
            </a:pPr>
            <a:fld id="{81D60167-4931-47E6-BA6A-407CBD079E47}" type="slidenum">
              <a:rPr spc="5" dirty="0"/>
              <a:t>‹#›</a:t>
            </a:fld>
            <a:endParaRPr spc="5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150" b="0" i="0">
                <a:solidFill>
                  <a:schemeClr val="tx1"/>
                </a:solidFill>
                <a:latin typeface="Carlito"/>
                <a:cs typeface="Carlito"/>
              </a:defRPr>
            </a:lvl1pPr>
          </a:lstStyle>
          <a:p>
            <a:pPr marL="38100">
              <a:lnSpc>
                <a:spcPct val="100000"/>
              </a:lnSpc>
              <a:spcBef>
                <a:spcPts val="60"/>
              </a:spcBef>
            </a:pPr>
            <a:fld id="{81D60167-4931-47E6-BA6A-407CBD079E47}" type="slidenum">
              <a:rPr spc="5" dirty="0"/>
              <a:t>‹#›</a:t>
            </a:fld>
            <a:endParaRPr spc="5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825" y="427736"/>
            <a:ext cx="6800850" cy="17109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825" y="2459482"/>
            <a:ext cx="6800850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9210" y="9944862"/>
            <a:ext cx="2418080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825" y="9944862"/>
            <a:ext cx="1737995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810550" y="9946457"/>
            <a:ext cx="226695" cy="2063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150" b="0" i="0">
                <a:solidFill>
                  <a:schemeClr val="tx1"/>
                </a:solidFill>
                <a:latin typeface="Carlito"/>
                <a:cs typeface="Carlito"/>
              </a:defRPr>
            </a:lvl1pPr>
          </a:lstStyle>
          <a:p>
            <a:pPr marL="38100">
              <a:lnSpc>
                <a:spcPct val="100000"/>
              </a:lnSpc>
              <a:spcBef>
                <a:spcPts val="60"/>
              </a:spcBef>
            </a:pPr>
            <a:fld id="{81D60167-4931-47E6-BA6A-407CBD079E47}" type="slidenum">
              <a:rPr spc="5" dirty="0"/>
              <a:t>‹#›</a:t>
            </a:fld>
            <a:endParaRPr spc="5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g"/><Relationship Id="rId3" Type="http://schemas.openxmlformats.org/officeDocument/2006/relationships/image" Target="../media/image6.jpg"/><Relationship Id="rId7" Type="http://schemas.openxmlformats.org/officeDocument/2006/relationships/image" Target="../media/image10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.jpg"/><Relationship Id="rId5" Type="http://schemas.openxmlformats.org/officeDocument/2006/relationships/image" Target="../media/image8.jpg"/><Relationship Id="rId10" Type="http://schemas.openxmlformats.org/officeDocument/2006/relationships/image" Target="../media/image13.jpg"/><Relationship Id="rId4" Type="http://schemas.openxmlformats.org/officeDocument/2006/relationships/image" Target="../media/image7.jpg"/><Relationship Id="rId9" Type="http://schemas.openxmlformats.org/officeDocument/2006/relationships/image" Target="../media/image12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6.jpg"/><Relationship Id="rId4" Type="http://schemas.openxmlformats.org/officeDocument/2006/relationships/image" Target="../media/image1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9.jpg"/><Relationship Id="rId4" Type="http://schemas.openxmlformats.org/officeDocument/2006/relationships/image" Target="../media/image18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jp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openxmlformats.org/officeDocument/2006/relationships/image" Target="../media/image33.jpg"/><Relationship Id="rId3" Type="http://schemas.openxmlformats.org/officeDocument/2006/relationships/image" Target="../media/image23.jpg"/><Relationship Id="rId7" Type="http://schemas.openxmlformats.org/officeDocument/2006/relationships/image" Target="../media/image27.jpg"/><Relationship Id="rId12" Type="http://schemas.openxmlformats.org/officeDocument/2006/relationships/image" Target="../media/image32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6.png"/><Relationship Id="rId11" Type="http://schemas.openxmlformats.org/officeDocument/2006/relationships/image" Target="../media/image31.jpg"/><Relationship Id="rId5" Type="http://schemas.openxmlformats.org/officeDocument/2006/relationships/image" Target="../media/image25.png"/><Relationship Id="rId10" Type="http://schemas.openxmlformats.org/officeDocument/2006/relationships/image" Target="../media/image30.png"/><Relationship Id="rId4" Type="http://schemas.openxmlformats.org/officeDocument/2006/relationships/image" Target="../media/image24.png"/><Relationship Id="rId9" Type="http://schemas.openxmlformats.org/officeDocument/2006/relationships/image" Target="../media/image29.png"/><Relationship Id="rId14" Type="http://schemas.openxmlformats.org/officeDocument/2006/relationships/image" Target="../media/image34.jp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g"/><Relationship Id="rId3" Type="http://schemas.openxmlformats.org/officeDocument/2006/relationships/image" Target="../media/image35.png"/><Relationship Id="rId7" Type="http://schemas.openxmlformats.org/officeDocument/2006/relationships/image" Target="../media/image39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8.jpg"/><Relationship Id="rId11" Type="http://schemas.openxmlformats.org/officeDocument/2006/relationships/image" Target="../media/image43.jpg"/><Relationship Id="rId5" Type="http://schemas.openxmlformats.org/officeDocument/2006/relationships/image" Target="../media/image37.jpg"/><Relationship Id="rId10" Type="http://schemas.openxmlformats.org/officeDocument/2006/relationships/image" Target="../media/image42.jpg"/><Relationship Id="rId4" Type="http://schemas.openxmlformats.org/officeDocument/2006/relationships/image" Target="../media/image36.jpg"/><Relationship Id="rId9" Type="http://schemas.openxmlformats.org/officeDocument/2006/relationships/image" Target="../media/image41.jp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jpg"/><Relationship Id="rId3" Type="http://schemas.openxmlformats.org/officeDocument/2006/relationships/image" Target="../media/image44.png"/><Relationship Id="rId7" Type="http://schemas.openxmlformats.org/officeDocument/2006/relationships/image" Target="../media/image48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7.jpg"/><Relationship Id="rId11" Type="http://schemas.openxmlformats.org/officeDocument/2006/relationships/image" Target="../media/image52.jpg"/><Relationship Id="rId5" Type="http://schemas.openxmlformats.org/officeDocument/2006/relationships/image" Target="../media/image46.png"/><Relationship Id="rId10" Type="http://schemas.openxmlformats.org/officeDocument/2006/relationships/image" Target="../media/image51.jpg"/><Relationship Id="rId4" Type="http://schemas.openxmlformats.org/officeDocument/2006/relationships/image" Target="../media/image45.png"/><Relationship Id="rId9" Type="http://schemas.openxmlformats.org/officeDocument/2006/relationships/image" Target="../media/image50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6.jpg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natomytrains.com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/>
          <p:nvPr/>
        </p:nvSpPr>
        <p:spPr>
          <a:xfrm>
            <a:off x="935182" y="2231974"/>
            <a:ext cx="2709946" cy="203245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2353623" y="2451786"/>
            <a:ext cx="1005205" cy="123888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35"/>
              </a:spcBef>
            </a:pPr>
            <a:r>
              <a:rPr sz="1150" spc="20" dirty="0">
                <a:latin typeface="Arial"/>
                <a:cs typeface="Arial"/>
              </a:rPr>
              <a:t>SHSS6065</a:t>
            </a:r>
            <a:endParaRPr sz="1150">
              <a:latin typeface="Arial"/>
              <a:cs typeface="Arial"/>
            </a:endParaRPr>
          </a:p>
          <a:p>
            <a:pPr marL="12700" marR="5080" algn="ctr">
              <a:lnSpc>
                <a:spcPct val="103099"/>
              </a:lnSpc>
            </a:pPr>
            <a:r>
              <a:rPr sz="1150" spc="15" dirty="0">
                <a:latin typeface="Arial"/>
                <a:cs typeface="Arial"/>
              </a:rPr>
              <a:t>Advanced</a:t>
            </a:r>
            <a:r>
              <a:rPr sz="1150" spc="-55" dirty="0">
                <a:latin typeface="Arial"/>
                <a:cs typeface="Arial"/>
              </a:rPr>
              <a:t> </a:t>
            </a:r>
            <a:r>
              <a:rPr sz="1150" spc="15" dirty="0">
                <a:latin typeface="Arial"/>
                <a:cs typeface="Arial"/>
              </a:rPr>
              <a:t>Soft </a:t>
            </a:r>
            <a:r>
              <a:rPr sz="1150" spc="5" dirty="0">
                <a:latin typeface="Arial"/>
                <a:cs typeface="Arial"/>
              </a:rPr>
              <a:t> Tissue  </a:t>
            </a:r>
            <a:r>
              <a:rPr sz="1150" dirty="0">
                <a:latin typeface="Arial"/>
                <a:cs typeface="Arial"/>
              </a:rPr>
              <a:t>Techniques</a:t>
            </a:r>
            <a:endParaRPr sz="1150">
              <a:latin typeface="Arial"/>
              <a:cs typeface="Arial"/>
            </a:endParaRPr>
          </a:p>
          <a:p>
            <a:pPr marL="180340" marR="107314" algn="ctr">
              <a:lnSpc>
                <a:spcPts val="1540"/>
              </a:lnSpc>
              <a:spcBef>
                <a:spcPts val="835"/>
              </a:spcBef>
            </a:pPr>
            <a:r>
              <a:rPr sz="1300" b="1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1300" b="1" spc="-5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1300" b="1" dirty="0">
                <a:solidFill>
                  <a:srgbClr val="FFFFFF"/>
                </a:solidFill>
                <a:latin typeface="Arial"/>
                <a:cs typeface="Arial"/>
              </a:rPr>
              <a:t>at</a:t>
            </a:r>
            <a:r>
              <a:rPr sz="1300" b="1" spc="-5" dirty="0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sz="1300" b="1" dirty="0">
                <a:solidFill>
                  <a:srgbClr val="FFFFFF"/>
                </a:solidFill>
                <a:latin typeface="Arial"/>
                <a:cs typeface="Arial"/>
              </a:rPr>
              <a:t>my  </a:t>
            </a:r>
            <a:r>
              <a:rPr sz="1300" b="1" spc="-15" dirty="0">
                <a:solidFill>
                  <a:srgbClr val="FFFFFF"/>
                </a:solidFill>
                <a:latin typeface="Arial"/>
                <a:cs typeface="Arial"/>
              </a:rPr>
              <a:t>Trains</a:t>
            </a:r>
            <a:endParaRPr sz="1300">
              <a:latin typeface="Arial"/>
              <a:cs typeface="Arial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931025" y="2227805"/>
            <a:ext cx="2722880" cy="2045335"/>
            <a:chOff x="931025" y="2227805"/>
            <a:chExt cx="2722880" cy="2045335"/>
          </a:xfrm>
        </p:grpSpPr>
        <p:sp>
          <p:nvSpPr>
            <p:cNvPr id="6" name="object 6"/>
            <p:cNvSpPr/>
            <p:nvPr/>
          </p:nvSpPr>
          <p:spPr>
            <a:xfrm>
              <a:off x="1031063" y="2309215"/>
              <a:ext cx="1237752" cy="1870252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937260" y="2234039"/>
              <a:ext cx="2710180" cy="2032635"/>
            </a:xfrm>
            <a:custGeom>
              <a:avLst/>
              <a:gdLst/>
              <a:ahLst/>
              <a:cxnLst/>
              <a:rect l="l" t="t" r="r" b="b"/>
              <a:pathLst>
                <a:path w="2710179" h="2032635">
                  <a:moveTo>
                    <a:pt x="0" y="0"/>
                  </a:moveTo>
                  <a:lnTo>
                    <a:pt x="2709951" y="0"/>
                  </a:lnTo>
                  <a:lnTo>
                    <a:pt x="2709951" y="2032463"/>
                  </a:lnTo>
                  <a:lnTo>
                    <a:pt x="0" y="2032463"/>
                  </a:lnTo>
                  <a:lnTo>
                    <a:pt x="0" y="0"/>
                  </a:lnTo>
                  <a:close/>
                </a:path>
              </a:pathLst>
            </a:custGeom>
            <a:ln w="1246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/>
          <p:nvPr/>
        </p:nvSpPr>
        <p:spPr>
          <a:xfrm>
            <a:off x="3906977" y="2231974"/>
            <a:ext cx="2709951" cy="2032457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4156513" y="2379700"/>
            <a:ext cx="2212975" cy="2063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150" spc="10" dirty="0">
                <a:solidFill>
                  <a:srgbClr val="002060"/>
                </a:solidFill>
                <a:latin typeface="Arial"/>
                <a:cs typeface="Arial"/>
              </a:rPr>
              <a:t>Traditional </a:t>
            </a:r>
            <a:r>
              <a:rPr sz="1150" spc="15" dirty="0">
                <a:solidFill>
                  <a:srgbClr val="002060"/>
                </a:solidFill>
                <a:latin typeface="Arial"/>
                <a:cs typeface="Arial"/>
              </a:rPr>
              <a:t>Approaches </a:t>
            </a:r>
            <a:r>
              <a:rPr sz="1150" spc="10" dirty="0">
                <a:solidFill>
                  <a:srgbClr val="002060"/>
                </a:solidFill>
                <a:latin typeface="Arial"/>
                <a:cs typeface="Arial"/>
              </a:rPr>
              <a:t>to</a:t>
            </a:r>
            <a:r>
              <a:rPr sz="1150" spc="-100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sz="1150" spc="15" dirty="0">
                <a:solidFill>
                  <a:srgbClr val="002060"/>
                </a:solidFill>
                <a:latin typeface="Arial"/>
                <a:cs typeface="Arial"/>
              </a:rPr>
              <a:t>Fascia</a:t>
            </a:r>
            <a:endParaRPr sz="115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056875" y="2679652"/>
            <a:ext cx="2276475" cy="1084580"/>
          </a:xfrm>
          <a:prstGeom prst="rect">
            <a:avLst/>
          </a:prstGeom>
        </p:spPr>
        <p:txBody>
          <a:bodyPr vert="horz" wrap="square" lIns="0" tIns="40005" rIns="0" bIns="0" rtlCol="0">
            <a:spAutoFit/>
          </a:bodyPr>
          <a:lstStyle/>
          <a:p>
            <a:pPr marL="114300" indent="-102235">
              <a:lnSpc>
                <a:spcPct val="100000"/>
              </a:lnSpc>
              <a:spcBef>
                <a:spcPts val="315"/>
              </a:spcBef>
              <a:buChar char="•"/>
              <a:tabLst>
                <a:tab pos="114935" algn="l"/>
              </a:tabLst>
            </a:pPr>
            <a:r>
              <a:rPr sz="950" spc="-5" dirty="0">
                <a:latin typeface="Arial"/>
                <a:cs typeface="Arial"/>
              </a:rPr>
              <a:t>Biologically</a:t>
            </a:r>
            <a:r>
              <a:rPr sz="950" spc="-10" dirty="0">
                <a:latin typeface="Arial"/>
                <a:cs typeface="Arial"/>
              </a:rPr>
              <a:t> </a:t>
            </a:r>
            <a:r>
              <a:rPr sz="950" spc="-5" dirty="0">
                <a:latin typeface="Arial"/>
                <a:cs typeface="Arial"/>
              </a:rPr>
              <a:t>inert</a:t>
            </a:r>
            <a:endParaRPr sz="95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210"/>
              </a:spcBef>
              <a:buChar char="•"/>
              <a:tabLst>
                <a:tab pos="114935" algn="l"/>
              </a:tabLst>
            </a:pPr>
            <a:r>
              <a:rPr sz="950" spc="-5" dirty="0">
                <a:latin typeface="Arial"/>
                <a:cs typeface="Arial"/>
              </a:rPr>
              <a:t>MFR</a:t>
            </a:r>
            <a:endParaRPr sz="950">
              <a:latin typeface="Arial"/>
              <a:cs typeface="Arial"/>
            </a:endParaRPr>
          </a:p>
          <a:p>
            <a:pPr marL="232410" lvl="1" indent="-85090">
              <a:lnSpc>
                <a:spcPct val="100000"/>
              </a:lnSpc>
              <a:spcBef>
                <a:spcPts val="229"/>
              </a:spcBef>
              <a:buChar char="–"/>
              <a:tabLst>
                <a:tab pos="233045" algn="l"/>
              </a:tabLst>
            </a:pPr>
            <a:r>
              <a:rPr sz="800" spc="15" dirty="0">
                <a:latin typeface="Arial"/>
                <a:cs typeface="Arial"/>
              </a:rPr>
              <a:t>Prolonged</a:t>
            </a:r>
            <a:r>
              <a:rPr sz="800" dirty="0">
                <a:latin typeface="Arial"/>
                <a:cs typeface="Arial"/>
              </a:rPr>
              <a:t> </a:t>
            </a:r>
            <a:r>
              <a:rPr sz="800" spc="10" dirty="0">
                <a:latin typeface="Arial"/>
                <a:cs typeface="Arial"/>
              </a:rPr>
              <a:t>stretch</a:t>
            </a:r>
            <a:endParaRPr sz="800">
              <a:latin typeface="Arial"/>
              <a:cs typeface="Arial"/>
            </a:endParaRPr>
          </a:p>
          <a:p>
            <a:pPr marL="351155" lvl="2" indent="-68580">
              <a:lnSpc>
                <a:spcPct val="100000"/>
              </a:lnSpc>
              <a:spcBef>
                <a:spcPts val="175"/>
              </a:spcBef>
              <a:buChar char="•"/>
              <a:tabLst>
                <a:tab pos="351790" algn="l"/>
              </a:tabLst>
            </a:pPr>
            <a:r>
              <a:rPr sz="700" spc="5" dirty="0">
                <a:latin typeface="Arial"/>
                <a:cs typeface="Arial"/>
              </a:rPr>
              <a:t>minimum</a:t>
            </a:r>
            <a:r>
              <a:rPr sz="700" spc="-85" dirty="0">
                <a:latin typeface="Arial"/>
                <a:cs typeface="Arial"/>
              </a:rPr>
              <a:t> </a:t>
            </a:r>
            <a:r>
              <a:rPr sz="700" spc="5" dirty="0">
                <a:latin typeface="Arial"/>
                <a:cs typeface="Arial"/>
              </a:rPr>
              <a:t>90sec</a:t>
            </a:r>
            <a:endParaRPr sz="700">
              <a:latin typeface="Arial"/>
              <a:cs typeface="Arial"/>
            </a:endParaRPr>
          </a:p>
          <a:p>
            <a:pPr marL="351155" lvl="2" indent="-68580">
              <a:lnSpc>
                <a:spcPct val="100000"/>
              </a:lnSpc>
              <a:spcBef>
                <a:spcPts val="200"/>
              </a:spcBef>
              <a:buChar char="•"/>
              <a:tabLst>
                <a:tab pos="351790" algn="l"/>
              </a:tabLst>
            </a:pPr>
            <a:r>
              <a:rPr sz="700" dirty="0">
                <a:latin typeface="Arial"/>
                <a:cs typeface="Arial"/>
              </a:rPr>
              <a:t>Ideally</a:t>
            </a:r>
            <a:r>
              <a:rPr sz="700" spc="-65" dirty="0">
                <a:latin typeface="Arial"/>
                <a:cs typeface="Arial"/>
              </a:rPr>
              <a:t> </a:t>
            </a:r>
            <a:r>
              <a:rPr sz="700" spc="5" dirty="0">
                <a:latin typeface="Arial"/>
                <a:cs typeface="Arial"/>
              </a:rPr>
              <a:t>2-5mins</a:t>
            </a:r>
            <a:endParaRPr sz="700">
              <a:latin typeface="Arial"/>
              <a:cs typeface="Arial"/>
            </a:endParaRPr>
          </a:p>
          <a:p>
            <a:pPr marL="351155" lvl="2" indent="-68580">
              <a:lnSpc>
                <a:spcPct val="100000"/>
              </a:lnSpc>
              <a:spcBef>
                <a:spcPts val="165"/>
              </a:spcBef>
              <a:buChar char="•"/>
              <a:tabLst>
                <a:tab pos="351790" algn="l"/>
              </a:tabLst>
            </a:pPr>
            <a:r>
              <a:rPr sz="700" spc="5" dirty="0">
                <a:latin typeface="Arial"/>
                <a:cs typeface="Arial"/>
              </a:rPr>
              <a:t>Longitudinal </a:t>
            </a:r>
            <a:r>
              <a:rPr sz="700" dirty="0">
                <a:latin typeface="Arial"/>
                <a:cs typeface="Arial"/>
              </a:rPr>
              <a:t>pulls </a:t>
            </a:r>
            <a:r>
              <a:rPr sz="700" spc="5" dirty="0">
                <a:latin typeface="Arial"/>
                <a:cs typeface="Arial"/>
              </a:rPr>
              <a:t>or Cross Hand</a:t>
            </a:r>
            <a:r>
              <a:rPr sz="700" spc="-40" dirty="0">
                <a:latin typeface="Arial"/>
                <a:cs typeface="Arial"/>
              </a:rPr>
              <a:t> </a:t>
            </a:r>
            <a:r>
              <a:rPr sz="700" spc="5" dirty="0">
                <a:latin typeface="Arial"/>
                <a:cs typeface="Arial"/>
              </a:rPr>
              <a:t>technique</a:t>
            </a:r>
            <a:endParaRPr sz="70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240"/>
              </a:spcBef>
              <a:buChar char="•"/>
              <a:tabLst>
                <a:tab pos="114935" algn="l"/>
              </a:tabLst>
            </a:pPr>
            <a:r>
              <a:rPr sz="950" spc="-5" dirty="0">
                <a:latin typeface="Arial"/>
                <a:cs typeface="Arial"/>
              </a:rPr>
              <a:t>Acknowledgment of 2 Myofascial</a:t>
            </a:r>
            <a:r>
              <a:rPr sz="950" spc="35" dirty="0">
                <a:latin typeface="Arial"/>
                <a:cs typeface="Arial"/>
              </a:rPr>
              <a:t> </a:t>
            </a:r>
            <a:r>
              <a:rPr sz="950" spc="-5" dirty="0">
                <a:latin typeface="Arial"/>
                <a:cs typeface="Arial"/>
              </a:rPr>
              <a:t>‘slings’</a:t>
            </a:r>
            <a:endParaRPr sz="950">
              <a:latin typeface="Arial"/>
              <a:cs typeface="Arial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3909055" y="2234039"/>
            <a:ext cx="2710180" cy="2032635"/>
          </a:xfrm>
          <a:custGeom>
            <a:avLst/>
            <a:gdLst/>
            <a:ahLst/>
            <a:cxnLst/>
            <a:rect l="l" t="t" r="r" b="b"/>
            <a:pathLst>
              <a:path w="2710179" h="2032635">
                <a:moveTo>
                  <a:pt x="0" y="0"/>
                </a:moveTo>
                <a:lnTo>
                  <a:pt x="2709951" y="0"/>
                </a:lnTo>
                <a:lnTo>
                  <a:pt x="2709951" y="2032463"/>
                </a:lnTo>
                <a:lnTo>
                  <a:pt x="0" y="2032463"/>
                </a:lnTo>
                <a:lnTo>
                  <a:pt x="0" y="0"/>
                </a:lnTo>
                <a:close/>
              </a:path>
            </a:pathLst>
          </a:custGeom>
          <a:ln w="1246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2" name="object 12"/>
          <p:cNvGrpSpPr/>
          <p:nvPr/>
        </p:nvGrpSpPr>
        <p:grpSpPr>
          <a:xfrm>
            <a:off x="935182" y="6429895"/>
            <a:ext cx="2710180" cy="2032635"/>
            <a:chOff x="935182" y="6429895"/>
            <a:chExt cx="2710180" cy="2032635"/>
          </a:xfrm>
        </p:grpSpPr>
        <p:sp>
          <p:nvSpPr>
            <p:cNvPr id="13" name="object 13"/>
            <p:cNvSpPr/>
            <p:nvPr/>
          </p:nvSpPr>
          <p:spPr>
            <a:xfrm>
              <a:off x="935182" y="6429895"/>
              <a:ext cx="2709946" cy="2032457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2588920" y="6848589"/>
              <a:ext cx="1013523" cy="1172794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1045462" y="6568592"/>
            <a:ext cx="2064385" cy="14249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39420">
              <a:lnSpc>
                <a:spcPct val="100000"/>
              </a:lnSpc>
              <a:spcBef>
                <a:spcPts val="105"/>
              </a:spcBef>
            </a:pPr>
            <a:r>
              <a:rPr sz="1300" dirty="0">
                <a:solidFill>
                  <a:srgbClr val="002060"/>
                </a:solidFill>
                <a:latin typeface="Arial"/>
                <a:cs typeface="Arial"/>
              </a:rPr>
              <a:t>Anterior Oblique</a:t>
            </a:r>
            <a:r>
              <a:rPr sz="1300" spc="-55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sz="1300" dirty="0">
                <a:solidFill>
                  <a:srgbClr val="002060"/>
                </a:solidFill>
                <a:latin typeface="Arial"/>
                <a:cs typeface="Arial"/>
              </a:rPr>
              <a:t>Sling</a:t>
            </a:r>
            <a:endParaRPr sz="1300">
              <a:latin typeface="Arial"/>
              <a:cs typeface="Arial"/>
            </a:endParaRPr>
          </a:p>
          <a:p>
            <a:pPr marL="114300" marR="597535" indent="-68580">
              <a:lnSpc>
                <a:spcPts val="1130"/>
              </a:lnSpc>
              <a:spcBef>
                <a:spcPts val="855"/>
              </a:spcBef>
            </a:pPr>
            <a:r>
              <a:rPr sz="950" b="1" spc="-5" dirty="0">
                <a:latin typeface="Arial"/>
                <a:cs typeface="Arial"/>
              </a:rPr>
              <a:t>Anterior Oblique System  (AOS)</a:t>
            </a:r>
            <a:endParaRPr sz="95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175"/>
              </a:spcBef>
              <a:buChar char="•"/>
              <a:tabLst>
                <a:tab pos="114935" algn="l"/>
              </a:tabLst>
            </a:pPr>
            <a:r>
              <a:rPr sz="950" spc="-5" dirty="0">
                <a:latin typeface="Arial"/>
                <a:cs typeface="Arial"/>
              </a:rPr>
              <a:t>1. External</a:t>
            </a:r>
            <a:r>
              <a:rPr sz="950" spc="-10" dirty="0">
                <a:latin typeface="Arial"/>
                <a:cs typeface="Arial"/>
              </a:rPr>
              <a:t> </a:t>
            </a:r>
            <a:r>
              <a:rPr sz="950" spc="-5" dirty="0">
                <a:latin typeface="Arial"/>
                <a:cs typeface="Arial"/>
              </a:rPr>
              <a:t>oblique</a:t>
            </a:r>
            <a:endParaRPr sz="950">
              <a:latin typeface="Arial"/>
              <a:cs typeface="Arial"/>
            </a:endParaRPr>
          </a:p>
          <a:p>
            <a:pPr marL="114300" marR="689610" indent="-102235">
              <a:lnSpc>
                <a:spcPct val="100000"/>
              </a:lnSpc>
              <a:spcBef>
                <a:spcPts val="225"/>
              </a:spcBef>
              <a:buChar char="•"/>
              <a:tabLst>
                <a:tab pos="114935" algn="l"/>
              </a:tabLst>
            </a:pPr>
            <a:r>
              <a:rPr sz="950" spc="-5" dirty="0">
                <a:latin typeface="Arial"/>
                <a:cs typeface="Arial"/>
              </a:rPr>
              <a:t>2. Contralateral internal  </a:t>
            </a:r>
            <a:r>
              <a:rPr sz="950" spc="-10" dirty="0">
                <a:latin typeface="Arial"/>
                <a:cs typeface="Arial"/>
              </a:rPr>
              <a:t>oblique</a:t>
            </a:r>
            <a:endParaRPr sz="950">
              <a:latin typeface="Arial"/>
              <a:cs typeface="Arial"/>
            </a:endParaRPr>
          </a:p>
          <a:p>
            <a:pPr marL="114300" marR="1118235" indent="-102235">
              <a:lnSpc>
                <a:spcPct val="100000"/>
              </a:lnSpc>
              <a:spcBef>
                <a:spcPts val="240"/>
              </a:spcBef>
              <a:buChar char="•"/>
              <a:tabLst>
                <a:tab pos="114935" algn="l"/>
              </a:tabLst>
            </a:pPr>
            <a:r>
              <a:rPr sz="950" spc="-5" dirty="0">
                <a:latin typeface="Arial"/>
                <a:cs typeface="Arial"/>
              </a:rPr>
              <a:t>3.</a:t>
            </a:r>
            <a:r>
              <a:rPr sz="950" spc="-40" dirty="0">
                <a:latin typeface="Arial"/>
                <a:cs typeface="Arial"/>
              </a:rPr>
              <a:t> </a:t>
            </a:r>
            <a:r>
              <a:rPr sz="950" spc="-5" dirty="0">
                <a:latin typeface="Arial"/>
                <a:cs typeface="Arial"/>
              </a:rPr>
              <a:t>Contralateral  adductors</a:t>
            </a:r>
            <a:endParaRPr sz="950">
              <a:latin typeface="Arial"/>
              <a:cs typeface="Arial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937260" y="6431973"/>
            <a:ext cx="2710180" cy="2032635"/>
          </a:xfrm>
          <a:custGeom>
            <a:avLst/>
            <a:gdLst/>
            <a:ahLst/>
            <a:cxnLst/>
            <a:rect l="l" t="t" r="r" b="b"/>
            <a:pathLst>
              <a:path w="2710179" h="2032634">
                <a:moveTo>
                  <a:pt x="0" y="0"/>
                </a:moveTo>
                <a:lnTo>
                  <a:pt x="2709951" y="0"/>
                </a:lnTo>
                <a:lnTo>
                  <a:pt x="2709951" y="2032463"/>
                </a:lnTo>
                <a:lnTo>
                  <a:pt x="0" y="2032463"/>
                </a:lnTo>
                <a:lnTo>
                  <a:pt x="0" y="0"/>
                </a:lnTo>
                <a:close/>
              </a:path>
            </a:pathLst>
          </a:custGeom>
          <a:ln w="1246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3906977" y="6429895"/>
            <a:ext cx="2709951" cy="2032457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4056875" y="6568592"/>
            <a:ext cx="2065655" cy="131572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8775">
              <a:lnSpc>
                <a:spcPct val="100000"/>
              </a:lnSpc>
              <a:spcBef>
                <a:spcPts val="105"/>
              </a:spcBef>
            </a:pPr>
            <a:r>
              <a:rPr sz="1300" dirty="0">
                <a:solidFill>
                  <a:srgbClr val="002060"/>
                </a:solidFill>
                <a:latin typeface="Arial"/>
                <a:cs typeface="Arial"/>
              </a:rPr>
              <a:t>Posterior Oblique</a:t>
            </a:r>
            <a:r>
              <a:rPr sz="1300" spc="-60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sz="1300" dirty="0">
                <a:solidFill>
                  <a:srgbClr val="002060"/>
                </a:solidFill>
                <a:latin typeface="Arial"/>
                <a:cs typeface="Arial"/>
              </a:rPr>
              <a:t>Sling</a:t>
            </a:r>
            <a:endParaRPr sz="1300">
              <a:latin typeface="Arial"/>
              <a:cs typeface="Arial"/>
            </a:endParaRPr>
          </a:p>
          <a:p>
            <a:pPr marL="114300" marR="572135" indent="-102235">
              <a:lnSpc>
                <a:spcPts val="1130"/>
              </a:lnSpc>
              <a:spcBef>
                <a:spcPts val="1125"/>
              </a:spcBef>
            </a:pPr>
            <a:r>
              <a:rPr sz="950" b="1" spc="-5" dirty="0">
                <a:latin typeface="Arial"/>
                <a:cs typeface="Arial"/>
              </a:rPr>
              <a:t>Posterior Oblique System  (POS)</a:t>
            </a:r>
            <a:endParaRPr sz="95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175"/>
              </a:spcBef>
              <a:buChar char="•"/>
              <a:tabLst>
                <a:tab pos="114935" algn="l"/>
              </a:tabLst>
            </a:pPr>
            <a:r>
              <a:rPr sz="950" spc="-5" dirty="0">
                <a:latin typeface="Arial"/>
                <a:cs typeface="Arial"/>
              </a:rPr>
              <a:t>1. Latissimus</a:t>
            </a:r>
            <a:r>
              <a:rPr sz="950" spc="-10" dirty="0">
                <a:latin typeface="Arial"/>
                <a:cs typeface="Arial"/>
              </a:rPr>
              <a:t> </a:t>
            </a:r>
            <a:r>
              <a:rPr sz="950" spc="-5" dirty="0">
                <a:latin typeface="Arial"/>
                <a:cs typeface="Arial"/>
              </a:rPr>
              <a:t>dorsi</a:t>
            </a:r>
            <a:endParaRPr sz="95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225"/>
              </a:spcBef>
              <a:buChar char="•"/>
              <a:tabLst>
                <a:tab pos="114935" algn="l"/>
              </a:tabLst>
            </a:pPr>
            <a:r>
              <a:rPr sz="950" spc="-5" dirty="0">
                <a:latin typeface="Arial"/>
                <a:cs typeface="Arial"/>
              </a:rPr>
              <a:t>2. Thoracolumbar</a:t>
            </a:r>
            <a:r>
              <a:rPr sz="950" spc="-25" dirty="0">
                <a:latin typeface="Arial"/>
                <a:cs typeface="Arial"/>
              </a:rPr>
              <a:t> </a:t>
            </a:r>
            <a:r>
              <a:rPr sz="950" spc="-5" dirty="0">
                <a:latin typeface="Arial"/>
                <a:cs typeface="Arial"/>
              </a:rPr>
              <a:t>fascia</a:t>
            </a:r>
            <a:endParaRPr sz="950">
              <a:latin typeface="Arial"/>
              <a:cs typeface="Arial"/>
            </a:endParaRPr>
          </a:p>
          <a:p>
            <a:pPr marL="114300" marR="697865" indent="-102235">
              <a:lnSpc>
                <a:spcPct val="102200"/>
              </a:lnSpc>
              <a:spcBef>
                <a:spcPts val="195"/>
              </a:spcBef>
              <a:buChar char="•"/>
              <a:tabLst>
                <a:tab pos="114935" algn="l"/>
              </a:tabLst>
            </a:pPr>
            <a:r>
              <a:rPr sz="950" spc="-5" dirty="0">
                <a:latin typeface="Arial"/>
                <a:cs typeface="Arial"/>
              </a:rPr>
              <a:t>3. Contralateral gluteus  maximus</a:t>
            </a:r>
            <a:endParaRPr sz="950">
              <a:latin typeface="Arial"/>
              <a:cs typeface="Arial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3902820" y="6425739"/>
            <a:ext cx="2722880" cy="2045335"/>
            <a:chOff x="3902820" y="6425739"/>
            <a:chExt cx="2722880" cy="2045335"/>
          </a:xfrm>
        </p:grpSpPr>
        <p:sp>
          <p:nvSpPr>
            <p:cNvPr id="20" name="object 20"/>
            <p:cNvSpPr/>
            <p:nvPr/>
          </p:nvSpPr>
          <p:spPr>
            <a:xfrm>
              <a:off x="5667425" y="6848123"/>
              <a:ext cx="942491" cy="1131350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3909055" y="6431973"/>
              <a:ext cx="2710180" cy="2032635"/>
            </a:xfrm>
            <a:custGeom>
              <a:avLst/>
              <a:gdLst/>
              <a:ahLst/>
              <a:cxnLst/>
              <a:rect l="l" t="t" r="r" b="b"/>
              <a:pathLst>
                <a:path w="2710179" h="2032634">
                  <a:moveTo>
                    <a:pt x="0" y="0"/>
                  </a:moveTo>
                  <a:lnTo>
                    <a:pt x="2709951" y="0"/>
                  </a:lnTo>
                  <a:lnTo>
                    <a:pt x="2709951" y="2032463"/>
                  </a:lnTo>
                  <a:lnTo>
                    <a:pt x="0" y="2032463"/>
                  </a:lnTo>
                  <a:lnTo>
                    <a:pt x="0" y="0"/>
                  </a:lnTo>
                  <a:close/>
                </a:path>
              </a:pathLst>
            </a:custGeom>
            <a:ln w="1246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2" name="object 2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60"/>
              </a:spcBef>
            </a:pPr>
            <a:fld id="{81D60167-4931-47E6-BA6A-407CBD079E47}" type="slidenum">
              <a:rPr spc="5" dirty="0"/>
              <a:t>1</a:t>
            </a:fld>
            <a:endParaRPr spc="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/>
          <p:nvPr/>
        </p:nvSpPr>
        <p:spPr>
          <a:xfrm>
            <a:off x="935182" y="2231974"/>
            <a:ext cx="2709946" cy="203245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085079" y="2370671"/>
            <a:ext cx="2393315" cy="147320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630555">
              <a:lnSpc>
                <a:spcPct val="100000"/>
              </a:lnSpc>
              <a:spcBef>
                <a:spcPts val="105"/>
              </a:spcBef>
            </a:pPr>
            <a:r>
              <a:rPr sz="1300" dirty="0">
                <a:solidFill>
                  <a:srgbClr val="002060"/>
                </a:solidFill>
                <a:latin typeface="Arial"/>
                <a:cs typeface="Arial"/>
              </a:rPr>
              <a:t>Anatomy</a:t>
            </a:r>
            <a:r>
              <a:rPr sz="1300" spc="-30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sz="1300" spc="-10" dirty="0">
                <a:solidFill>
                  <a:srgbClr val="002060"/>
                </a:solidFill>
                <a:latin typeface="Arial"/>
                <a:cs typeface="Arial"/>
              </a:rPr>
              <a:t>Trains</a:t>
            </a:r>
            <a:endParaRPr sz="1300">
              <a:latin typeface="Arial"/>
              <a:cs typeface="Arial"/>
            </a:endParaRPr>
          </a:p>
          <a:p>
            <a:pPr marR="1003935" algn="ctr">
              <a:lnSpc>
                <a:spcPct val="100000"/>
              </a:lnSpc>
              <a:spcBef>
                <a:spcPts val="1030"/>
              </a:spcBef>
            </a:pPr>
            <a:r>
              <a:rPr sz="850" spc="15" dirty="0">
                <a:latin typeface="Arial"/>
                <a:cs typeface="Arial"/>
              </a:rPr>
              <a:t>Historically originates</a:t>
            </a:r>
            <a:r>
              <a:rPr sz="850" spc="-50" dirty="0">
                <a:latin typeface="Arial"/>
                <a:cs typeface="Arial"/>
              </a:rPr>
              <a:t> </a:t>
            </a:r>
            <a:r>
              <a:rPr sz="850" spc="15" dirty="0">
                <a:latin typeface="Arial"/>
                <a:cs typeface="Arial"/>
              </a:rPr>
              <a:t>from:</a:t>
            </a:r>
            <a:endParaRPr sz="850">
              <a:latin typeface="Arial"/>
              <a:cs typeface="Arial"/>
            </a:endParaRPr>
          </a:p>
          <a:p>
            <a:pPr marL="12700" marR="127635" algn="ctr">
              <a:lnSpc>
                <a:spcPct val="104600"/>
              </a:lnSpc>
              <a:spcBef>
                <a:spcPts val="95"/>
              </a:spcBef>
            </a:pPr>
            <a:r>
              <a:rPr sz="850" spc="10" dirty="0">
                <a:latin typeface="Arial"/>
                <a:cs typeface="Arial"/>
              </a:rPr>
              <a:t>Osteopathy, </a:t>
            </a:r>
            <a:r>
              <a:rPr sz="850" spc="15" dirty="0">
                <a:latin typeface="Arial"/>
                <a:cs typeface="Arial"/>
              </a:rPr>
              <a:t>chiropractic </a:t>
            </a:r>
            <a:r>
              <a:rPr sz="850" spc="10" dirty="0">
                <a:latin typeface="Arial"/>
                <a:cs typeface="Arial"/>
              </a:rPr>
              <a:t>, </a:t>
            </a:r>
            <a:r>
              <a:rPr sz="850" spc="15" dirty="0">
                <a:latin typeface="Arial"/>
                <a:cs typeface="Arial"/>
              </a:rPr>
              <a:t>Alexander</a:t>
            </a:r>
            <a:r>
              <a:rPr sz="850" spc="-65" dirty="0">
                <a:latin typeface="Arial"/>
                <a:cs typeface="Arial"/>
              </a:rPr>
              <a:t> </a:t>
            </a:r>
            <a:r>
              <a:rPr sz="850" spc="20" dirty="0">
                <a:latin typeface="Arial"/>
                <a:cs typeface="Arial"/>
              </a:rPr>
              <a:t>method,  </a:t>
            </a:r>
            <a:r>
              <a:rPr sz="850" spc="15" dirty="0">
                <a:latin typeface="Arial"/>
                <a:cs typeface="Arial"/>
              </a:rPr>
              <a:t>Feldenkrais technique </a:t>
            </a:r>
            <a:r>
              <a:rPr sz="850" spc="10" dirty="0">
                <a:latin typeface="Arial"/>
                <a:cs typeface="Arial"/>
              </a:rPr>
              <a:t>, Trager </a:t>
            </a:r>
            <a:r>
              <a:rPr sz="850" spc="15" dirty="0">
                <a:latin typeface="Arial"/>
                <a:cs typeface="Arial"/>
              </a:rPr>
              <a:t>technique,  </a:t>
            </a:r>
            <a:r>
              <a:rPr sz="850" spc="-10" dirty="0">
                <a:latin typeface="Arial"/>
                <a:cs typeface="Arial"/>
              </a:rPr>
              <a:t>Tom </a:t>
            </a:r>
            <a:r>
              <a:rPr sz="850" spc="15" dirty="0">
                <a:latin typeface="Arial"/>
                <a:cs typeface="Arial"/>
              </a:rPr>
              <a:t>Myers: </a:t>
            </a:r>
            <a:r>
              <a:rPr sz="850" spc="20" dirty="0">
                <a:latin typeface="Arial"/>
                <a:cs typeface="Arial"/>
              </a:rPr>
              <a:t>Founder </a:t>
            </a:r>
            <a:r>
              <a:rPr sz="850" spc="15" dirty="0">
                <a:latin typeface="Arial"/>
                <a:cs typeface="Arial"/>
              </a:rPr>
              <a:t>of </a:t>
            </a:r>
            <a:r>
              <a:rPr sz="850" spc="20" dirty="0">
                <a:latin typeface="Arial"/>
                <a:cs typeface="Arial"/>
              </a:rPr>
              <a:t>Anatomy</a:t>
            </a:r>
            <a:r>
              <a:rPr sz="850" spc="-55" dirty="0">
                <a:latin typeface="Arial"/>
                <a:cs typeface="Arial"/>
              </a:rPr>
              <a:t> </a:t>
            </a:r>
            <a:r>
              <a:rPr sz="850" spc="10" dirty="0">
                <a:latin typeface="Arial"/>
                <a:cs typeface="Arial"/>
              </a:rPr>
              <a:t>Trains/KMI</a:t>
            </a:r>
            <a:endParaRPr sz="850">
              <a:latin typeface="Arial"/>
              <a:cs typeface="Arial"/>
            </a:endParaRPr>
          </a:p>
          <a:p>
            <a:pPr marR="1405255" algn="ctr">
              <a:lnSpc>
                <a:spcPct val="100000"/>
              </a:lnSpc>
              <a:spcBef>
                <a:spcPts val="170"/>
              </a:spcBef>
            </a:pPr>
            <a:r>
              <a:rPr sz="850" spc="15" dirty="0">
                <a:latin typeface="Arial"/>
                <a:cs typeface="Arial"/>
              </a:rPr>
              <a:t>Fascial</a:t>
            </a:r>
            <a:r>
              <a:rPr sz="850" spc="-10" dirty="0">
                <a:latin typeface="Arial"/>
                <a:cs typeface="Arial"/>
              </a:rPr>
              <a:t> </a:t>
            </a:r>
            <a:r>
              <a:rPr sz="850" spc="15" dirty="0">
                <a:latin typeface="Arial"/>
                <a:cs typeface="Arial"/>
              </a:rPr>
              <a:t>approach:</a:t>
            </a:r>
            <a:endParaRPr sz="850">
              <a:latin typeface="Arial"/>
              <a:cs typeface="Arial"/>
            </a:endParaRPr>
          </a:p>
          <a:p>
            <a:pPr marL="114300" marR="5080">
              <a:lnSpc>
                <a:spcPts val="969"/>
              </a:lnSpc>
              <a:spcBef>
                <a:spcPts val="209"/>
              </a:spcBef>
            </a:pPr>
            <a:r>
              <a:rPr sz="850" spc="15" dirty="0">
                <a:latin typeface="Arial"/>
                <a:cs typeface="Arial"/>
              </a:rPr>
              <a:t>previously thought fascia </a:t>
            </a:r>
            <a:r>
              <a:rPr sz="850" spc="20" dirty="0">
                <a:latin typeface="Arial"/>
                <a:cs typeface="Arial"/>
              </a:rPr>
              <a:t>was a </a:t>
            </a:r>
            <a:r>
              <a:rPr sz="850" spc="15" dirty="0">
                <a:latin typeface="Arial"/>
                <a:cs typeface="Arial"/>
              </a:rPr>
              <a:t>passive</a:t>
            </a:r>
            <a:r>
              <a:rPr sz="850" spc="-15" dirty="0">
                <a:latin typeface="Arial"/>
                <a:cs typeface="Arial"/>
              </a:rPr>
              <a:t> </a:t>
            </a:r>
            <a:r>
              <a:rPr sz="850" spc="15" dirty="0">
                <a:latin typeface="Arial"/>
                <a:cs typeface="Arial"/>
              </a:rPr>
              <a:t>force  transmitter</a:t>
            </a:r>
            <a:endParaRPr sz="85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850" spc="20" dirty="0">
                <a:latin typeface="Arial"/>
                <a:cs typeface="Arial"/>
              </a:rPr>
              <a:t>Recent </a:t>
            </a:r>
            <a:r>
              <a:rPr sz="850" spc="15" dirty="0">
                <a:latin typeface="Arial"/>
                <a:cs typeface="Arial"/>
              </a:rPr>
              <a:t>research (2006+) states otherwise</a:t>
            </a:r>
            <a:r>
              <a:rPr sz="850" spc="-10" dirty="0">
                <a:latin typeface="Arial"/>
                <a:cs typeface="Arial"/>
              </a:rPr>
              <a:t> </a:t>
            </a:r>
            <a:r>
              <a:rPr sz="850" spc="35" dirty="0">
                <a:latin typeface="Arial"/>
                <a:cs typeface="Arial"/>
              </a:rPr>
              <a:t>…</a:t>
            </a:r>
            <a:endParaRPr sz="85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37260" y="2234039"/>
            <a:ext cx="2710180" cy="2032635"/>
          </a:xfrm>
          <a:custGeom>
            <a:avLst/>
            <a:gdLst/>
            <a:ahLst/>
            <a:cxnLst/>
            <a:rect l="l" t="t" r="r" b="b"/>
            <a:pathLst>
              <a:path w="2710179" h="2032635">
                <a:moveTo>
                  <a:pt x="0" y="0"/>
                </a:moveTo>
                <a:lnTo>
                  <a:pt x="2709951" y="0"/>
                </a:lnTo>
                <a:lnTo>
                  <a:pt x="2709951" y="2032463"/>
                </a:lnTo>
                <a:lnTo>
                  <a:pt x="0" y="2032463"/>
                </a:lnTo>
                <a:lnTo>
                  <a:pt x="0" y="0"/>
                </a:lnTo>
                <a:close/>
              </a:path>
            </a:pathLst>
          </a:custGeom>
          <a:ln w="1246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3906977" y="2231974"/>
            <a:ext cx="2709951" cy="203245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4056875" y="2370671"/>
            <a:ext cx="2336800" cy="14890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616585">
              <a:lnSpc>
                <a:spcPct val="100000"/>
              </a:lnSpc>
              <a:spcBef>
                <a:spcPts val="105"/>
              </a:spcBef>
            </a:pPr>
            <a:r>
              <a:rPr sz="1300" dirty="0">
                <a:solidFill>
                  <a:srgbClr val="002060"/>
                </a:solidFill>
                <a:latin typeface="Arial"/>
                <a:cs typeface="Arial"/>
              </a:rPr>
              <a:t>What is</a:t>
            </a:r>
            <a:r>
              <a:rPr sz="1300" spc="-15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sz="1300" dirty="0">
                <a:solidFill>
                  <a:srgbClr val="002060"/>
                </a:solidFill>
                <a:latin typeface="Arial"/>
                <a:cs typeface="Arial"/>
              </a:rPr>
              <a:t>Fascia?</a:t>
            </a:r>
            <a:endParaRPr sz="130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1080"/>
              </a:spcBef>
              <a:buChar char="•"/>
              <a:tabLst>
                <a:tab pos="114935" algn="l"/>
              </a:tabLst>
            </a:pPr>
            <a:r>
              <a:rPr sz="950" spc="-5" dirty="0">
                <a:latin typeface="Arial"/>
                <a:cs typeface="Arial"/>
              </a:rPr>
              <a:t>Layer of fibrous connective</a:t>
            </a:r>
            <a:r>
              <a:rPr sz="950" dirty="0">
                <a:latin typeface="Arial"/>
                <a:cs typeface="Arial"/>
              </a:rPr>
              <a:t> </a:t>
            </a:r>
            <a:r>
              <a:rPr sz="950" spc="-5" dirty="0">
                <a:latin typeface="Arial"/>
                <a:cs typeface="Arial"/>
              </a:rPr>
              <a:t>tissue</a:t>
            </a:r>
            <a:endParaRPr sz="95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215"/>
              </a:spcBef>
              <a:buChar char="•"/>
              <a:tabLst>
                <a:tab pos="114935" algn="l"/>
              </a:tabLst>
            </a:pPr>
            <a:r>
              <a:rPr sz="950" spc="-5" dirty="0">
                <a:latin typeface="Arial"/>
                <a:cs typeface="Arial"/>
              </a:rPr>
              <a:t>Latin</a:t>
            </a:r>
            <a:r>
              <a:rPr sz="950" spc="-10" dirty="0">
                <a:latin typeface="Arial"/>
                <a:cs typeface="Arial"/>
              </a:rPr>
              <a:t> </a:t>
            </a:r>
            <a:r>
              <a:rPr sz="950" spc="-5" dirty="0">
                <a:latin typeface="Arial"/>
                <a:cs typeface="Arial"/>
              </a:rPr>
              <a:t>‘band’</a:t>
            </a:r>
            <a:endParaRPr sz="950">
              <a:latin typeface="Arial"/>
              <a:cs typeface="Arial"/>
            </a:endParaRPr>
          </a:p>
          <a:p>
            <a:pPr marL="114300" marR="105410" indent="-102235">
              <a:lnSpc>
                <a:spcPct val="100000"/>
              </a:lnSpc>
              <a:spcBef>
                <a:spcPts val="225"/>
              </a:spcBef>
              <a:buChar char="•"/>
              <a:tabLst>
                <a:tab pos="114935" algn="l"/>
              </a:tabLst>
            </a:pPr>
            <a:r>
              <a:rPr sz="950" spc="-5" dirty="0">
                <a:latin typeface="Arial"/>
                <a:cs typeface="Arial"/>
              </a:rPr>
              <a:t>Surrounds muscles, groups of muscles,  blood vessels, and nerves...</a:t>
            </a:r>
            <a:endParaRPr sz="95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204"/>
              </a:spcBef>
              <a:buChar char="•"/>
              <a:tabLst>
                <a:tab pos="114935" algn="l"/>
              </a:tabLst>
            </a:pPr>
            <a:r>
              <a:rPr sz="950" spc="-5" dirty="0">
                <a:latin typeface="Arial"/>
                <a:cs typeface="Arial"/>
              </a:rPr>
              <a:t>Binds some structures together</a:t>
            </a:r>
            <a:endParaRPr sz="950">
              <a:latin typeface="Arial"/>
              <a:cs typeface="Arial"/>
            </a:endParaRPr>
          </a:p>
          <a:p>
            <a:pPr marL="114300" marR="5080" indent="-102235">
              <a:lnSpc>
                <a:spcPct val="100000"/>
              </a:lnSpc>
              <a:spcBef>
                <a:spcPts val="254"/>
              </a:spcBef>
              <a:buChar char="•"/>
              <a:tabLst>
                <a:tab pos="114935" algn="l"/>
              </a:tabLst>
            </a:pPr>
            <a:r>
              <a:rPr sz="950" spc="-5" dirty="0">
                <a:latin typeface="Arial"/>
                <a:cs typeface="Arial"/>
              </a:rPr>
              <a:t>Permit others to slide smoothly over each  other</a:t>
            </a:r>
            <a:endParaRPr sz="950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3909055" y="2234039"/>
            <a:ext cx="2710180" cy="2032635"/>
          </a:xfrm>
          <a:custGeom>
            <a:avLst/>
            <a:gdLst/>
            <a:ahLst/>
            <a:cxnLst/>
            <a:rect l="l" t="t" r="r" b="b"/>
            <a:pathLst>
              <a:path w="2710179" h="2032635">
                <a:moveTo>
                  <a:pt x="0" y="0"/>
                </a:moveTo>
                <a:lnTo>
                  <a:pt x="2709951" y="0"/>
                </a:lnTo>
                <a:lnTo>
                  <a:pt x="2709951" y="2032463"/>
                </a:lnTo>
                <a:lnTo>
                  <a:pt x="0" y="2032463"/>
                </a:lnTo>
                <a:lnTo>
                  <a:pt x="0" y="0"/>
                </a:lnTo>
                <a:close/>
              </a:path>
            </a:pathLst>
          </a:custGeom>
          <a:ln w="1246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35182" y="6429895"/>
            <a:ext cx="2709946" cy="203245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1580595" y="6564452"/>
            <a:ext cx="1203960" cy="22415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300" dirty="0">
                <a:solidFill>
                  <a:srgbClr val="002060"/>
                </a:solidFill>
                <a:latin typeface="Arial"/>
                <a:cs typeface="Arial"/>
              </a:rPr>
              <a:t>What is</a:t>
            </a:r>
            <a:r>
              <a:rPr sz="1300" spc="-75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sz="1300" dirty="0">
                <a:solidFill>
                  <a:srgbClr val="002060"/>
                </a:solidFill>
                <a:latin typeface="Arial"/>
                <a:cs typeface="Arial"/>
              </a:rPr>
              <a:t>Fascia?</a:t>
            </a:r>
            <a:endParaRPr sz="13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047024" y="6821108"/>
            <a:ext cx="1795780" cy="120015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ts val="894"/>
              </a:lnSpc>
              <a:spcBef>
                <a:spcPts val="90"/>
              </a:spcBef>
            </a:pPr>
            <a:r>
              <a:rPr sz="750" spc="-10" dirty="0">
                <a:latin typeface="Arial"/>
                <a:cs typeface="Arial"/>
              </a:rPr>
              <a:t>Made </a:t>
            </a:r>
            <a:r>
              <a:rPr sz="750" spc="-5" dirty="0">
                <a:latin typeface="Arial"/>
                <a:cs typeface="Arial"/>
              </a:rPr>
              <a:t>of</a:t>
            </a:r>
            <a:endParaRPr sz="750">
              <a:latin typeface="Arial"/>
              <a:cs typeface="Arial"/>
            </a:endParaRPr>
          </a:p>
          <a:p>
            <a:pPr marL="114300" marR="263525" indent="-102235">
              <a:lnSpc>
                <a:spcPct val="79000"/>
              </a:lnSpc>
              <a:spcBef>
                <a:spcPts val="185"/>
              </a:spcBef>
              <a:buChar char="•"/>
              <a:tabLst>
                <a:tab pos="114935" algn="l"/>
              </a:tabLst>
            </a:pPr>
            <a:r>
              <a:rPr sz="750" spc="-5" dirty="0">
                <a:latin typeface="Arial"/>
                <a:cs typeface="Arial"/>
              </a:rPr>
              <a:t>Fibrous elements (tropocollagen,  collagen, elastin </a:t>
            </a:r>
            <a:r>
              <a:rPr sz="750" spc="-10" dirty="0">
                <a:latin typeface="Arial"/>
                <a:cs typeface="Arial"/>
              </a:rPr>
              <a:t>&amp; </a:t>
            </a:r>
            <a:r>
              <a:rPr sz="750" spc="-5" dirty="0">
                <a:latin typeface="Arial"/>
                <a:cs typeface="Arial"/>
              </a:rPr>
              <a:t>reticulin,  myofibroblasts) which</a:t>
            </a:r>
            <a:r>
              <a:rPr sz="750" spc="-85" dirty="0">
                <a:latin typeface="Arial"/>
                <a:cs typeface="Arial"/>
              </a:rPr>
              <a:t> </a:t>
            </a:r>
            <a:r>
              <a:rPr sz="750" spc="-10" dirty="0">
                <a:latin typeface="Arial"/>
                <a:cs typeface="Arial"/>
              </a:rPr>
              <a:t>TRANSMIT  FORCE</a:t>
            </a:r>
            <a:endParaRPr sz="750">
              <a:latin typeface="Arial"/>
              <a:cs typeface="Arial"/>
            </a:endParaRPr>
          </a:p>
          <a:p>
            <a:pPr marL="114300" marR="5080" indent="-102235">
              <a:lnSpc>
                <a:spcPct val="79000"/>
              </a:lnSpc>
              <a:spcBef>
                <a:spcPts val="175"/>
              </a:spcBef>
              <a:buChar char="•"/>
              <a:tabLst>
                <a:tab pos="114935" algn="l"/>
              </a:tabLst>
            </a:pPr>
            <a:r>
              <a:rPr sz="750" spc="-10" dirty="0">
                <a:latin typeface="Arial"/>
                <a:cs typeface="Arial"/>
              </a:rPr>
              <a:t>Ground substance </a:t>
            </a:r>
            <a:r>
              <a:rPr sz="750" spc="-5" dirty="0">
                <a:latin typeface="Arial"/>
                <a:cs typeface="Arial"/>
              </a:rPr>
              <a:t>(glycosaminoglycans  or </a:t>
            </a:r>
            <a:r>
              <a:rPr sz="750" spc="-10" dirty="0">
                <a:latin typeface="Arial"/>
                <a:cs typeface="Arial"/>
              </a:rPr>
              <a:t>GAGs and </a:t>
            </a:r>
            <a:r>
              <a:rPr sz="750" spc="-5" dirty="0">
                <a:latin typeface="Arial"/>
                <a:cs typeface="Arial"/>
              </a:rPr>
              <a:t>Mucopolysaccharides)  which </a:t>
            </a:r>
            <a:r>
              <a:rPr sz="750" spc="-10" dirty="0">
                <a:latin typeface="Arial"/>
                <a:cs typeface="Arial"/>
              </a:rPr>
              <a:t>CARRY and TRANSMIT  CHEMISTRY and PROVIDE  VISCOELASTICITY </a:t>
            </a:r>
            <a:r>
              <a:rPr sz="750" spc="-5" dirty="0">
                <a:latin typeface="Arial"/>
                <a:cs typeface="Arial"/>
              </a:rPr>
              <a:t>(hyaluronic</a:t>
            </a:r>
            <a:r>
              <a:rPr sz="750" spc="-20" dirty="0">
                <a:latin typeface="Arial"/>
                <a:cs typeface="Arial"/>
              </a:rPr>
              <a:t> </a:t>
            </a:r>
            <a:r>
              <a:rPr sz="750" spc="-5" dirty="0">
                <a:latin typeface="Arial"/>
                <a:cs typeface="Arial"/>
              </a:rPr>
              <a:t>acid)</a:t>
            </a:r>
            <a:endParaRPr sz="750">
              <a:latin typeface="Arial"/>
              <a:cs typeface="Arial"/>
            </a:endParaRPr>
          </a:p>
          <a:p>
            <a:pPr marL="114300" marR="135890" indent="-102235">
              <a:lnSpc>
                <a:spcPct val="79000"/>
              </a:lnSpc>
              <a:spcBef>
                <a:spcPts val="180"/>
              </a:spcBef>
              <a:buChar char="•"/>
              <a:tabLst>
                <a:tab pos="114935" algn="l"/>
              </a:tabLst>
            </a:pPr>
            <a:r>
              <a:rPr sz="750" spc="-5" dirty="0">
                <a:latin typeface="Arial"/>
                <a:cs typeface="Arial"/>
              </a:rPr>
              <a:t>Fascia seen in the form of tendons,  ligaments, retinaculum,</a:t>
            </a:r>
            <a:r>
              <a:rPr sz="750" spc="-80" dirty="0">
                <a:latin typeface="Arial"/>
                <a:cs typeface="Arial"/>
              </a:rPr>
              <a:t> </a:t>
            </a:r>
            <a:r>
              <a:rPr sz="750" spc="-5" dirty="0">
                <a:latin typeface="Arial"/>
                <a:cs typeface="Arial"/>
              </a:rPr>
              <a:t>periosteum...</a:t>
            </a:r>
            <a:endParaRPr sz="750">
              <a:latin typeface="Arial"/>
              <a:cs typeface="Arial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931025" y="6425739"/>
            <a:ext cx="2722880" cy="2045335"/>
            <a:chOff x="931025" y="6425739"/>
            <a:chExt cx="2722880" cy="2045335"/>
          </a:xfrm>
        </p:grpSpPr>
        <p:sp>
          <p:nvSpPr>
            <p:cNvPr id="13" name="object 13"/>
            <p:cNvSpPr/>
            <p:nvPr/>
          </p:nvSpPr>
          <p:spPr>
            <a:xfrm>
              <a:off x="2802331" y="6699211"/>
              <a:ext cx="781748" cy="632993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2887687" y="7446127"/>
              <a:ext cx="712290" cy="563888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937260" y="6431973"/>
              <a:ext cx="2710180" cy="2032635"/>
            </a:xfrm>
            <a:custGeom>
              <a:avLst/>
              <a:gdLst/>
              <a:ahLst/>
              <a:cxnLst/>
              <a:rect l="l" t="t" r="r" b="b"/>
              <a:pathLst>
                <a:path w="2710179" h="2032634">
                  <a:moveTo>
                    <a:pt x="0" y="0"/>
                  </a:moveTo>
                  <a:lnTo>
                    <a:pt x="2709951" y="0"/>
                  </a:lnTo>
                  <a:lnTo>
                    <a:pt x="2709951" y="2032463"/>
                  </a:lnTo>
                  <a:lnTo>
                    <a:pt x="0" y="2032463"/>
                  </a:lnTo>
                  <a:lnTo>
                    <a:pt x="0" y="0"/>
                  </a:lnTo>
                  <a:close/>
                </a:path>
              </a:pathLst>
            </a:custGeom>
            <a:ln w="1246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6" name="object 16"/>
          <p:cNvSpPr/>
          <p:nvPr/>
        </p:nvSpPr>
        <p:spPr>
          <a:xfrm>
            <a:off x="3906977" y="6429895"/>
            <a:ext cx="2709951" cy="203245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/>
          <p:nvPr/>
        </p:nvSpPr>
        <p:spPr>
          <a:xfrm>
            <a:off x="4660998" y="6568592"/>
            <a:ext cx="1203960" cy="22415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300" dirty="0">
                <a:solidFill>
                  <a:srgbClr val="002060"/>
                </a:solidFill>
                <a:latin typeface="Arial"/>
                <a:cs typeface="Arial"/>
              </a:rPr>
              <a:t>What is</a:t>
            </a:r>
            <a:r>
              <a:rPr sz="1300" spc="-75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sz="1300" dirty="0">
                <a:solidFill>
                  <a:srgbClr val="002060"/>
                </a:solidFill>
                <a:latin typeface="Arial"/>
                <a:cs typeface="Arial"/>
              </a:rPr>
              <a:t>Fascia?</a:t>
            </a:r>
            <a:endParaRPr sz="1300">
              <a:latin typeface="Arial"/>
              <a:cs typeface="Arial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3902820" y="6425739"/>
            <a:ext cx="2722880" cy="2045335"/>
            <a:chOff x="3902820" y="6425739"/>
            <a:chExt cx="2722880" cy="2045335"/>
          </a:xfrm>
        </p:grpSpPr>
        <p:sp>
          <p:nvSpPr>
            <p:cNvPr id="19" name="object 19"/>
            <p:cNvSpPr/>
            <p:nvPr/>
          </p:nvSpPr>
          <p:spPr>
            <a:xfrm>
              <a:off x="4045546" y="6805909"/>
              <a:ext cx="911783" cy="810940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4088218" y="7659534"/>
              <a:ext cx="822163" cy="546735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5069890" y="6827255"/>
              <a:ext cx="661555" cy="704237"/>
            </a:xfrm>
            <a:prstGeom prst="rect">
              <a:avLst/>
            </a:prstGeom>
            <a:blipFill>
              <a:blip r:embed="rId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5944857" y="6827253"/>
              <a:ext cx="435622" cy="738339"/>
            </a:xfrm>
            <a:prstGeom prst="rect">
              <a:avLst/>
            </a:prstGeom>
            <a:blipFill>
              <a:blip r:embed="rId8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5944857" y="7595514"/>
              <a:ext cx="498627" cy="673823"/>
            </a:xfrm>
            <a:prstGeom prst="rect">
              <a:avLst/>
            </a:prstGeom>
            <a:blipFill>
              <a:blip r:embed="rId9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5112575" y="7616850"/>
              <a:ext cx="635139" cy="635139"/>
            </a:xfrm>
            <a:prstGeom prst="rect">
              <a:avLst/>
            </a:prstGeom>
            <a:blipFill>
              <a:blip r:embed="rId10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3909055" y="6431973"/>
              <a:ext cx="2710180" cy="2032635"/>
            </a:xfrm>
            <a:custGeom>
              <a:avLst/>
              <a:gdLst/>
              <a:ahLst/>
              <a:cxnLst/>
              <a:rect l="l" t="t" r="r" b="b"/>
              <a:pathLst>
                <a:path w="2710179" h="2032634">
                  <a:moveTo>
                    <a:pt x="0" y="0"/>
                  </a:moveTo>
                  <a:lnTo>
                    <a:pt x="2709951" y="0"/>
                  </a:lnTo>
                  <a:lnTo>
                    <a:pt x="2709951" y="2032463"/>
                  </a:lnTo>
                  <a:lnTo>
                    <a:pt x="0" y="2032463"/>
                  </a:lnTo>
                  <a:lnTo>
                    <a:pt x="0" y="0"/>
                  </a:lnTo>
                  <a:close/>
                </a:path>
              </a:pathLst>
            </a:custGeom>
            <a:ln w="1246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6" name="object 2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60"/>
              </a:spcBef>
            </a:pPr>
            <a:fld id="{81D60167-4931-47E6-BA6A-407CBD079E47}" type="slidenum">
              <a:rPr spc="5" dirty="0"/>
              <a:t>2</a:t>
            </a:fld>
            <a:endParaRPr spc="5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/>
          <p:nvPr/>
        </p:nvSpPr>
        <p:spPr>
          <a:xfrm>
            <a:off x="935182" y="2231974"/>
            <a:ext cx="2709946" cy="203245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085079" y="2370671"/>
            <a:ext cx="1937385" cy="14687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300" dirty="0">
                <a:solidFill>
                  <a:srgbClr val="002060"/>
                </a:solidFill>
                <a:latin typeface="Arial"/>
                <a:cs typeface="Arial"/>
              </a:rPr>
              <a:t>Fascia is</a:t>
            </a:r>
            <a:r>
              <a:rPr sz="1300" spc="-30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sz="1300" dirty="0">
                <a:solidFill>
                  <a:srgbClr val="002060"/>
                </a:solidFill>
                <a:latin typeface="Arial"/>
                <a:cs typeface="Arial"/>
              </a:rPr>
              <a:t>Proprioceptive!</a:t>
            </a:r>
            <a:endParaRPr sz="130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945"/>
              </a:spcBef>
              <a:buChar char="•"/>
              <a:tabLst>
                <a:tab pos="114935" algn="l"/>
              </a:tabLst>
            </a:pPr>
            <a:r>
              <a:rPr sz="850" spc="15" dirty="0">
                <a:latin typeface="Arial"/>
                <a:cs typeface="Arial"/>
              </a:rPr>
              <a:t>Contains</a:t>
            </a:r>
            <a:endParaRPr sz="850">
              <a:latin typeface="Arial"/>
              <a:cs typeface="Arial"/>
            </a:endParaRPr>
          </a:p>
          <a:p>
            <a:pPr marL="230504" marR="355600" lvl="1" indent="-83185">
              <a:lnSpc>
                <a:spcPts val="730"/>
              </a:lnSpc>
              <a:spcBef>
                <a:spcPts val="165"/>
              </a:spcBef>
              <a:buChar char="–"/>
              <a:tabLst>
                <a:tab pos="233045" algn="l"/>
              </a:tabLst>
            </a:pPr>
            <a:r>
              <a:rPr sz="750" spc="5" dirty="0">
                <a:latin typeface="Arial"/>
                <a:cs typeface="Arial"/>
              </a:rPr>
              <a:t>Pancini corpuscles (pressure </a:t>
            </a:r>
            <a:r>
              <a:rPr sz="750" spc="10" dirty="0">
                <a:latin typeface="Arial"/>
                <a:cs typeface="Arial"/>
              </a:rPr>
              <a:t>+  </a:t>
            </a:r>
            <a:r>
              <a:rPr sz="750" spc="5" dirty="0">
                <a:latin typeface="Arial"/>
                <a:cs typeface="Arial"/>
              </a:rPr>
              <a:t>vibration)</a:t>
            </a:r>
            <a:endParaRPr sz="750">
              <a:latin typeface="Arial"/>
              <a:cs typeface="Arial"/>
            </a:endParaRPr>
          </a:p>
          <a:p>
            <a:pPr marL="232410" lvl="1" indent="-85090">
              <a:lnSpc>
                <a:spcPct val="100000"/>
              </a:lnSpc>
              <a:spcBef>
                <a:spcPts val="35"/>
              </a:spcBef>
              <a:buChar char="–"/>
              <a:tabLst>
                <a:tab pos="233045" algn="l"/>
              </a:tabLst>
            </a:pPr>
            <a:r>
              <a:rPr sz="750" spc="5" dirty="0">
                <a:latin typeface="Arial"/>
                <a:cs typeface="Arial"/>
              </a:rPr>
              <a:t>Ruffini corpuscles (heat</a:t>
            </a:r>
            <a:r>
              <a:rPr sz="750" dirty="0">
                <a:latin typeface="Arial"/>
                <a:cs typeface="Arial"/>
              </a:rPr>
              <a:t> </a:t>
            </a:r>
            <a:r>
              <a:rPr sz="750" spc="5" dirty="0">
                <a:latin typeface="Arial"/>
                <a:cs typeface="Arial"/>
              </a:rPr>
              <a:t>sensitive)</a:t>
            </a:r>
            <a:endParaRPr sz="750">
              <a:latin typeface="Arial"/>
              <a:cs typeface="Arial"/>
            </a:endParaRPr>
          </a:p>
          <a:p>
            <a:pPr marL="114300" marR="189230" indent="-102235">
              <a:lnSpc>
                <a:spcPts val="850"/>
              </a:lnSpc>
              <a:spcBef>
                <a:spcPts val="240"/>
              </a:spcBef>
              <a:buChar char="•"/>
              <a:tabLst>
                <a:tab pos="114935" algn="l"/>
              </a:tabLst>
            </a:pPr>
            <a:r>
              <a:rPr sz="850" spc="15" dirty="0">
                <a:latin typeface="Arial"/>
                <a:cs typeface="Arial"/>
              </a:rPr>
              <a:t>Attached to </a:t>
            </a:r>
            <a:r>
              <a:rPr sz="850" spc="20" dirty="0">
                <a:latin typeface="Arial"/>
                <a:cs typeface="Arial"/>
              </a:rPr>
              <a:t>muscles and</a:t>
            </a:r>
            <a:r>
              <a:rPr sz="850" spc="-65" dirty="0">
                <a:latin typeface="Arial"/>
                <a:cs typeface="Arial"/>
              </a:rPr>
              <a:t> </a:t>
            </a:r>
            <a:r>
              <a:rPr sz="850" spc="20" dirty="0">
                <a:latin typeface="Arial"/>
                <a:cs typeface="Arial"/>
              </a:rPr>
              <a:t>muscle  </a:t>
            </a:r>
            <a:r>
              <a:rPr sz="850" spc="15" dirty="0">
                <a:latin typeface="Arial"/>
                <a:cs typeface="Arial"/>
              </a:rPr>
              <a:t>spindles</a:t>
            </a:r>
            <a:endParaRPr sz="850">
              <a:latin typeface="Arial"/>
              <a:cs typeface="Arial"/>
            </a:endParaRPr>
          </a:p>
          <a:p>
            <a:pPr marL="230504" marR="202565" lvl="1" indent="-83185">
              <a:lnSpc>
                <a:spcPts val="760"/>
              </a:lnSpc>
              <a:spcBef>
                <a:spcPts val="145"/>
              </a:spcBef>
              <a:buChar char="–"/>
              <a:tabLst>
                <a:tab pos="233045" algn="l"/>
              </a:tabLst>
            </a:pPr>
            <a:r>
              <a:rPr sz="750" spc="10" dirty="0">
                <a:latin typeface="Arial"/>
                <a:cs typeface="Arial"/>
              </a:rPr>
              <a:t>Muscle </a:t>
            </a:r>
            <a:r>
              <a:rPr sz="750" spc="5" dirty="0">
                <a:latin typeface="Arial"/>
                <a:cs typeface="Arial"/>
              </a:rPr>
              <a:t>spindles at fascial </a:t>
            </a:r>
            <a:r>
              <a:rPr sz="750" spc="10" dirty="0">
                <a:latin typeface="Arial"/>
                <a:cs typeface="Arial"/>
              </a:rPr>
              <a:t>septae  (mechanoreceptor – </a:t>
            </a:r>
            <a:r>
              <a:rPr sz="750" spc="5" dirty="0">
                <a:latin typeface="Arial"/>
                <a:cs typeface="Arial"/>
              </a:rPr>
              <a:t>stretch</a:t>
            </a:r>
            <a:r>
              <a:rPr sz="750" spc="-55" dirty="0">
                <a:latin typeface="Arial"/>
                <a:cs typeface="Arial"/>
              </a:rPr>
              <a:t> </a:t>
            </a:r>
            <a:r>
              <a:rPr sz="750" spc="5" dirty="0">
                <a:latin typeface="Arial"/>
                <a:cs typeface="Arial"/>
              </a:rPr>
              <a:t>reflex)</a:t>
            </a:r>
            <a:endParaRPr sz="750">
              <a:latin typeface="Arial"/>
              <a:cs typeface="Arial"/>
            </a:endParaRPr>
          </a:p>
          <a:p>
            <a:pPr marL="230504" marR="5080" lvl="1" indent="-83185">
              <a:lnSpc>
                <a:spcPts val="730"/>
              </a:lnSpc>
              <a:spcBef>
                <a:spcPts val="195"/>
              </a:spcBef>
              <a:buChar char="–"/>
              <a:tabLst>
                <a:tab pos="233045" algn="l"/>
              </a:tabLst>
            </a:pPr>
            <a:r>
              <a:rPr sz="750" spc="10" dirty="0">
                <a:latin typeface="Arial"/>
                <a:cs typeface="Arial"/>
              </a:rPr>
              <a:t>Muscles </a:t>
            </a:r>
            <a:r>
              <a:rPr sz="750" spc="5" dirty="0">
                <a:latin typeface="Arial"/>
                <a:cs typeface="Arial"/>
              </a:rPr>
              <a:t>directly (pec </a:t>
            </a:r>
            <a:r>
              <a:rPr sz="750" spc="10" dirty="0">
                <a:latin typeface="Arial"/>
                <a:cs typeface="Arial"/>
              </a:rPr>
              <a:t>major and</a:t>
            </a:r>
            <a:r>
              <a:rPr sz="750" spc="-35" dirty="0">
                <a:latin typeface="Arial"/>
                <a:cs typeface="Arial"/>
              </a:rPr>
              <a:t> </a:t>
            </a:r>
            <a:r>
              <a:rPr sz="750" spc="5" dirty="0">
                <a:latin typeface="Arial"/>
                <a:cs typeface="Arial"/>
              </a:rPr>
              <a:t>deltoid  to brachial</a:t>
            </a:r>
            <a:r>
              <a:rPr sz="750" dirty="0">
                <a:latin typeface="Arial"/>
                <a:cs typeface="Arial"/>
              </a:rPr>
              <a:t> </a:t>
            </a:r>
            <a:r>
              <a:rPr sz="750" spc="5" dirty="0">
                <a:latin typeface="Arial"/>
                <a:cs typeface="Arial"/>
              </a:rPr>
              <a:t>fascia)</a:t>
            </a:r>
            <a:endParaRPr sz="750">
              <a:latin typeface="Arial"/>
              <a:cs typeface="Arial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931025" y="2227805"/>
            <a:ext cx="2722880" cy="2045335"/>
            <a:chOff x="931025" y="2227805"/>
            <a:chExt cx="2722880" cy="2045335"/>
          </a:xfrm>
        </p:grpSpPr>
        <p:sp>
          <p:nvSpPr>
            <p:cNvPr id="6" name="object 6"/>
            <p:cNvSpPr/>
            <p:nvPr/>
          </p:nvSpPr>
          <p:spPr>
            <a:xfrm>
              <a:off x="3037077" y="3226860"/>
              <a:ext cx="544029" cy="496030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3101098" y="2309215"/>
              <a:ext cx="482701" cy="832739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937260" y="2234039"/>
              <a:ext cx="2710180" cy="2032635"/>
            </a:xfrm>
            <a:custGeom>
              <a:avLst/>
              <a:gdLst/>
              <a:ahLst/>
              <a:cxnLst/>
              <a:rect l="l" t="t" r="r" b="b"/>
              <a:pathLst>
                <a:path w="2710179" h="2032635">
                  <a:moveTo>
                    <a:pt x="0" y="0"/>
                  </a:moveTo>
                  <a:lnTo>
                    <a:pt x="2709951" y="0"/>
                  </a:lnTo>
                  <a:lnTo>
                    <a:pt x="2709951" y="2032463"/>
                  </a:lnTo>
                  <a:lnTo>
                    <a:pt x="0" y="2032463"/>
                  </a:lnTo>
                  <a:lnTo>
                    <a:pt x="0" y="0"/>
                  </a:lnTo>
                  <a:close/>
                </a:path>
              </a:pathLst>
            </a:custGeom>
            <a:ln w="1246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/>
          <p:nvPr/>
        </p:nvSpPr>
        <p:spPr>
          <a:xfrm>
            <a:off x="3906977" y="2231974"/>
            <a:ext cx="2709951" cy="203245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4056875" y="2289365"/>
            <a:ext cx="2393950" cy="163068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891540" marR="317500" indent="-548640">
              <a:lnSpc>
                <a:spcPct val="103099"/>
              </a:lnSpc>
              <a:spcBef>
                <a:spcPts val="90"/>
              </a:spcBef>
            </a:pPr>
            <a:r>
              <a:rPr sz="1150" spc="15" dirty="0">
                <a:solidFill>
                  <a:srgbClr val="002060"/>
                </a:solidFill>
                <a:latin typeface="Arial"/>
                <a:cs typeface="Arial"/>
              </a:rPr>
              <a:t>Fascia </a:t>
            </a:r>
            <a:r>
              <a:rPr sz="1150" spc="10" dirty="0">
                <a:solidFill>
                  <a:srgbClr val="002060"/>
                </a:solidFill>
                <a:latin typeface="Arial"/>
                <a:cs typeface="Arial"/>
              </a:rPr>
              <a:t>is </a:t>
            </a:r>
            <a:r>
              <a:rPr sz="1150" spc="15" dirty="0">
                <a:solidFill>
                  <a:srgbClr val="002060"/>
                </a:solidFill>
                <a:latin typeface="Arial"/>
                <a:cs typeface="Arial"/>
              </a:rPr>
              <a:t>a</a:t>
            </a:r>
            <a:r>
              <a:rPr sz="1150" spc="-85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sz="1150" spc="15" dirty="0">
                <a:solidFill>
                  <a:srgbClr val="002060"/>
                </a:solidFill>
                <a:latin typeface="Arial"/>
                <a:cs typeface="Arial"/>
              </a:rPr>
              <a:t>Sliding/Gliding  </a:t>
            </a:r>
            <a:r>
              <a:rPr sz="1150" spc="10" dirty="0">
                <a:solidFill>
                  <a:srgbClr val="002060"/>
                </a:solidFill>
                <a:latin typeface="Arial"/>
                <a:cs typeface="Arial"/>
              </a:rPr>
              <a:t>Interface!</a:t>
            </a:r>
            <a:endParaRPr sz="115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355"/>
              </a:spcBef>
              <a:buChar char="•"/>
              <a:tabLst>
                <a:tab pos="114935" algn="l"/>
              </a:tabLst>
            </a:pPr>
            <a:r>
              <a:rPr sz="950" spc="-5" dirty="0">
                <a:latin typeface="Arial"/>
                <a:cs typeface="Arial"/>
              </a:rPr>
              <a:t>Contains Hyaluronic</a:t>
            </a:r>
            <a:r>
              <a:rPr sz="950" spc="-60" dirty="0">
                <a:latin typeface="Arial"/>
                <a:cs typeface="Arial"/>
              </a:rPr>
              <a:t> </a:t>
            </a:r>
            <a:r>
              <a:rPr sz="950" spc="-5" dirty="0">
                <a:latin typeface="Arial"/>
                <a:cs typeface="Arial"/>
              </a:rPr>
              <a:t>Acid</a:t>
            </a:r>
            <a:endParaRPr sz="950">
              <a:latin typeface="Arial"/>
              <a:cs typeface="Arial"/>
            </a:endParaRPr>
          </a:p>
          <a:p>
            <a:pPr marL="230504" marR="5080" lvl="1" indent="-83185">
              <a:lnSpc>
                <a:spcPct val="93000"/>
              </a:lnSpc>
              <a:spcBef>
                <a:spcPts val="180"/>
              </a:spcBef>
              <a:buChar char="–"/>
              <a:tabLst>
                <a:tab pos="233045" algn="l"/>
              </a:tabLst>
            </a:pPr>
            <a:r>
              <a:rPr sz="800" spc="10" dirty="0">
                <a:latin typeface="Arial"/>
                <a:cs typeface="Arial"/>
              </a:rPr>
              <a:t>Facilitates </a:t>
            </a:r>
            <a:r>
              <a:rPr sz="800" spc="15" dirty="0">
                <a:latin typeface="Arial"/>
                <a:cs typeface="Arial"/>
              </a:rPr>
              <a:t>and </a:t>
            </a:r>
            <a:r>
              <a:rPr sz="800" spc="10" dirty="0">
                <a:latin typeface="Arial"/>
                <a:cs typeface="Arial"/>
              </a:rPr>
              <a:t>lubricates </a:t>
            </a:r>
            <a:r>
              <a:rPr sz="800" spc="15" dirty="0">
                <a:latin typeface="Arial"/>
                <a:cs typeface="Arial"/>
              </a:rPr>
              <a:t>movement between  muscle </a:t>
            </a:r>
            <a:r>
              <a:rPr sz="800" spc="10" dirty="0">
                <a:latin typeface="Arial"/>
                <a:cs typeface="Arial"/>
              </a:rPr>
              <a:t>fibres, </a:t>
            </a:r>
            <a:r>
              <a:rPr sz="800" spc="15" dirty="0">
                <a:latin typeface="Arial"/>
                <a:cs typeface="Arial"/>
              </a:rPr>
              <a:t>between </a:t>
            </a:r>
            <a:r>
              <a:rPr sz="800" spc="10" dirty="0">
                <a:latin typeface="Arial"/>
                <a:cs typeface="Arial"/>
              </a:rPr>
              <a:t>fascia </a:t>
            </a:r>
            <a:r>
              <a:rPr sz="800" spc="15" dirty="0">
                <a:latin typeface="Arial"/>
                <a:cs typeface="Arial"/>
              </a:rPr>
              <a:t>and</a:t>
            </a:r>
            <a:r>
              <a:rPr sz="800" spc="-35" dirty="0">
                <a:latin typeface="Arial"/>
                <a:cs typeface="Arial"/>
              </a:rPr>
              <a:t> </a:t>
            </a:r>
            <a:r>
              <a:rPr sz="800" spc="10" dirty="0">
                <a:latin typeface="Arial"/>
                <a:cs typeface="Arial"/>
              </a:rPr>
              <a:t>epimysium,  perimysium,</a:t>
            </a:r>
            <a:r>
              <a:rPr sz="800" spc="5" dirty="0">
                <a:latin typeface="Arial"/>
                <a:cs typeface="Arial"/>
              </a:rPr>
              <a:t> </a:t>
            </a:r>
            <a:r>
              <a:rPr sz="800" spc="10" dirty="0">
                <a:latin typeface="Arial"/>
                <a:cs typeface="Arial"/>
              </a:rPr>
              <a:t>endomysium...</a:t>
            </a:r>
            <a:endParaRPr sz="80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140"/>
              </a:spcBef>
              <a:buChar char="•"/>
              <a:tabLst>
                <a:tab pos="114935" algn="l"/>
              </a:tabLst>
            </a:pPr>
            <a:r>
              <a:rPr sz="950" spc="-5" dirty="0">
                <a:latin typeface="Arial"/>
                <a:cs typeface="Arial"/>
              </a:rPr>
              <a:t>Important in MF</a:t>
            </a:r>
            <a:r>
              <a:rPr sz="950" spc="-25" dirty="0">
                <a:latin typeface="Arial"/>
                <a:cs typeface="Arial"/>
              </a:rPr>
              <a:t> </a:t>
            </a:r>
            <a:r>
              <a:rPr sz="950" spc="-15" dirty="0">
                <a:latin typeface="Arial"/>
                <a:cs typeface="Arial"/>
              </a:rPr>
              <a:t>TrP’s</a:t>
            </a:r>
            <a:endParaRPr sz="950">
              <a:latin typeface="Arial"/>
              <a:cs typeface="Arial"/>
            </a:endParaRPr>
          </a:p>
          <a:p>
            <a:pPr marL="232410" lvl="1" indent="-85090">
              <a:lnSpc>
                <a:spcPct val="100000"/>
              </a:lnSpc>
              <a:spcBef>
                <a:spcPts val="120"/>
              </a:spcBef>
              <a:buChar char="–"/>
              <a:tabLst>
                <a:tab pos="233045" algn="l"/>
              </a:tabLst>
            </a:pPr>
            <a:r>
              <a:rPr sz="800" spc="10" dirty="0">
                <a:latin typeface="Arial"/>
                <a:cs typeface="Arial"/>
              </a:rPr>
              <a:t>Create </a:t>
            </a:r>
            <a:r>
              <a:rPr sz="800" spc="15" dirty="0">
                <a:latin typeface="Arial"/>
                <a:cs typeface="Arial"/>
              </a:rPr>
              <a:t>new </a:t>
            </a:r>
            <a:r>
              <a:rPr sz="800" spc="10" dirty="0">
                <a:latin typeface="Arial"/>
                <a:cs typeface="Arial"/>
              </a:rPr>
              <a:t>lines of tension in</a:t>
            </a:r>
            <a:r>
              <a:rPr sz="800" spc="-15" dirty="0">
                <a:latin typeface="Arial"/>
                <a:cs typeface="Arial"/>
              </a:rPr>
              <a:t> </a:t>
            </a:r>
            <a:r>
              <a:rPr sz="800" spc="10" dirty="0">
                <a:latin typeface="Arial"/>
                <a:cs typeface="Arial"/>
              </a:rPr>
              <a:t>myofascia</a:t>
            </a:r>
            <a:endParaRPr sz="800">
              <a:latin typeface="Arial"/>
              <a:cs typeface="Arial"/>
            </a:endParaRPr>
          </a:p>
          <a:p>
            <a:pPr marL="230504" marR="852169" lvl="1" indent="-83185">
              <a:lnSpc>
                <a:spcPts val="900"/>
              </a:lnSpc>
              <a:spcBef>
                <a:spcPts val="215"/>
              </a:spcBef>
              <a:buChar char="–"/>
              <a:tabLst>
                <a:tab pos="233045" algn="l"/>
              </a:tabLst>
            </a:pPr>
            <a:r>
              <a:rPr sz="800" spc="15" dirty="0">
                <a:latin typeface="Arial"/>
                <a:cs typeface="Arial"/>
              </a:rPr>
              <a:t>Causing </a:t>
            </a:r>
            <a:r>
              <a:rPr sz="800" spc="10" dirty="0">
                <a:latin typeface="Arial"/>
                <a:cs typeface="Arial"/>
              </a:rPr>
              <a:t>hyperstimulation</a:t>
            </a:r>
            <a:r>
              <a:rPr sz="800" spc="-45" dirty="0">
                <a:latin typeface="Arial"/>
                <a:cs typeface="Arial"/>
              </a:rPr>
              <a:t> </a:t>
            </a:r>
            <a:r>
              <a:rPr sz="800" spc="5" dirty="0">
                <a:latin typeface="Arial"/>
                <a:cs typeface="Arial"/>
              </a:rPr>
              <a:t>of  </a:t>
            </a:r>
            <a:r>
              <a:rPr sz="800" spc="15" dirty="0">
                <a:latin typeface="Arial"/>
                <a:cs typeface="Arial"/>
              </a:rPr>
              <a:t>mechanoreceptors</a:t>
            </a:r>
            <a:endParaRPr sz="800">
              <a:latin typeface="Arial"/>
              <a:cs typeface="Arial"/>
            </a:endParaRPr>
          </a:p>
          <a:p>
            <a:pPr marL="232410" lvl="1" indent="-85090">
              <a:lnSpc>
                <a:spcPct val="100000"/>
              </a:lnSpc>
              <a:spcBef>
                <a:spcPts val="110"/>
              </a:spcBef>
              <a:buChar char="–"/>
              <a:tabLst>
                <a:tab pos="233045" algn="l"/>
              </a:tabLst>
            </a:pPr>
            <a:r>
              <a:rPr sz="800" spc="10" dirty="0">
                <a:latin typeface="Arial"/>
                <a:cs typeface="Arial"/>
              </a:rPr>
              <a:t>Stretch </a:t>
            </a:r>
            <a:r>
              <a:rPr sz="800" spc="15" dirty="0">
                <a:latin typeface="Arial"/>
                <a:cs typeface="Arial"/>
              </a:rPr>
              <a:t>– </a:t>
            </a:r>
            <a:r>
              <a:rPr sz="800" spc="10" dirty="0">
                <a:latin typeface="Arial"/>
                <a:cs typeface="Arial"/>
              </a:rPr>
              <a:t>afferent input </a:t>
            </a:r>
            <a:r>
              <a:rPr sz="800" spc="15" dirty="0">
                <a:latin typeface="Arial"/>
                <a:cs typeface="Arial"/>
              </a:rPr>
              <a:t>–</a:t>
            </a:r>
            <a:r>
              <a:rPr sz="800" spc="-30" dirty="0">
                <a:latin typeface="Arial"/>
                <a:cs typeface="Arial"/>
              </a:rPr>
              <a:t> </a:t>
            </a:r>
            <a:r>
              <a:rPr sz="800" spc="10" dirty="0">
                <a:latin typeface="Arial"/>
                <a:cs typeface="Arial"/>
              </a:rPr>
              <a:t>pain</a:t>
            </a:r>
            <a:endParaRPr sz="800">
              <a:latin typeface="Arial"/>
              <a:cs typeface="Arial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3909055" y="2234039"/>
            <a:ext cx="2710180" cy="2032635"/>
          </a:xfrm>
          <a:custGeom>
            <a:avLst/>
            <a:gdLst/>
            <a:ahLst/>
            <a:cxnLst/>
            <a:rect l="l" t="t" r="r" b="b"/>
            <a:pathLst>
              <a:path w="2710179" h="2032635">
                <a:moveTo>
                  <a:pt x="0" y="0"/>
                </a:moveTo>
                <a:lnTo>
                  <a:pt x="2709951" y="0"/>
                </a:lnTo>
                <a:lnTo>
                  <a:pt x="2709951" y="2032463"/>
                </a:lnTo>
                <a:lnTo>
                  <a:pt x="0" y="2032463"/>
                </a:lnTo>
                <a:lnTo>
                  <a:pt x="0" y="0"/>
                </a:lnTo>
                <a:close/>
              </a:path>
            </a:pathLst>
          </a:custGeom>
          <a:ln w="1246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935182" y="6429895"/>
            <a:ext cx="2709946" cy="203245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1059679" y="6487299"/>
            <a:ext cx="2433320" cy="156527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916940" marR="332105" indent="-548640">
              <a:lnSpc>
                <a:spcPct val="103099"/>
              </a:lnSpc>
              <a:spcBef>
                <a:spcPts val="90"/>
              </a:spcBef>
            </a:pPr>
            <a:r>
              <a:rPr sz="1150" spc="15" dirty="0">
                <a:solidFill>
                  <a:srgbClr val="002060"/>
                </a:solidFill>
                <a:latin typeface="Arial"/>
                <a:cs typeface="Arial"/>
              </a:rPr>
              <a:t>Fascia </a:t>
            </a:r>
            <a:r>
              <a:rPr sz="1150" spc="10" dirty="0">
                <a:solidFill>
                  <a:srgbClr val="002060"/>
                </a:solidFill>
                <a:latin typeface="Arial"/>
                <a:cs typeface="Arial"/>
              </a:rPr>
              <a:t>is </a:t>
            </a:r>
            <a:r>
              <a:rPr sz="1150" spc="15" dirty="0">
                <a:solidFill>
                  <a:srgbClr val="002060"/>
                </a:solidFill>
                <a:latin typeface="Arial"/>
                <a:cs typeface="Arial"/>
              </a:rPr>
              <a:t>a</a:t>
            </a:r>
            <a:r>
              <a:rPr sz="1150" spc="-85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sz="1150" spc="15" dirty="0">
                <a:solidFill>
                  <a:srgbClr val="002060"/>
                </a:solidFill>
                <a:latin typeface="Arial"/>
                <a:cs typeface="Arial"/>
              </a:rPr>
              <a:t>Sliding/Gliding  </a:t>
            </a:r>
            <a:r>
              <a:rPr sz="1150" spc="10" dirty="0">
                <a:solidFill>
                  <a:srgbClr val="002060"/>
                </a:solidFill>
                <a:latin typeface="Arial"/>
                <a:cs typeface="Arial"/>
              </a:rPr>
              <a:t>Interface!</a:t>
            </a:r>
            <a:endParaRPr sz="1150">
              <a:latin typeface="Arial"/>
              <a:cs typeface="Arial"/>
            </a:endParaRPr>
          </a:p>
          <a:p>
            <a:pPr marL="139700" indent="-102235">
              <a:lnSpc>
                <a:spcPts val="950"/>
              </a:lnSpc>
              <a:spcBef>
                <a:spcPts val="290"/>
              </a:spcBef>
              <a:buChar char="•"/>
              <a:tabLst>
                <a:tab pos="140335" algn="l"/>
              </a:tabLst>
            </a:pPr>
            <a:r>
              <a:rPr sz="800" dirty="0">
                <a:latin typeface="Arial"/>
                <a:cs typeface="Arial"/>
              </a:rPr>
              <a:t>Contains Hyaluronic</a:t>
            </a:r>
            <a:r>
              <a:rPr sz="800" spc="-50" dirty="0">
                <a:latin typeface="Arial"/>
                <a:cs typeface="Arial"/>
              </a:rPr>
              <a:t> </a:t>
            </a:r>
            <a:r>
              <a:rPr sz="800" dirty="0">
                <a:latin typeface="Arial"/>
                <a:cs typeface="Arial"/>
              </a:rPr>
              <a:t>Acid</a:t>
            </a:r>
            <a:endParaRPr sz="800">
              <a:latin typeface="Arial"/>
              <a:cs typeface="Arial"/>
            </a:endParaRPr>
          </a:p>
          <a:p>
            <a:pPr marL="257810" lvl="1" indent="-85090">
              <a:lnSpc>
                <a:spcPts val="830"/>
              </a:lnSpc>
              <a:buChar char="–"/>
              <a:tabLst>
                <a:tab pos="258445" algn="l"/>
              </a:tabLst>
            </a:pPr>
            <a:r>
              <a:rPr sz="700" spc="5" dirty="0">
                <a:latin typeface="Arial"/>
                <a:cs typeface="Arial"/>
              </a:rPr>
              <a:t>At</a:t>
            </a:r>
            <a:r>
              <a:rPr sz="700" spc="-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MFTrPs</a:t>
            </a:r>
            <a:endParaRPr sz="700">
              <a:latin typeface="Arial"/>
              <a:cs typeface="Arial"/>
            </a:endParaRPr>
          </a:p>
          <a:p>
            <a:pPr marL="376555" lvl="2" indent="-68580">
              <a:lnSpc>
                <a:spcPts val="715"/>
              </a:lnSpc>
              <a:buChar char="•"/>
              <a:tabLst>
                <a:tab pos="377190" algn="l"/>
              </a:tabLst>
            </a:pPr>
            <a:r>
              <a:rPr sz="600" spc="-10" dirty="0">
                <a:latin typeface="Arial"/>
                <a:cs typeface="Arial"/>
              </a:rPr>
              <a:t>Treatment </a:t>
            </a:r>
            <a:r>
              <a:rPr sz="600" spc="-5" dirty="0">
                <a:latin typeface="Arial"/>
                <a:cs typeface="Arial"/>
              </a:rPr>
              <a:t>that increase temperature to above 40+</a:t>
            </a:r>
            <a:r>
              <a:rPr sz="600" spc="-10" dirty="0">
                <a:latin typeface="Arial"/>
                <a:cs typeface="Arial"/>
              </a:rPr>
              <a:t> </a:t>
            </a:r>
            <a:r>
              <a:rPr sz="600" spc="-7" baseline="27777" dirty="0">
                <a:latin typeface="Arial"/>
                <a:cs typeface="Arial"/>
              </a:rPr>
              <a:t>o</a:t>
            </a:r>
            <a:r>
              <a:rPr sz="600" spc="-5" dirty="0">
                <a:latin typeface="Arial"/>
                <a:cs typeface="Arial"/>
              </a:rPr>
              <a:t>C</a:t>
            </a:r>
            <a:endParaRPr sz="600">
              <a:latin typeface="Arial"/>
              <a:cs typeface="Arial"/>
            </a:endParaRPr>
          </a:p>
          <a:p>
            <a:pPr marL="376555" lvl="2" indent="-68580">
              <a:lnSpc>
                <a:spcPts val="710"/>
              </a:lnSpc>
              <a:buChar char="•"/>
              <a:tabLst>
                <a:tab pos="377190" algn="l"/>
              </a:tabLst>
            </a:pPr>
            <a:r>
              <a:rPr sz="600" spc="-5" dirty="0">
                <a:latin typeface="Arial"/>
                <a:cs typeface="Arial"/>
              </a:rPr>
              <a:t>Increases </a:t>
            </a:r>
            <a:r>
              <a:rPr sz="600" spc="-10" dirty="0">
                <a:latin typeface="Arial"/>
                <a:cs typeface="Arial"/>
              </a:rPr>
              <a:t>VISCOSITY </a:t>
            </a:r>
            <a:r>
              <a:rPr sz="600" spc="-5" dirty="0">
                <a:latin typeface="Arial"/>
                <a:cs typeface="Arial"/>
              </a:rPr>
              <a:t>of</a:t>
            </a:r>
            <a:r>
              <a:rPr sz="600" spc="-15" dirty="0">
                <a:latin typeface="Arial"/>
                <a:cs typeface="Arial"/>
              </a:rPr>
              <a:t> </a:t>
            </a:r>
            <a:r>
              <a:rPr sz="600" spc="-10" dirty="0">
                <a:latin typeface="Arial"/>
                <a:cs typeface="Arial"/>
              </a:rPr>
              <a:t>HA</a:t>
            </a:r>
            <a:endParaRPr sz="600">
              <a:latin typeface="Arial"/>
              <a:cs typeface="Arial"/>
            </a:endParaRPr>
          </a:p>
          <a:p>
            <a:pPr marL="376555" lvl="2" indent="-68580">
              <a:lnSpc>
                <a:spcPts val="710"/>
              </a:lnSpc>
              <a:buChar char="•"/>
              <a:tabLst>
                <a:tab pos="377190" algn="l"/>
              </a:tabLst>
            </a:pPr>
            <a:r>
              <a:rPr sz="600" spc="-5" dirty="0">
                <a:latin typeface="Arial"/>
                <a:cs typeface="Arial"/>
              </a:rPr>
              <a:t>Thickening reduces sliding/gliding interface:</a:t>
            </a:r>
            <a:r>
              <a:rPr sz="600" spc="-10" dirty="0">
                <a:latin typeface="Arial"/>
                <a:cs typeface="Arial"/>
              </a:rPr>
              <a:t> </a:t>
            </a:r>
            <a:r>
              <a:rPr sz="600" spc="-5" dirty="0">
                <a:latin typeface="Arial"/>
                <a:cs typeface="Arial"/>
              </a:rPr>
              <a:t>densification</a:t>
            </a:r>
            <a:endParaRPr sz="600">
              <a:latin typeface="Arial"/>
              <a:cs typeface="Arial"/>
            </a:endParaRPr>
          </a:p>
          <a:p>
            <a:pPr marL="376555" lvl="2" indent="-68580">
              <a:lnSpc>
                <a:spcPts val="710"/>
              </a:lnSpc>
              <a:buChar char="•"/>
              <a:tabLst>
                <a:tab pos="377190" algn="l"/>
              </a:tabLst>
            </a:pPr>
            <a:r>
              <a:rPr sz="600" spc="-15" dirty="0">
                <a:latin typeface="Arial"/>
                <a:cs typeface="Arial"/>
              </a:rPr>
              <a:t>PATHOLOGICAL:</a:t>
            </a:r>
            <a:r>
              <a:rPr sz="600" spc="-10" dirty="0">
                <a:latin typeface="Arial"/>
                <a:cs typeface="Arial"/>
              </a:rPr>
              <a:t> </a:t>
            </a:r>
            <a:r>
              <a:rPr sz="600" spc="-15" dirty="0">
                <a:latin typeface="Arial"/>
                <a:cs typeface="Arial"/>
              </a:rPr>
              <a:t>INFLAMMATORY</a:t>
            </a:r>
            <a:endParaRPr sz="600">
              <a:latin typeface="Arial"/>
              <a:cs typeface="Arial"/>
            </a:endParaRPr>
          </a:p>
          <a:p>
            <a:pPr marL="376555" marR="90170" lvl="2" indent="-67945">
              <a:lnSpc>
                <a:spcPct val="79000"/>
              </a:lnSpc>
              <a:spcBef>
                <a:spcPts val="150"/>
              </a:spcBef>
              <a:buChar char="•"/>
              <a:tabLst>
                <a:tab pos="377190" algn="l"/>
              </a:tabLst>
            </a:pPr>
            <a:r>
              <a:rPr sz="600" spc="-5" dirty="0">
                <a:latin typeface="Arial"/>
                <a:cs typeface="Arial"/>
              </a:rPr>
              <a:t>Create inflammatory response (? Delayed up to 48hours) if  you treat the area of densification</a:t>
            </a:r>
            <a:r>
              <a:rPr sz="600" spc="-15" dirty="0">
                <a:latin typeface="Arial"/>
                <a:cs typeface="Arial"/>
              </a:rPr>
              <a:t> </a:t>
            </a:r>
            <a:r>
              <a:rPr sz="600" spc="-5" dirty="0">
                <a:latin typeface="Arial"/>
                <a:cs typeface="Arial"/>
              </a:rPr>
              <a:t>directly</a:t>
            </a:r>
            <a:endParaRPr sz="600">
              <a:latin typeface="Arial"/>
              <a:cs typeface="Arial"/>
            </a:endParaRPr>
          </a:p>
          <a:p>
            <a:pPr marL="255904" marR="30480" lvl="1" indent="-83185">
              <a:lnSpc>
                <a:spcPts val="690"/>
              </a:lnSpc>
              <a:spcBef>
                <a:spcPts val="155"/>
              </a:spcBef>
              <a:buChar char="–"/>
              <a:tabLst>
                <a:tab pos="258445" algn="l"/>
              </a:tabLst>
            </a:pPr>
            <a:r>
              <a:rPr sz="700" spc="5" dirty="0">
                <a:latin typeface="Arial"/>
                <a:cs typeface="Arial"/>
              </a:rPr>
              <a:t>DON’T </a:t>
            </a:r>
            <a:r>
              <a:rPr sz="700" dirty="0">
                <a:latin typeface="Arial"/>
                <a:cs typeface="Arial"/>
              </a:rPr>
              <a:t>treat </a:t>
            </a:r>
            <a:r>
              <a:rPr sz="700" spc="5" dirty="0">
                <a:latin typeface="Arial"/>
                <a:cs typeface="Arial"/>
              </a:rPr>
              <a:t>with heat </a:t>
            </a:r>
            <a:r>
              <a:rPr sz="700" dirty="0">
                <a:latin typeface="Arial"/>
                <a:cs typeface="Arial"/>
              </a:rPr>
              <a:t>at </a:t>
            </a:r>
            <a:r>
              <a:rPr sz="700" spc="-5" dirty="0">
                <a:latin typeface="Arial"/>
                <a:cs typeface="Arial"/>
              </a:rPr>
              <a:t>MFTrP </a:t>
            </a:r>
            <a:r>
              <a:rPr sz="700" dirty="0">
                <a:latin typeface="Arial"/>
                <a:cs typeface="Arial"/>
              </a:rPr>
              <a:t>site: treat </a:t>
            </a:r>
            <a:r>
              <a:rPr sz="700" spc="-25" dirty="0">
                <a:latin typeface="Arial"/>
                <a:cs typeface="Arial"/>
              </a:rPr>
              <a:t>AWAY </a:t>
            </a:r>
            <a:r>
              <a:rPr sz="700" spc="5" dirty="0">
                <a:latin typeface="Arial"/>
                <a:cs typeface="Arial"/>
              </a:rPr>
              <a:t>from  </a:t>
            </a:r>
            <a:r>
              <a:rPr sz="700" dirty="0">
                <a:latin typeface="Arial"/>
                <a:cs typeface="Arial"/>
              </a:rPr>
              <a:t>site</a:t>
            </a:r>
            <a:endParaRPr sz="700">
              <a:latin typeface="Arial"/>
              <a:cs typeface="Arial"/>
            </a:endParaRPr>
          </a:p>
          <a:p>
            <a:pPr marL="255904" marR="135255" lvl="1" indent="-83185">
              <a:lnSpc>
                <a:spcPts val="690"/>
              </a:lnSpc>
              <a:spcBef>
                <a:spcPts val="160"/>
              </a:spcBef>
              <a:buChar char="–"/>
              <a:tabLst>
                <a:tab pos="258445" algn="l"/>
              </a:tabLst>
            </a:pPr>
            <a:r>
              <a:rPr sz="700" spc="5" dirty="0">
                <a:latin typeface="Arial"/>
                <a:cs typeface="Arial"/>
              </a:rPr>
              <a:t>Decrease pressure </a:t>
            </a:r>
            <a:r>
              <a:rPr sz="700" dirty="0">
                <a:latin typeface="Arial"/>
                <a:cs typeface="Arial"/>
              </a:rPr>
              <a:t>in </a:t>
            </a:r>
            <a:r>
              <a:rPr sz="700" spc="-5" dirty="0">
                <a:latin typeface="Arial"/>
                <a:cs typeface="Arial"/>
              </a:rPr>
              <a:t>MFTrP </a:t>
            </a:r>
            <a:r>
              <a:rPr sz="700" spc="5" dirty="0">
                <a:latin typeface="Arial"/>
                <a:cs typeface="Arial"/>
              </a:rPr>
              <a:t>by moving healthy  </a:t>
            </a:r>
            <a:r>
              <a:rPr sz="700" dirty="0">
                <a:latin typeface="Arial"/>
                <a:cs typeface="Arial"/>
              </a:rPr>
              <a:t>fascia to </a:t>
            </a:r>
            <a:r>
              <a:rPr sz="700" spc="5" dirty="0">
                <a:latin typeface="Arial"/>
                <a:cs typeface="Arial"/>
              </a:rPr>
              <a:t>unhealthy </a:t>
            </a:r>
            <a:r>
              <a:rPr sz="700" dirty="0">
                <a:latin typeface="Arial"/>
                <a:cs typeface="Arial"/>
              </a:rPr>
              <a:t>fascia </a:t>
            </a:r>
            <a:r>
              <a:rPr sz="700" spc="5" dirty="0">
                <a:latin typeface="Arial"/>
                <a:cs typeface="Arial"/>
              </a:rPr>
              <a:t>(reduce the </a:t>
            </a:r>
            <a:r>
              <a:rPr sz="700" dirty="0">
                <a:latin typeface="Arial"/>
                <a:cs typeface="Arial"/>
              </a:rPr>
              <a:t>local</a:t>
            </a:r>
            <a:r>
              <a:rPr sz="700" spc="1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stretch)</a:t>
            </a:r>
            <a:endParaRPr sz="700">
              <a:latin typeface="Arial"/>
              <a:cs typeface="Arial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937260" y="6431973"/>
            <a:ext cx="2710180" cy="2032635"/>
          </a:xfrm>
          <a:custGeom>
            <a:avLst/>
            <a:gdLst/>
            <a:ahLst/>
            <a:cxnLst/>
            <a:rect l="l" t="t" r="r" b="b"/>
            <a:pathLst>
              <a:path w="2710179" h="2032634">
                <a:moveTo>
                  <a:pt x="0" y="0"/>
                </a:moveTo>
                <a:lnTo>
                  <a:pt x="2709951" y="0"/>
                </a:lnTo>
                <a:lnTo>
                  <a:pt x="2709951" y="2032463"/>
                </a:lnTo>
                <a:lnTo>
                  <a:pt x="0" y="2032463"/>
                </a:lnTo>
                <a:lnTo>
                  <a:pt x="0" y="0"/>
                </a:lnTo>
                <a:close/>
              </a:path>
            </a:pathLst>
          </a:custGeom>
          <a:ln w="1246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3906977" y="6429895"/>
            <a:ext cx="2709951" cy="203245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4056875" y="6564452"/>
            <a:ext cx="2345690" cy="143446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6830">
              <a:lnSpc>
                <a:spcPct val="100000"/>
              </a:lnSpc>
              <a:spcBef>
                <a:spcPts val="105"/>
              </a:spcBef>
            </a:pPr>
            <a:r>
              <a:rPr sz="1300" dirty="0">
                <a:solidFill>
                  <a:srgbClr val="002060"/>
                </a:solidFill>
                <a:latin typeface="Arial"/>
                <a:cs typeface="Arial"/>
              </a:rPr>
              <a:t>Fascia is</a:t>
            </a:r>
            <a:r>
              <a:rPr sz="1300" spc="-10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sz="1300" dirty="0">
                <a:solidFill>
                  <a:srgbClr val="002060"/>
                </a:solidFill>
                <a:latin typeface="Arial"/>
                <a:cs typeface="Arial"/>
              </a:rPr>
              <a:t>Contractile!</a:t>
            </a:r>
            <a:endParaRPr sz="130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1035"/>
              </a:spcBef>
              <a:buChar char="•"/>
              <a:tabLst>
                <a:tab pos="114935" algn="l"/>
              </a:tabLst>
            </a:pPr>
            <a:r>
              <a:rPr sz="800" dirty="0">
                <a:latin typeface="Arial"/>
                <a:cs typeface="Arial"/>
              </a:rPr>
              <a:t>Contains</a:t>
            </a:r>
            <a:r>
              <a:rPr sz="800" spc="-10" dirty="0">
                <a:latin typeface="Arial"/>
                <a:cs typeface="Arial"/>
              </a:rPr>
              <a:t> </a:t>
            </a:r>
            <a:r>
              <a:rPr sz="800" spc="-5" dirty="0">
                <a:latin typeface="Arial"/>
                <a:cs typeface="Arial"/>
              </a:rPr>
              <a:t>Myofibroblasts</a:t>
            </a:r>
            <a:endParaRPr sz="800">
              <a:latin typeface="Arial"/>
              <a:cs typeface="Arial"/>
            </a:endParaRPr>
          </a:p>
          <a:p>
            <a:pPr marL="351155" marR="48260" lvl="1" indent="-67945">
              <a:lnSpc>
                <a:spcPts val="630"/>
              </a:lnSpc>
              <a:spcBef>
                <a:spcPts val="150"/>
              </a:spcBef>
              <a:buChar char="•"/>
              <a:tabLst>
                <a:tab pos="351790" algn="l"/>
              </a:tabLst>
            </a:pPr>
            <a:r>
              <a:rPr sz="600" spc="-5" dirty="0">
                <a:latin typeface="Arial"/>
                <a:cs typeface="Arial"/>
              </a:rPr>
              <a:t>Middle ground between smooth muscle cell and traditional  fibroblast (build and maintain collagen</a:t>
            </a:r>
            <a:r>
              <a:rPr sz="600" spc="-15" dirty="0">
                <a:latin typeface="Arial"/>
                <a:cs typeface="Arial"/>
              </a:rPr>
              <a:t> </a:t>
            </a:r>
            <a:r>
              <a:rPr sz="600" spc="-5" dirty="0">
                <a:latin typeface="Arial"/>
                <a:cs typeface="Arial"/>
              </a:rPr>
              <a:t>matrix)</a:t>
            </a:r>
            <a:endParaRPr sz="600">
              <a:latin typeface="Arial"/>
              <a:cs typeface="Arial"/>
            </a:endParaRPr>
          </a:p>
          <a:p>
            <a:pPr marL="351155" lvl="1" indent="-68580">
              <a:lnSpc>
                <a:spcPct val="100000"/>
              </a:lnSpc>
              <a:spcBef>
                <a:spcPts val="70"/>
              </a:spcBef>
              <a:buChar char="•"/>
              <a:tabLst>
                <a:tab pos="351790" algn="l"/>
              </a:tabLst>
            </a:pPr>
            <a:r>
              <a:rPr sz="600" spc="-5" dirty="0">
                <a:latin typeface="Arial"/>
                <a:cs typeface="Arial"/>
              </a:rPr>
              <a:t>Responsible for CHRONIC</a:t>
            </a:r>
            <a:r>
              <a:rPr sz="600" spc="-15" dirty="0">
                <a:latin typeface="Arial"/>
                <a:cs typeface="Arial"/>
              </a:rPr>
              <a:t> </a:t>
            </a:r>
            <a:r>
              <a:rPr sz="600" spc="-5" dirty="0">
                <a:latin typeface="Arial"/>
                <a:cs typeface="Arial"/>
              </a:rPr>
              <a:t>contractures</a:t>
            </a:r>
            <a:endParaRPr sz="600">
              <a:latin typeface="Arial"/>
              <a:cs typeface="Arial"/>
            </a:endParaRPr>
          </a:p>
          <a:p>
            <a:pPr marL="351155" lvl="1" indent="-68580">
              <a:lnSpc>
                <a:spcPct val="100000"/>
              </a:lnSpc>
              <a:spcBef>
                <a:spcPts val="50"/>
              </a:spcBef>
              <a:buChar char="•"/>
              <a:tabLst>
                <a:tab pos="351790" algn="l"/>
              </a:tabLst>
            </a:pPr>
            <a:r>
              <a:rPr sz="600" spc="-5" dirty="0">
                <a:latin typeface="Arial"/>
                <a:cs typeface="Arial"/>
              </a:rPr>
              <a:t>Density is positively correlated to physical</a:t>
            </a:r>
            <a:r>
              <a:rPr sz="600" spc="-10" dirty="0">
                <a:latin typeface="Arial"/>
                <a:cs typeface="Arial"/>
              </a:rPr>
              <a:t> </a:t>
            </a:r>
            <a:r>
              <a:rPr sz="600" spc="-5" dirty="0">
                <a:latin typeface="Arial"/>
                <a:cs typeface="Arial"/>
              </a:rPr>
              <a:t>activity</a:t>
            </a:r>
            <a:endParaRPr sz="600">
              <a:latin typeface="Arial"/>
              <a:cs typeface="Arial"/>
            </a:endParaRPr>
          </a:p>
          <a:p>
            <a:pPr marL="351155" marR="41910" lvl="1" indent="-67945">
              <a:lnSpc>
                <a:spcPts val="660"/>
              </a:lnSpc>
              <a:spcBef>
                <a:spcPts val="120"/>
              </a:spcBef>
              <a:buChar char="•"/>
              <a:tabLst>
                <a:tab pos="351790" algn="l"/>
              </a:tabLst>
            </a:pPr>
            <a:r>
              <a:rPr sz="600" spc="-10" dirty="0">
                <a:latin typeface="Arial"/>
                <a:cs typeface="Arial"/>
              </a:rPr>
              <a:t>NOT </a:t>
            </a:r>
            <a:r>
              <a:rPr sz="600" spc="-5" dirty="0">
                <a:latin typeface="Arial"/>
                <a:cs typeface="Arial"/>
              </a:rPr>
              <a:t>stimulated to contract via neural synapse, more likely  chemical fluid changes</a:t>
            </a:r>
            <a:r>
              <a:rPr sz="600" spc="-10" dirty="0">
                <a:latin typeface="Arial"/>
                <a:cs typeface="Arial"/>
              </a:rPr>
              <a:t> </a:t>
            </a:r>
            <a:r>
              <a:rPr sz="600" spc="-5" dirty="0">
                <a:latin typeface="Arial"/>
                <a:cs typeface="Arial"/>
              </a:rPr>
              <a:t>(pH)</a:t>
            </a:r>
            <a:endParaRPr sz="600">
              <a:latin typeface="Arial"/>
              <a:cs typeface="Arial"/>
            </a:endParaRPr>
          </a:p>
          <a:p>
            <a:pPr marL="351155" lvl="1" indent="-68580">
              <a:lnSpc>
                <a:spcPct val="100000"/>
              </a:lnSpc>
              <a:spcBef>
                <a:spcPts val="30"/>
              </a:spcBef>
              <a:buChar char="•"/>
              <a:tabLst>
                <a:tab pos="351790" algn="l"/>
              </a:tabLst>
            </a:pPr>
            <a:r>
              <a:rPr sz="600" spc="-5" dirty="0">
                <a:latin typeface="Arial"/>
                <a:cs typeface="Arial"/>
              </a:rPr>
              <a:t>Long-duration, low-energy</a:t>
            </a:r>
            <a:r>
              <a:rPr sz="600" spc="-10" dirty="0">
                <a:latin typeface="Arial"/>
                <a:cs typeface="Arial"/>
              </a:rPr>
              <a:t> </a:t>
            </a:r>
            <a:r>
              <a:rPr sz="600" spc="-5" dirty="0">
                <a:latin typeface="Arial"/>
                <a:cs typeface="Arial"/>
              </a:rPr>
              <a:t>contraction</a:t>
            </a:r>
            <a:endParaRPr sz="600">
              <a:latin typeface="Arial"/>
              <a:cs typeface="Arial"/>
            </a:endParaRPr>
          </a:p>
          <a:p>
            <a:pPr marL="351155" lvl="1" indent="-68580">
              <a:lnSpc>
                <a:spcPct val="100000"/>
              </a:lnSpc>
              <a:spcBef>
                <a:spcPts val="80"/>
              </a:spcBef>
              <a:buChar char="•"/>
              <a:tabLst>
                <a:tab pos="351790" algn="l"/>
              </a:tabLst>
            </a:pPr>
            <a:r>
              <a:rPr sz="600" spc="-5" dirty="0">
                <a:latin typeface="Arial"/>
                <a:cs typeface="Arial"/>
              </a:rPr>
              <a:t>Contraction builds over 20-30mins, sustained for hours</a:t>
            </a:r>
            <a:r>
              <a:rPr sz="600" spc="-30" dirty="0">
                <a:latin typeface="Arial"/>
                <a:cs typeface="Arial"/>
              </a:rPr>
              <a:t> </a:t>
            </a:r>
            <a:r>
              <a:rPr sz="600" spc="-5" dirty="0">
                <a:latin typeface="Arial"/>
                <a:cs typeface="Arial"/>
              </a:rPr>
              <a:t>(2+)</a:t>
            </a:r>
            <a:endParaRPr sz="600">
              <a:latin typeface="Arial"/>
              <a:cs typeface="Arial"/>
            </a:endParaRPr>
          </a:p>
          <a:p>
            <a:pPr marL="351155" lvl="1" indent="-68580">
              <a:lnSpc>
                <a:spcPct val="100000"/>
              </a:lnSpc>
              <a:spcBef>
                <a:spcPts val="50"/>
              </a:spcBef>
              <a:buChar char="•"/>
              <a:tabLst>
                <a:tab pos="351790" algn="l"/>
              </a:tabLst>
            </a:pPr>
            <a:r>
              <a:rPr sz="600" spc="-5" dirty="0">
                <a:latin typeface="Arial"/>
                <a:cs typeface="Arial"/>
              </a:rPr>
              <a:t>Agg: acidity via mechanical tension, histamine,</a:t>
            </a:r>
            <a:r>
              <a:rPr sz="600" spc="-25" dirty="0">
                <a:latin typeface="Arial"/>
                <a:cs typeface="Arial"/>
              </a:rPr>
              <a:t> </a:t>
            </a:r>
            <a:r>
              <a:rPr sz="600" spc="-5" dirty="0">
                <a:latin typeface="Arial"/>
                <a:cs typeface="Arial"/>
              </a:rPr>
              <a:t>cytokines</a:t>
            </a:r>
            <a:endParaRPr sz="600">
              <a:latin typeface="Arial"/>
              <a:cs typeface="Arial"/>
            </a:endParaRPr>
          </a:p>
          <a:p>
            <a:pPr marL="351155" lvl="1" indent="-68580">
              <a:lnSpc>
                <a:spcPct val="100000"/>
              </a:lnSpc>
              <a:spcBef>
                <a:spcPts val="80"/>
              </a:spcBef>
              <a:buChar char="•"/>
              <a:tabLst>
                <a:tab pos="351790" algn="l"/>
              </a:tabLst>
            </a:pPr>
            <a:r>
              <a:rPr sz="600" spc="-5" dirty="0">
                <a:latin typeface="Arial"/>
                <a:cs typeface="Arial"/>
              </a:rPr>
              <a:t>Ease: nitric</a:t>
            </a:r>
            <a:r>
              <a:rPr sz="600" spc="-10" dirty="0">
                <a:latin typeface="Arial"/>
                <a:cs typeface="Arial"/>
              </a:rPr>
              <a:t> </a:t>
            </a:r>
            <a:r>
              <a:rPr sz="600" spc="-5" dirty="0">
                <a:latin typeface="Arial"/>
                <a:cs typeface="Arial"/>
              </a:rPr>
              <a:t>oxide</a:t>
            </a:r>
            <a:endParaRPr sz="600">
              <a:latin typeface="Arial"/>
              <a:cs typeface="Arial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3902820" y="6425739"/>
            <a:ext cx="2722880" cy="2045335"/>
            <a:chOff x="3902820" y="6425739"/>
            <a:chExt cx="2722880" cy="2045335"/>
          </a:xfrm>
        </p:grpSpPr>
        <p:sp>
          <p:nvSpPr>
            <p:cNvPr id="18" name="object 18"/>
            <p:cNvSpPr/>
            <p:nvPr/>
          </p:nvSpPr>
          <p:spPr>
            <a:xfrm>
              <a:off x="5981179" y="6528485"/>
              <a:ext cx="635749" cy="514286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3909055" y="6431973"/>
              <a:ext cx="2710180" cy="2032635"/>
            </a:xfrm>
            <a:custGeom>
              <a:avLst/>
              <a:gdLst/>
              <a:ahLst/>
              <a:cxnLst/>
              <a:rect l="l" t="t" r="r" b="b"/>
              <a:pathLst>
                <a:path w="2710179" h="2032634">
                  <a:moveTo>
                    <a:pt x="0" y="0"/>
                  </a:moveTo>
                  <a:lnTo>
                    <a:pt x="2709951" y="0"/>
                  </a:lnTo>
                  <a:lnTo>
                    <a:pt x="2709951" y="2032463"/>
                  </a:lnTo>
                  <a:lnTo>
                    <a:pt x="0" y="2032463"/>
                  </a:lnTo>
                  <a:lnTo>
                    <a:pt x="0" y="0"/>
                  </a:lnTo>
                  <a:close/>
                </a:path>
              </a:pathLst>
            </a:custGeom>
            <a:ln w="1246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0" name="object 2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60"/>
              </a:spcBef>
            </a:pPr>
            <a:fld id="{81D60167-4931-47E6-BA6A-407CBD079E47}" type="slidenum">
              <a:rPr spc="5" dirty="0"/>
              <a:t>3</a:t>
            </a:fld>
            <a:endParaRPr spc="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/>
          <p:nvPr/>
        </p:nvSpPr>
        <p:spPr>
          <a:xfrm>
            <a:off x="935182" y="2231974"/>
            <a:ext cx="2709946" cy="203245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085079" y="2370671"/>
            <a:ext cx="2180590" cy="92456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3840">
              <a:lnSpc>
                <a:spcPct val="100000"/>
              </a:lnSpc>
              <a:spcBef>
                <a:spcPts val="105"/>
              </a:spcBef>
            </a:pPr>
            <a:r>
              <a:rPr sz="1300" dirty="0">
                <a:latin typeface="Arial"/>
                <a:cs typeface="Arial"/>
              </a:rPr>
              <a:t>Fascia at a structural</a:t>
            </a:r>
            <a:r>
              <a:rPr sz="1300" spc="-70" dirty="0">
                <a:latin typeface="Arial"/>
                <a:cs typeface="Arial"/>
              </a:rPr>
              <a:t> </a:t>
            </a:r>
            <a:r>
              <a:rPr sz="1300" dirty="0">
                <a:latin typeface="Arial"/>
                <a:cs typeface="Arial"/>
              </a:rPr>
              <a:t>level</a:t>
            </a:r>
            <a:endParaRPr sz="1300">
              <a:latin typeface="Arial"/>
              <a:cs typeface="Arial"/>
            </a:endParaRPr>
          </a:p>
          <a:p>
            <a:pPr marL="114300" indent="-102235">
              <a:lnSpc>
                <a:spcPts val="944"/>
              </a:lnSpc>
              <a:spcBef>
                <a:spcPts val="919"/>
              </a:spcBef>
              <a:buChar char="•"/>
              <a:tabLst>
                <a:tab pos="114935" algn="l"/>
              </a:tabLst>
            </a:pPr>
            <a:r>
              <a:rPr sz="800" spc="-10" dirty="0">
                <a:latin typeface="Arial"/>
                <a:cs typeface="Arial"/>
              </a:rPr>
              <a:t>Tensegrity</a:t>
            </a:r>
            <a:endParaRPr sz="800">
              <a:latin typeface="Arial"/>
              <a:cs typeface="Arial"/>
            </a:endParaRPr>
          </a:p>
          <a:p>
            <a:pPr marL="114300" marR="130175" indent="-102235">
              <a:lnSpc>
                <a:spcPts val="790"/>
              </a:lnSpc>
              <a:spcBef>
                <a:spcPts val="155"/>
              </a:spcBef>
              <a:buChar char="•"/>
              <a:tabLst>
                <a:tab pos="114935" algn="l"/>
              </a:tabLst>
            </a:pPr>
            <a:r>
              <a:rPr sz="800" dirty="0">
                <a:latin typeface="Arial"/>
                <a:cs typeface="Arial"/>
              </a:rPr>
              <a:t>All elements of a </a:t>
            </a:r>
            <a:r>
              <a:rPr sz="800" spc="-5" dirty="0">
                <a:latin typeface="Arial"/>
                <a:cs typeface="Arial"/>
              </a:rPr>
              <a:t>system </a:t>
            </a:r>
            <a:r>
              <a:rPr sz="800" spc="-10" dirty="0">
                <a:latin typeface="Arial"/>
                <a:cs typeface="Arial"/>
              </a:rPr>
              <a:t>EQUALLY</a:t>
            </a:r>
            <a:r>
              <a:rPr sz="800" spc="-80" dirty="0">
                <a:latin typeface="Arial"/>
                <a:cs typeface="Arial"/>
              </a:rPr>
              <a:t> </a:t>
            </a:r>
            <a:r>
              <a:rPr sz="800" dirty="0">
                <a:latin typeface="Arial"/>
                <a:cs typeface="Arial"/>
              </a:rPr>
              <a:t>absorb  compressive and tensile</a:t>
            </a:r>
            <a:r>
              <a:rPr sz="800" spc="-15" dirty="0">
                <a:latin typeface="Arial"/>
                <a:cs typeface="Arial"/>
              </a:rPr>
              <a:t> </a:t>
            </a:r>
            <a:r>
              <a:rPr sz="800" dirty="0">
                <a:latin typeface="Arial"/>
                <a:cs typeface="Arial"/>
              </a:rPr>
              <a:t>force</a:t>
            </a:r>
            <a:endParaRPr sz="800">
              <a:latin typeface="Arial"/>
              <a:cs typeface="Arial"/>
            </a:endParaRPr>
          </a:p>
          <a:p>
            <a:pPr marL="114300" indent="-102235">
              <a:lnSpc>
                <a:spcPts val="955"/>
              </a:lnSpc>
              <a:buChar char="•"/>
              <a:tabLst>
                <a:tab pos="114935" algn="l"/>
              </a:tabLst>
            </a:pPr>
            <a:r>
              <a:rPr sz="800" dirty="0">
                <a:latin typeface="Arial"/>
                <a:cs typeface="Arial"/>
              </a:rPr>
              <a:t>Maximal </a:t>
            </a:r>
            <a:r>
              <a:rPr sz="800" b="1" dirty="0">
                <a:latin typeface="Arial"/>
                <a:cs typeface="Arial"/>
              </a:rPr>
              <a:t>Stability </a:t>
            </a:r>
            <a:r>
              <a:rPr sz="800" spc="-5" dirty="0">
                <a:latin typeface="Arial"/>
                <a:cs typeface="Arial"/>
              </a:rPr>
              <a:t>and</a:t>
            </a:r>
            <a:r>
              <a:rPr sz="800" spc="-15" dirty="0">
                <a:latin typeface="Arial"/>
                <a:cs typeface="Arial"/>
              </a:rPr>
              <a:t> </a:t>
            </a:r>
            <a:r>
              <a:rPr sz="800" b="1" spc="-5" dirty="0">
                <a:latin typeface="Arial"/>
                <a:cs typeface="Arial"/>
              </a:rPr>
              <a:t>Mobility</a:t>
            </a:r>
            <a:endParaRPr sz="800">
              <a:latin typeface="Arial"/>
              <a:cs typeface="Arial"/>
            </a:endParaRPr>
          </a:p>
          <a:p>
            <a:pPr marL="114300" indent="-102235">
              <a:lnSpc>
                <a:spcPts val="955"/>
              </a:lnSpc>
              <a:buChar char="•"/>
              <a:tabLst>
                <a:tab pos="114935" algn="l"/>
              </a:tabLst>
            </a:pPr>
            <a:r>
              <a:rPr sz="800" dirty="0">
                <a:latin typeface="Arial"/>
                <a:cs typeface="Arial"/>
              </a:rPr>
              <a:t>Preferential </a:t>
            </a:r>
            <a:r>
              <a:rPr sz="800" spc="-5" dirty="0">
                <a:latin typeface="Arial"/>
                <a:cs typeface="Arial"/>
              </a:rPr>
              <a:t>system </a:t>
            </a:r>
            <a:r>
              <a:rPr sz="800" dirty="0">
                <a:latin typeface="Arial"/>
                <a:cs typeface="Arial"/>
              </a:rPr>
              <a:t>of </a:t>
            </a:r>
            <a:r>
              <a:rPr sz="800" spc="-5" dirty="0">
                <a:latin typeface="Arial"/>
                <a:cs typeface="Arial"/>
              </a:rPr>
              <a:t>construction </a:t>
            </a:r>
            <a:r>
              <a:rPr sz="800" dirty="0">
                <a:latin typeface="Arial"/>
                <a:cs typeface="Arial"/>
              </a:rPr>
              <a:t>in</a:t>
            </a:r>
            <a:r>
              <a:rPr sz="800" spc="-10" dirty="0">
                <a:latin typeface="Arial"/>
                <a:cs typeface="Arial"/>
              </a:rPr>
              <a:t> </a:t>
            </a:r>
            <a:r>
              <a:rPr sz="800" dirty="0">
                <a:latin typeface="Arial"/>
                <a:cs typeface="Arial"/>
              </a:rPr>
              <a:t>biology</a:t>
            </a:r>
            <a:endParaRPr sz="800">
              <a:latin typeface="Arial"/>
              <a:cs typeface="Arial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931025" y="2227805"/>
            <a:ext cx="2722880" cy="2045335"/>
            <a:chOff x="931025" y="2227805"/>
            <a:chExt cx="2722880" cy="2045335"/>
          </a:xfrm>
        </p:grpSpPr>
        <p:sp>
          <p:nvSpPr>
            <p:cNvPr id="6" name="object 6"/>
            <p:cNvSpPr/>
            <p:nvPr/>
          </p:nvSpPr>
          <p:spPr>
            <a:xfrm>
              <a:off x="1223128" y="3290879"/>
              <a:ext cx="629497" cy="637966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2375522" y="3312223"/>
              <a:ext cx="800658" cy="607898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937260" y="2234039"/>
              <a:ext cx="2710180" cy="2032635"/>
            </a:xfrm>
            <a:custGeom>
              <a:avLst/>
              <a:gdLst/>
              <a:ahLst/>
              <a:cxnLst/>
              <a:rect l="l" t="t" r="r" b="b"/>
              <a:pathLst>
                <a:path w="2710179" h="2032635">
                  <a:moveTo>
                    <a:pt x="0" y="0"/>
                  </a:moveTo>
                  <a:lnTo>
                    <a:pt x="2709951" y="0"/>
                  </a:lnTo>
                  <a:lnTo>
                    <a:pt x="2709951" y="2032463"/>
                  </a:lnTo>
                  <a:lnTo>
                    <a:pt x="0" y="2032463"/>
                  </a:lnTo>
                  <a:lnTo>
                    <a:pt x="0" y="0"/>
                  </a:lnTo>
                  <a:close/>
                </a:path>
              </a:pathLst>
            </a:custGeom>
            <a:ln w="1246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/>
          <p:nvPr/>
        </p:nvSpPr>
        <p:spPr>
          <a:xfrm>
            <a:off x="3906977" y="2231974"/>
            <a:ext cx="2709951" cy="203245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4056875" y="2370671"/>
            <a:ext cx="2042160" cy="116776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630555">
              <a:lnSpc>
                <a:spcPct val="100000"/>
              </a:lnSpc>
              <a:spcBef>
                <a:spcPts val="105"/>
              </a:spcBef>
            </a:pPr>
            <a:r>
              <a:rPr sz="1300" dirty="0">
                <a:latin typeface="Arial"/>
                <a:cs typeface="Arial"/>
              </a:rPr>
              <a:t>Anatomy</a:t>
            </a:r>
            <a:r>
              <a:rPr sz="1300" spc="-35" dirty="0">
                <a:latin typeface="Arial"/>
                <a:cs typeface="Arial"/>
              </a:rPr>
              <a:t> </a:t>
            </a:r>
            <a:r>
              <a:rPr sz="1300" spc="-10" dirty="0">
                <a:latin typeface="Arial"/>
                <a:cs typeface="Arial"/>
              </a:rPr>
              <a:t>Trains</a:t>
            </a:r>
            <a:endParaRPr sz="1300">
              <a:latin typeface="Arial"/>
              <a:cs typeface="Arial"/>
            </a:endParaRPr>
          </a:p>
          <a:p>
            <a:pPr marL="114300" marR="5080" indent="-102235">
              <a:lnSpc>
                <a:spcPts val="1130"/>
              </a:lnSpc>
              <a:spcBef>
                <a:spcPts val="1125"/>
              </a:spcBef>
              <a:buChar char="•"/>
              <a:tabLst>
                <a:tab pos="114935" algn="l"/>
              </a:tabLst>
            </a:pPr>
            <a:r>
              <a:rPr sz="950" spc="-5" dirty="0">
                <a:latin typeface="Arial"/>
                <a:cs typeface="Arial"/>
              </a:rPr>
              <a:t>Myofascial way of looking at system  stability and</a:t>
            </a:r>
            <a:r>
              <a:rPr sz="950" spc="-10" dirty="0">
                <a:latin typeface="Arial"/>
                <a:cs typeface="Arial"/>
              </a:rPr>
              <a:t> </a:t>
            </a:r>
            <a:r>
              <a:rPr sz="950" spc="-5" dirty="0">
                <a:latin typeface="Arial"/>
                <a:cs typeface="Arial"/>
              </a:rPr>
              <a:t>mobility</a:t>
            </a:r>
            <a:endParaRPr sz="95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175"/>
              </a:spcBef>
              <a:buChar char="•"/>
              <a:tabLst>
                <a:tab pos="114935" algn="l"/>
              </a:tabLst>
            </a:pPr>
            <a:r>
              <a:rPr sz="950" spc="-5" dirty="0">
                <a:latin typeface="Arial"/>
                <a:cs typeface="Arial"/>
              </a:rPr>
              <a:t>Lines/tracks</a:t>
            </a:r>
            <a:endParaRPr sz="95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225"/>
              </a:spcBef>
              <a:buChar char="•"/>
              <a:tabLst>
                <a:tab pos="114935" algn="l"/>
              </a:tabLst>
            </a:pPr>
            <a:r>
              <a:rPr sz="950" spc="-5" dirty="0">
                <a:latin typeface="Arial"/>
                <a:cs typeface="Arial"/>
              </a:rPr>
              <a:t>Stations</a:t>
            </a:r>
            <a:endParaRPr sz="95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220"/>
              </a:spcBef>
              <a:buChar char="•"/>
              <a:tabLst>
                <a:tab pos="114935" algn="l"/>
              </a:tabLst>
            </a:pPr>
            <a:r>
              <a:rPr sz="950" spc="-5" dirty="0">
                <a:latin typeface="Arial"/>
                <a:cs typeface="Arial"/>
              </a:rPr>
              <a:t>Points (1 – 2, or</a:t>
            </a:r>
            <a:r>
              <a:rPr sz="950" spc="-10" dirty="0">
                <a:latin typeface="Arial"/>
                <a:cs typeface="Arial"/>
              </a:rPr>
              <a:t> </a:t>
            </a:r>
            <a:r>
              <a:rPr sz="950" spc="-5" dirty="0">
                <a:latin typeface="Arial"/>
                <a:cs typeface="Arial"/>
              </a:rPr>
              <a:t>2-1)</a:t>
            </a:r>
            <a:endParaRPr sz="950">
              <a:latin typeface="Arial"/>
              <a:cs typeface="Arial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3902820" y="2227805"/>
            <a:ext cx="2722880" cy="2045335"/>
            <a:chOff x="3902820" y="2227805"/>
            <a:chExt cx="2722880" cy="2045335"/>
          </a:xfrm>
        </p:grpSpPr>
        <p:sp>
          <p:nvSpPr>
            <p:cNvPr id="12" name="object 12"/>
            <p:cNvSpPr/>
            <p:nvPr/>
          </p:nvSpPr>
          <p:spPr>
            <a:xfrm>
              <a:off x="5433034" y="3034791"/>
              <a:ext cx="1177178" cy="879716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3909055" y="2234039"/>
              <a:ext cx="2710180" cy="2032635"/>
            </a:xfrm>
            <a:custGeom>
              <a:avLst/>
              <a:gdLst/>
              <a:ahLst/>
              <a:cxnLst/>
              <a:rect l="l" t="t" r="r" b="b"/>
              <a:pathLst>
                <a:path w="2710179" h="2032635">
                  <a:moveTo>
                    <a:pt x="0" y="0"/>
                  </a:moveTo>
                  <a:lnTo>
                    <a:pt x="2709951" y="0"/>
                  </a:lnTo>
                  <a:lnTo>
                    <a:pt x="2709951" y="2032463"/>
                  </a:lnTo>
                  <a:lnTo>
                    <a:pt x="0" y="2032463"/>
                  </a:lnTo>
                  <a:lnTo>
                    <a:pt x="0" y="0"/>
                  </a:lnTo>
                  <a:close/>
                </a:path>
              </a:pathLst>
            </a:custGeom>
            <a:ln w="1246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4" name="object 14"/>
          <p:cNvSpPr/>
          <p:nvPr/>
        </p:nvSpPr>
        <p:spPr>
          <a:xfrm>
            <a:off x="935182" y="6429895"/>
            <a:ext cx="2709946" cy="203245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 txBox="1"/>
          <p:nvPr/>
        </p:nvSpPr>
        <p:spPr>
          <a:xfrm>
            <a:off x="1085079" y="6568592"/>
            <a:ext cx="2381250" cy="14890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07975">
              <a:lnSpc>
                <a:spcPct val="100000"/>
              </a:lnSpc>
              <a:spcBef>
                <a:spcPts val="105"/>
              </a:spcBef>
            </a:pPr>
            <a:r>
              <a:rPr sz="1300" dirty="0">
                <a:latin typeface="Arial"/>
                <a:cs typeface="Arial"/>
              </a:rPr>
              <a:t>Rules of Anatomy</a:t>
            </a:r>
            <a:r>
              <a:rPr sz="1300" spc="-120" dirty="0">
                <a:latin typeface="Arial"/>
                <a:cs typeface="Arial"/>
              </a:rPr>
              <a:t> </a:t>
            </a:r>
            <a:r>
              <a:rPr sz="1300" spc="-10" dirty="0">
                <a:latin typeface="Arial"/>
                <a:cs typeface="Arial"/>
              </a:rPr>
              <a:t>Trains</a:t>
            </a:r>
            <a:endParaRPr sz="130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1080"/>
              </a:spcBef>
              <a:buChar char="•"/>
              <a:tabLst>
                <a:tab pos="114935" algn="l"/>
              </a:tabLst>
            </a:pPr>
            <a:r>
              <a:rPr sz="950" spc="-5" dirty="0">
                <a:latin typeface="Arial"/>
                <a:cs typeface="Arial"/>
              </a:rPr>
              <a:t>Follow the line or grain of the</a:t>
            </a:r>
            <a:r>
              <a:rPr sz="950" dirty="0">
                <a:latin typeface="Arial"/>
                <a:cs typeface="Arial"/>
              </a:rPr>
              <a:t> </a:t>
            </a:r>
            <a:r>
              <a:rPr sz="950" spc="-5" dirty="0">
                <a:latin typeface="Arial"/>
                <a:cs typeface="Arial"/>
              </a:rPr>
              <a:t>pull</a:t>
            </a:r>
            <a:endParaRPr sz="95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215"/>
              </a:spcBef>
              <a:buChar char="•"/>
              <a:tabLst>
                <a:tab pos="114935" algn="l"/>
              </a:tabLst>
            </a:pPr>
            <a:r>
              <a:rPr sz="950" spc="-5" dirty="0">
                <a:latin typeface="Arial"/>
                <a:cs typeface="Arial"/>
              </a:rPr>
              <a:t>Note the stations (bony</a:t>
            </a:r>
            <a:r>
              <a:rPr sz="950" dirty="0">
                <a:latin typeface="Arial"/>
                <a:cs typeface="Arial"/>
              </a:rPr>
              <a:t> </a:t>
            </a:r>
            <a:r>
              <a:rPr sz="950" spc="-5" dirty="0">
                <a:latin typeface="Arial"/>
                <a:cs typeface="Arial"/>
              </a:rPr>
              <a:t>attachments)</a:t>
            </a:r>
            <a:endParaRPr sz="95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225"/>
              </a:spcBef>
              <a:buChar char="•"/>
              <a:tabLst>
                <a:tab pos="114935" algn="l"/>
              </a:tabLst>
            </a:pPr>
            <a:r>
              <a:rPr sz="950" spc="-5" dirty="0">
                <a:latin typeface="Arial"/>
                <a:cs typeface="Arial"/>
              </a:rPr>
              <a:t>Layers DO NOT change direction or</a:t>
            </a:r>
            <a:r>
              <a:rPr sz="950" spc="5" dirty="0">
                <a:latin typeface="Arial"/>
                <a:cs typeface="Arial"/>
              </a:rPr>
              <a:t> </a:t>
            </a:r>
            <a:r>
              <a:rPr sz="950" spc="-5" dirty="0">
                <a:latin typeface="Arial"/>
                <a:cs typeface="Arial"/>
              </a:rPr>
              <a:t>depth</a:t>
            </a:r>
            <a:endParaRPr sz="950">
              <a:latin typeface="Arial"/>
              <a:cs typeface="Arial"/>
            </a:endParaRPr>
          </a:p>
          <a:p>
            <a:pPr marL="114300" marR="177165" indent="-102235">
              <a:lnSpc>
                <a:spcPct val="100000"/>
              </a:lnSpc>
              <a:spcBef>
                <a:spcPts val="220"/>
              </a:spcBef>
              <a:buChar char="•"/>
              <a:tabLst>
                <a:tab pos="114935" algn="l"/>
              </a:tabLst>
            </a:pPr>
            <a:r>
              <a:rPr sz="950" spc="-5" dirty="0">
                <a:latin typeface="Arial"/>
                <a:cs typeface="Arial"/>
              </a:rPr>
              <a:t>Expresses (muscles that cross multiple  joints) are</a:t>
            </a:r>
            <a:r>
              <a:rPr sz="950" spc="-10" dirty="0">
                <a:latin typeface="Arial"/>
                <a:cs typeface="Arial"/>
              </a:rPr>
              <a:t> </a:t>
            </a:r>
            <a:r>
              <a:rPr sz="950" spc="-5" dirty="0">
                <a:latin typeface="Arial"/>
                <a:cs typeface="Arial"/>
              </a:rPr>
              <a:t>superficial</a:t>
            </a:r>
            <a:endParaRPr sz="950">
              <a:latin typeface="Arial"/>
              <a:cs typeface="Arial"/>
            </a:endParaRPr>
          </a:p>
          <a:p>
            <a:pPr marL="114300" marR="223520" indent="-102235">
              <a:lnSpc>
                <a:spcPct val="100000"/>
              </a:lnSpc>
              <a:spcBef>
                <a:spcPts val="240"/>
              </a:spcBef>
              <a:buChar char="•"/>
              <a:tabLst>
                <a:tab pos="114935" algn="l"/>
              </a:tabLst>
            </a:pPr>
            <a:r>
              <a:rPr sz="950" spc="-5" dirty="0">
                <a:latin typeface="Arial"/>
                <a:cs typeface="Arial"/>
              </a:rPr>
              <a:t>Locals (muscles that are single joint in  action) are typically</a:t>
            </a:r>
            <a:r>
              <a:rPr sz="950" spc="-10" dirty="0">
                <a:latin typeface="Arial"/>
                <a:cs typeface="Arial"/>
              </a:rPr>
              <a:t> </a:t>
            </a:r>
            <a:r>
              <a:rPr sz="950" spc="-5" dirty="0">
                <a:latin typeface="Arial"/>
                <a:cs typeface="Arial"/>
              </a:rPr>
              <a:t>deep</a:t>
            </a:r>
            <a:endParaRPr sz="950">
              <a:latin typeface="Arial"/>
              <a:cs typeface="Arial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937260" y="6431973"/>
            <a:ext cx="2710180" cy="2032635"/>
          </a:xfrm>
          <a:custGeom>
            <a:avLst/>
            <a:gdLst/>
            <a:ahLst/>
            <a:cxnLst/>
            <a:rect l="l" t="t" r="r" b="b"/>
            <a:pathLst>
              <a:path w="2710179" h="2032634">
                <a:moveTo>
                  <a:pt x="0" y="0"/>
                </a:moveTo>
                <a:lnTo>
                  <a:pt x="2709951" y="0"/>
                </a:lnTo>
                <a:lnTo>
                  <a:pt x="2709951" y="2032463"/>
                </a:lnTo>
                <a:lnTo>
                  <a:pt x="0" y="2032463"/>
                </a:lnTo>
                <a:lnTo>
                  <a:pt x="0" y="0"/>
                </a:lnTo>
                <a:close/>
              </a:path>
            </a:pathLst>
          </a:custGeom>
          <a:ln w="1246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3906977" y="6429895"/>
            <a:ext cx="2709951" cy="203245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4056875" y="6568592"/>
            <a:ext cx="2323465" cy="11417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35915">
              <a:lnSpc>
                <a:spcPct val="100000"/>
              </a:lnSpc>
              <a:spcBef>
                <a:spcPts val="105"/>
              </a:spcBef>
            </a:pPr>
            <a:r>
              <a:rPr sz="1300" dirty="0">
                <a:latin typeface="Arial"/>
                <a:cs typeface="Arial"/>
              </a:rPr>
              <a:t>Anatomy </a:t>
            </a:r>
            <a:r>
              <a:rPr sz="1300" spc="-10" dirty="0">
                <a:latin typeface="Arial"/>
                <a:cs typeface="Arial"/>
              </a:rPr>
              <a:t>Trains </a:t>
            </a:r>
            <a:r>
              <a:rPr sz="1300" dirty="0">
                <a:latin typeface="Arial"/>
                <a:cs typeface="Arial"/>
              </a:rPr>
              <a:t>is</a:t>
            </a:r>
            <a:r>
              <a:rPr sz="1300" spc="-35" dirty="0">
                <a:latin typeface="Arial"/>
                <a:cs typeface="Arial"/>
              </a:rPr>
              <a:t> NOT:</a:t>
            </a:r>
            <a:endParaRPr sz="1300">
              <a:latin typeface="Arial"/>
              <a:cs typeface="Arial"/>
            </a:endParaRPr>
          </a:p>
          <a:p>
            <a:pPr marL="114300" marR="64769" indent="-102235">
              <a:lnSpc>
                <a:spcPts val="1130"/>
              </a:lnSpc>
              <a:spcBef>
                <a:spcPts val="1125"/>
              </a:spcBef>
              <a:buChar char="•"/>
              <a:tabLst>
                <a:tab pos="114935" algn="l"/>
              </a:tabLst>
            </a:pPr>
            <a:r>
              <a:rPr sz="950" spc="-5" dirty="0">
                <a:latin typeface="Arial"/>
                <a:cs typeface="Arial"/>
              </a:rPr>
              <a:t>A comprehensive theory of manipulative  therapy</a:t>
            </a:r>
            <a:endParaRPr sz="950">
              <a:latin typeface="Arial"/>
              <a:cs typeface="Arial"/>
            </a:endParaRPr>
          </a:p>
          <a:p>
            <a:pPr marL="114300" marR="5080" indent="-102235">
              <a:lnSpc>
                <a:spcPct val="100000"/>
              </a:lnSpc>
              <a:spcBef>
                <a:spcPts val="175"/>
              </a:spcBef>
              <a:buChar char="•"/>
              <a:tabLst>
                <a:tab pos="114935" algn="l"/>
              </a:tabLst>
            </a:pPr>
            <a:r>
              <a:rPr sz="950" spc="-5" dirty="0">
                <a:latin typeface="Arial"/>
                <a:cs typeface="Arial"/>
              </a:rPr>
              <a:t>A comprehensive theory of muscle action  or</a:t>
            </a:r>
            <a:r>
              <a:rPr sz="950" spc="-10" dirty="0">
                <a:latin typeface="Arial"/>
                <a:cs typeface="Arial"/>
              </a:rPr>
              <a:t> </a:t>
            </a:r>
            <a:r>
              <a:rPr sz="950" spc="-5" dirty="0">
                <a:latin typeface="Arial"/>
                <a:cs typeface="Arial"/>
              </a:rPr>
              <a:t>movement</a:t>
            </a:r>
            <a:endParaRPr sz="95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240"/>
              </a:spcBef>
              <a:buChar char="•"/>
              <a:tabLst>
                <a:tab pos="114935" algn="l"/>
              </a:tabLst>
            </a:pPr>
            <a:r>
              <a:rPr sz="950" spc="-5" dirty="0">
                <a:latin typeface="Arial"/>
                <a:cs typeface="Arial"/>
              </a:rPr>
              <a:t>The only way to describe the body</a:t>
            </a:r>
            <a:endParaRPr sz="950">
              <a:latin typeface="Arial"/>
              <a:cs typeface="Arial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3909055" y="6431973"/>
            <a:ext cx="2710180" cy="2032635"/>
          </a:xfrm>
          <a:custGeom>
            <a:avLst/>
            <a:gdLst/>
            <a:ahLst/>
            <a:cxnLst/>
            <a:rect l="l" t="t" r="r" b="b"/>
            <a:pathLst>
              <a:path w="2710179" h="2032634">
                <a:moveTo>
                  <a:pt x="0" y="0"/>
                </a:moveTo>
                <a:lnTo>
                  <a:pt x="2709951" y="0"/>
                </a:lnTo>
                <a:lnTo>
                  <a:pt x="2709951" y="2032463"/>
                </a:lnTo>
                <a:lnTo>
                  <a:pt x="0" y="2032463"/>
                </a:lnTo>
                <a:lnTo>
                  <a:pt x="0" y="0"/>
                </a:lnTo>
                <a:close/>
              </a:path>
            </a:pathLst>
          </a:custGeom>
          <a:ln w="1246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60"/>
              </a:spcBef>
            </a:pPr>
            <a:fld id="{81D60167-4931-47E6-BA6A-407CBD079E47}" type="slidenum">
              <a:rPr spc="5" dirty="0"/>
              <a:t>4</a:t>
            </a:fld>
            <a:endParaRPr spc="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/>
          <p:nvPr/>
        </p:nvSpPr>
        <p:spPr>
          <a:xfrm>
            <a:off x="935182" y="2231974"/>
            <a:ext cx="2709946" cy="203245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085079" y="2370671"/>
            <a:ext cx="2287905" cy="1402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528955">
              <a:lnSpc>
                <a:spcPct val="100000"/>
              </a:lnSpc>
              <a:spcBef>
                <a:spcPts val="105"/>
              </a:spcBef>
            </a:pPr>
            <a:r>
              <a:rPr sz="1300" dirty="0">
                <a:latin typeface="Arial"/>
                <a:cs typeface="Arial"/>
              </a:rPr>
              <a:t>Anatomy </a:t>
            </a:r>
            <a:r>
              <a:rPr sz="1300" spc="-10" dirty="0">
                <a:latin typeface="Arial"/>
                <a:cs typeface="Arial"/>
              </a:rPr>
              <a:t>Trains</a:t>
            </a:r>
            <a:r>
              <a:rPr sz="1300" spc="-40" dirty="0">
                <a:latin typeface="Arial"/>
                <a:cs typeface="Arial"/>
              </a:rPr>
              <a:t> </a:t>
            </a:r>
            <a:r>
              <a:rPr sz="1300" dirty="0">
                <a:latin typeface="Arial"/>
                <a:cs typeface="Arial"/>
              </a:rPr>
              <a:t>IS</a:t>
            </a:r>
            <a:endParaRPr sz="1300">
              <a:latin typeface="Arial"/>
              <a:cs typeface="Arial"/>
            </a:endParaRPr>
          </a:p>
          <a:p>
            <a:pPr marL="114300" marR="5080" indent="-102235">
              <a:lnSpc>
                <a:spcPct val="99400"/>
              </a:lnSpc>
              <a:spcBef>
                <a:spcPts val="1085"/>
              </a:spcBef>
              <a:buChar char="•"/>
              <a:tabLst>
                <a:tab pos="114935" algn="l"/>
              </a:tabLst>
            </a:pPr>
            <a:r>
              <a:rPr sz="950" spc="-5" dirty="0">
                <a:latin typeface="Arial"/>
                <a:cs typeface="Arial"/>
              </a:rPr>
              <a:t>A plausible explanation for postural  compensation (chronic contracture; </a:t>
            </a:r>
            <a:r>
              <a:rPr sz="950" spc="-35" dirty="0">
                <a:latin typeface="Arial"/>
                <a:cs typeface="Arial"/>
              </a:rPr>
              <a:t>LBP,  </a:t>
            </a:r>
            <a:r>
              <a:rPr sz="950" spc="-5" dirty="0">
                <a:latin typeface="Arial"/>
                <a:cs typeface="Arial"/>
              </a:rPr>
              <a:t>fibromyalgia, tension headaches,  prolonged loss of ROM, chronic  </a:t>
            </a:r>
            <a:r>
              <a:rPr sz="950" spc="-10" dirty="0">
                <a:latin typeface="Arial"/>
                <a:cs typeface="Arial"/>
              </a:rPr>
              <a:t>instability...)</a:t>
            </a:r>
            <a:endParaRPr sz="950">
              <a:latin typeface="Arial"/>
              <a:cs typeface="Arial"/>
            </a:endParaRPr>
          </a:p>
          <a:p>
            <a:pPr marL="114300" marR="152400" indent="-102235">
              <a:lnSpc>
                <a:spcPct val="100000"/>
              </a:lnSpc>
              <a:spcBef>
                <a:spcPts val="245"/>
              </a:spcBef>
              <a:buChar char="•"/>
              <a:tabLst>
                <a:tab pos="114935" algn="l"/>
              </a:tabLst>
            </a:pPr>
            <a:r>
              <a:rPr sz="950" spc="-5" dirty="0">
                <a:latin typeface="Arial"/>
                <a:cs typeface="Arial"/>
              </a:rPr>
              <a:t>An excellent explanation of how one  structure can affect a distant structure</a:t>
            </a:r>
            <a:endParaRPr sz="95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37260" y="2234039"/>
            <a:ext cx="2710180" cy="2032635"/>
          </a:xfrm>
          <a:custGeom>
            <a:avLst/>
            <a:gdLst/>
            <a:ahLst/>
            <a:cxnLst/>
            <a:rect l="l" t="t" r="r" b="b"/>
            <a:pathLst>
              <a:path w="2710179" h="2032635">
                <a:moveTo>
                  <a:pt x="0" y="0"/>
                </a:moveTo>
                <a:lnTo>
                  <a:pt x="2709951" y="0"/>
                </a:lnTo>
                <a:lnTo>
                  <a:pt x="2709951" y="2032463"/>
                </a:lnTo>
                <a:lnTo>
                  <a:pt x="0" y="2032463"/>
                </a:lnTo>
                <a:lnTo>
                  <a:pt x="0" y="0"/>
                </a:lnTo>
                <a:close/>
              </a:path>
            </a:pathLst>
          </a:custGeom>
          <a:ln w="1246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3906977" y="2231974"/>
            <a:ext cx="2709951" cy="203245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4056875" y="2370671"/>
            <a:ext cx="2047875" cy="14363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78790">
              <a:lnSpc>
                <a:spcPct val="100000"/>
              </a:lnSpc>
              <a:spcBef>
                <a:spcPts val="105"/>
              </a:spcBef>
            </a:pPr>
            <a:r>
              <a:rPr sz="1300" dirty="0">
                <a:latin typeface="Arial"/>
                <a:cs typeface="Arial"/>
              </a:rPr>
              <a:t>Summary: Fascia</a:t>
            </a:r>
            <a:r>
              <a:rPr sz="1300" spc="-35" dirty="0">
                <a:latin typeface="Arial"/>
                <a:cs typeface="Arial"/>
              </a:rPr>
              <a:t> </a:t>
            </a:r>
            <a:r>
              <a:rPr sz="1300" dirty="0">
                <a:latin typeface="Arial"/>
                <a:cs typeface="Arial"/>
              </a:rPr>
              <a:t>is</a:t>
            </a:r>
            <a:endParaRPr sz="1300">
              <a:latin typeface="Arial"/>
              <a:cs typeface="Arial"/>
            </a:endParaRPr>
          </a:p>
          <a:p>
            <a:pPr marL="114300" indent="-102235">
              <a:lnSpc>
                <a:spcPts val="944"/>
              </a:lnSpc>
              <a:spcBef>
                <a:spcPts val="919"/>
              </a:spcBef>
              <a:buChar char="•"/>
              <a:tabLst>
                <a:tab pos="114935" algn="l"/>
              </a:tabLst>
            </a:pPr>
            <a:r>
              <a:rPr sz="800" dirty="0">
                <a:latin typeface="Arial"/>
                <a:cs typeface="Arial"/>
              </a:rPr>
              <a:t>THE tissue of shape, </a:t>
            </a:r>
            <a:r>
              <a:rPr sz="800" spc="-5" dirty="0">
                <a:latin typeface="Arial"/>
                <a:cs typeface="Arial"/>
              </a:rPr>
              <a:t>support,</a:t>
            </a:r>
            <a:r>
              <a:rPr sz="800" spc="-60" dirty="0">
                <a:latin typeface="Arial"/>
                <a:cs typeface="Arial"/>
              </a:rPr>
              <a:t> </a:t>
            </a:r>
            <a:r>
              <a:rPr sz="800" dirty="0">
                <a:latin typeface="Arial"/>
                <a:cs typeface="Arial"/>
              </a:rPr>
              <a:t>organisation</a:t>
            </a:r>
            <a:endParaRPr sz="800">
              <a:latin typeface="Arial"/>
              <a:cs typeface="Arial"/>
            </a:endParaRPr>
          </a:p>
          <a:p>
            <a:pPr marL="114300" indent="-102235">
              <a:lnSpc>
                <a:spcPts val="944"/>
              </a:lnSpc>
              <a:buChar char="•"/>
              <a:tabLst>
                <a:tab pos="114935" algn="l"/>
              </a:tabLst>
            </a:pPr>
            <a:r>
              <a:rPr sz="800" spc="-5" dirty="0">
                <a:latin typeface="Arial"/>
                <a:cs typeface="Arial"/>
              </a:rPr>
              <a:t>Protective: </a:t>
            </a:r>
            <a:r>
              <a:rPr sz="800" dirty="0">
                <a:latin typeface="Arial"/>
                <a:cs typeface="Arial"/>
              </a:rPr>
              <a:t>mechanically and</a:t>
            </a:r>
            <a:r>
              <a:rPr sz="800" spc="200" dirty="0">
                <a:latin typeface="Arial"/>
                <a:cs typeface="Arial"/>
              </a:rPr>
              <a:t> </a:t>
            </a:r>
            <a:r>
              <a:rPr sz="800" dirty="0">
                <a:latin typeface="Arial"/>
                <a:cs typeface="Arial"/>
              </a:rPr>
              <a:t>chemically</a:t>
            </a:r>
            <a:endParaRPr sz="800">
              <a:latin typeface="Arial"/>
              <a:cs typeface="Arial"/>
            </a:endParaRPr>
          </a:p>
          <a:p>
            <a:pPr marL="114300" indent="-102235">
              <a:lnSpc>
                <a:spcPts val="955"/>
              </a:lnSpc>
              <a:spcBef>
                <a:spcPts val="20"/>
              </a:spcBef>
              <a:buChar char="•"/>
              <a:tabLst>
                <a:tab pos="114935" algn="l"/>
              </a:tabLst>
            </a:pPr>
            <a:r>
              <a:rPr sz="800" spc="-5" dirty="0">
                <a:latin typeface="Arial"/>
                <a:cs typeface="Arial"/>
              </a:rPr>
              <a:t>Visco-Elastic</a:t>
            </a:r>
            <a:endParaRPr sz="800">
              <a:latin typeface="Arial"/>
              <a:cs typeface="Arial"/>
            </a:endParaRPr>
          </a:p>
          <a:p>
            <a:pPr marL="114300" indent="-102235">
              <a:lnSpc>
                <a:spcPts val="955"/>
              </a:lnSpc>
              <a:buChar char="•"/>
              <a:tabLst>
                <a:tab pos="114935" algn="l"/>
              </a:tabLst>
            </a:pPr>
            <a:r>
              <a:rPr sz="800" dirty="0">
                <a:latin typeface="Arial"/>
                <a:cs typeface="Arial"/>
              </a:rPr>
              <a:t>An adaptive matrix – self</a:t>
            </a:r>
            <a:r>
              <a:rPr sz="800" spc="-35" dirty="0">
                <a:latin typeface="Arial"/>
                <a:cs typeface="Arial"/>
              </a:rPr>
              <a:t> </a:t>
            </a:r>
            <a:r>
              <a:rPr sz="800" dirty="0">
                <a:latin typeface="Arial"/>
                <a:cs typeface="Arial"/>
              </a:rPr>
              <a:t>monitoring</a:t>
            </a:r>
            <a:endParaRPr sz="800">
              <a:latin typeface="Arial"/>
              <a:cs typeface="Arial"/>
            </a:endParaRPr>
          </a:p>
          <a:p>
            <a:pPr marL="114300" indent="-102235">
              <a:lnSpc>
                <a:spcPts val="955"/>
              </a:lnSpc>
              <a:spcBef>
                <a:spcPts val="20"/>
              </a:spcBef>
              <a:buChar char="•"/>
              <a:tabLst>
                <a:tab pos="114935" algn="l"/>
              </a:tabLst>
            </a:pPr>
            <a:r>
              <a:rPr sz="800" dirty="0">
                <a:latin typeface="Arial"/>
                <a:cs typeface="Arial"/>
              </a:rPr>
              <a:t>A tension</a:t>
            </a:r>
            <a:r>
              <a:rPr sz="800" spc="-50" dirty="0">
                <a:latin typeface="Arial"/>
                <a:cs typeface="Arial"/>
              </a:rPr>
              <a:t> </a:t>
            </a:r>
            <a:r>
              <a:rPr sz="800" spc="-5" dirty="0">
                <a:latin typeface="Arial"/>
                <a:cs typeface="Arial"/>
              </a:rPr>
              <a:t>distributor</a:t>
            </a:r>
            <a:endParaRPr sz="800">
              <a:latin typeface="Arial"/>
              <a:cs typeface="Arial"/>
            </a:endParaRPr>
          </a:p>
          <a:p>
            <a:pPr marL="114300" indent="-102235">
              <a:lnSpc>
                <a:spcPts val="950"/>
              </a:lnSpc>
              <a:buChar char="•"/>
              <a:tabLst>
                <a:tab pos="114935" algn="l"/>
              </a:tabLst>
            </a:pPr>
            <a:r>
              <a:rPr sz="800" dirty="0">
                <a:latin typeface="Arial"/>
                <a:cs typeface="Arial"/>
              </a:rPr>
              <a:t>Communicating – </a:t>
            </a:r>
            <a:r>
              <a:rPr sz="800" spc="-5" dirty="0">
                <a:latin typeface="Arial"/>
                <a:cs typeface="Arial"/>
              </a:rPr>
              <a:t>contacts EVERY</a:t>
            </a:r>
            <a:r>
              <a:rPr sz="800" spc="-35" dirty="0">
                <a:latin typeface="Arial"/>
                <a:cs typeface="Arial"/>
              </a:rPr>
              <a:t> </a:t>
            </a:r>
            <a:r>
              <a:rPr sz="800" dirty="0">
                <a:latin typeface="Arial"/>
                <a:cs typeface="Arial"/>
              </a:rPr>
              <a:t>cell</a:t>
            </a:r>
            <a:endParaRPr sz="800">
              <a:latin typeface="Arial"/>
              <a:cs typeface="Arial"/>
            </a:endParaRPr>
          </a:p>
          <a:p>
            <a:pPr marL="114300" indent="-102235">
              <a:lnSpc>
                <a:spcPts val="955"/>
              </a:lnSpc>
              <a:buChar char="•"/>
              <a:tabLst>
                <a:tab pos="114935" algn="l"/>
              </a:tabLst>
            </a:pPr>
            <a:r>
              <a:rPr sz="800" spc="-5" dirty="0">
                <a:latin typeface="Arial"/>
                <a:cs typeface="Arial"/>
              </a:rPr>
              <a:t>PROPRIOCEPTIVE</a:t>
            </a:r>
            <a:endParaRPr sz="800">
              <a:latin typeface="Arial"/>
              <a:cs typeface="Arial"/>
            </a:endParaRPr>
          </a:p>
          <a:p>
            <a:pPr marL="114300" indent="-102235">
              <a:lnSpc>
                <a:spcPts val="955"/>
              </a:lnSpc>
              <a:spcBef>
                <a:spcPts val="15"/>
              </a:spcBef>
              <a:buChar char="•"/>
              <a:tabLst>
                <a:tab pos="114935" algn="l"/>
              </a:tabLst>
            </a:pPr>
            <a:r>
              <a:rPr sz="800" dirty="0">
                <a:latin typeface="Arial"/>
                <a:cs typeface="Arial"/>
              </a:rPr>
              <a:t>SLIDING/GLIDING</a:t>
            </a:r>
            <a:r>
              <a:rPr sz="800" spc="-5" dirty="0">
                <a:latin typeface="Arial"/>
                <a:cs typeface="Arial"/>
              </a:rPr>
              <a:t> interface</a:t>
            </a:r>
            <a:endParaRPr sz="800">
              <a:latin typeface="Arial"/>
              <a:cs typeface="Arial"/>
            </a:endParaRPr>
          </a:p>
          <a:p>
            <a:pPr marL="114300" indent="-102235">
              <a:lnSpc>
                <a:spcPts val="955"/>
              </a:lnSpc>
              <a:buChar char="•"/>
              <a:tabLst>
                <a:tab pos="114935" algn="l"/>
              </a:tabLst>
            </a:pPr>
            <a:r>
              <a:rPr sz="800" dirty="0">
                <a:latin typeface="Arial"/>
                <a:cs typeface="Arial"/>
              </a:rPr>
              <a:t>CONTRACTILE</a:t>
            </a:r>
            <a:endParaRPr sz="800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3909055" y="2234039"/>
            <a:ext cx="2710180" cy="2032635"/>
          </a:xfrm>
          <a:custGeom>
            <a:avLst/>
            <a:gdLst/>
            <a:ahLst/>
            <a:cxnLst/>
            <a:rect l="l" t="t" r="r" b="b"/>
            <a:pathLst>
              <a:path w="2710179" h="2032635">
                <a:moveTo>
                  <a:pt x="0" y="0"/>
                </a:moveTo>
                <a:lnTo>
                  <a:pt x="2709951" y="0"/>
                </a:lnTo>
                <a:lnTo>
                  <a:pt x="2709951" y="2032463"/>
                </a:lnTo>
                <a:lnTo>
                  <a:pt x="0" y="2032463"/>
                </a:lnTo>
                <a:lnTo>
                  <a:pt x="0" y="0"/>
                </a:lnTo>
                <a:close/>
              </a:path>
            </a:pathLst>
          </a:custGeom>
          <a:ln w="1246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35182" y="6429895"/>
            <a:ext cx="2709946" cy="203245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1997493" y="6568592"/>
            <a:ext cx="587375" cy="22415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300" dirty="0">
                <a:latin typeface="Arial"/>
                <a:cs typeface="Arial"/>
              </a:rPr>
              <a:t>BREAK</a:t>
            </a:r>
            <a:endParaRPr sz="1300">
              <a:latin typeface="Arial"/>
              <a:cs typeface="Arial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931025" y="6425739"/>
            <a:ext cx="2722880" cy="2045335"/>
            <a:chOff x="931025" y="6425739"/>
            <a:chExt cx="2722880" cy="2045335"/>
          </a:xfrm>
        </p:grpSpPr>
        <p:sp>
          <p:nvSpPr>
            <p:cNvPr id="12" name="object 12"/>
            <p:cNvSpPr/>
            <p:nvPr/>
          </p:nvSpPr>
          <p:spPr>
            <a:xfrm>
              <a:off x="1201788" y="7061999"/>
              <a:ext cx="1177175" cy="879716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2546248" y="7190043"/>
              <a:ext cx="881875" cy="704237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937260" y="6431973"/>
              <a:ext cx="2710180" cy="2032635"/>
            </a:xfrm>
            <a:custGeom>
              <a:avLst/>
              <a:gdLst/>
              <a:ahLst/>
              <a:cxnLst/>
              <a:rect l="l" t="t" r="r" b="b"/>
              <a:pathLst>
                <a:path w="2710179" h="2032634">
                  <a:moveTo>
                    <a:pt x="0" y="0"/>
                  </a:moveTo>
                  <a:lnTo>
                    <a:pt x="2709951" y="0"/>
                  </a:lnTo>
                  <a:lnTo>
                    <a:pt x="2709951" y="2032463"/>
                  </a:lnTo>
                  <a:lnTo>
                    <a:pt x="0" y="2032463"/>
                  </a:lnTo>
                  <a:lnTo>
                    <a:pt x="0" y="0"/>
                  </a:lnTo>
                  <a:close/>
                </a:path>
              </a:pathLst>
            </a:custGeom>
            <a:ln w="1246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5" name="object 15"/>
          <p:cNvGrpSpPr/>
          <p:nvPr/>
        </p:nvGrpSpPr>
        <p:grpSpPr>
          <a:xfrm>
            <a:off x="3906977" y="6429895"/>
            <a:ext cx="2710180" cy="2032635"/>
            <a:chOff x="3906977" y="6429895"/>
            <a:chExt cx="2710180" cy="2032635"/>
          </a:xfrm>
        </p:grpSpPr>
        <p:sp>
          <p:nvSpPr>
            <p:cNvPr id="16" name="object 16"/>
            <p:cNvSpPr/>
            <p:nvPr/>
          </p:nvSpPr>
          <p:spPr>
            <a:xfrm>
              <a:off x="3906977" y="6429895"/>
              <a:ext cx="2709951" cy="2032457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5710110" y="7616850"/>
              <a:ext cx="353987" cy="482714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5902172" y="6429895"/>
              <a:ext cx="714758" cy="1784680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9" name="object 19"/>
          <p:cNvSpPr txBox="1"/>
          <p:nvPr/>
        </p:nvSpPr>
        <p:spPr>
          <a:xfrm>
            <a:off x="4056875" y="6586664"/>
            <a:ext cx="1946275" cy="18859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1050" spc="5" dirty="0">
                <a:latin typeface="Arial"/>
                <a:cs typeface="Arial"/>
              </a:rPr>
              <a:t>The Superficial Back Line</a:t>
            </a:r>
            <a:r>
              <a:rPr sz="1050" spc="-35" dirty="0">
                <a:latin typeface="Arial"/>
                <a:cs typeface="Arial"/>
              </a:rPr>
              <a:t> </a:t>
            </a:r>
            <a:r>
              <a:rPr sz="1050" spc="5" dirty="0">
                <a:latin typeface="Arial"/>
                <a:cs typeface="Arial"/>
              </a:rPr>
              <a:t>(SBL)</a:t>
            </a:r>
            <a:endParaRPr sz="105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4056875" y="6886171"/>
            <a:ext cx="1335405" cy="1200150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114300" marR="5080" indent="-102235">
              <a:lnSpc>
                <a:spcPct val="79000"/>
              </a:lnSpc>
              <a:spcBef>
                <a:spcPts val="280"/>
              </a:spcBef>
              <a:buChar char="•"/>
              <a:tabLst>
                <a:tab pos="114935" algn="l"/>
              </a:tabLst>
            </a:pPr>
            <a:r>
              <a:rPr sz="750" spc="-10" dirty="0">
                <a:latin typeface="Arial"/>
                <a:cs typeface="Arial"/>
              </a:rPr>
              <a:t>Connects </a:t>
            </a:r>
            <a:r>
              <a:rPr sz="750" spc="-5" dirty="0">
                <a:latin typeface="Arial"/>
                <a:cs typeface="Arial"/>
              </a:rPr>
              <a:t>the entire</a:t>
            </a:r>
            <a:r>
              <a:rPr sz="750" spc="-50" dirty="0">
                <a:latin typeface="Arial"/>
                <a:cs typeface="Arial"/>
              </a:rPr>
              <a:t> </a:t>
            </a:r>
            <a:r>
              <a:rPr sz="750" spc="-5" dirty="0">
                <a:latin typeface="Arial"/>
                <a:cs typeface="Arial"/>
              </a:rPr>
              <a:t>posterior  side of the</a:t>
            </a:r>
            <a:r>
              <a:rPr sz="750" spc="-20" dirty="0">
                <a:latin typeface="Arial"/>
                <a:cs typeface="Arial"/>
              </a:rPr>
              <a:t> </a:t>
            </a:r>
            <a:r>
              <a:rPr sz="750" spc="-5" dirty="0">
                <a:latin typeface="Arial"/>
                <a:cs typeface="Arial"/>
              </a:rPr>
              <a:t>body</a:t>
            </a:r>
            <a:endParaRPr sz="750">
              <a:latin typeface="Arial"/>
              <a:cs typeface="Arial"/>
            </a:endParaRPr>
          </a:p>
          <a:p>
            <a:pPr marL="114300" indent="-102235">
              <a:lnSpc>
                <a:spcPts val="885"/>
              </a:lnSpc>
              <a:buFont typeface="Arial"/>
              <a:buChar char="•"/>
              <a:tabLst>
                <a:tab pos="114935" algn="l"/>
              </a:tabLst>
            </a:pPr>
            <a:r>
              <a:rPr sz="750" b="1" spc="-10" dirty="0">
                <a:solidFill>
                  <a:srgbClr val="FF0000"/>
                </a:solidFill>
                <a:latin typeface="Arial"/>
                <a:cs typeface="Arial"/>
              </a:rPr>
              <a:t>Slow twitch</a:t>
            </a:r>
            <a:endParaRPr sz="750">
              <a:latin typeface="Arial"/>
              <a:cs typeface="Arial"/>
            </a:endParaRPr>
          </a:p>
          <a:p>
            <a:pPr marL="114300" indent="-102235">
              <a:lnSpc>
                <a:spcPts val="890"/>
              </a:lnSpc>
              <a:buFont typeface="Arial"/>
              <a:buChar char="•"/>
              <a:tabLst>
                <a:tab pos="114935" algn="l"/>
              </a:tabLst>
            </a:pPr>
            <a:r>
              <a:rPr sz="750" b="1" spc="-10" dirty="0">
                <a:solidFill>
                  <a:srgbClr val="FF0000"/>
                </a:solidFill>
                <a:latin typeface="Arial"/>
                <a:cs typeface="Arial"/>
              </a:rPr>
              <a:t>Endurance muscles</a:t>
            </a:r>
            <a:endParaRPr sz="750">
              <a:latin typeface="Arial"/>
              <a:cs typeface="Arial"/>
            </a:endParaRPr>
          </a:p>
          <a:p>
            <a:pPr marL="114300" indent="-102235">
              <a:lnSpc>
                <a:spcPts val="890"/>
              </a:lnSpc>
              <a:buChar char="•"/>
              <a:tabLst>
                <a:tab pos="114935" algn="l"/>
              </a:tabLst>
            </a:pPr>
            <a:r>
              <a:rPr sz="750" spc="-5" dirty="0">
                <a:latin typeface="Arial"/>
                <a:cs typeface="Arial"/>
              </a:rPr>
              <a:t>Covered by sheets of</a:t>
            </a:r>
            <a:r>
              <a:rPr sz="750" spc="-60" dirty="0">
                <a:latin typeface="Arial"/>
                <a:cs typeface="Arial"/>
              </a:rPr>
              <a:t> </a:t>
            </a:r>
            <a:r>
              <a:rPr sz="750" spc="-5" dirty="0">
                <a:latin typeface="Arial"/>
                <a:cs typeface="Arial"/>
              </a:rPr>
              <a:t>fascia</a:t>
            </a:r>
            <a:endParaRPr sz="750">
              <a:latin typeface="Arial"/>
              <a:cs typeface="Arial"/>
            </a:endParaRPr>
          </a:p>
          <a:p>
            <a:pPr marL="114300" indent="-102235">
              <a:lnSpc>
                <a:spcPts val="890"/>
              </a:lnSpc>
              <a:buChar char="•"/>
              <a:tabLst>
                <a:tab pos="114935" algn="l"/>
              </a:tabLst>
            </a:pPr>
            <a:r>
              <a:rPr sz="750" spc="-5" dirty="0">
                <a:latin typeface="Arial"/>
                <a:cs typeface="Arial"/>
              </a:rPr>
              <a:t>Creates secondary</a:t>
            </a:r>
            <a:r>
              <a:rPr sz="750" spc="-35" dirty="0">
                <a:latin typeface="Arial"/>
                <a:cs typeface="Arial"/>
              </a:rPr>
              <a:t> </a:t>
            </a:r>
            <a:r>
              <a:rPr sz="750" spc="-5" dirty="0">
                <a:latin typeface="Arial"/>
                <a:cs typeface="Arial"/>
              </a:rPr>
              <a:t>curves</a:t>
            </a:r>
            <a:endParaRPr sz="750">
              <a:latin typeface="Arial"/>
              <a:cs typeface="Arial"/>
            </a:endParaRPr>
          </a:p>
          <a:p>
            <a:pPr marL="114300" indent="-102235">
              <a:lnSpc>
                <a:spcPts val="890"/>
              </a:lnSpc>
              <a:buChar char="•"/>
              <a:tabLst>
                <a:tab pos="114935" algn="l"/>
              </a:tabLst>
            </a:pPr>
            <a:r>
              <a:rPr sz="750" spc="-5" dirty="0">
                <a:latin typeface="Arial"/>
                <a:cs typeface="Arial"/>
              </a:rPr>
              <a:t>Linked to maturity </a:t>
            </a:r>
            <a:r>
              <a:rPr sz="750" spc="-10" dirty="0">
                <a:latin typeface="Arial"/>
                <a:cs typeface="Arial"/>
              </a:rPr>
              <a:t>and</a:t>
            </a:r>
            <a:r>
              <a:rPr sz="750" spc="-60" dirty="0">
                <a:latin typeface="Arial"/>
                <a:cs typeface="Arial"/>
              </a:rPr>
              <a:t> </a:t>
            </a:r>
            <a:r>
              <a:rPr sz="750" spc="-5" dirty="0">
                <a:latin typeface="Arial"/>
                <a:cs typeface="Arial"/>
              </a:rPr>
              <a:t>vision</a:t>
            </a:r>
            <a:endParaRPr sz="750">
              <a:latin typeface="Arial"/>
              <a:cs typeface="Arial"/>
            </a:endParaRPr>
          </a:p>
          <a:p>
            <a:pPr marL="114300" marR="42545" indent="-102235">
              <a:lnSpc>
                <a:spcPct val="79000"/>
              </a:lnSpc>
              <a:spcBef>
                <a:spcPts val="180"/>
              </a:spcBef>
              <a:buChar char="•"/>
              <a:tabLst>
                <a:tab pos="114935" algn="l"/>
              </a:tabLst>
            </a:pPr>
            <a:r>
              <a:rPr sz="750" spc="-5" dirty="0">
                <a:latin typeface="Arial"/>
                <a:cs typeface="Arial"/>
              </a:rPr>
              <a:t>Links </a:t>
            </a:r>
            <a:r>
              <a:rPr sz="750" b="1" spc="-10" dirty="0">
                <a:solidFill>
                  <a:srgbClr val="FF0000"/>
                </a:solidFill>
                <a:latin typeface="Arial"/>
                <a:cs typeface="Arial"/>
              </a:rPr>
              <a:t>bottom </a:t>
            </a:r>
            <a:r>
              <a:rPr sz="750" b="1" spc="-5" dirty="0">
                <a:solidFill>
                  <a:srgbClr val="FF0000"/>
                </a:solidFill>
                <a:latin typeface="Arial"/>
                <a:cs typeface="Arial"/>
              </a:rPr>
              <a:t>of </a:t>
            </a:r>
            <a:r>
              <a:rPr sz="750" b="1" spc="-10" dirty="0">
                <a:solidFill>
                  <a:srgbClr val="FF0000"/>
                </a:solidFill>
                <a:latin typeface="Arial"/>
                <a:cs typeface="Arial"/>
              </a:rPr>
              <a:t>foot </a:t>
            </a:r>
            <a:r>
              <a:rPr sz="750" b="1" spc="-5" dirty="0">
                <a:solidFill>
                  <a:srgbClr val="FF0000"/>
                </a:solidFill>
                <a:latin typeface="Arial"/>
                <a:cs typeface="Arial"/>
              </a:rPr>
              <a:t>to</a:t>
            </a:r>
            <a:r>
              <a:rPr sz="750" b="1" spc="-3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750" b="1" spc="-10" dirty="0">
                <a:solidFill>
                  <a:srgbClr val="FF0000"/>
                </a:solidFill>
                <a:latin typeface="Arial"/>
                <a:cs typeface="Arial"/>
              </a:rPr>
              <a:t>top  </a:t>
            </a:r>
            <a:r>
              <a:rPr sz="750" b="1" spc="-5" dirty="0">
                <a:solidFill>
                  <a:srgbClr val="FF0000"/>
                </a:solidFill>
                <a:latin typeface="Arial"/>
                <a:cs typeface="Arial"/>
              </a:rPr>
              <a:t>of</a:t>
            </a:r>
            <a:r>
              <a:rPr sz="750" b="1" spc="-10" dirty="0">
                <a:solidFill>
                  <a:srgbClr val="FF0000"/>
                </a:solidFill>
                <a:latin typeface="Arial"/>
                <a:cs typeface="Arial"/>
              </a:rPr>
              <a:t> head</a:t>
            </a:r>
            <a:endParaRPr sz="750">
              <a:latin typeface="Arial"/>
              <a:cs typeface="Arial"/>
            </a:endParaRPr>
          </a:p>
          <a:p>
            <a:pPr marL="114300" marR="224154" indent="-102235">
              <a:lnSpc>
                <a:spcPct val="79000"/>
              </a:lnSpc>
              <a:spcBef>
                <a:spcPts val="180"/>
              </a:spcBef>
              <a:buChar char="•"/>
              <a:tabLst>
                <a:tab pos="114935" algn="l"/>
              </a:tabLst>
            </a:pPr>
            <a:r>
              <a:rPr sz="750" spc="-5" dirty="0">
                <a:latin typeface="Arial"/>
                <a:cs typeface="Arial"/>
              </a:rPr>
              <a:t>Continuous (previously  thought to </a:t>
            </a:r>
            <a:r>
              <a:rPr sz="750" spc="-10" dirty="0">
                <a:latin typeface="Arial"/>
                <a:cs typeface="Arial"/>
              </a:rPr>
              <a:t>stop </a:t>
            </a:r>
            <a:r>
              <a:rPr sz="750" spc="-5" dirty="0">
                <a:latin typeface="Arial"/>
                <a:cs typeface="Arial"/>
              </a:rPr>
              <a:t>at</a:t>
            </a:r>
            <a:r>
              <a:rPr sz="750" spc="-70" dirty="0">
                <a:latin typeface="Arial"/>
                <a:cs typeface="Arial"/>
              </a:rPr>
              <a:t> </a:t>
            </a:r>
            <a:r>
              <a:rPr sz="750" spc="-5" dirty="0">
                <a:latin typeface="Arial"/>
                <a:cs typeface="Arial"/>
              </a:rPr>
              <a:t>knee)</a:t>
            </a:r>
            <a:endParaRPr sz="750">
              <a:latin typeface="Arial"/>
              <a:cs typeface="Arial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3909055" y="6431973"/>
            <a:ext cx="2710180" cy="2032635"/>
          </a:xfrm>
          <a:custGeom>
            <a:avLst/>
            <a:gdLst/>
            <a:ahLst/>
            <a:cxnLst/>
            <a:rect l="l" t="t" r="r" b="b"/>
            <a:pathLst>
              <a:path w="2710179" h="2032634">
                <a:moveTo>
                  <a:pt x="0" y="0"/>
                </a:moveTo>
                <a:lnTo>
                  <a:pt x="2709951" y="0"/>
                </a:lnTo>
                <a:lnTo>
                  <a:pt x="2709951" y="2032463"/>
                </a:lnTo>
                <a:lnTo>
                  <a:pt x="0" y="2032463"/>
                </a:lnTo>
                <a:lnTo>
                  <a:pt x="0" y="0"/>
                </a:lnTo>
                <a:close/>
              </a:path>
            </a:pathLst>
          </a:custGeom>
          <a:ln w="1246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60"/>
              </a:spcBef>
            </a:pPr>
            <a:fld id="{81D60167-4931-47E6-BA6A-407CBD079E47}" type="slidenum">
              <a:rPr spc="5" dirty="0"/>
              <a:t>5</a:t>
            </a:fld>
            <a:endParaRPr spc="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/>
          <p:nvPr/>
        </p:nvSpPr>
        <p:spPr>
          <a:xfrm>
            <a:off x="935182" y="2231974"/>
            <a:ext cx="2709946" cy="203245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2103424" y="2289276"/>
            <a:ext cx="338455" cy="22415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300" dirty="0">
                <a:latin typeface="Arial"/>
                <a:cs typeface="Arial"/>
              </a:rPr>
              <a:t>SBL</a:t>
            </a:r>
            <a:endParaRPr sz="1300">
              <a:latin typeface="Arial"/>
              <a:cs typeface="Arial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931025" y="2227805"/>
            <a:ext cx="2722880" cy="2045335"/>
            <a:chOff x="931025" y="2227805"/>
            <a:chExt cx="2722880" cy="2045335"/>
          </a:xfrm>
        </p:grpSpPr>
        <p:sp>
          <p:nvSpPr>
            <p:cNvPr id="6" name="object 6"/>
            <p:cNvSpPr/>
            <p:nvPr/>
          </p:nvSpPr>
          <p:spPr>
            <a:xfrm>
              <a:off x="1948700" y="2479941"/>
              <a:ext cx="794254" cy="1633626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052404" y="2309215"/>
              <a:ext cx="725578" cy="1641665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2887687" y="2309215"/>
              <a:ext cx="469492" cy="1614817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937260" y="2234039"/>
              <a:ext cx="2710180" cy="2032635"/>
            </a:xfrm>
            <a:custGeom>
              <a:avLst/>
              <a:gdLst/>
              <a:ahLst/>
              <a:cxnLst/>
              <a:rect l="l" t="t" r="r" b="b"/>
              <a:pathLst>
                <a:path w="2710179" h="2032635">
                  <a:moveTo>
                    <a:pt x="0" y="0"/>
                  </a:moveTo>
                  <a:lnTo>
                    <a:pt x="2709951" y="0"/>
                  </a:lnTo>
                  <a:lnTo>
                    <a:pt x="2709951" y="2032463"/>
                  </a:lnTo>
                  <a:lnTo>
                    <a:pt x="0" y="2032463"/>
                  </a:lnTo>
                  <a:lnTo>
                    <a:pt x="0" y="0"/>
                  </a:lnTo>
                  <a:close/>
                </a:path>
              </a:pathLst>
            </a:custGeom>
            <a:ln w="1246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/>
          <p:nvPr/>
        </p:nvSpPr>
        <p:spPr>
          <a:xfrm>
            <a:off x="3906977" y="2231974"/>
            <a:ext cx="2709951" cy="203245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4346358" y="2370671"/>
            <a:ext cx="1833245" cy="22415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300" dirty="0">
                <a:latin typeface="Arial"/>
                <a:cs typeface="Arial"/>
              </a:rPr>
              <a:t>SBL </a:t>
            </a:r>
            <a:r>
              <a:rPr sz="1300" spc="-10" dirty="0">
                <a:latin typeface="Arial"/>
                <a:cs typeface="Arial"/>
              </a:rPr>
              <a:t>Tracks </a:t>
            </a:r>
            <a:r>
              <a:rPr sz="1300" dirty="0">
                <a:latin typeface="Arial"/>
                <a:cs typeface="Arial"/>
              </a:rPr>
              <a:t>and</a:t>
            </a:r>
            <a:r>
              <a:rPr sz="1300" spc="-114" dirty="0">
                <a:latin typeface="Arial"/>
                <a:cs typeface="Arial"/>
              </a:rPr>
              <a:t> </a:t>
            </a:r>
            <a:r>
              <a:rPr sz="1300" dirty="0">
                <a:latin typeface="Arial"/>
                <a:cs typeface="Arial"/>
              </a:rPr>
              <a:t>Stations</a:t>
            </a:r>
            <a:endParaRPr sz="13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056875" y="2684312"/>
            <a:ext cx="899794" cy="1269365"/>
          </a:xfrm>
          <a:prstGeom prst="rect">
            <a:avLst/>
          </a:prstGeom>
        </p:spPr>
        <p:txBody>
          <a:bodyPr vert="horz" wrap="square" lIns="0" tIns="38100" rIns="0" bIns="0" rtlCol="0">
            <a:spAutoFit/>
          </a:bodyPr>
          <a:lstStyle/>
          <a:p>
            <a:pPr marL="114300" indent="-102235">
              <a:lnSpc>
                <a:spcPct val="100000"/>
              </a:lnSpc>
              <a:spcBef>
                <a:spcPts val="300"/>
              </a:spcBef>
              <a:buChar char="•"/>
              <a:tabLst>
                <a:tab pos="114935" algn="l"/>
              </a:tabLst>
            </a:pPr>
            <a:r>
              <a:rPr sz="750" spc="5" dirty="0">
                <a:latin typeface="Arial"/>
                <a:cs typeface="Arial"/>
              </a:rPr>
              <a:t>Plantar</a:t>
            </a:r>
            <a:r>
              <a:rPr sz="750" spc="-5" dirty="0">
                <a:latin typeface="Arial"/>
                <a:cs typeface="Arial"/>
              </a:rPr>
              <a:t> </a:t>
            </a:r>
            <a:r>
              <a:rPr sz="750" spc="5" dirty="0">
                <a:latin typeface="Arial"/>
                <a:cs typeface="Arial"/>
              </a:rPr>
              <a:t>fascia</a:t>
            </a:r>
            <a:endParaRPr sz="75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200"/>
              </a:spcBef>
              <a:buChar char="•"/>
              <a:tabLst>
                <a:tab pos="114935" algn="l"/>
              </a:tabLst>
            </a:pPr>
            <a:r>
              <a:rPr sz="750" spc="10" dirty="0">
                <a:latin typeface="Arial"/>
                <a:cs typeface="Arial"/>
              </a:rPr>
              <a:t>Calcaneous</a:t>
            </a:r>
            <a:endParaRPr sz="75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200"/>
              </a:spcBef>
              <a:buChar char="•"/>
              <a:tabLst>
                <a:tab pos="114935" algn="l"/>
              </a:tabLst>
            </a:pPr>
            <a:r>
              <a:rPr sz="750" spc="5" dirty="0">
                <a:latin typeface="Arial"/>
                <a:cs typeface="Arial"/>
              </a:rPr>
              <a:t>Achilles/gastro</a:t>
            </a:r>
            <a:endParaRPr sz="75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225"/>
              </a:spcBef>
              <a:buChar char="•"/>
              <a:tabLst>
                <a:tab pos="114935" algn="l"/>
              </a:tabLst>
            </a:pPr>
            <a:r>
              <a:rPr sz="750" spc="10" dirty="0">
                <a:latin typeface="Arial"/>
                <a:cs typeface="Arial"/>
              </a:rPr>
              <a:t>Femoral</a:t>
            </a:r>
            <a:r>
              <a:rPr sz="750" spc="-60" dirty="0">
                <a:latin typeface="Arial"/>
                <a:cs typeface="Arial"/>
              </a:rPr>
              <a:t> </a:t>
            </a:r>
            <a:r>
              <a:rPr sz="750" spc="10" dirty="0">
                <a:latin typeface="Arial"/>
                <a:cs typeface="Arial"/>
              </a:rPr>
              <a:t>condyles</a:t>
            </a:r>
            <a:endParaRPr sz="75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195"/>
              </a:spcBef>
              <a:buChar char="•"/>
              <a:tabLst>
                <a:tab pos="114935" algn="l"/>
              </a:tabLst>
            </a:pPr>
            <a:r>
              <a:rPr sz="750" spc="5" dirty="0">
                <a:latin typeface="Arial"/>
                <a:cs typeface="Arial"/>
              </a:rPr>
              <a:t>Hamstrings</a:t>
            </a:r>
            <a:endParaRPr sz="75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200"/>
              </a:spcBef>
              <a:buChar char="•"/>
              <a:tabLst>
                <a:tab pos="114935" algn="l"/>
              </a:tabLst>
            </a:pPr>
            <a:r>
              <a:rPr sz="750" spc="5" dirty="0">
                <a:latin typeface="Arial"/>
                <a:cs typeface="Arial"/>
              </a:rPr>
              <a:t>Ischial</a:t>
            </a:r>
            <a:r>
              <a:rPr sz="750" spc="-10" dirty="0">
                <a:latin typeface="Arial"/>
                <a:cs typeface="Arial"/>
              </a:rPr>
              <a:t> </a:t>
            </a:r>
            <a:r>
              <a:rPr sz="750" spc="5" dirty="0">
                <a:latin typeface="Arial"/>
                <a:cs typeface="Arial"/>
              </a:rPr>
              <a:t>tuberosity</a:t>
            </a:r>
            <a:endParaRPr sz="750">
              <a:latin typeface="Arial"/>
              <a:cs typeface="Arial"/>
            </a:endParaRPr>
          </a:p>
          <a:p>
            <a:pPr marL="114300" marR="140335" indent="-102235">
              <a:lnSpc>
                <a:spcPct val="101299"/>
              </a:lnSpc>
              <a:spcBef>
                <a:spcPts val="210"/>
              </a:spcBef>
              <a:buChar char="•"/>
              <a:tabLst>
                <a:tab pos="114935" algn="l"/>
              </a:tabLst>
            </a:pPr>
            <a:r>
              <a:rPr sz="750" spc="5" dirty="0">
                <a:latin typeface="Arial"/>
                <a:cs typeface="Arial"/>
              </a:rPr>
              <a:t>Sacrotuberous  ligament</a:t>
            </a:r>
            <a:endParaRPr sz="75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235"/>
              </a:spcBef>
              <a:buChar char="•"/>
              <a:tabLst>
                <a:tab pos="114935" algn="l"/>
              </a:tabLst>
            </a:pPr>
            <a:r>
              <a:rPr sz="750" spc="10" dirty="0">
                <a:latin typeface="Arial"/>
                <a:cs typeface="Arial"/>
              </a:rPr>
              <a:t>Sacrum</a:t>
            </a:r>
            <a:endParaRPr sz="75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489765" y="2695625"/>
            <a:ext cx="916305" cy="10325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14300" marR="135255" indent="-102235">
              <a:lnSpc>
                <a:spcPct val="102099"/>
              </a:lnSpc>
              <a:spcBef>
                <a:spcPts val="100"/>
              </a:spcBef>
              <a:buChar char="•"/>
              <a:tabLst>
                <a:tab pos="114935" algn="l"/>
              </a:tabLst>
            </a:pPr>
            <a:r>
              <a:rPr sz="750" spc="5" dirty="0">
                <a:latin typeface="Arial"/>
                <a:cs typeface="Arial"/>
              </a:rPr>
              <a:t>Erector</a:t>
            </a:r>
            <a:r>
              <a:rPr sz="750" spc="-40" dirty="0">
                <a:latin typeface="Arial"/>
                <a:cs typeface="Arial"/>
              </a:rPr>
              <a:t> </a:t>
            </a:r>
            <a:r>
              <a:rPr sz="750" spc="5" dirty="0">
                <a:latin typeface="Arial"/>
                <a:cs typeface="Arial"/>
              </a:rPr>
              <a:t>spinae/  sacro-lumbar  fascia</a:t>
            </a:r>
            <a:endParaRPr sz="75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204"/>
              </a:spcBef>
              <a:buChar char="•"/>
              <a:tabLst>
                <a:tab pos="114935" algn="l"/>
              </a:tabLst>
            </a:pPr>
            <a:r>
              <a:rPr sz="750" spc="5" dirty="0">
                <a:latin typeface="Arial"/>
                <a:cs typeface="Arial"/>
              </a:rPr>
              <a:t>Occipital</a:t>
            </a:r>
            <a:r>
              <a:rPr sz="750" spc="-5" dirty="0">
                <a:latin typeface="Arial"/>
                <a:cs typeface="Arial"/>
              </a:rPr>
              <a:t> </a:t>
            </a:r>
            <a:r>
              <a:rPr sz="750" spc="5" dirty="0">
                <a:latin typeface="Arial"/>
                <a:cs typeface="Arial"/>
              </a:rPr>
              <a:t>ridge</a:t>
            </a:r>
            <a:endParaRPr sz="750">
              <a:latin typeface="Arial"/>
              <a:cs typeface="Arial"/>
            </a:endParaRPr>
          </a:p>
          <a:p>
            <a:pPr marL="114300" marR="200660" indent="-102235">
              <a:lnSpc>
                <a:spcPct val="101699"/>
              </a:lnSpc>
              <a:spcBef>
                <a:spcPts val="210"/>
              </a:spcBef>
              <a:buChar char="•"/>
              <a:tabLst>
                <a:tab pos="114935" algn="l"/>
              </a:tabLst>
            </a:pPr>
            <a:r>
              <a:rPr sz="750" spc="10" dirty="0">
                <a:latin typeface="Arial"/>
                <a:cs typeface="Arial"/>
              </a:rPr>
              <a:t>Galea  </a:t>
            </a:r>
            <a:r>
              <a:rPr sz="750" spc="5" dirty="0">
                <a:latin typeface="Arial"/>
                <a:cs typeface="Arial"/>
              </a:rPr>
              <a:t>aponeurotica/  scalp</a:t>
            </a:r>
            <a:r>
              <a:rPr sz="750" spc="-10" dirty="0">
                <a:latin typeface="Arial"/>
                <a:cs typeface="Arial"/>
              </a:rPr>
              <a:t> </a:t>
            </a:r>
            <a:r>
              <a:rPr sz="750" spc="5" dirty="0">
                <a:latin typeface="Arial"/>
                <a:cs typeface="Arial"/>
              </a:rPr>
              <a:t>fascia</a:t>
            </a:r>
            <a:endParaRPr sz="75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204"/>
              </a:spcBef>
              <a:buChar char="•"/>
              <a:tabLst>
                <a:tab pos="114935" algn="l"/>
              </a:tabLst>
            </a:pPr>
            <a:r>
              <a:rPr sz="750" spc="5" dirty="0">
                <a:latin typeface="Arial"/>
                <a:cs typeface="Arial"/>
              </a:rPr>
              <a:t>Frontal </a:t>
            </a:r>
            <a:r>
              <a:rPr sz="750" spc="10" dirty="0">
                <a:latin typeface="Arial"/>
                <a:cs typeface="Arial"/>
              </a:rPr>
              <a:t>brow</a:t>
            </a:r>
            <a:r>
              <a:rPr sz="750" spc="-35" dirty="0">
                <a:latin typeface="Arial"/>
                <a:cs typeface="Arial"/>
              </a:rPr>
              <a:t> </a:t>
            </a:r>
            <a:r>
              <a:rPr sz="750" spc="5" dirty="0">
                <a:latin typeface="Arial"/>
                <a:cs typeface="Arial"/>
              </a:rPr>
              <a:t>ridge</a:t>
            </a:r>
            <a:endParaRPr sz="750">
              <a:latin typeface="Arial"/>
              <a:cs typeface="Arial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3902820" y="2227805"/>
            <a:ext cx="2722880" cy="2045335"/>
            <a:chOff x="3902820" y="2227805"/>
            <a:chExt cx="2722880" cy="2045335"/>
          </a:xfrm>
        </p:grpSpPr>
        <p:sp>
          <p:nvSpPr>
            <p:cNvPr id="15" name="object 15"/>
            <p:cNvSpPr/>
            <p:nvPr/>
          </p:nvSpPr>
          <p:spPr>
            <a:xfrm>
              <a:off x="4941849" y="2543962"/>
              <a:ext cx="640638" cy="1451152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3909055" y="2234039"/>
              <a:ext cx="2710180" cy="2032635"/>
            </a:xfrm>
            <a:custGeom>
              <a:avLst/>
              <a:gdLst/>
              <a:ahLst/>
              <a:cxnLst/>
              <a:rect l="l" t="t" r="r" b="b"/>
              <a:pathLst>
                <a:path w="2710179" h="2032635">
                  <a:moveTo>
                    <a:pt x="0" y="0"/>
                  </a:moveTo>
                  <a:lnTo>
                    <a:pt x="2709951" y="0"/>
                  </a:lnTo>
                  <a:lnTo>
                    <a:pt x="2709951" y="2032463"/>
                  </a:lnTo>
                  <a:lnTo>
                    <a:pt x="0" y="2032463"/>
                  </a:lnTo>
                  <a:lnTo>
                    <a:pt x="0" y="0"/>
                  </a:lnTo>
                  <a:close/>
                </a:path>
              </a:pathLst>
            </a:custGeom>
            <a:ln w="1246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/>
          <p:cNvSpPr/>
          <p:nvPr/>
        </p:nvSpPr>
        <p:spPr>
          <a:xfrm>
            <a:off x="935182" y="6429895"/>
            <a:ext cx="2709946" cy="203245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1088143" y="6490280"/>
            <a:ext cx="2279015" cy="454025"/>
          </a:xfrm>
          <a:prstGeom prst="rect">
            <a:avLst/>
          </a:prstGeom>
        </p:spPr>
        <p:txBody>
          <a:bodyPr vert="horz" wrap="square" lIns="0" tIns="91440" rIns="0" bIns="0" rtlCol="0">
            <a:spAutoFit/>
          </a:bodyPr>
          <a:lstStyle/>
          <a:p>
            <a:pPr marL="139065">
              <a:lnSpc>
                <a:spcPct val="100000"/>
              </a:lnSpc>
              <a:spcBef>
                <a:spcPts val="720"/>
              </a:spcBef>
            </a:pPr>
            <a:r>
              <a:rPr sz="1300" spc="-20" dirty="0">
                <a:latin typeface="Arial"/>
                <a:cs typeface="Arial"/>
              </a:rPr>
              <a:t>Testing </a:t>
            </a:r>
            <a:r>
              <a:rPr sz="1300" dirty="0">
                <a:latin typeface="Arial"/>
                <a:cs typeface="Arial"/>
              </a:rPr>
              <a:t>and </a:t>
            </a:r>
            <a:r>
              <a:rPr sz="1300" spc="-5" dirty="0">
                <a:latin typeface="Arial"/>
                <a:cs typeface="Arial"/>
              </a:rPr>
              <a:t>Treating </a:t>
            </a:r>
            <a:r>
              <a:rPr sz="1300" dirty="0">
                <a:latin typeface="Arial"/>
                <a:cs typeface="Arial"/>
              </a:rPr>
              <a:t>the</a:t>
            </a:r>
            <a:r>
              <a:rPr sz="1300" spc="-70" dirty="0">
                <a:latin typeface="Arial"/>
                <a:cs typeface="Arial"/>
              </a:rPr>
              <a:t> </a:t>
            </a:r>
            <a:r>
              <a:rPr sz="1300" dirty="0">
                <a:latin typeface="Arial"/>
                <a:cs typeface="Arial"/>
              </a:rPr>
              <a:t>SBL</a:t>
            </a:r>
            <a:endParaRPr sz="130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350"/>
              </a:spcBef>
              <a:buChar char="•"/>
              <a:tabLst>
                <a:tab pos="114935" algn="l"/>
              </a:tabLst>
            </a:pPr>
            <a:r>
              <a:rPr sz="700" spc="5" dirty="0">
                <a:latin typeface="Arial"/>
                <a:cs typeface="Arial"/>
              </a:rPr>
              <a:t>Maturity</a:t>
            </a:r>
            <a:endParaRPr sz="700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2327135" y="6886923"/>
            <a:ext cx="1216660" cy="32575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700" dirty="0">
                <a:latin typeface="Arial"/>
                <a:cs typeface="Arial"/>
              </a:rPr>
              <a:t>2. </a:t>
            </a:r>
            <a:r>
              <a:rPr sz="700" spc="5" dirty="0">
                <a:latin typeface="Arial"/>
                <a:cs typeface="Arial"/>
              </a:rPr>
              <a:t>Assess the</a:t>
            </a:r>
            <a:r>
              <a:rPr sz="700" spc="-60" dirty="0">
                <a:latin typeface="Arial"/>
                <a:cs typeface="Arial"/>
              </a:rPr>
              <a:t> </a:t>
            </a:r>
            <a:r>
              <a:rPr sz="700" spc="5" dirty="0">
                <a:latin typeface="Arial"/>
                <a:cs typeface="Arial"/>
              </a:rPr>
              <a:t>squat</a:t>
            </a:r>
            <a:endParaRPr sz="700">
              <a:latin typeface="Arial"/>
              <a:cs typeface="Arial"/>
            </a:endParaRPr>
          </a:p>
          <a:p>
            <a:pPr marL="114300" marR="5080" indent="-102235">
              <a:lnSpc>
                <a:spcPct val="78500"/>
              </a:lnSpc>
              <a:spcBef>
                <a:spcPts val="195"/>
              </a:spcBef>
              <a:buChar char="•"/>
              <a:tabLst>
                <a:tab pos="114935" algn="l"/>
              </a:tabLst>
            </a:pPr>
            <a:r>
              <a:rPr sz="700" spc="5" dirty="0">
                <a:latin typeface="Arial"/>
                <a:cs typeface="Arial"/>
              </a:rPr>
              <a:t>MEASURE Heel </a:t>
            </a:r>
            <a:r>
              <a:rPr sz="700" dirty="0">
                <a:latin typeface="Arial"/>
                <a:cs typeface="Arial"/>
              </a:rPr>
              <a:t>to</a:t>
            </a:r>
            <a:r>
              <a:rPr sz="700" spc="-4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forefoot  ratio</a:t>
            </a:r>
            <a:endParaRPr sz="700">
              <a:latin typeface="Arial"/>
              <a:cs typeface="Arial"/>
            </a:endParaRPr>
          </a:p>
        </p:txBody>
      </p:sp>
      <p:grpSp>
        <p:nvGrpSpPr>
          <p:cNvPr id="20" name="object 20"/>
          <p:cNvGrpSpPr/>
          <p:nvPr/>
        </p:nvGrpSpPr>
        <p:grpSpPr>
          <a:xfrm>
            <a:off x="2610269" y="7275398"/>
            <a:ext cx="554990" cy="730250"/>
            <a:chOff x="2610269" y="7275398"/>
            <a:chExt cx="554990" cy="730250"/>
          </a:xfrm>
        </p:grpSpPr>
        <p:sp>
          <p:nvSpPr>
            <p:cNvPr id="21" name="object 21"/>
            <p:cNvSpPr/>
            <p:nvPr/>
          </p:nvSpPr>
          <p:spPr>
            <a:xfrm>
              <a:off x="2610269" y="7275398"/>
              <a:ext cx="554850" cy="526707"/>
            </a:xfrm>
            <a:prstGeom prst="rect">
              <a:avLst/>
            </a:prstGeom>
            <a:blipFill>
              <a:blip r:embed="rId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2955175" y="7626925"/>
              <a:ext cx="120534" cy="315883"/>
            </a:xfrm>
            <a:prstGeom prst="rect">
              <a:avLst/>
            </a:prstGeom>
            <a:blipFill>
              <a:blip r:embed="rId8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3015281" y="7638427"/>
              <a:ext cx="635" cy="224154"/>
            </a:xfrm>
            <a:custGeom>
              <a:avLst/>
              <a:gdLst/>
              <a:ahLst/>
              <a:cxnLst/>
              <a:rect l="l" t="t" r="r" b="b"/>
              <a:pathLst>
                <a:path w="635" h="224154">
                  <a:moveTo>
                    <a:pt x="448" y="0"/>
                  </a:moveTo>
                  <a:lnTo>
                    <a:pt x="0" y="223541"/>
                  </a:lnTo>
                </a:path>
              </a:pathLst>
            </a:custGeom>
            <a:ln w="11291">
              <a:solidFill>
                <a:srgbClr val="FF26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2989148" y="7821600"/>
              <a:ext cx="52705" cy="52069"/>
            </a:xfrm>
            <a:custGeom>
              <a:avLst/>
              <a:gdLst/>
              <a:ahLst/>
              <a:cxnLst/>
              <a:rect l="l" t="t" r="r" b="b"/>
              <a:pathLst>
                <a:path w="52705" h="52070">
                  <a:moveTo>
                    <a:pt x="6311" y="0"/>
                  </a:moveTo>
                  <a:lnTo>
                    <a:pt x="914" y="3136"/>
                  </a:lnTo>
                  <a:lnTo>
                    <a:pt x="0" y="6591"/>
                  </a:lnTo>
                  <a:lnTo>
                    <a:pt x="26111" y="51574"/>
                  </a:lnTo>
                  <a:lnTo>
                    <a:pt x="39247" y="29159"/>
                  </a:lnTo>
                  <a:lnTo>
                    <a:pt x="26161" y="29159"/>
                  </a:lnTo>
                  <a:lnTo>
                    <a:pt x="9766" y="927"/>
                  </a:lnTo>
                  <a:lnTo>
                    <a:pt x="6311" y="0"/>
                  </a:lnTo>
                  <a:close/>
                </a:path>
                <a:path w="52705" h="52070">
                  <a:moveTo>
                    <a:pt x="46126" y="88"/>
                  </a:moveTo>
                  <a:lnTo>
                    <a:pt x="42671" y="990"/>
                  </a:lnTo>
                  <a:lnTo>
                    <a:pt x="26161" y="29159"/>
                  </a:lnTo>
                  <a:lnTo>
                    <a:pt x="39247" y="29159"/>
                  </a:lnTo>
                  <a:lnTo>
                    <a:pt x="52412" y="6692"/>
                  </a:lnTo>
                  <a:lnTo>
                    <a:pt x="51511" y="3238"/>
                  </a:lnTo>
                  <a:lnTo>
                    <a:pt x="46126" y="88"/>
                  </a:lnTo>
                  <a:close/>
                </a:path>
              </a:pathLst>
            </a:custGeom>
            <a:solidFill>
              <a:srgbClr val="FF26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2718257" y="7672649"/>
              <a:ext cx="124690" cy="311726"/>
            </a:xfrm>
            <a:prstGeom prst="rect">
              <a:avLst/>
            </a:prstGeom>
            <a:blipFill>
              <a:blip r:embed="rId9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2781004" y="7680871"/>
              <a:ext cx="635" cy="224154"/>
            </a:xfrm>
            <a:custGeom>
              <a:avLst/>
              <a:gdLst/>
              <a:ahLst/>
              <a:cxnLst/>
              <a:rect l="l" t="t" r="r" b="b"/>
              <a:pathLst>
                <a:path w="635" h="224154">
                  <a:moveTo>
                    <a:pt x="448" y="0"/>
                  </a:moveTo>
                  <a:lnTo>
                    <a:pt x="0" y="223541"/>
                  </a:lnTo>
                </a:path>
              </a:pathLst>
            </a:custGeom>
            <a:ln w="11291">
              <a:solidFill>
                <a:srgbClr val="FF26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2754871" y="7864056"/>
              <a:ext cx="52705" cy="52069"/>
            </a:xfrm>
            <a:custGeom>
              <a:avLst/>
              <a:gdLst/>
              <a:ahLst/>
              <a:cxnLst/>
              <a:rect l="l" t="t" r="r" b="b"/>
              <a:pathLst>
                <a:path w="52705" h="52070">
                  <a:moveTo>
                    <a:pt x="6311" y="0"/>
                  </a:moveTo>
                  <a:lnTo>
                    <a:pt x="914" y="3124"/>
                  </a:lnTo>
                  <a:lnTo>
                    <a:pt x="0" y="6578"/>
                  </a:lnTo>
                  <a:lnTo>
                    <a:pt x="26111" y="51562"/>
                  </a:lnTo>
                  <a:lnTo>
                    <a:pt x="39250" y="29146"/>
                  </a:lnTo>
                  <a:lnTo>
                    <a:pt x="26162" y="29146"/>
                  </a:lnTo>
                  <a:lnTo>
                    <a:pt x="9766" y="914"/>
                  </a:lnTo>
                  <a:lnTo>
                    <a:pt x="6311" y="0"/>
                  </a:lnTo>
                  <a:close/>
                </a:path>
                <a:path w="52705" h="52070">
                  <a:moveTo>
                    <a:pt x="46126" y="76"/>
                  </a:moveTo>
                  <a:lnTo>
                    <a:pt x="42671" y="977"/>
                  </a:lnTo>
                  <a:lnTo>
                    <a:pt x="26162" y="29146"/>
                  </a:lnTo>
                  <a:lnTo>
                    <a:pt x="39250" y="29146"/>
                  </a:lnTo>
                  <a:lnTo>
                    <a:pt x="52412" y="6692"/>
                  </a:lnTo>
                  <a:lnTo>
                    <a:pt x="51511" y="3225"/>
                  </a:lnTo>
                  <a:lnTo>
                    <a:pt x="46126" y="76"/>
                  </a:lnTo>
                  <a:close/>
                </a:path>
              </a:pathLst>
            </a:custGeom>
            <a:solidFill>
              <a:srgbClr val="FF26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3038297" y="7693426"/>
              <a:ext cx="124690" cy="311726"/>
            </a:xfrm>
            <a:prstGeom prst="rect">
              <a:avLst/>
            </a:prstGeom>
            <a:blipFill>
              <a:blip r:embed="rId10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3101120" y="7702207"/>
              <a:ext cx="635" cy="224154"/>
            </a:xfrm>
            <a:custGeom>
              <a:avLst/>
              <a:gdLst/>
              <a:ahLst/>
              <a:cxnLst/>
              <a:rect l="l" t="t" r="r" b="b"/>
              <a:pathLst>
                <a:path w="635" h="224154">
                  <a:moveTo>
                    <a:pt x="448" y="0"/>
                  </a:moveTo>
                  <a:lnTo>
                    <a:pt x="0" y="223541"/>
                  </a:lnTo>
                </a:path>
              </a:pathLst>
            </a:custGeom>
            <a:ln w="11291">
              <a:solidFill>
                <a:srgbClr val="FF26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3074974" y="7885392"/>
              <a:ext cx="52705" cy="52069"/>
            </a:xfrm>
            <a:custGeom>
              <a:avLst/>
              <a:gdLst/>
              <a:ahLst/>
              <a:cxnLst/>
              <a:rect l="l" t="t" r="r" b="b"/>
              <a:pathLst>
                <a:path w="52705" h="52070">
                  <a:moveTo>
                    <a:pt x="6311" y="0"/>
                  </a:moveTo>
                  <a:lnTo>
                    <a:pt x="914" y="3136"/>
                  </a:lnTo>
                  <a:lnTo>
                    <a:pt x="0" y="6591"/>
                  </a:lnTo>
                  <a:lnTo>
                    <a:pt x="26123" y="51562"/>
                  </a:lnTo>
                  <a:lnTo>
                    <a:pt x="39249" y="29159"/>
                  </a:lnTo>
                  <a:lnTo>
                    <a:pt x="26162" y="29159"/>
                  </a:lnTo>
                  <a:lnTo>
                    <a:pt x="9766" y="914"/>
                  </a:lnTo>
                  <a:lnTo>
                    <a:pt x="6311" y="0"/>
                  </a:lnTo>
                  <a:close/>
                </a:path>
                <a:path w="52705" h="52070">
                  <a:moveTo>
                    <a:pt x="46139" y="76"/>
                  </a:moveTo>
                  <a:lnTo>
                    <a:pt x="42672" y="977"/>
                  </a:lnTo>
                  <a:lnTo>
                    <a:pt x="26162" y="29159"/>
                  </a:lnTo>
                  <a:lnTo>
                    <a:pt x="39249" y="29159"/>
                  </a:lnTo>
                  <a:lnTo>
                    <a:pt x="52412" y="6692"/>
                  </a:lnTo>
                  <a:lnTo>
                    <a:pt x="51511" y="3238"/>
                  </a:lnTo>
                  <a:lnTo>
                    <a:pt x="46139" y="76"/>
                  </a:lnTo>
                  <a:close/>
                </a:path>
              </a:pathLst>
            </a:custGeom>
            <a:solidFill>
              <a:srgbClr val="FF26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1" name="object 31"/>
          <p:cNvSpPr txBox="1"/>
          <p:nvPr/>
        </p:nvSpPr>
        <p:spPr>
          <a:xfrm>
            <a:off x="1077323" y="6918280"/>
            <a:ext cx="1173480" cy="109283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5095" indent="-102235" algn="just">
              <a:lnSpc>
                <a:spcPts val="835"/>
              </a:lnSpc>
              <a:spcBef>
                <a:spcPts val="110"/>
              </a:spcBef>
              <a:buChar char="•"/>
              <a:tabLst>
                <a:tab pos="125730" algn="l"/>
              </a:tabLst>
            </a:pPr>
            <a:r>
              <a:rPr sz="700" spc="5" dirty="0">
                <a:latin typeface="Arial"/>
                <a:cs typeface="Arial"/>
              </a:rPr>
              <a:t>Born </a:t>
            </a:r>
            <a:r>
              <a:rPr sz="700" dirty="0">
                <a:latin typeface="Arial"/>
                <a:cs typeface="Arial"/>
              </a:rPr>
              <a:t>in </a:t>
            </a:r>
            <a:r>
              <a:rPr sz="700" spc="5" dirty="0">
                <a:latin typeface="Arial"/>
                <a:cs typeface="Arial"/>
              </a:rPr>
              <a:t>flexed</a:t>
            </a:r>
            <a:r>
              <a:rPr sz="700" spc="-2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position</a:t>
            </a:r>
            <a:endParaRPr sz="700">
              <a:latin typeface="Arial"/>
              <a:cs typeface="Arial"/>
            </a:endParaRPr>
          </a:p>
          <a:p>
            <a:pPr marL="125095" marR="82550" indent="-102235" algn="just">
              <a:lnSpc>
                <a:spcPct val="81600"/>
              </a:lnSpc>
              <a:spcBef>
                <a:spcPts val="150"/>
              </a:spcBef>
              <a:buChar char="•"/>
              <a:tabLst>
                <a:tab pos="125730" algn="l"/>
              </a:tabLst>
            </a:pPr>
            <a:r>
              <a:rPr sz="700" spc="-5" dirty="0">
                <a:latin typeface="Arial"/>
                <a:cs typeface="Arial"/>
              </a:rPr>
              <a:t>Trunk </a:t>
            </a:r>
            <a:r>
              <a:rPr sz="700" dirty="0">
                <a:latin typeface="Arial"/>
                <a:cs typeface="Arial"/>
              </a:rPr>
              <a:t>flexion </a:t>
            </a:r>
            <a:r>
              <a:rPr sz="700" spc="5" dirty="0">
                <a:latin typeface="Arial"/>
                <a:cs typeface="Arial"/>
              </a:rPr>
              <a:t>patterning  may be </a:t>
            </a:r>
            <a:r>
              <a:rPr sz="700" dirty="0">
                <a:latin typeface="Arial"/>
                <a:cs typeface="Arial"/>
              </a:rPr>
              <a:t>affected </a:t>
            </a:r>
            <a:r>
              <a:rPr sz="700" spc="5" dirty="0">
                <a:latin typeface="Arial"/>
                <a:cs typeface="Arial"/>
              </a:rPr>
              <a:t>by</a:t>
            </a:r>
            <a:r>
              <a:rPr sz="700" spc="-70" dirty="0">
                <a:latin typeface="Arial"/>
                <a:cs typeface="Arial"/>
              </a:rPr>
              <a:t> </a:t>
            </a:r>
            <a:r>
              <a:rPr sz="700" spc="5" dirty="0">
                <a:latin typeface="Arial"/>
                <a:cs typeface="Arial"/>
              </a:rPr>
              <a:t>SBL  </a:t>
            </a:r>
            <a:r>
              <a:rPr sz="700" dirty="0">
                <a:latin typeface="Arial"/>
                <a:cs typeface="Arial"/>
              </a:rPr>
              <a:t>dysfunction.</a:t>
            </a:r>
            <a:endParaRPr sz="700">
              <a:latin typeface="Arial"/>
              <a:cs typeface="Arial"/>
            </a:endParaRPr>
          </a:p>
          <a:p>
            <a:pPr marL="173990" marR="180975" indent="-151130" algn="just">
              <a:lnSpc>
                <a:spcPts val="690"/>
              </a:lnSpc>
              <a:spcBef>
                <a:spcPts val="160"/>
              </a:spcBef>
              <a:buAutoNum type="arabicPeriod"/>
              <a:tabLst>
                <a:tab pos="176530" algn="l"/>
              </a:tabLst>
            </a:pPr>
            <a:r>
              <a:rPr sz="700" spc="5" dirty="0">
                <a:latin typeface="Arial"/>
                <a:cs typeface="Arial"/>
              </a:rPr>
              <a:t>Assess AROM</a:t>
            </a:r>
            <a:r>
              <a:rPr sz="700" spc="-120" dirty="0">
                <a:latin typeface="Arial"/>
                <a:cs typeface="Arial"/>
              </a:rPr>
              <a:t> </a:t>
            </a:r>
            <a:r>
              <a:rPr sz="700" spc="5" dirty="0">
                <a:latin typeface="Arial"/>
                <a:cs typeface="Arial"/>
              </a:rPr>
              <a:t>trunk  </a:t>
            </a:r>
            <a:r>
              <a:rPr sz="700" dirty="0">
                <a:latin typeface="Arial"/>
                <a:cs typeface="Arial"/>
              </a:rPr>
              <a:t>flexion</a:t>
            </a:r>
            <a:endParaRPr sz="700">
              <a:latin typeface="Arial"/>
              <a:cs typeface="Arial"/>
            </a:endParaRPr>
          </a:p>
          <a:p>
            <a:pPr marL="241300" marR="151765" lvl="1" indent="-83185">
              <a:lnSpc>
                <a:spcPct val="79000"/>
              </a:lnSpc>
              <a:spcBef>
                <a:spcPts val="140"/>
              </a:spcBef>
              <a:buChar char="–"/>
              <a:tabLst>
                <a:tab pos="243840" algn="l"/>
              </a:tabLst>
            </a:pPr>
            <a:r>
              <a:rPr sz="600" spc="-5" dirty="0">
                <a:latin typeface="Arial"/>
                <a:cs typeface="Arial"/>
              </a:rPr>
              <a:t>What moves well,</a:t>
            </a:r>
            <a:r>
              <a:rPr sz="600" spc="-80" dirty="0">
                <a:latin typeface="Arial"/>
                <a:cs typeface="Arial"/>
              </a:rPr>
              <a:t> </a:t>
            </a:r>
            <a:r>
              <a:rPr sz="600" spc="-5" dirty="0">
                <a:latin typeface="Arial"/>
                <a:cs typeface="Arial"/>
              </a:rPr>
              <a:t>what  doesn’t?</a:t>
            </a:r>
            <a:endParaRPr sz="600">
              <a:latin typeface="Arial"/>
              <a:cs typeface="Arial"/>
            </a:endParaRPr>
          </a:p>
          <a:p>
            <a:pPr marL="241300" marR="44450" lvl="1" indent="-83185">
              <a:lnSpc>
                <a:spcPct val="79000"/>
              </a:lnSpc>
              <a:spcBef>
                <a:spcPts val="135"/>
              </a:spcBef>
              <a:buChar char="–"/>
              <a:tabLst>
                <a:tab pos="243840" algn="l"/>
              </a:tabLst>
            </a:pPr>
            <a:r>
              <a:rPr sz="600" spc="-5" dirty="0">
                <a:latin typeface="Arial"/>
                <a:cs typeface="Arial"/>
              </a:rPr>
              <a:t>Cx, Tx, Lx, Knees,</a:t>
            </a:r>
            <a:r>
              <a:rPr sz="600" spc="-110" dirty="0">
                <a:latin typeface="Arial"/>
                <a:cs typeface="Arial"/>
              </a:rPr>
              <a:t> </a:t>
            </a:r>
            <a:r>
              <a:rPr sz="600" spc="-5" dirty="0">
                <a:latin typeface="Arial"/>
                <a:cs typeface="Arial"/>
              </a:rPr>
              <a:t>Ankles,  Foot</a:t>
            </a:r>
            <a:endParaRPr sz="6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450">
              <a:latin typeface="Arial"/>
              <a:cs typeface="Arial"/>
            </a:endParaRPr>
          </a:p>
          <a:p>
            <a:pPr marL="114300" indent="-102235" algn="just">
              <a:lnSpc>
                <a:spcPct val="100000"/>
              </a:lnSpc>
              <a:buChar char="•"/>
              <a:tabLst>
                <a:tab pos="114935" algn="l"/>
              </a:tabLst>
            </a:pPr>
            <a:r>
              <a:rPr sz="600" spc="-5" dirty="0">
                <a:latin typeface="Arial"/>
                <a:cs typeface="Arial"/>
              </a:rPr>
              <a:t>Anatomy </a:t>
            </a:r>
            <a:r>
              <a:rPr sz="600" spc="-10" dirty="0">
                <a:latin typeface="Arial"/>
                <a:cs typeface="Arial"/>
              </a:rPr>
              <a:t>Trains </a:t>
            </a:r>
            <a:r>
              <a:rPr sz="600" spc="-5" dirty="0">
                <a:latin typeface="Arial"/>
                <a:cs typeface="Arial"/>
              </a:rPr>
              <a:t>Rx</a:t>
            </a:r>
            <a:r>
              <a:rPr sz="600" spc="-60" dirty="0">
                <a:latin typeface="Arial"/>
                <a:cs typeface="Arial"/>
              </a:rPr>
              <a:t> </a:t>
            </a:r>
            <a:r>
              <a:rPr sz="600" spc="-5" dirty="0">
                <a:latin typeface="Arial"/>
                <a:cs typeface="Arial"/>
              </a:rPr>
              <a:t>Philosophy:</a:t>
            </a:r>
            <a:endParaRPr sz="600">
              <a:latin typeface="Arial"/>
              <a:cs typeface="Arial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1077323" y="8003521"/>
            <a:ext cx="1818639" cy="11620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14300" indent="-102235">
              <a:lnSpc>
                <a:spcPct val="100000"/>
              </a:lnSpc>
              <a:spcBef>
                <a:spcPts val="90"/>
              </a:spcBef>
              <a:buChar char="•"/>
              <a:tabLst>
                <a:tab pos="114935" algn="l"/>
              </a:tabLst>
            </a:pPr>
            <a:r>
              <a:rPr sz="600" spc="-10" dirty="0">
                <a:latin typeface="Arial"/>
                <a:cs typeface="Arial"/>
              </a:rPr>
              <a:t>DO NOT STRETCH </a:t>
            </a:r>
            <a:r>
              <a:rPr sz="600" spc="-5" dirty="0">
                <a:latin typeface="Arial"/>
                <a:cs typeface="Arial"/>
              </a:rPr>
              <a:t>dysfunctional fascia: </a:t>
            </a:r>
            <a:r>
              <a:rPr sz="600" spc="-10" dirty="0">
                <a:latin typeface="Arial"/>
                <a:cs typeface="Arial"/>
              </a:rPr>
              <a:t>off </a:t>
            </a:r>
            <a:r>
              <a:rPr sz="600" spc="-5" dirty="0">
                <a:latin typeface="Arial"/>
                <a:cs typeface="Arial"/>
              </a:rPr>
              <a:t>load</a:t>
            </a:r>
            <a:r>
              <a:rPr sz="600" dirty="0">
                <a:latin typeface="Arial"/>
                <a:cs typeface="Arial"/>
              </a:rPr>
              <a:t> </a:t>
            </a:r>
            <a:r>
              <a:rPr sz="600" spc="-5" dirty="0">
                <a:latin typeface="Arial"/>
                <a:cs typeface="Arial"/>
              </a:rPr>
              <a:t>it</a:t>
            </a:r>
            <a:endParaRPr sz="600">
              <a:latin typeface="Arial"/>
              <a:cs typeface="Arial"/>
            </a:endParaRPr>
          </a:p>
        </p:txBody>
      </p:sp>
      <p:sp>
        <p:nvSpPr>
          <p:cNvPr id="33" name="object 33"/>
          <p:cNvSpPr/>
          <p:nvPr/>
        </p:nvSpPr>
        <p:spPr>
          <a:xfrm>
            <a:off x="937260" y="6431973"/>
            <a:ext cx="2710180" cy="2032635"/>
          </a:xfrm>
          <a:custGeom>
            <a:avLst/>
            <a:gdLst/>
            <a:ahLst/>
            <a:cxnLst/>
            <a:rect l="l" t="t" r="r" b="b"/>
            <a:pathLst>
              <a:path w="2710179" h="2032634">
                <a:moveTo>
                  <a:pt x="0" y="0"/>
                </a:moveTo>
                <a:lnTo>
                  <a:pt x="2709951" y="0"/>
                </a:lnTo>
                <a:lnTo>
                  <a:pt x="2709951" y="2032463"/>
                </a:lnTo>
                <a:lnTo>
                  <a:pt x="0" y="2032463"/>
                </a:lnTo>
                <a:lnTo>
                  <a:pt x="0" y="0"/>
                </a:lnTo>
                <a:close/>
              </a:path>
            </a:pathLst>
          </a:custGeom>
          <a:ln w="1246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3906977" y="6429895"/>
            <a:ext cx="2709951" cy="203245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 txBox="1"/>
          <p:nvPr/>
        </p:nvSpPr>
        <p:spPr>
          <a:xfrm>
            <a:off x="4056875" y="6487299"/>
            <a:ext cx="2204085" cy="38671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>
              <a:lnSpc>
                <a:spcPct val="103099"/>
              </a:lnSpc>
              <a:spcBef>
                <a:spcPts val="90"/>
              </a:spcBef>
            </a:pPr>
            <a:r>
              <a:rPr sz="1150" spc="5" dirty="0">
                <a:latin typeface="Arial"/>
                <a:cs typeface="Arial"/>
              </a:rPr>
              <a:t>Typical </a:t>
            </a:r>
            <a:r>
              <a:rPr sz="1150" spc="20" dirty="0">
                <a:latin typeface="Arial"/>
                <a:cs typeface="Arial"/>
              </a:rPr>
              <a:t>SBL </a:t>
            </a:r>
            <a:r>
              <a:rPr sz="1150" spc="15" dirty="0">
                <a:latin typeface="Arial"/>
                <a:cs typeface="Arial"/>
              </a:rPr>
              <a:t>Dysfunction</a:t>
            </a:r>
            <a:r>
              <a:rPr sz="1150" spc="-114" dirty="0">
                <a:latin typeface="Arial"/>
                <a:cs typeface="Arial"/>
              </a:rPr>
              <a:t> </a:t>
            </a:r>
            <a:r>
              <a:rPr sz="1150" spc="15" dirty="0">
                <a:latin typeface="Arial"/>
                <a:cs typeface="Arial"/>
              </a:rPr>
              <a:t>Posture  </a:t>
            </a:r>
            <a:r>
              <a:rPr sz="1150" spc="20" dirty="0">
                <a:latin typeface="Arial"/>
                <a:cs typeface="Arial"/>
              </a:rPr>
              <a:t>(Bow</a:t>
            </a:r>
            <a:r>
              <a:rPr sz="1150" dirty="0">
                <a:latin typeface="Arial"/>
                <a:cs typeface="Arial"/>
              </a:rPr>
              <a:t> </a:t>
            </a:r>
            <a:r>
              <a:rPr sz="1150" spc="15" dirty="0">
                <a:latin typeface="Arial"/>
                <a:cs typeface="Arial"/>
              </a:rPr>
              <a:t>Pattern)</a:t>
            </a:r>
            <a:endParaRPr sz="1150">
              <a:latin typeface="Arial"/>
              <a:cs typeface="Arial"/>
            </a:endParaRPr>
          </a:p>
        </p:txBody>
      </p:sp>
      <p:grpSp>
        <p:nvGrpSpPr>
          <p:cNvPr id="36" name="object 36"/>
          <p:cNvGrpSpPr/>
          <p:nvPr/>
        </p:nvGrpSpPr>
        <p:grpSpPr>
          <a:xfrm>
            <a:off x="3902820" y="6425739"/>
            <a:ext cx="2722880" cy="2045335"/>
            <a:chOff x="3902820" y="6425739"/>
            <a:chExt cx="2722880" cy="2045335"/>
          </a:xfrm>
        </p:grpSpPr>
        <p:sp>
          <p:nvSpPr>
            <p:cNvPr id="37" name="object 37"/>
            <p:cNvSpPr/>
            <p:nvPr/>
          </p:nvSpPr>
          <p:spPr>
            <a:xfrm>
              <a:off x="4224273" y="6869935"/>
              <a:ext cx="317182" cy="1255969"/>
            </a:xfrm>
            <a:prstGeom prst="rect">
              <a:avLst/>
            </a:prstGeom>
            <a:blipFill>
              <a:blip r:embed="rId11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6030213" y="6699211"/>
              <a:ext cx="356537" cy="1429245"/>
            </a:xfrm>
            <a:prstGeom prst="rect">
              <a:avLst/>
            </a:prstGeom>
            <a:blipFill>
              <a:blip r:embed="rId1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5454014" y="6784568"/>
              <a:ext cx="360250" cy="1344460"/>
            </a:xfrm>
            <a:prstGeom prst="rect">
              <a:avLst/>
            </a:prstGeom>
            <a:blipFill>
              <a:blip r:embed="rId1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4849647" y="6955298"/>
              <a:ext cx="524192" cy="1173730"/>
            </a:xfrm>
            <a:prstGeom prst="rect">
              <a:avLst/>
            </a:prstGeom>
            <a:blipFill>
              <a:blip r:embed="rId1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3909055" y="6431973"/>
              <a:ext cx="2710180" cy="2032635"/>
            </a:xfrm>
            <a:custGeom>
              <a:avLst/>
              <a:gdLst/>
              <a:ahLst/>
              <a:cxnLst/>
              <a:rect l="l" t="t" r="r" b="b"/>
              <a:pathLst>
                <a:path w="2710179" h="2032634">
                  <a:moveTo>
                    <a:pt x="0" y="0"/>
                  </a:moveTo>
                  <a:lnTo>
                    <a:pt x="2709951" y="0"/>
                  </a:lnTo>
                  <a:lnTo>
                    <a:pt x="2709951" y="2032463"/>
                  </a:lnTo>
                  <a:lnTo>
                    <a:pt x="0" y="2032463"/>
                  </a:lnTo>
                  <a:lnTo>
                    <a:pt x="0" y="0"/>
                  </a:lnTo>
                  <a:close/>
                </a:path>
              </a:pathLst>
            </a:custGeom>
            <a:ln w="1246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42" name="object 4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60"/>
              </a:spcBef>
            </a:pPr>
            <a:fld id="{81D60167-4931-47E6-BA6A-407CBD079E47}" type="slidenum">
              <a:rPr spc="5" dirty="0"/>
              <a:t>6</a:t>
            </a:fld>
            <a:endParaRPr spc="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/>
          <p:nvPr/>
        </p:nvSpPr>
        <p:spPr>
          <a:xfrm>
            <a:off x="935182" y="2231974"/>
            <a:ext cx="2709946" cy="203245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085079" y="2370671"/>
            <a:ext cx="2381885" cy="15608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300" dirty="0">
                <a:latin typeface="Arial"/>
                <a:cs typeface="Arial"/>
              </a:rPr>
              <a:t>The Superficial Front Line</a:t>
            </a:r>
            <a:r>
              <a:rPr sz="1300" spc="-65" dirty="0">
                <a:latin typeface="Arial"/>
                <a:cs typeface="Arial"/>
              </a:rPr>
              <a:t> </a:t>
            </a:r>
            <a:r>
              <a:rPr sz="1300" dirty="0">
                <a:latin typeface="Arial"/>
                <a:cs typeface="Arial"/>
              </a:rPr>
              <a:t>(SFL)</a:t>
            </a:r>
            <a:endParaRPr sz="1300">
              <a:latin typeface="Arial"/>
              <a:cs typeface="Arial"/>
            </a:endParaRPr>
          </a:p>
          <a:p>
            <a:pPr marL="114300" marR="1005205" indent="-102235">
              <a:lnSpc>
                <a:spcPct val="77200"/>
              </a:lnSpc>
              <a:spcBef>
                <a:spcPts val="1140"/>
              </a:spcBef>
              <a:buChar char="•"/>
              <a:tabLst>
                <a:tab pos="114935" algn="l"/>
              </a:tabLst>
            </a:pPr>
            <a:r>
              <a:rPr sz="800" spc="-5" dirty="0">
                <a:latin typeface="Arial"/>
                <a:cs typeface="Arial"/>
              </a:rPr>
              <a:t>Connects </a:t>
            </a:r>
            <a:r>
              <a:rPr sz="800" dirty="0">
                <a:latin typeface="Arial"/>
                <a:cs typeface="Arial"/>
              </a:rPr>
              <a:t>the entire</a:t>
            </a:r>
            <a:r>
              <a:rPr sz="800" spc="-60" dirty="0">
                <a:latin typeface="Arial"/>
                <a:cs typeface="Arial"/>
              </a:rPr>
              <a:t> </a:t>
            </a:r>
            <a:r>
              <a:rPr sz="800" dirty="0">
                <a:latin typeface="Arial"/>
                <a:cs typeface="Arial"/>
              </a:rPr>
              <a:t>anterior  </a:t>
            </a:r>
            <a:r>
              <a:rPr sz="800" spc="-5" dirty="0">
                <a:latin typeface="Arial"/>
                <a:cs typeface="Arial"/>
              </a:rPr>
              <a:t>surface </a:t>
            </a:r>
            <a:r>
              <a:rPr sz="800" dirty="0">
                <a:latin typeface="Arial"/>
                <a:cs typeface="Arial"/>
              </a:rPr>
              <a:t>of the</a:t>
            </a:r>
            <a:r>
              <a:rPr sz="800" spc="-10" dirty="0">
                <a:latin typeface="Arial"/>
                <a:cs typeface="Arial"/>
              </a:rPr>
              <a:t> </a:t>
            </a:r>
            <a:r>
              <a:rPr sz="800" dirty="0">
                <a:latin typeface="Arial"/>
                <a:cs typeface="Arial"/>
              </a:rPr>
              <a:t>body</a:t>
            </a:r>
            <a:endParaRPr sz="800">
              <a:latin typeface="Arial"/>
              <a:cs typeface="Arial"/>
            </a:endParaRPr>
          </a:p>
          <a:p>
            <a:pPr marL="114300" marR="1005205" indent="-102235">
              <a:lnSpc>
                <a:spcPts val="790"/>
              </a:lnSpc>
              <a:spcBef>
                <a:spcPts val="170"/>
              </a:spcBef>
              <a:buChar char="•"/>
              <a:tabLst>
                <a:tab pos="114935" algn="l"/>
              </a:tabLst>
            </a:pPr>
            <a:r>
              <a:rPr sz="800" spc="-30" dirty="0">
                <a:latin typeface="Arial"/>
                <a:cs typeface="Arial"/>
              </a:rPr>
              <a:t>Top </a:t>
            </a:r>
            <a:r>
              <a:rPr sz="800" dirty="0">
                <a:latin typeface="Arial"/>
                <a:cs typeface="Arial"/>
              </a:rPr>
              <a:t>of the feet to the side</a:t>
            </a:r>
            <a:r>
              <a:rPr sz="800" spc="-70" dirty="0">
                <a:latin typeface="Arial"/>
                <a:cs typeface="Arial"/>
              </a:rPr>
              <a:t> </a:t>
            </a:r>
            <a:r>
              <a:rPr sz="800" dirty="0">
                <a:latin typeface="Arial"/>
                <a:cs typeface="Arial"/>
              </a:rPr>
              <a:t>of  the</a:t>
            </a:r>
            <a:r>
              <a:rPr sz="800" spc="-5" dirty="0">
                <a:latin typeface="Arial"/>
                <a:cs typeface="Arial"/>
              </a:rPr>
              <a:t> </a:t>
            </a:r>
            <a:r>
              <a:rPr sz="800" dirty="0">
                <a:latin typeface="Arial"/>
                <a:cs typeface="Arial"/>
              </a:rPr>
              <a:t>skull</a:t>
            </a:r>
            <a:endParaRPr sz="800">
              <a:latin typeface="Arial"/>
              <a:cs typeface="Arial"/>
            </a:endParaRPr>
          </a:p>
          <a:p>
            <a:pPr marL="114300" marR="1101090" indent="-102235">
              <a:lnSpc>
                <a:spcPct val="78800"/>
              </a:lnSpc>
              <a:spcBef>
                <a:spcPts val="204"/>
              </a:spcBef>
              <a:buChar char="•"/>
              <a:tabLst>
                <a:tab pos="114935" algn="l"/>
              </a:tabLst>
            </a:pPr>
            <a:r>
              <a:rPr sz="800" dirty="0">
                <a:latin typeface="Arial"/>
                <a:cs typeface="Arial"/>
              </a:rPr>
              <a:t>2 </a:t>
            </a:r>
            <a:r>
              <a:rPr sz="800" spc="-5" dirty="0">
                <a:latin typeface="Arial"/>
                <a:cs typeface="Arial"/>
              </a:rPr>
              <a:t>parts </a:t>
            </a:r>
            <a:r>
              <a:rPr sz="800" dirty="0">
                <a:latin typeface="Arial"/>
                <a:cs typeface="Arial"/>
              </a:rPr>
              <a:t>(unlike</a:t>
            </a:r>
            <a:r>
              <a:rPr sz="800" spc="-75" dirty="0">
                <a:latin typeface="Arial"/>
                <a:cs typeface="Arial"/>
              </a:rPr>
              <a:t> </a:t>
            </a:r>
            <a:r>
              <a:rPr sz="800" dirty="0">
                <a:latin typeface="Arial"/>
                <a:cs typeface="Arial"/>
              </a:rPr>
              <a:t>continuous  SBL)</a:t>
            </a:r>
            <a:endParaRPr sz="800">
              <a:latin typeface="Arial"/>
              <a:cs typeface="Arial"/>
            </a:endParaRPr>
          </a:p>
          <a:p>
            <a:pPr marL="114300" marR="1178560" indent="-102235">
              <a:lnSpc>
                <a:spcPct val="78800"/>
              </a:lnSpc>
              <a:spcBef>
                <a:spcPts val="204"/>
              </a:spcBef>
              <a:buChar char="•"/>
              <a:tabLst>
                <a:tab pos="114935" algn="l"/>
              </a:tabLst>
            </a:pPr>
            <a:r>
              <a:rPr sz="800" dirty="0">
                <a:latin typeface="Arial"/>
                <a:cs typeface="Arial"/>
              </a:rPr>
              <a:t>Balances the SBL in</a:t>
            </a:r>
            <a:r>
              <a:rPr sz="800" spc="-130" dirty="0">
                <a:latin typeface="Arial"/>
                <a:cs typeface="Arial"/>
              </a:rPr>
              <a:t> </a:t>
            </a:r>
            <a:r>
              <a:rPr sz="800" dirty="0">
                <a:latin typeface="Arial"/>
                <a:cs typeface="Arial"/>
              </a:rPr>
              <a:t>the  sagittal</a:t>
            </a:r>
            <a:r>
              <a:rPr sz="800" spc="-10" dirty="0">
                <a:latin typeface="Arial"/>
                <a:cs typeface="Arial"/>
              </a:rPr>
              <a:t> </a:t>
            </a:r>
            <a:r>
              <a:rPr sz="800" dirty="0">
                <a:latin typeface="Arial"/>
                <a:cs typeface="Arial"/>
              </a:rPr>
              <a:t>plane</a:t>
            </a:r>
            <a:endParaRPr sz="800">
              <a:latin typeface="Arial"/>
              <a:cs typeface="Arial"/>
            </a:endParaRPr>
          </a:p>
          <a:p>
            <a:pPr marL="114300" marR="1062355" indent="-102235">
              <a:lnSpc>
                <a:spcPts val="790"/>
              </a:lnSpc>
              <a:spcBef>
                <a:spcPts val="170"/>
              </a:spcBef>
              <a:buChar char="•"/>
              <a:tabLst>
                <a:tab pos="114935" algn="l"/>
              </a:tabLst>
            </a:pPr>
            <a:r>
              <a:rPr sz="800" spc="-5" dirty="0">
                <a:latin typeface="Arial"/>
                <a:cs typeface="Arial"/>
              </a:rPr>
              <a:t>Protects </a:t>
            </a:r>
            <a:r>
              <a:rPr sz="800" dirty="0">
                <a:latin typeface="Arial"/>
                <a:cs typeface="Arial"/>
              </a:rPr>
              <a:t>the ventral</a:t>
            </a:r>
            <a:r>
              <a:rPr sz="800" spc="-60" dirty="0">
                <a:latin typeface="Arial"/>
                <a:cs typeface="Arial"/>
              </a:rPr>
              <a:t> </a:t>
            </a:r>
            <a:r>
              <a:rPr sz="800" dirty="0">
                <a:latin typeface="Arial"/>
                <a:cs typeface="Arial"/>
              </a:rPr>
              <a:t>cavity-  </a:t>
            </a:r>
            <a:r>
              <a:rPr sz="800" spc="-5" dirty="0">
                <a:latin typeface="Arial"/>
                <a:cs typeface="Arial"/>
              </a:rPr>
              <a:t>startle </a:t>
            </a:r>
            <a:r>
              <a:rPr sz="800" dirty="0">
                <a:latin typeface="Arial"/>
                <a:cs typeface="Arial"/>
              </a:rPr>
              <a:t>response</a:t>
            </a:r>
            <a:endParaRPr sz="80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5"/>
              </a:spcBef>
              <a:buChar char="•"/>
              <a:tabLst>
                <a:tab pos="114935" algn="l"/>
              </a:tabLst>
            </a:pPr>
            <a:r>
              <a:rPr sz="800" dirty="0">
                <a:latin typeface="Arial"/>
                <a:cs typeface="Arial"/>
              </a:rPr>
              <a:t>Fast</a:t>
            </a:r>
            <a:r>
              <a:rPr sz="800" spc="-10" dirty="0">
                <a:latin typeface="Arial"/>
                <a:cs typeface="Arial"/>
              </a:rPr>
              <a:t> </a:t>
            </a:r>
            <a:r>
              <a:rPr sz="800" dirty="0">
                <a:latin typeface="Arial"/>
                <a:cs typeface="Arial"/>
              </a:rPr>
              <a:t>twitch!</a:t>
            </a:r>
            <a:endParaRPr sz="800">
              <a:latin typeface="Arial"/>
              <a:cs typeface="Arial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931025" y="2227805"/>
            <a:ext cx="2722880" cy="2045335"/>
            <a:chOff x="931025" y="2227805"/>
            <a:chExt cx="2722880" cy="2045335"/>
          </a:xfrm>
        </p:grpSpPr>
        <p:sp>
          <p:nvSpPr>
            <p:cNvPr id="6" name="object 6"/>
            <p:cNvSpPr/>
            <p:nvPr/>
          </p:nvSpPr>
          <p:spPr>
            <a:xfrm>
              <a:off x="2909036" y="2586647"/>
              <a:ext cx="491667" cy="1365453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937260" y="2234039"/>
              <a:ext cx="2710180" cy="2032635"/>
            </a:xfrm>
            <a:custGeom>
              <a:avLst/>
              <a:gdLst/>
              <a:ahLst/>
              <a:cxnLst/>
              <a:rect l="l" t="t" r="r" b="b"/>
              <a:pathLst>
                <a:path w="2710179" h="2032635">
                  <a:moveTo>
                    <a:pt x="0" y="0"/>
                  </a:moveTo>
                  <a:lnTo>
                    <a:pt x="2709951" y="0"/>
                  </a:lnTo>
                  <a:lnTo>
                    <a:pt x="2709951" y="2032463"/>
                  </a:lnTo>
                  <a:lnTo>
                    <a:pt x="0" y="2032463"/>
                  </a:lnTo>
                  <a:lnTo>
                    <a:pt x="0" y="0"/>
                  </a:lnTo>
                  <a:close/>
                </a:path>
              </a:pathLst>
            </a:custGeom>
            <a:ln w="1246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/>
          <p:nvPr/>
        </p:nvSpPr>
        <p:spPr>
          <a:xfrm>
            <a:off x="3906977" y="2231974"/>
            <a:ext cx="2709951" cy="203245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4354081" y="2289276"/>
            <a:ext cx="1823720" cy="22415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300" dirty="0">
                <a:latin typeface="Arial"/>
                <a:cs typeface="Arial"/>
              </a:rPr>
              <a:t>SFL Stations and</a:t>
            </a:r>
            <a:r>
              <a:rPr sz="1300" spc="-130" dirty="0">
                <a:latin typeface="Arial"/>
                <a:cs typeface="Arial"/>
              </a:rPr>
              <a:t> </a:t>
            </a:r>
            <a:r>
              <a:rPr sz="1300" spc="-10" dirty="0">
                <a:latin typeface="Arial"/>
                <a:cs typeface="Arial"/>
              </a:rPr>
              <a:t>Tracks</a:t>
            </a:r>
            <a:endParaRPr sz="13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059948" y="2567160"/>
            <a:ext cx="835025" cy="1267460"/>
          </a:xfrm>
          <a:prstGeom prst="rect">
            <a:avLst/>
          </a:prstGeom>
        </p:spPr>
        <p:txBody>
          <a:bodyPr vert="horz" wrap="square" lIns="0" tIns="40640" rIns="0" bIns="0" rtlCol="0">
            <a:spAutoFit/>
          </a:bodyPr>
          <a:lstStyle/>
          <a:p>
            <a:pPr marL="114300" marR="57785" indent="-102235">
              <a:lnSpc>
                <a:spcPct val="77200"/>
              </a:lnSpc>
              <a:spcBef>
                <a:spcPts val="320"/>
              </a:spcBef>
              <a:buChar char="•"/>
              <a:tabLst>
                <a:tab pos="114935" algn="l"/>
              </a:tabLst>
            </a:pPr>
            <a:r>
              <a:rPr sz="800" dirty="0">
                <a:latin typeface="Arial"/>
                <a:cs typeface="Arial"/>
              </a:rPr>
              <a:t>Dorsal</a:t>
            </a:r>
            <a:r>
              <a:rPr sz="800" spc="-65" dirty="0">
                <a:latin typeface="Arial"/>
                <a:cs typeface="Arial"/>
              </a:rPr>
              <a:t> </a:t>
            </a:r>
            <a:r>
              <a:rPr sz="800" spc="-5" dirty="0">
                <a:latin typeface="Arial"/>
                <a:cs typeface="Arial"/>
              </a:rPr>
              <a:t>surface  of</a:t>
            </a:r>
            <a:r>
              <a:rPr sz="800" spc="-10" dirty="0">
                <a:latin typeface="Arial"/>
                <a:cs typeface="Arial"/>
              </a:rPr>
              <a:t> </a:t>
            </a:r>
            <a:r>
              <a:rPr sz="800" dirty="0">
                <a:latin typeface="Arial"/>
                <a:cs typeface="Arial"/>
              </a:rPr>
              <a:t>foot</a:t>
            </a:r>
            <a:endParaRPr sz="80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buChar char="•"/>
              <a:tabLst>
                <a:tab pos="114935" algn="l"/>
              </a:tabLst>
            </a:pPr>
            <a:r>
              <a:rPr sz="800" spc="-30" dirty="0">
                <a:latin typeface="Arial"/>
                <a:cs typeface="Arial"/>
              </a:rPr>
              <a:t>Toe</a:t>
            </a:r>
            <a:r>
              <a:rPr sz="800" spc="-15" dirty="0">
                <a:latin typeface="Arial"/>
                <a:cs typeface="Arial"/>
              </a:rPr>
              <a:t> </a:t>
            </a:r>
            <a:r>
              <a:rPr sz="800" spc="-5" dirty="0">
                <a:latin typeface="Arial"/>
                <a:cs typeface="Arial"/>
              </a:rPr>
              <a:t>extensors</a:t>
            </a:r>
            <a:endParaRPr sz="800">
              <a:latin typeface="Arial"/>
              <a:cs typeface="Arial"/>
            </a:endParaRPr>
          </a:p>
          <a:p>
            <a:pPr marL="114300" marR="119380" indent="-102235">
              <a:lnSpc>
                <a:spcPct val="79500"/>
              </a:lnSpc>
              <a:spcBef>
                <a:spcPts val="215"/>
              </a:spcBef>
              <a:buChar char="•"/>
              <a:tabLst>
                <a:tab pos="114935" algn="l"/>
              </a:tabLst>
            </a:pPr>
            <a:r>
              <a:rPr sz="800" spc="-10" dirty="0">
                <a:latin typeface="Arial"/>
                <a:cs typeface="Arial"/>
              </a:rPr>
              <a:t>Tib </a:t>
            </a:r>
            <a:r>
              <a:rPr sz="800" spc="-5" dirty="0">
                <a:latin typeface="Arial"/>
                <a:cs typeface="Arial"/>
              </a:rPr>
              <a:t>ant/ ant  </a:t>
            </a:r>
            <a:r>
              <a:rPr sz="800" dirty="0">
                <a:latin typeface="Arial"/>
                <a:cs typeface="Arial"/>
              </a:rPr>
              <a:t>crural  compar</a:t>
            </a:r>
            <a:r>
              <a:rPr sz="800" spc="-5" dirty="0">
                <a:latin typeface="Arial"/>
                <a:cs typeface="Arial"/>
              </a:rPr>
              <a:t>t</a:t>
            </a:r>
            <a:r>
              <a:rPr sz="800" dirty="0">
                <a:latin typeface="Arial"/>
                <a:cs typeface="Arial"/>
              </a:rPr>
              <a:t>ment</a:t>
            </a:r>
            <a:endParaRPr sz="800">
              <a:latin typeface="Arial"/>
              <a:cs typeface="Arial"/>
            </a:endParaRPr>
          </a:p>
          <a:p>
            <a:pPr marL="114300" indent="-102235">
              <a:lnSpc>
                <a:spcPts val="955"/>
              </a:lnSpc>
              <a:spcBef>
                <a:spcPts val="5"/>
              </a:spcBef>
              <a:buChar char="•"/>
              <a:tabLst>
                <a:tab pos="114935" algn="l"/>
              </a:tabLst>
            </a:pPr>
            <a:r>
              <a:rPr sz="800" spc="-5" dirty="0">
                <a:latin typeface="Arial"/>
                <a:cs typeface="Arial"/>
              </a:rPr>
              <a:t>Tibial</a:t>
            </a:r>
            <a:r>
              <a:rPr sz="800" spc="-70" dirty="0">
                <a:latin typeface="Arial"/>
                <a:cs typeface="Arial"/>
              </a:rPr>
              <a:t> </a:t>
            </a:r>
            <a:r>
              <a:rPr sz="800" dirty="0">
                <a:latin typeface="Arial"/>
                <a:cs typeface="Arial"/>
              </a:rPr>
              <a:t>tuberosity</a:t>
            </a:r>
            <a:endParaRPr sz="800">
              <a:latin typeface="Arial"/>
              <a:cs typeface="Arial"/>
            </a:endParaRPr>
          </a:p>
          <a:p>
            <a:pPr marL="114300" marR="40640" indent="-102235">
              <a:lnSpc>
                <a:spcPts val="790"/>
              </a:lnSpc>
              <a:spcBef>
                <a:spcPts val="160"/>
              </a:spcBef>
              <a:buChar char="•"/>
              <a:tabLst>
                <a:tab pos="114935" algn="l"/>
              </a:tabLst>
            </a:pPr>
            <a:r>
              <a:rPr sz="800" dirty="0">
                <a:latin typeface="Arial"/>
                <a:cs typeface="Arial"/>
              </a:rPr>
              <a:t>Patella/</a:t>
            </a:r>
            <a:r>
              <a:rPr sz="800" spc="-95" dirty="0">
                <a:latin typeface="Arial"/>
                <a:cs typeface="Arial"/>
              </a:rPr>
              <a:t> </a:t>
            </a:r>
            <a:r>
              <a:rPr sz="800" dirty="0">
                <a:latin typeface="Arial"/>
                <a:cs typeface="Arial"/>
              </a:rPr>
              <a:t>quads/  rec</a:t>
            </a:r>
            <a:r>
              <a:rPr sz="800" spc="-15" dirty="0">
                <a:latin typeface="Arial"/>
                <a:cs typeface="Arial"/>
              </a:rPr>
              <a:t> </a:t>
            </a:r>
            <a:r>
              <a:rPr sz="800" dirty="0">
                <a:latin typeface="Arial"/>
                <a:cs typeface="Arial"/>
              </a:rPr>
              <a:t>fem</a:t>
            </a:r>
            <a:endParaRPr sz="800">
              <a:latin typeface="Arial"/>
              <a:cs typeface="Arial"/>
            </a:endParaRPr>
          </a:p>
          <a:p>
            <a:pPr marL="114300" indent="-102235">
              <a:lnSpc>
                <a:spcPts val="955"/>
              </a:lnSpc>
              <a:buChar char="•"/>
              <a:tabLst>
                <a:tab pos="114935" algn="l"/>
              </a:tabLst>
            </a:pPr>
            <a:r>
              <a:rPr sz="800" spc="-5" dirty="0">
                <a:latin typeface="Arial"/>
                <a:cs typeface="Arial"/>
              </a:rPr>
              <a:t>AIIS</a:t>
            </a:r>
            <a:endParaRPr sz="800">
              <a:latin typeface="Arial"/>
              <a:cs typeface="Arial"/>
            </a:endParaRPr>
          </a:p>
          <a:p>
            <a:pPr marL="114300" indent="-102235">
              <a:lnSpc>
                <a:spcPts val="955"/>
              </a:lnSpc>
              <a:buChar char="•"/>
              <a:tabLst>
                <a:tab pos="114935" algn="l"/>
              </a:tabLst>
            </a:pPr>
            <a:r>
              <a:rPr sz="800" spc="-5" dirty="0">
                <a:latin typeface="Arial"/>
                <a:cs typeface="Arial"/>
              </a:rPr>
              <a:t>STOP</a:t>
            </a:r>
            <a:endParaRPr sz="8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613743" y="2526148"/>
            <a:ext cx="901065" cy="1409065"/>
          </a:xfrm>
          <a:prstGeom prst="rect">
            <a:avLst/>
          </a:prstGeom>
        </p:spPr>
        <p:txBody>
          <a:bodyPr vert="horz" wrap="square" lIns="0" tIns="32384" rIns="0" bIns="0" rtlCol="0">
            <a:spAutoFit/>
          </a:bodyPr>
          <a:lstStyle/>
          <a:p>
            <a:pPr marL="139700" indent="-102235">
              <a:lnSpc>
                <a:spcPct val="100000"/>
              </a:lnSpc>
              <a:spcBef>
                <a:spcPts val="254"/>
              </a:spcBef>
              <a:buChar char="•"/>
              <a:tabLst>
                <a:tab pos="140335" algn="l"/>
              </a:tabLst>
            </a:pPr>
            <a:r>
              <a:rPr sz="700" spc="5" dirty="0">
                <a:latin typeface="Arial"/>
                <a:cs typeface="Arial"/>
              </a:rPr>
              <a:t>Pubic</a:t>
            </a:r>
            <a:r>
              <a:rPr sz="700" spc="-2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Tubercle</a:t>
            </a:r>
            <a:endParaRPr sz="700">
              <a:latin typeface="Arial"/>
              <a:cs typeface="Arial"/>
            </a:endParaRPr>
          </a:p>
          <a:p>
            <a:pPr marL="139700" indent="-102235">
              <a:lnSpc>
                <a:spcPct val="100000"/>
              </a:lnSpc>
              <a:spcBef>
                <a:spcPts val="160"/>
              </a:spcBef>
              <a:buChar char="•"/>
              <a:tabLst>
                <a:tab pos="140335" algn="l"/>
              </a:tabLst>
            </a:pPr>
            <a:r>
              <a:rPr sz="700" spc="5" dirty="0">
                <a:latin typeface="Arial"/>
                <a:cs typeface="Arial"/>
              </a:rPr>
              <a:t>Rectus</a:t>
            </a:r>
            <a:r>
              <a:rPr sz="700" spc="-75" dirty="0">
                <a:latin typeface="Arial"/>
                <a:cs typeface="Arial"/>
              </a:rPr>
              <a:t> </a:t>
            </a:r>
            <a:r>
              <a:rPr sz="700" spc="5" dirty="0">
                <a:latin typeface="Arial"/>
                <a:cs typeface="Arial"/>
              </a:rPr>
              <a:t>Abdominis</a:t>
            </a:r>
            <a:endParaRPr sz="700">
              <a:latin typeface="Arial"/>
              <a:cs typeface="Arial"/>
            </a:endParaRPr>
          </a:p>
          <a:p>
            <a:pPr marL="139700" indent="-102235">
              <a:lnSpc>
                <a:spcPct val="100000"/>
              </a:lnSpc>
              <a:spcBef>
                <a:spcPts val="200"/>
              </a:spcBef>
              <a:buChar char="•"/>
              <a:tabLst>
                <a:tab pos="140335" algn="l"/>
              </a:tabLst>
            </a:pPr>
            <a:r>
              <a:rPr sz="700" spc="5" dirty="0">
                <a:latin typeface="Arial"/>
                <a:cs typeface="Arial"/>
              </a:rPr>
              <a:t>5</a:t>
            </a:r>
            <a:r>
              <a:rPr sz="675" spc="7" baseline="24691" dirty="0">
                <a:latin typeface="Arial"/>
                <a:cs typeface="Arial"/>
              </a:rPr>
              <a:t>th</a:t>
            </a:r>
            <a:r>
              <a:rPr sz="675" spc="97" baseline="24691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rib</a:t>
            </a:r>
            <a:endParaRPr sz="700">
              <a:latin typeface="Arial"/>
              <a:cs typeface="Arial"/>
            </a:endParaRPr>
          </a:p>
          <a:p>
            <a:pPr marL="139700" marR="70485" indent="-102235">
              <a:lnSpc>
                <a:spcPct val="103200"/>
              </a:lnSpc>
              <a:spcBef>
                <a:spcPts val="140"/>
              </a:spcBef>
              <a:buChar char="•"/>
              <a:tabLst>
                <a:tab pos="140335" algn="l"/>
              </a:tabLst>
            </a:pPr>
            <a:r>
              <a:rPr sz="700" dirty="0">
                <a:latin typeface="Arial"/>
                <a:cs typeface="Arial"/>
              </a:rPr>
              <a:t>Sternalis/</a:t>
            </a:r>
            <a:r>
              <a:rPr sz="700" spc="-3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sterno-  </a:t>
            </a:r>
            <a:r>
              <a:rPr sz="700" spc="5" dirty="0">
                <a:latin typeface="Arial"/>
                <a:cs typeface="Arial"/>
              </a:rPr>
              <a:t>chondral</a:t>
            </a:r>
            <a:r>
              <a:rPr sz="700" spc="-2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fascia</a:t>
            </a:r>
            <a:endParaRPr sz="700">
              <a:latin typeface="Arial"/>
              <a:cs typeface="Arial"/>
            </a:endParaRPr>
          </a:p>
          <a:p>
            <a:pPr marL="139700" marR="301625" indent="-102235">
              <a:lnSpc>
                <a:spcPct val="100000"/>
              </a:lnSpc>
              <a:spcBef>
                <a:spcPts val="190"/>
              </a:spcBef>
              <a:buChar char="•"/>
              <a:tabLst>
                <a:tab pos="140335" algn="l"/>
              </a:tabLst>
            </a:pPr>
            <a:r>
              <a:rPr sz="700" spc="5" dirty="0">
                <a:latin typeface="Arial"/>
                <a:cs typeface="Arial"/>
              </a:rPr>
              <a:t>Sternum/  manubrium</a:t>
            </a:r>
            <a:endParaRPr sz="700">
              <a:latin typeface="Arial"/>
              <a:cs typeface="Arial"/>
            </a:endParaRPr>
          </a:p>
          <a:p>
            <a:pPr marL="139700" indent="-102235">
              <a:lnSpc>
                <a:spcPct val="100000"/>
              </a:lnSpc>
              <a:spcBef>
                <a:spcPts val="185"/>
              </a:spcBef>
              <a:buChar char="•"/>
              <a:tabLst>
                <a:tab pos="140335" algn="l"/>
              </a:tabLst>
            </a:pPr>
            <a:r>
              <a:rPr sz="700" spc="5" dirty="0">
                <a:latin typeface="Arial"/>
                <a:cs typeface="Arial"/>
              </a:rPr>
              <a:t>SCM</a:t>
            </a:r>
            <a:endParaRPr sz="700">
              <a:latin typeface="Arial"/>
              <a:cs typeface="Arial"/>
            </a:endParaRPr>
          </a:p>
          <a:p>
            <a:pPr marL="139700" indent="-102235">
              <a:lnSpc>
                <a:spcPct val="100000"/>
              </a:lnSpc>
              <a:spcBef>
                <a:spcPts val="200"/>
              </a:spcBef>
              <a:buChar char="•"/>
              <a:tabLst>
                <a:tab pos="140335" algn="l"/>
              </a:tabLst>
            </a:pPr>
            <a:r>
              <a:rPr sz="700" dirty="0">
                <a:latin typeface="Arial"/>
                <a:cs typeface="Arial"/>
              </a:rPr>
              <a:t>Mastoid</a:t>
            </a:r>
            <a:endParaRPr sz="700">
              <a:latin typeface="Arial"/>
              <a:cs typeface="Arial"/>
            </a:endParaRPr>
          </a:p>
          <a:p>
            <a:pPr marL="139700" indent="-102235">
              <a:lnSpc>
                <a:spcPct val="100000"/>
              </a:lnSpc>
              <a:spcBef>
                <a:spcPts val="165"/>
              </a:spcBef>
              <a:buChar char="•"/>
              <a:tabLst>
                <a:tab pos="140335" algn="l"/>
              </a:tabLst>
            </a:pPr>
            <a:r>
              <a:rPr sz="700" spc="5" dirty="0">
                <a:latin typeface="Arial"/>
                <a:cs typeface="Arial"/>
              </a:rPr>
              <a:t>Scalp</a:t>
            </a:r>
            <a:r>
              <a:rPr sz="700" spc="-10" dirty="0">
                <a:latin typeface="Arial"/>
                <a:cs typeface="Arial"/>
              </a:rPr>
              <a:t> </a:t>
            </a:r>
            <a:r>
              <a:rPr sz="700" spc="5" dirty="0">
                <a:latin typeface="Arial"/>
                <a:cs typeface="Arial"/>
              </a:rPr>
              <a:t>Fascia</a:t>
            </a:r>
            <a:endParaRPr sz="700">
              <a:latin typeface="Arial"/>
              <a:cs typeface="Arial"/>
            </a:endParaRPr>
          </a:p>
          <a:p>
            <a:pPr marL="139700" indent="-102235">
              <a:lnSpc>
                <a:spcPct val="100000"/>
              </a:lnSpc>
              <a:spcBef>
                <a:spcPts val="200"/>
              </a:spcBef>
              <a:buChar char="•"/>
              <a:tabLst>
                <a:tab pos="140335" algn="l"/>
              </a:tabLst>
            </a:pPr>
            <a:r>
              <a:rPr sz="700" dirty="0">
                <a:latin typeface="Arial"/>
                <a:cs typeface="Arial"/>
              </a:rPr>
              <a:t>STOP</a:t>
            </a:r>
            <a:endParaRPr sz="700">
              <a:latin typeface="Arial"/>
              <a:cs typeface="Arial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3902820" y="2227805"/>
            <a:ext cx="2722880" cy="2045335"/>
            <a:chOff x="3902820" y="2227805"/>
            <a:chExt cx="2722880" cy="2045335"/>
          </a:xfrm>
        </p:grpSpPr>
        <p:sp>
          <p:nvSpPr>
            <p:cNvPr id="13" name="object 13"/>
            <p:cNvSpPr/>
            <p:nvPr/>
          </p:nvSpPr>
          <p:spPr>
            <a:xfrm>
              <a:off x="4899164" y="2543962"/>
              <a:ext cx="722376" cy="1520786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3909055" y="2234039"/>
              <a:ext cx="2710180" cy="2032635"/>
            </a:xfrm>
            <a:custGeom>
              <a:avLst/>
              <a:gdLst/>
              <a:ahLst/>
              <a:cxnLst/>
              <a:rect l="l" t="t" r="r" b="b"/>
              <a:pathLst>
                <a:path w="2710179" h="2032635">
                  <a:moveTo>
                    <a:pt x="0" y="0"/>
                  </a:moveTo>
                  <a:lnTo>
                    <a:pt x="2709951" y="0"/>
                  </a:lnTo>
                  <a:lnTo>
                    <a:pt x="2709951" y="2032463"/>
                  </a:lnTo>
                  <a:lnTo>
                    <a:pt x="0" y="2032463"/>
                  </a:lnTo>
                  <a:lnTo>
                    <a:pt x="0" y="0"/>
                  </a:lnTo>
                  <a:close/>
                </a:path>
              </a:pathLst>
            </a:custGeom>
            <a:ln w="1246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/>
          <p:nvPr/>
        </p:nvSpPr>
        <p:spPr>
          <a:xfrm>
            <a:off x="935182" y="6429895"/>
            <a:ext cx="2709946" cy="203245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1362190" y="6568592"/>
            <a:ext cx="1858010" cy="22415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300" dirty="0">
                <a:latin typeface="Arial"/>
                <a:cs typeface="Arial"/>
              </a:rPr>
              <a:t>SFL </a:t>
            </a:r>
            <a:r>
              <a:rPr sz="1300" spc="-20" dirty="0">
                <a:latin typeface="Arial"/>
                <a:cs typeface="Arial"/>
              </a:rPr>
              <a:t>Testing </a:t>
            </a:r>
            <a:r>
              <a:rPr sz="1300" dirty="0">
                <a:latin typeface="Arial"/>
                <a:cs typeface="Arial"/>
              </a:rPr>
              <a:t>and</a:t>
            </a:r>
            <a:r>
              <a:rPr sz="1300" spc="-155" dirty="0">
                <a:latin typeface="Arial"/>
                <a:cs typeface="Arial"/>
              </a:rPr>
              <a:t> </a:t>
            </a:r>
            <a:r>
              <a:rPr sz="1300" spc="-5" dirty="0">
                <a:latin typeface="Arial"/>
                <a:cs typeface="Arial"/>
              </a:rPr>
              <a:t>Treating</a:t>
            </a:r>
            <a:endParaRPr sz="1300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085079" y="6904990"/>
            <a:ext cx="885190" cy="15240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14300" indent="-102235">
              <a:lnSpc>
                <a:spcPct val="100000"/>
              </a:lnSpc>
              <a:spcBef>
                <a:spcPts val="130"/>
              </a:spcBef>
              <a:buChar char="•"/>
              <a:tabLst>
                <a:tab pos="114935" algn="l"/>
              </a:tabLst>
            </a:pPr>
            <a:r>
              <a:rPr sz="800" spc="5" dirty="0">
                <a:latin typeface="Arial"/>
                <a:cs typeface="Arial"/>
              </a:rPr>
              <a:t>Trunk</a:t>
            </a:r>
            <a:r>
              <a:rPr sz="800" spc="-30" dirty="0">
                <a:latin typeface="Arial"/>
                <a:cs typeface="Arial"/>
              </a:rPr>
              <a:t> </a:t>
            </a:r>
            <a:r>
              <a:rPr sz="800" spc="10" dirty="0">
                <a:latin typeface="Arial"/>
                <a:cs typeface="Arial"/>
              </a:rPr>
              <a:t>Extension</a:t>
            </a:r>
            <a:endParaRPr sz="800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2327135" y="6881955"/>
            <a:ext cx="997585" cy="905510"/>
          </a:xfrm>
          <a:prstGeom prst="rect">
            <a:avLst/>
          </a:prstGeom>
        </p:spPr>
        <p:txBody>
          <a:bodyPr vert="horz" wrap="square" lIns="0" tIns="39370" rIns="0" bIns="0" rtlCol="0">
            <a:spAutoFit/>
          </a:bodyPr>
          <a:lstStyle/>
          <a:p>
            <a:pPr marL="114300" indent="-102235">
              <a:lnSpc>
                <a:spcPct val="100000"/>
              </a:lnSpc>
              <a:spcBef>
                <a:spcPts val="310"/>
              </a:spcBef>
              <a:buChar char="•"/>
              <a:tabLst>
                <a:tab pos="114935" algn="l"/>
              </a:tabLst>
            </a:pPr>
            <a:r>
              <a:rPr sz="800" spc="15" dirty="0">
                <a:latin typeface="Arial"/>
                <a:cs typeface="Arial"/>
              </a:rPr>
              <a:t>Release</a:t>
            </a:r>
            <a:endParaRPr sz="80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215"/>
              </a:spcBef>
              <a:buChar char="•"/>
              <a:tabLst>
                <a:tab pos="114935" algn="l"/>
              </a:tabLst>
            </a:pPr>
            <a:r>
              <a:rPr sz="800" spc="20" dirty="0">
                <a:latin typeface="Arial"/>
                <a:cs typeface="Arial"/>
              </a:rPr>
              <a:t>SCM</a:t>
            </a:r>
            <a:endParaRPr sz="80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225"/>
              </a:spcBef>
              <a:buChar char="•"/>
              <a:tabLst>
                <a:tab pos="114935" algn="l"/>
              </a:tabLst>
            </a:pPr>
            <a:r>
              <a:rPr sz="800" spc="15" dirty="0">
                <a:latin typeface="Arial"/>
                <a:cs typeface="Arial"/>
              </a:rPr>
              <a:t>Quads/Rec</a:t>
            </a:r>
            <a:r>
              <a:rPr sz="800" spc="-15" dirty="0">
                <a:latin typeface="Arial"/>
                <a:cs typeface="Arial"/>
              </a:rPr>
              <a:t> </a:t>
            </a:r>
            <a:r>
              <a:rPr sz="800" spc="15" dirty="0">
                <a:latin typeface="Arial"/>
                <a:cs typeface="Arial"/>
              </a:rPr>
              <a:t>Fem</a:t>
            </a:r>
            <a:endParaRPr sz="80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254"/>
              </a:spcBef>
              <a:buChar char="•"/>
              <a:tabLst>
                <a:tab pos="114935" algn="l"/>
              </a:tabLst>
            </a:pPr>
            <a:r>
              <a:rPr sz="800" dirty="0">
                <a:latin typeface="Arial"/>
                <a:cs typeface="Arial"/>
              </a:rPr>
              <a:t>Tib</a:t>
            </a:r>
            <a:r>
              <a:rPr sz="800" spc="-45" dirty="0">
                <a:latin typeface="Arial"/>
                <a:cs typeface="Arial"/>
              </a:rPr>
              <a:t> </a:t>
            </a:r>
            <a:r>
              <a:rPr sz="800" spc="10" dirty="0">
                <a:latin typeface="Arial"/>
                <a:cs typeface="Arial"/>
              </a:rPr>
              <a:t>Ant</a:t>
            </a:r>
            <a:endParaRPr sz="800">
              <a:latin typeface="Arial"/>
              <a:cs typeface="Arial"/>
            </a:endParaRPr>
          </a:p>
          <a:p>
            <a:pPr marL="114300" marR="5080" indent="-102235">
              <a:lnSpc>
                <a:spcPct val="102699"/>
              </a:lnSpc>
              <a:spcBef>
                <a:spcPts val="200"/>
              </a:spcBef>
              <a:buChar char="•"/>
              <a:tabLst>
                <a:tab pos="114935" algn="l"/>
              </a:tabLst>
            </a:pPr>
            <a:r>
              <a:rPr sz="800" spc="20" dirty="0">
                <a:latin typeface="Arial"/>
                <a:cs typeface="Arial"/>
              </a:rPr>
              <a:t>MOVE</a:t>
            </a:r>
            <a:r>
              <a:rPr sz="800" spc="-70" dirty="0">
                <a:latin typeface="Arial"/>
                <a:cs typeface="Arial"/>
              </a:rPr>
              <a:t> </a:t>
            </a:r>
            <a:r>
              <a:rPr sz="800" spc="10" dirty="0">
                <a:latin typeface="Arial"/>
                <a:cs typeface="Arial"/>
              </a:rPr>
              <a:t>TOWARDS  STOP!</a:t>
            </a:r>
            <a:endParaRPr sz="800">
              <a:latin typeface="Arial"/>
              <a:cs typeface="Arial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931025" y="6425739"/>
            <a:ext cx="2722880" cy="2045335"/>
            <a:chOff x="931025" y="6425739"/>
            <a:chExt cx="2722880" cy="2045335"/>
          </a:xfrm>
        </p:grpSpPr>
        <p:sp>
          <p:nvSpPr>
            <p:cNvPr id="20" name="object 20"/>
            <p:cNvSpPr/>
            <p:nvPr/>
          </p:nvSpPr>
          <p:spPr>
            <a:xfrm>
              <a:off x="1031063" y="7168702"/>
              <a:ext cx="1149501" cy="786564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937260" y="6431973"/>
              <a:ext cx="2710180" cy="2032635"/>
            </a:xfrm>
            <a:custGeom>
              <a:avLst/>
              <a:gdLst/>
              <a:ahLst/>
              <a:cxnLst/>
              <a:rect l="l" t="t" r="r" b="b"/>
              <a:pathLst>
                <a:path w="2710179" h="2032634">
                  <a:moveTo>
                    <a:pt x="0" y="0"/>
                  </a:moveTo>
                  <a:lnTo>
                    <a:pt x="2709951" y="0"/>
                  </a:lnTo>
                  <a:lnTo>
                    <a:pt x="2709951" y="2032463"/>
                  </a:lnTo>
                  <a:lnTo>
                    <a:pt x="0" y="2032463"/>
                  </a:lnTo>
                  <a:lnTo>
                    <a:pt x="0" y="0"/>
                  </a:lnTo>
                  <a:close/>
                </a:path>
              </a:pathLst>
            </a:custGeom>
            <a:ln w="1246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2" name="object 22"/>
          <p:cNvSpPr/>
          <p:nvPr/>
        </p:nvSpPr>
        <p:spPr>
          <a:xfrm>
            <a:off x="3906977" y="6429895"/>
            <a:ext cx="2709951" cy="203245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 txBox="1"/>
          <p:nvPr/>
        </p:nvSpPr>
        <p:spPr>
          <a:xfrm>
            <a:off x="4056875" y="6577621"/>
            <a:ext cx="2303780" cy="146685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0650">
              <a:lnSpc>
                <a:spcPct val="100000"/>
              </a:lnSpc>
              <a:spcBef>
                <a:spcPts val="135"/>
              </a:spcBef>
            </a:pPr>
            <a:r>
              <a:rPr sz="1150" spc="5" dirty="0">
                <a:latin typeface="Arial"/>
                <a:cs typeface="Arial"/>
              </a:rPr>
              <a:t>Typical </a:t>
            </a:r>
            <a:r>
              <a:rPr sz="1150" spc="20" dirty="0">
                <a:latin typeface="Arial"/>
                <a:cs typeface="Arial"/>
              </a:rPr>
              <a:t>SFL </a:t>
            </a:r>
            <a:r>
              <a:rPr sz="1150" spc="15" dirty="0">
                <a:latin typeface="Arial"/>
                <a:cs typeface="Arial"/>
              </a:rPr>
              <a:t>Posture</a:t>
            </a:r>
            <a:r>
              <a:rPr sz="1150" spc="-110" dirty="0">
                <a:latin typeface="Arial"/>
                <a:cs typeface="Arial"/>
              </a:rPr>
              <a:t> </a:t>
            </a:r>
            <a:r>
              <a:rPr sz="1150" spc="15" dirty="0">
                <a:latin typeface="Arial"/>
                <a:cs typeface="Arial"/>
              </a:rPr>
              <a:t>Dysfunction</a:t>
            </a:r>
            <a:endParaRPr sz="115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1000">
              <a:latin typeface="Arial"/>
              <a:cs typeface="Arial"/>
            </a:endParaRPr>
          </a:p>
          <a:p>
            <a:pPr marL="114300" marR="1297305" indent="-102235">
              <a:lnSpc>
                <a:spcPct val="79800"/>
              </a:lnSpc>
              <a:buChar char="•"/>
              <a:tabLst>
                <a:tab pos="114935" algn="l"/>
              </a:tabLst>
            </a:pPr>
            <a:r>
              <a:rPr sz="650" dirty="0">
                <a:latin typeface="Arial"/>
                <a:cs typeface="Arial"/>
              </a:rPr>
              <a:t>Pronation or DF</a:t>
            </a:r>
            <a:r>
              <a:rPr sz="650" spc="-85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posture  </a:t>
            </a:r>
            <a:r>
              <a:rPr sz="650" spc="-10" dirty="0">
                <a:latin typeface="Arial"/>
                <a:cs typeface="Arial"/>
              </a:rPr>
              <a:t>(Tib </a:t>
            </a:r>
            <a:r>
              <a:rPr sz="650" dirty="0">
                <a:latin typeface="Arial"/>
                <a:cs typeface="Arial"/>
              </a:rPr>
              <a:t>ant weakness or  tightness)</a:t>
            </a:r>
            <a:endParaRPr sz="650">
              <a:latin typeface="Arial"/>
              <a:cs typeface="Arial"/>
            </a:endParaRPr>
          </a:p>
          <a:p>
            <a:pPr marL="114300" marR="1196340" indent="-102235">
              <a:lnSpc>
                <a:spcPct val="78700"/>
              </a:lnSpc>
              <a:spcBef>
                <a:spcPts val="165"/>
              </a:spcBef>
              <a:buChar char="•"/>
              <a:tabLst>
                <a:tab pos="114935" algn="l"/>
              </a:tabLst>
            </a:pPr>
            <a:r>
              <a:rPr sz="650" dirty="0">
                <a:latin typeface="Arial"/>
                <a:cs typeface="Arial"/>
              </a:rPr>
              <a:t>Knee hyperextension</a:t>
            </a:r>
            <a:r>
              <a:rPr sz="650" spc="-55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(tight  </a:t>
            </a:r>
            <a:r>
              <a:rPr sz="650" dirty="0">
                <a:latin typeface="Arial"/>
                <a:cs typeface="Arial"/>
              </a:rPr>
              <a:t>quads)</a:t>
            </a:r>
            <a:endParaRPr sz="650">
              <a:latin typeface="Arial"/>
              <a:cs typeface="Arial"/>
            </a:endParaRPr>
          </a:p>
          <a:p>
            <a:pPr marL="114300" marR="1205865" indent="-102235">
              <a:lnSpc>
                <a:spcPts val="640"/>
              </a:lnSpc>
              <a:spcBef>
                <a:spcPts val="135"/>
              </a:spcBef>
              <a:buChar char="•"/>
              <a:tabLst>
                <a:tab pos="114935" algn="l"/>
              </a:tabLst>
            </a:pPr>
            <a:r>
              <a:rPr sz="650" dirty="0">
                <a:latin typeface="Arial"/>
                <a:cs typeface="Arial"/>
              </a:rPr>
              <a:t>Anterior tilt pelvis </a:t>
            </a:r>
            <a:r>
              <a:rPr sz="650" spc="-5" dirty="0">
                <a:latin typeface="Arial"/>
                <a:cs typeface="Arial"/>
              </a:rPr>
              <a:t>(tight</a:t>
            </a:r>
            <a:r>
              <a:rPr sz="650" spc="-55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rec  fem)</a:t>
            </a:r>
            <a:endParaRPr sz="650">
              <a:latin typeface="Arial"/>
              <a:cs typeface="Arial"/>
            </a:endParaRPr>
          </a:p>
          <a:p>
            <a:pPr marL="114300" marR="1155065" indent="-102235">
              <a:lnSpc>
                <a:spcPct val="79300"/>
              </a:lnSpc>
              <a:spcBef>
                <a:spcPts val="170"/>
              </a:spcBef>
              <a:buChar char="•"/>
              <a:tabLst>
                <a:tab pos="114935" algn="l"/>
              </a:tabLst>
            </a:pPr>
            <a:r>
              <a:rPr sz="650" dirty="0">
                <a:latin typeface="Arial"/>
                <a:cs typeface="Arial"/>
              </a:rPr>
              <a:t>Short belly with chest</a:t>
            </a:r>
            <a:r>
              <a:rPr sz="650" spc="-80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pulled  down &amp; </a:t>
            </a:r>
            <a:r>
              <a:rPr sz="650" spc="-5" dirty="0">
                <a:latin typeface="Arial"/>
                <a:cs typeface="Arial"/>
              </a:rPr>
              <a:t>restricted </a:t>
            </a:r>
            <a:r>
              <a:rPr sz="650" dirty="0">
                <a:latin typeface="Arial"/>
                <a:cs typeface="Arial"/>
              </a:rPr>
              <a:t>anterior  breathing</a:t>
            </a:r>
            <a:endParaRPr sz="650">
              <a:latin typeface="Arial"/>
              <a:cs typeface="Arial"/>
            </a:endParaRPr>
          </a:p>
          <a:p>
            <a:pPr marL="114300" marR="1177925" indent="-102235">
              <a:lnSpc>
                <a:spcPct val="79300"/>
              </a:lnSpc>
              <a:spcBef>
                <a:spcPts val="190"/>
              </a:spcBef>
              <a:buChar char="•"/>
              <a:tabLst>
                <a:tab pos="114935" algn="l"/>
              </a:tabLst>
            </a:pPr>
            <a:r>
              <a:rPr sz="650" dirty="0">
                <a:latin typeface="Arial"/>
                <a:cs typeface="Arial"/>
              </a:rPr>
              <a:t>Forward head carriage</a:t>
            </a:r>
            <a:r>
              <a:rPr sz="650" spc="-80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with  decreased Cx rotation  (SCM)</a:t>
            </a:r>
            <a:endParaRPr sz="650">
              <a:latin typeface="Arial"/>
              <a:cs typeface="Arial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3902820" y="6425739"/>
            <a:ext cx="2722880" cy="2045335"/>
            <a:chOff x="3902820" y="6425739"/>
            <a:chExt cx="2722880" cy="2045335"/>
          </a:xfrm>
        </p:grpSpPr>
        <p:sp>
          <p:nvSpPr>
            <p:cNvPr id="25" name="object 25"/>
            <p:cNvSpPr/>
            <p:nvPr/>
          </p:nvSpPr>
          <p:spPr>
            <a:xfrm>
              <a:off x="5368658" y="6805910"/>
              <a:ext cx="326158" cy="465448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5838151" y="6823468"/>
              <a:ext cx="320103" cy="447738"/>
            </a:xfrm>
            <a:prstGeom prst="rect">
              <a:avLst/>
            </a:prstGeom>
            <a:blipFill>
              <a:blip r:embed="rId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5389994" y="7382105"/>
              <a:ext cx="331804" cy="470926"/>
            </a:xfrm>
            <a:prstGeom prst="rect">
              <a:avLst/>
            </a:prstGeom>
            <a:blipFill>
              <a:blip r:embed="rId8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5411342" y="7886166"/>
              <a:ext cx="310997" cy="539191"/>
            </a:xfrm>
            <a:prstGeom prst="rect">
              <a:avLst/>
            </a:prstGeom>
            <a:blipFill>
              <a:blip r:embed="rId9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5838151" y="7382107"/>
              <a:ext cx="277427" cy="483015"/>
            </a:xfrm>
            <a:prstGeom prst="rect">
              <a:avLst/>
            </a:prstGeom>
            <a:blipFill>
              <a:blip r:embed="rId10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5838151" y="7907507"/>
              <a:ext cx="298767" cy="519704"/>
            </a:xfrm>
            <a:prstGeom prst="rect">
              <a:avLst/>
            </a:prstGeom>
            <a:blipFill>
              <a:blip r:embed="rId11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3909055" y="6431973"/>
              <a:ext cx="2710180" cy="2032635"/>
            </a:xfrm>
            <a:custGeom>
              <a:avLst/>
              <a:gdLst/>
              <a:ahLst/>
              <a:cxnLst/>
              <a:rect l="l" t="t" r="r" b="b"/>
              <a:pathLst>
                <a:path w="2710179" h="2032634">
                  <a:moveTo>
                    <a:pt x="0" y="0"/>
                  </a:moveTo>
                  <a:lnTo>
                    <a:pt x="2709951" y="0"/>
                  </a:lnTo>
                  <a:lnTo>
                    <a:pt x="2709951" y="2032463"/>
                  </a:lnTo>
                  <a:lnTo>
                    <a:pt x="0" y="2032463"/>
                  </a:lnTo>
                  <a:lnTo>
                    <a:pt x="0" y="0"/>
                  </a:lnTo>
                  <a:close/>
                </a:path>
              </a:pathLst>
            </a:custGeom>
            <a:ln w="1246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2" name="object 3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60"/>
              </a:spcBef>
            </a:pPr>
            <a:fld id="{81D60167-4931-47E6-BA6A-407CBD079E47}" type="slidenum">
              <a:rPr spc="5" dirty="0"/>
              <a:t>7</a:t>
            </a:fld>
            <a:endParaRPr spc="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/>
          <p:nvPr/>
        </p:nvSpPr>
        <p:spPr>
          <a:xfrm>
            <a:off x="935182" y="2231974"/>
            <a:ext cx="2709946" cy="203245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679781" y="2370671"/>
            <a:ext cx="1222375" cy="22415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300" dirty="0">
                <a:latin typeface="Arial"/>
                <a:cs typeface="Arial"/>
              </a:rPr>
              <a:t>The Lateral</a:t>
            </a:r>
            <a:r>
              <a:rPr sz="1300" spc="-70" dirty="0">
                <a:latin typeface="Arial"/>
                <a:cs typeface="Arial"/>
              </a:rPr>
              <a:t> </a:t>
            </a:r>
            <a:r>
              <a:rPr sz="1300" dirty="0">
                <a:latin typeface="Arial"/>
                <a:cs typeface="Arial"/>
              </a:rPr>
              <a:t>Line</a:t>
            </a:r>
            <a:endParaRPr sz="13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642998" y="2715539"/>
            <a:ext cx="1403985" cy="1092200"/>
          </a:xfrm>
          <a:prstGeom prst="rect">
            <a:avLst/>
          </a:prstGeom>
        </p:spPr>
        <p:txBody>
          <a:bodyPr vert="horz" wrap="square" lIns="0" tIns="18415" rIns="0" bIns="0" rtlCol="0">
            <a:spAutoFit/>
          </a:bodyPr>
          <a:lstStyle/>
          <a:p>
            <a:pPr marL="114300" marR="133985" indent="-102235">
              <a:lnSpc>
                <a:spcPts val="1130"/>
              </a:lnSpc>
              <a:spcBef>
                <a:spcPts val="145"/>
              </a:spcBef>
              <a:buChar char="•"/>
              <a:tabLst>
                <a:tab pos="114935" algn="l"/>
              </a:tabLst>
            </a:pPr>
            <a:r>
              <a:rPr sz="950" spc="-5" dirty="0">
                <a:latin typeface="Arial"/>
                <a:cs typeface="Arial"/>
              </a:rPr>
              <a:t>Mediates movement  between the SBL</a:t>
            </a:r>
            <a:r>
              <a:rPr sz="950" spc="-75" dirty="0">
                <a:latin typeface="Arial"/>
                <a:cs typeface="Arial"/>
              </a:rPr>
              <a:t> </a:t>
            </a:r>
            <a:r>
              <a:rPr sz="950" spc="-5" dirty="0">
                <a:latin typeface="Arial"/>
                <a:cs typeface="Arial"/>
              </a:rPr>
              <a:t>and  SFL</a:t>
            </a:r>
            <a:endParaRPr sz="950">
              <a:latin typeface="Arial"/>
              <a:cs typeface="Arial"/>
            </a:endParaRPr>
          </a:p>
          <a:p>
            <a:pPr marL="114300" marR="97155" indent="-102235">
              <a:lnSpc>
                <a:spcPct val="100000"/>
              </a:lnSpc>
              <a:spcBef>
                <a:spcPts val="200"/>
              </a:spcBef>
              <a:buChar char="•"/>
              <a:tabLst>
                <a:tab pos="114935" algn="l"/>
              </a:tabLst>
            </a:pPr>
            <a:r>
              <a:rPr sz="950" spc="-5" dirty="0">
                <a:latin typeface="Arial"/>
                <a:cs typeface="Arial"/>
              </a:rPr>
              <a:t>Creates and</a:t>
            </a:r>
            <a:r>
              <a:rPr sz="950" spc="-25" dirty="0">
                <a:latin typeface="Arial"/>
                <a:cs typeface="Arial"/>
              </a:rPr>
              <a:t> </a:t>
            </a:r>
            <a:r>
              <a:rPr sz="950" spc="-5" dirty="0">
                <a:latin typeface="Arial"/>
                <a:cs typeface="Arial"/>
              </a:rPr>
              <a:t>stabilises  lateral</a:t>
            </a:r>
            <a:r>
              <a:rPr sz="950" spc="-10" dirty="0">
                <a:latin typeface="Arial"/>
                <a:cs typeface="Arial"/>
              </a:rPr>
              <a:t> </a:t>
            </a:r>
            <a:r>
              <a:rPr sz="950" spc="-5" dirty="0">
                <a:latin typeface="Arial"/>
                <a:cs typeface="Arial"/>
              </a:rPr>
              <a:t>movements</a:t>
            </a:r>
            <a:endParaRPr sz="950">
              <a:latin typeface="Arial"/>
              <a:cs typeface="Arial"/>
            </a:endParaRPr>
          </a:p>
          <a:p>
            <a:pPr marL="114300" marR="5080" indent="-102235">
              <a:lnSpc>
                <a:spcPct val="100000"/>
              </a:lnSpc>
              <a:spcBef>
                <a:spcPts val="204"/>
              </a:spcBef>
              <a:buChar char="•"/>
              <a:tabLst>
                <a:tab pos="114935" algn="l"/>
              </a:tabLst>
            </a:pPr>
            <a:r>
              <a:rPr sz="950" spc="-5" dirty="0">
                <a:latin typeface="Arial"/>
                <a:cs typeface="Arial"/>
              </a:rPr>
              <a:t>Starts as a Y then  moves to a series of</a:t>
            </a:r>
            <a:r>
              <a:rPr sz="950" spc="-30" dirty="0">
                <a:latin typeface="Arial"/>
                <a:cs typeface="Arial"/>
              </a:rPr>
              <a:t> </a:t>
            </a:r>
            <a:r>
              <a:rPr sz="950" spc="-10" dirty="0">
                <a:latin typeface="Arial"/>
                <a:cs typeface="Arial"/>
              </a:rPr>
              <a:t>X’s</a:t>
            </a:r>
            <a:endParaRPr sz="950">
              <a:latin typeface="Arial"/>
              <a:cs typeface="Arial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931025" y="2227805"/>
            <a:ext cx="2722880" cy="2045335"/>
            <a:chOff x="931025" y="2227805"/>
            <a:chExt cx="2722880" cy="2045335"/>
          </a:xfrm>
        </p:grpSpPr>
        <p:sp>
          <p:nvSpPr>
            <p:cNvPr id="7" name="object 7"/>
            <p:cNvSpPr/>
            <p:nvPr/>
          </p:nvSpPr>
          <p:spPr>
            <a:xfrm>
              <a:off x="3015729" y="2231974"/>
              <a:ext cx="554854" cy="1818855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052404" y="2239517"/>
              <a:ext cx="682898" cy="1820189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937260" y="2234039"/>
              <a:ext cx="2710180" cy="2032635"/>
            </a:xfrm>
            <a:custGeom>
              <a:avLst/>
              <a:gdLst/>
              <a:ahLst/>
              <a:cxnLst/>
              <a:rect l="l" t="t" r="r" b="b"/>
              <a:pathLst>
                <a:path w="2710179" h="2032635">
                  <a:moveTo>
                    <a:pt x="0" y="0"/>
                  </a:moveTo>
                  <a:lnTo>
                    <a:pt x="2709951" y="0"/>
                  </a:lnTo>
                  <a:lnTo>
                    <a:pt x="2709951" y="2032463"/>
                  </a:lnTo>
                  <a:lnTo>
                    <a:pt x="0" y="2032463"/>
                  </a:lnTo>
                  <a:lnTo>
                    <a:pt x="0" y="0"/>
                  </a:lnTo>
                  <a:close/>
                </a:path>
              </a:pathLst>
            </a:custGeom>
            <a:ln w="1246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/>
          <p:nvPr/>
        </p:nvSpPr>
        <p:spPr>
          <a:xfrm>
            <a:off x="3906977" y="2231974"/>
            <a:ext cx="2709951" cy="203245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4384688" y="2370671"/>
            <a:ext cx="1756410" cy="22415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300" dirty="0">
                <a:latin typeface="Arial"/>
                <a:cs typeface="Arial"/>
              </a:rPr>
              <a:t>LL: </a:t>
            </a:r>
            <a:r>
              <a:rPr sz="1300" spc="-10" dirty="0">
                <a:latin typeface="Arial"/>
                <a:cs typeface="Arial"/>
              </a:rPr>
              <a:t>Tracks </a:t>
            </a:r>
            <a:r>
              <a:rPr sz="1300" dirty="0">
                <a:latin typeface="Arial"/>
                <a:cs typeface="Arial"/>
              </a:rPr>
              <a:t>and</a:t>
            </a:r>
            <a:r>
              <a:rPr sz="1300" spc="-70" dirty="0">
                <a:latin typeface="Arial"/>
                <a:cs typeface="Arial"/>
              </a:rPr>
              <a:t> </a:t>
            </a:r>
            <a:r>
              <a:rPr sz="1300" dirty="0">
                <a:latin typeface="Arial"/>
                <a:cs typeface="Arial"/>
              </a:rPr>
              <a:t>Stations</a:t>
            </a:r>
            <a:endParaRPr sz="13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906494" y="2688989"/>
            <a:ext cx="935990" cy="1127760"/>
          </a:xfrm>
          <a:prstGeom prst="rect">
            <a:avLst/>
          </a:prstGeom>
        </p:spPr>
        <p:txBody>
          <a:bodyPr vert="horz" wrap="square" lIns="0" tIns="33655" rIns="0" bIns="0" rtlCol="0">
            <a:spAutoFit/>
          </a:bodyPr>
          <a:lstStyle/>
          <a:p>
            <a:pPr marL="139700" marR="64769" indent="-102235">
              <a:lnSpc>
                <a:spcPts val="680"/>
              </a:lnSpc>
              <a:spcBef>
                <a:spcPts val="265"/>
              </a:spcBef>
              <a:buChar char="•"/>
              <a:tabLst>
                <a:tab pos="140335" algn="l"/>
              </a:tabLst>
            </a:pPr>
            <a:r>
              <a:rPr sz="700" spc="5" dirty="0">
                <a:latin typeface="Arial"/>
                <a:cs typeface="Arial"/>
              </a:rPr>
              <a:t>1</a:t>
            </a:r>
            <a:r>
              <a:rPr sz="675" spc="7" baseline="24691" dirty="0">
                <a:latin typeface="Arial"/>
                <a:cs typeface="Arial"/>
              </a:rPr>
              <a:t>st </a:t>
            </a:r>
            <a:r>
              <a:rPr sz="700" dirty="0">
                <a:latin typeface="Arial"/>
                <a:cs typeface="Arial"/>
              </a:rPr>
              <a:t>and </a:t>
            </a:r>
            <a:r>
              <a:rPr sz="700" spc="5" dirty="0">
                <a:latin typeface="Arial"/>
                <a:cs typeface="Arial"/>
              </a:rPr>
              <a:t>5</a:t>
            </a:r>
            <a:r>
              <a:rPr sz="675" spc="7" baseline="24691" dirty="0">
                <a:latin typeface="Arial"/>
                <a:cs typeface="Arial"/>
              </a:rPr>
              <a:t>th </a:t>
            </a:r>
            <a:r>
              <a:rPr sz="700" spc="5" dirty="0">
                <a:latin typeface="Arial"/>
                <a:cs typeface="Arial"/>
              </a:rPr>
              <a:t>MT  bases</a:t>
            </a:r>
            <a:r>
              <a:rPr sz="700" spc="-4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(peroneals)</a:t>
            </a:r>
            <a:endParaRPr sz="700">
              <a:latin typeface="Arial"/>
              <a:cs typeface="Arial"/>
            </a:endParaRPr>
          </a:p>
          <a:p>
            <a:pPr marL="139700" indent="-102235">
              <a:lnSpc>
                <a:spcPts val="835"/>
              </a:lnSpc>
              <a:spcBef>
                <a:spcPts val="20"/>
              </a:spcBef>
              <a:buChar char="•"/>
              <a:tabLst>
                <a:tab pos="140335" algn="l"/>
              </a:tabLst>
            </a:pPr>
            <a:r>
              <a:rPr sz="700" spc="5" dirty="0">
                <a:latin typeface="Arial"/>
                <a:cs typeface="Arial"/>
              </a:rPr>
              <a:t>Peroneals</a:t>
            </a:r>
            <a:endParaRPr sz="700">
              <a:latin typeface="Arial"/>
              <a:cs typeface="Arial"/>
            </a:endParaRPr>
          </a:p>
          <a:p>
            <a:pPr marL="139700" indent="-102235">
              <a:lnSpc>
                <a:spcPts val="835"/>
              </a:lnSpc>
              <a:buChar char="•"/>
              <a:tabLst>
                <a:tab pos="140335" algn="l"/>
              </a:tabLst>
            </a:pPr>
            <a:r>
              <a:rPr sz="700" spc="5" dirty="0">
                <a:latin typeface="Arial"/>
                <a:cs typeface="Arial"/>
              </a:rPr>
              <a:t>Head </a:t>
            </a:r>
            <a:r>
              <a:rPr sz="700" dirty="0">
                <a:latin typeface="Arial"/>
                <a:cs typeface="Arial"/>
              </a:rPr>
              <a:t>of</a:t>
            </a:r>
            <a:r>
              <a:rPr sz="700" spc="-2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Fibular</a:t>
            </a:r>
            <a:endParaRPr sz="700">
              <a:latin typeface="Arial"/>
              <a:cs typeface="Arial"/>
            </a:endParaRPr>
          </a:p>
          <a:p>
            <a:pPr marL="139700" marR="30480" indent="-102235">
              <a:lnSpc>
                <a:spcPts val="690"/>
              </a:lnSpc>
              <a:spcBef>
                <a:spcPts val="165"/>
              </a:spcBef>
              <a:buChar char="•"/>
              <a:tabLst>
                <a:tab pos="140335" algn="l"/>
              </a:tabLst>
            </a:pPr>
            <a:r>
              <a:rPr sz="700" dirty="0">
                <a:latin typeface="Arial"/>
                <a:cs typeface="Arial"/>
              </a:rPr>
              <a:t>Anterior lig of</a:t>
            </a:r>
            <a:r>
              <a:rPr sz="700" spc="-4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head  of</a:t>
            </a:r>
            <a:r>
              <a:rPr sz="700" spc="19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fib</a:t>
            </a:r>
            <a:endParaRPr sz="700">
              <a:latin typeface="Arial"/>
              <a:cs typeface="Arial"/>
            </a:endParaRPr>
          </a:p>
          <a:p>
            <a:pPr marL="139700" marR="300990" indent="-102235">
              <a:lnSpc>
                <a:spcPts val="690"/>
              </a:lnSpc>
              <a:spcBef>
                <a:spcPts val="160"/>
              </a:spcBef>
              <a:buChar char="•"/>
              <a:tabLst>
                <a:tab pos="140335" algn="l"/>
              </a:tabLst>
            </a:pPr>
            <a:r>
              <a:rPr sz="700" dirty="0">
                <a:latin typeface="Arial"/>
                <a:cs typeface="Arial"/>
              </a:rPr>
              <a:t>Lateral</a:t>
            </a:r>
            <a:r>
              <a:rPr sz="700" spc="-4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tibial  </a:t>
            </a:r>
            <a:r>
              <a:rPr sz="700" spc="5" dirty="0">
                <a:latin typeface="Arial"/>
                <a:cs typeface="Arial"/>
              </a:rPr>
              <a:t>condyle</a:t>
            </a:r>
            <a:endParaRPr sz="700">
              <a:latin typeface="Arial"/>
              <a:cs typeface="Arial"/>
            </a:endParaRPr>
          </a:p>
          <a:p>
            <a:pPr marL="139700" indent="-102235">
              <a:lnSpc>
                <a:spcPct val="100000"/>
              </a:lnSpc>
              <a:spcBef>
                <a:spcPts val="15"/>
              </a:spcBef>
              <a:buChar char="•"/>
              <a:tabLst>
                <a:tab pos="140335" algn="l"/>
              </a:tabLst>
            </a:pPr>
            <a:r>
              <a:rPr sz="700" spc="5" dirty="0">
                <a:latin typeface="Arial"/>
                <a:cs typeface="Arial"/>
              </a:rPr>
              <a:t>ITB</a:t>
            </a:r>
            <a:endParaRPr sz="700">
              <a:latin typeface="Arial"/>
              <a:cs typeface="Arial"/>
            </a:endParaRPr>
          </a:p>
          <a:p>
            <a:pPr marL="139700" marR="65405" indent="-102235">
              <a:lnSpc>
                <a:spcPct val="78500"/>
              </a:lnSpc>
              <a:spcBef>
                <a:spcPts val="200"/>
              </a:spcBef>
              <a:buChar char="•"/>
              <a:tabLst>
                <a:tab pos="140335" algn="l"/>
              </a:tabLst>
            </a:pPr>
            <a:r>
              <a:rPr sz="700" spc="5" dirty="0">
                <a:latin typeface="Arial"/>
                <a:cs typeface="Arial"/>
              </a:rPr>
              <a:t>Glute Max, Med</a:t>
            </a:r>
            <a:r>
              <a:rPr sz="700" spc="-95" dirty="0">
                <a:latin typeface="Arial"/>
                <a:cs typeface="Arial"/>
              </a:rPr>
              <a:t> </a:t>
            </a:r>
            <a:r>
              <a:rPr sz="700" spc="5" dirty="0">
                <a:latin typeface="Arial"/>
                <a:cs typeface="Arial"/>
              </a:rPr>
              <a:t>&amp;  TFL</a:t>
            </a:r>
            <a:endParaRPr sz="7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507621" y="2676124"/>
            <a:ext cx="986790" cy="1239520"/>
          </a:xfrm>
          <a:prstGeom prst="rect">
            <a:avLst/>
          </a:prstGeom>
        </p:spPr>
        <p:txBody>
          <a:bodyPr vert="horz" wrap="square" lIns="0" tIns="33655" rIns="0" bIns="0" rtlCol="0">
            <a:spAutoFit/>
          </a:bodyPr>
          <a:lstStyle/>
          <a:p>
            <a:pPr marL="139700" marR="30480" indent="-102235">
              <a:lnSpc>
                <a:spcPts val="680"/>
              </a:lnSpc>
              <a:spcBef>
                <a:spcPts val="265"/>
              </a:spcBef>
              <a:buChar char="•"/>
              <a:tabLst>
                <a:tab pos="140335" algn="l"/>
              </a:tabLst>
            </a:pPr>
            <a:r>
              <a:rPr sz="700" dirty="0">
                <a:latin typeface="Arial"/>
                <a:cs typeface="Arial"/>
              </a:rPr>
              <a:t>Iliac crest, </a:t>
            </a:r>
            <a:r>
              <a:rPr sz="700" spc="5" dirty="0">
                <a:latin typeface="Arial"/>
                <a:cs typeface="Arial"/>
              </a:rPr>
              <a:t>ASIS</a:t>
            </a:r>
            <a:r>
              <a:rPr sz="700" spc="-90" dirty="0">
                <a:latin typeface="Arial"/>
                <a:cs typeface="Arial"/>
              </a:rPr>
              <a:t> </a:t>
            </a:r>
            <a:r>
              <a:rPr sz="700" spc="5" dirty="0">
                <a:latin typeface="Arial"/>
                <a:cs typeface="Arial"/>
              </a:rPr>
              <a:t>and  PSIS</a:t>
            </a:r>
            <a:endParaRPr sz="700">
              <a:latin typeface="Arial"/>
              <a:cs typeface="Arial"/>
            </a:endParaRPr>
          </a:p>
          <a:p>
            <a:pPr marL="139700" indent="-102235">
              <a:lnSpc>
                <a:spcPts val="835"/>
              </a:lnSpc>
              <a:spcBef>
                <a:spcPts val="20"/>
              </a:spcBef>
              <a:buChar char="•"/>
              <a:tabLst>
                <a:tab pos="140335" algn="l"/>
              </a:tabLst>
            </a:pPr>
            <a:r>
              <a:rPr sz="700" dirty="0">
                <a:latin typeface="Arial"/>
                <a:cs typeface="Arial"/>
              </a:rPr>
              <a:t>Lateral</a:t>
            </a:r>
            <a:r>
              <a:rPr sz="700" spc="-10" dirty="0">
                <a:latin typeface="Arial"/>
                <a:cs typeface="Arial"/>
              </a:rPr>
              <a:t> </a:t>
            </a:r>
            <a:r>
              <a:rPr sz="700" spc="5" dirty="0">
                <a:latin typeface="Arial"/>
                <a:cs typeface="Arial"/>
              </a:rPr>
              <a:t>Obliques</a:t>
            </a:r>
            <a:endParaRPr sz="700">
              <a:latin typeface="Arial"/>
              <a:cs typeface="Arial"/>
            </a:endParaRPr>
          </a:p>
          <a:p>
            <a:pPr marL="139700" indent="-102235">
              <a:lnSpc>
                <a:spcPts val="835"/>
              </a:lnSpc>
              <a:buChar char="•"/>
              <a:tabLst>
                <a:tab pos="140335" algn="l"/>
              </a:tabLst>
            </a:pPr>
            <a:r>
              <a:rPr sz="700" spc="5" dirty="0">
                <a:latin typeface="Arial"/>
                <a:cs typeface="Arial"/>
              </a:rPr>
              <a:t>Ribs</a:t>
            </a:r>
            <a:endParaRPr sz="700">
              <a:latin typeface="Arial"/>
              <a:cs typeface="Arial"/>
            </a:endParaRPr>
          </a:p>
          <a:p>
            <a:pPr marL="139700" marR="326390" indent="-102235">
              <a:lnSpc>
                <a:spcPts val="690"/>
              </a:lnSpc>
              <a:spcBef>
                <a:spcPts val="165"/>
              </a:spcBef>
              <a:buChar char="•"/>
              <a:tabLst>
                <a:tab pos="140335" algn="l"/>
              </a:tabLst>
            </a:pPr>
            <a:r>
              <a:rPr sz="700" spc="5" dirty="0">
                <a:latin typeface="Arial"/>
                <a:cs typeface="Arial"/>
              </a:rPr>
              <a:t>Ext and </a:t>
            </a:r>
            <a:r>
              <a:rPr sz="700" dirty="0">
                <a:latin typeface="Arial"/>
                <a:cs typeface="Arial"/>
              </a:rPr>
              <a:t>Int  </a:t>
            </a:r>
            <a:r>
              <a:rPr sz="700" spc="5" dirty="0">
                <a:latin typeface="Arial"/>
                <a:cs typeface="Arial"/>
              </a:rPr>
              <a:t>Intercos</a:t>
            </a:r>
            <a:r>
              <a:rPr sz="700" spc="-5" dirty="0">
                <a:latin typeface="Arial"/>
                <a:cs typeface="Arial"/>
              </a:rPr>
              <a:t>t</a:t>
            </a:r>
            <a:r>
              <a:rPr sz="700" spc="5" dirty="0">
                <a:latin typeface="Arial"/>
                <a:cs typeface="Arial"/>
              </a:rPr>
              <a:t>ales</a:t>
            </a:r>
            <a:endParaRPr sz="700">
              <a:latin typeface="Arial"/>
              <a:cs typeface="Arial"/>
            </a:endParaRPr>
          </a:p>
          <a:p>
            <a:pPr marL="139700" marR="361315" indent="-102235">
              <a:lnSpc>
                <a:spcPts val="690"/>
              </a:lnSpc>
              <a:spcBef>
                <a:spcPts val="160"/>
              </a:spcBef>
              <a:buChar char="•"/>
              <a:tabLst>
                <a:tab pos="140335" algn="l"/>
              </a:tabLst>
            </a:pPr>
            <a:r>
              <a:rPr sz="700" spc="5" dirty="0">
                <a:latin typeface="Arial"/>
                <a:cs typeface="Arial"/>
              </a:rPr>
              <a:t>T4,</a:t>
            </a:r>
            <a:r>
              <a:rPr sz="700" spc="-6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clavical,  </a:t>
            </a:r>
            <a:r>
              <a:rPr sz="700" spc="5" dirty="0">
                <a:latin typeface="Arial"/>
                <a:cs typeface="Arial"/>
              </a:rPr>
              <a:t>manubrium</a:t>
            </a:r>
            <a:endParaRPr sz="700">
              <a:latin typeface="Arial"/>
              <a:cs typeface="Arial"/>
            </a:endParaRPr>
          </a:p>
          <a:p>
            <a:pPr marL="139700" marR="57150" indent="-102235">
              <a:lnSpc>
                <a:spcPts val="690"/>
              </a:lnSpc>
              <a:spcBef>
                <a:spcPts val="165"/>
              </a:spcBef>
              <a:buChar char="•"/>
              <a:tabLst>
                <a:tab pos="140335" algn="l"/>
              </a:tabLst>
            </a:pPr>
            <a:r>
              <a:rPr sz="700" spc="5" dirty="0">
                <a:latin typeface="Arial"/>
                <a:cs typeface="Arial"/>
              </a:rPr>
              <a:t>Splenius </a:t>
            </a:r>
            <a:r>
              <a:rPr sz="700" dirty="0">
                <a:latin typeface="Arial"/>
                <a:cs typeface="Arial"/>
              </a:rPr>
              <a:t>Capitis/  </a:t>
            </a:r>
            <a:r>
              <a:rPr sz="700" spc="5" dirty="0">
                <a:latin typeface="Arial"/>
                <a:cs typeface="Arial"/>
              </a:rPr>
              <a:t>SCM/ 1</a:t>
            </a:r>
            <a:r>
              <a:rPr sz="675" spc="7" baseline="24691" dirty="0">
                <a:latin typeface="Arial"/>
                <a:cs typeface="Arial"/>
              </a:rPr>
              <a:t>st </a:t>
            </a:r>
            <a:r>
              <a:rPr sz="700" spc="5" dirty="0">
                <a:latin typeface="Arial"/>
                <a:cs typeface="Arial"/>
              </a:rPr>
              <a:t>&amp; </a:t>
            </a:r>
            <a:r>
              <a:rPr sz="700" spc="10" dirty="0">
                <a:latin typeface="Arial"/>
                <a:cs typeface="Arial"/>
              </a:rPr>
              <a:t>2</a:t>
            </a:r>
            <a:r>
              <a:rPr sz="675" spc="15" baseline="24691" dirty="0">
                <a:latin typeface="Arial"/>
                <a:cs typeface="Arial"/>
              </a:rPr>
              <a:t>nd</a:t>
            </a:r>
            <a:r>
              <a:rPr sz="675" spc="75" baseline="24691" dirty="0">
                <a:latin typeface="Arial"/>
                <a:cs typeface="Arial"/>
              </a:rPr>
              <a:t> </a:t>
            </a:r>
            <a:r>
              <a:rPr sz="700" spc="5" dirty="0">
                <a:latin typeface="Arial"/>
                <a:cs typeface="Arial"/>
              </a:rPr>
              <a:t>Ribs</a:t>
            </a:r>
            <a:endParaRPr sz="700">
              <a:latin typeface="Arial"/>
              <a:cs typeface="Arial"/>
            </a:endParaRPr>
          </a:p>
          <a:p>
            <a:pPr marL="139700" marR="180975" indent="-102235">
              <a:lnSpc>
                <a:spcPts val="860"/>
              </a:lnSpc>
              <a:spcBef>
                <a:spcPts val="25"/>
              </a:spcBef>
              <a:buChar char="•"/>
              <a:tabLst>
                <a:tab pos="140335" algn="l"/>
              </a:tabLst>
            </a:pPr>
            <a:r>
              <a:rPr sz="700" dirty="0">
                <a:latin typeface="Arial"/>
                <a:cs typeface="Arial"/>
              </a:rPr>
              <a:t>Occipital </a:t>
            </a:r>
            <a:r>
              <a:rPr sz="700" spc="5" dirty="0">
                <a:latin typeface="Arial"/>
                <a:cs typeface="Arial"/>
              </a:rPr>
              <a:t>Ridge/  </a:t>
            </a:r>
            <a:r>
              <a:rPr sz="700" dirty="0">
                <a:latin typeface="Arial"/>
                <a:cs typeface="Arial"/>
              </a:rPr>
              <a:t>Mastoid</a:t>
            </a:r>
            <a:r>
              <a:rPr sz="700" spc="-65" dirty="0">
                <a:latin typeface="Arial"/>
                <a:cs typeface="Arial"/>
              </a:rPr>
              <a:t> </a:t>
            </a:r>
            <a:r>
              <a:rPr sz="700" spc="5" dirty="0">
                <a:latin typeface="Arial"/>
                <a:cs typeface="Arial"/>
              </a:rPr>
              <a:t>process</a:t>
            </a:r>
            <a:endParaRPr sz="700">
              <a:latin typeface="Arial"/>
              <a:cs typeface="Arial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3902820" y="2227805"/>
            <a:ext cx="2722880" cy="2045335"/>
            <a:chOff x="3902820" y="2227805"/>
            <a:chExt cx="2722880" cy="2045335"/>
          </a:xfrm>
        </p:grpSpPr>
        <p:sp>
          <p:nvSpPr>
            <p:cNvPr id="15" name="object 15"/>
            <p:cNvSpPr/>
            <p:nvPr/>
          </p:nvSpPr>
          <p:spPr>
            <a:xfrm>
              <a:off x="4877828" y="2611958"/>
              <a:ext cx="640206" cy="1652473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3909055" y="2234039"/>
              <a:ext cx="2710180" cy="2032635"/>
            </a:xfrm>
            <a:custGeom>
              <a:avLst/>
              <a:gdLst/>
              <a:ahLst/>
              <a:cxnLst/>
              <a:rect l="l" t="t" r="r" b="b"/>
              <a:pathLst>
                <a:path w="2710179" h="2032635">
                  <a:moveTo>
                    <a:pt x="0" y="0"/>
                  </a:moveTo>
                  <a:lnTo>
                    <a:pt x="2709951" y="0"/>
                  </a:lnTo>
                  <a:lnTo>
                    <a:pt x="2709951" y="2032463"/>
                  </a:lnTo>
                  <a:lnTo>
                    <a:pt x="0" y="2032463"/>
                  </a:lnTo>
                  <a:lnTo>
                    <a:pt x="0" y="0"/>
                  </a:lnTo>
                  <a:close/>
                </a:path>
              </a:pathLst>
            </a:custGeom>
            <a:ln w="1246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/>
          <p:cNvSpPr/>
          <p:nvPr/>
        </p:nvSpPr>
        <p:spPr>
          <a:xfrm>
            <a:off x="935182" y="6429895"/>
            <a:ext cx="2709946" cy="203245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1332550" y="6487299"/>
            <a:ext cx="1917064" cy="38671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502284" marR="5080" indent="-489584">
              <a:lnSpc>
                <a:spcPct val="103099"/>
              </a:lnSpc>
              <a:spcBef>
                <a:spcPts val="90"/>
              </a:spcBef>
            </a:pPr>
            <a:r>
              <a:rPr sz="1150" spc="5" dirty="0">
                <a:latin typeface="Arial"/>
                <a:cs typeface="Arial"/>
              </a:rPr>
              <a:t>Typical </a:t>
            </a:r>
            <a:r>
              <a:rPr sz="1150" spc="15" dirty="0">
                <a:latin typeface="Arial"/>
                <a:cs typeface="Arial"/>
              </a:rPr>
              <a:t>Lateral Line</a:t>
            </a:r>
            <a:r>
              <a:rPr sz="1150" spc="-80" dirty="0">
                <a:latin typeface="Arial"/>
                <a:cs typeface="Arial"/>
              </a:rPr>
              <a:t> </a:t>
            </a:r>
            <a:r>
              <a:rPr sz="1150" spc="15" dirty="0">
                <a:latin typeface="Arial"/>
                <a:cs typeface="Arial"/>
              </a:rPr>
              <a:t>Postural  Dysfunction</a:t>
            </a:r>
            <a:r>
              <a:rPr sz="1150" spc="-5" dirty="0">
                <a:latin typeface="Arial"/>
                <a:cs typeface="Arial"/>
              </a:rPr>
              <a:t> </a:t>
            </a:r>
            <a:r>
              <a:rPr sz="1150" spc="15" dirty="0">
                <a:latin typeface="Arial"/>
                <a:cs typeface="Arial"/>
              </a:rPr>
              <a:t>1</a:t>
            </a:r>
            <a:endParaRPr sz="1150">
              <a:latin typeface="Arial"/>
              <a:cs typeface="Arial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931025" y="6425739"/>
            <a:ext cx="2722880" cy="2045335"/>
            <a:chOff x="931025" y="6425739"/>
            <a:chExt cx="2722880" cy="2045335"/>
          </a:xfrm>
        </p:grpSpPr>
        <p:sp>
          <p:nvSpPr>
            <p:cNvPr id="20" name="object 20"/>
            <p:cNvSpPr/>
            <p:nvPr/>
          </p:nvSpPr>
          <p:spPr>
            <a:xfrm>
              <a:off x="1031063" y="6933958"/>
              <a:ext cx="682898" cy="956056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3015729" y="6720547"/>
              <a:ext cx="554854" cy="1392453"/>
            </a:xfrm>
            <a:prstGeom prst="rect">
              <a:avLst/>
            </a:prstGeom>
            <a:blipFill>
              <a:blip r:embed="rId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1928609" y="6912614"/>
              <a:ext cx="574948" cy="1096322"/>
            </a:xfrm>
            <a:prstGeom prst="rect">
              <a:avLst/>
            </a:prstGeom>
            <a:blipFill>
              <a:blip r:embed="rId8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937260" y="6431973"/>
              <a:ext cx="2710180" cy="2032635"/>
            </a:xfrm>
            <a:custGeom>
              <a:avLst/>
              <a:gdLst/>
              <a:ahLst/>
              <a:cxnLst/>
              <a:rect l="l" t="t" r="r" b="b"/>
              <a:pathLst>
                <a:path w="2710179" h="2032634">
                  <a:moveTo>
                    <a:pt x="0" y="0"/>
                  </a:moveTo>
                  <a:lnTo>
                    <a:pt x="2709951" y="0"/>
                  </a:lnTo>
                  <a:lnTo>
                    <a:pt x="2709951" y="2032463"/>
                  </a:lnTo>
                  <a:lnTo>
                    <a:pt x="0" y="2032463"/>
                  </a:lnTo>
                  <a:lnTo>
                    <a:pt x="0" y="0"/>
                  </a:lnTo>
                  <a:close/>
                </a:path>
              </a:pathLst>
            </a:custGeom>
            <a:ln w="1246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4" name="object 24"/>
          <p:cNvSpPr/>
          <p:nvPr/>
        </p:nvSpPr>
        <p:spPr>
          <a:xfrm>
            <a:off x="3906977" y="6429895"/>
            <a:ext cx="2709951" cy="203245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 txBox="1"/>
          <p:nvPr/>
        </p:nvSpPr>
        <p:spPr>
          <a:xfrm>
            <a:off x="4136113" y="6568592"/>
            <a:ext cx="2253615" cy="22415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300" spc="-10" dirty="0">
                <a:latin typeface="Arial"/>
                <a:cs typeface="Arial"/>
              </a:rPr>
              <a:t>Typical </a:t>
            </a:r>
            <a:r>
              <a:rPr sz="1300" dirty="0">
                <a:latin typeface="Arial"/>
                <a:cs typeface="Arial"/>
              </a:rPr>
              <a:t>Lateral Line Posture</a:t>
            </a:r>
            <a:r>
              <a:rPr sz="1300" spc="-50" dirty="0">
                <a:latin typeface="Arial"/>
                <a:cs typeface="Arial"/>
              </a:rPr>
              <a:t> </a:t>
            </a:r>
            <a:r>
              <a:rPr sz="1300" dirty="0">
                <a:latin typeface="Arial"/>
                <a:cs typeface="Arial"/>
              </a:rPr>
              <a:t>2:</a:t>
            </a:r>
            <a:endParaRPr sz="1300">
              <a:latin typeface="Arial"/>
              <a:cs typeface="Arial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4173588" y="6754431"/>
            <a:ext cx="1410335" cy="1623060"/>
            <a:chOff x="4173588" y="6754431"/>
            <a:chExt cx="1410335" cy="1623060"/>
          </a:xfrm>
        </p:grpSpPr>
        <p:sp>
          <p:nvSpPr>
            <p:cNvPr id="27" name="object 27"/>
            <p:cNvSpPr/>
            <p:nvPr/>
          </p:nvSpPr>
          <p:spPr>
            <a:xfrm>
              <a:off x="4173588" y="6754431"/>
              <a:ext cx="277427" cy="1591119"/>
            </a:xfrm>
            <a:prstGeom prst="rect">
              <a:avLst/>
            </a:prstGeom>
            <a:blipFill>
              <a:blip r:embed="rId9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4643081" y="6763232"/>
              <a:ext cx="434086" cy="1613763"/>
            </a:xfrm>
            <a:prstGeom prst="rect">
              <a:avLst/>
            </a:prstGeom>
            <a:blipFill>
              <a:blip r:embed="rId10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5155247" y="6784568"/>
              <a:ext cx="428345" cy="1592427"/>
            </a:xfrm>
            <a:prstGeom prst="rect">
              <a:avLst/>
            </a:prstGeom>
            <a:blipFill>
              <a:blip r:embed="rId11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0" name="object 30"/>
          <p:cNvSpPr txBox="1"/>
          <p:nvPr/>
        </p:nvSpPr>
        <p:spPr>
          <a:xfrm>
            <a:off x="5681827" y="6956145"/>
            <a:ext cx="677545" cy="3479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5400"/>
              </a:lnSpc>
              <a:spcBef>
                <a:spcPts val="100"/>
              </a:spcBef>
            </a:pPr>
            <a:r>
              <a:rPr sz="500" spc="15" dirty="0">
                <a:latin typeface="Arial"/>
                <a:cs typeface="Arial"/>
              </a:rPr>
              <a:t>Person</a:t>
            </a:r>
            <a:r>
              <a:rPr sz="500" spc="-45" dirty="0">
                <a:latin typeface="Arial"/>
                <a:cs typeface="Arial"/>
              </a:rPr>
              <a:t> </a:t>
            </a:r>
            <a:r>
              <a:rPr sz="500" spc="20" dirty="0">
                <a:latin typeface="Arial"/>
                <a:cs typeface="Arial"/>
              </a:rPr>
              <a:t>A</a:t>
            </a:r>
            <a:r>
              <a:rPr sz="500" spc="-45" dirty="0">
                <a:latin typeface="Arial"/>
                <a:cs typeface="Arial"/>
              </a:rPr>
              <a:t> </a:t>
            </a:r>
            <a:r>
              <a:rPr sz="500" spc="10" dirty="0">
                <a:latin typeface="Arial"/>
                <a:cs typeface="Arial"/>
              </a:rPr>
              <a:t>is</a:t>
            </a:r>
            <a:r>
              <a:rPr sz="500" spc="-20" dirty="0">
                <a:latin typeface="Arial"/>
                <a:cs typeface="Arial"/>
              </a:rPr>
              <a:t> </a:t>
            </a:r>
            <a:r>
              <a:rPr sz="500" spc="15" dirty="0">
                <a:latin typeface="Arial"/>
                <a:cs typeface="Arial"/>
              </a:rPr>
              <a:t>balanced,  Person </a:t>
            </a:r>
            <a:r>
              <a:rPr sz="500" spc="20" dirty="0">
                <a:latin typeface="Arial"/>
                <a:cs typeface="Arial"/>
              </a:rPr>
              <a:t>B </a:t>
            </a:r>
            <a:r>
              <a:rPr sz="500" spc="15" dirty="0">
                <a:latin typeface="Arial"/>
                <a:cs typeface="Arial"/>
              </a:rPr>
              <a:t>has a  shortened sternum </a:t>
            </a:r>
            <a:r>
              <a:rPr sz="500" spc="10" dirty="0">
                <a:latin typeface="Arial"/>
                <a:cs typeface="Arial"/>
              </a:rPr>
              <a:t>to  </a:t>
            </a:r>
            <a:r>
              <a:rPr sz="500" spc="15" dirty="0">
                <a:latin typeface="Arial"/>
                <a:cs typeface="Arial"/>
              </a:rPr>
              <a:t>sacrum</a:t>
            </a:r>
            <a:r>
              <a:rPr sz="500" dirty="0">
                <a:latin typeface="Arial"/>
                <a:cs typeface="Arial"/>
              </a:rPr>
              <a:t> </a:t>
            </a:r>
            <a:r>
              <a:rPr sz="500" spc="10" dirty="0">
                <a:latin typeface="Arial"/>
                <a:cs typeface="Arial"/>
              </a:rPr>
              <a:t>line</a:t>
            </a:r>
            <a:endParaRPr sz="500">
              <a:latin typeface="Arial"/>
              <a:cs typeface="Arial"/>
            </a:endParaRPr>
          </a:p>
        </p:txBody>
      </p:sp>
      <p:sp>
        <p:nvSpPr>
          <p:cNvPr id="31" name="object 31"/>
          <p:cNvSpPr/>
          <p:nvPr/>
        </p:nvSpPr>
        <p:spPr>
          <a:xfrm>
            <a:off x="3909055" y="6431973"/>
            <a:ext cx="2710180" cy="2032635"/>
          </a:xfrm>
          <a:custGeom>
            <a:avLst/>
            <a:gdLst/>
            <a:ahLst/>
            <a:cxnLst/>
            <a:rect l="l" t="t" r="r" b="b"/>
            <a:pathLst>
              <a:path w="2710179" h="2032634">
                <a:moveTo>
                  <a:pt x="0" y="0"/>
                </a:moveTo>
                <a:lnTo>
                  <a:pt x="2709951" y="0"/>
                </a:lnTo>
                <a:lnTo>
                  <a:pt x="2709951" y="2032463"/>
                </a:lnTo>
                <a:lnTo>
                  <a:pt x="0" y="2032463"/>
                </a:lnTo>
                <a:lnTo>
                  <a:pt x="0" y="0"/>
                </a:lnTo>
                <a:close/>
              </a:path>
            </a:pathLst>
          </a:custGeom>
          <a:ln w="1246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60"/>
              </a:spcBef>
            </a:pPr>
            <a:fld id="{81D60167-4931-47E6-BA6A-407CBD079E47}" type="slidenum">
              <a:rPr spc="5" dirty="0"/>
              <a:t>8</a:t>
            </a:fld>
            <a:endParaRPr spc="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/>
          <p:nvPr/>
        </p:nvSpPr>
        <p:spPr>
          <a:xfrm>
            <a:off x="935182" y="2231974"/>
            <a:ext cx="2709946" cy="203245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395870" y="2370671"/>
            <a:ext cx="1790700" cy="22415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300" dirty="0">
                <a:latin typeface="Arial"/>
                <a:cs typeface="Arial"/>
              </a:rPr>
              <a:t>LL: </a:t>
            </a:r>
            <a:r>
              <a:rPr sz="1300" spc="-20" dirty="0">
                <a:latin typeface="Arial"/>
                <a:cs typeface="Arial"/>
              </a:rPr>
              <a:t>Testing </a:t>
            </a:r>
            <a:r>
              <a:rPr sz="1300" dirty="0">
                <a:latin typeface="Arial"/>
                <a:cs typeface="Arial"/>
              </a:rPr>
              <a:t>and</a:t>
            </a:r>
            <a:r>
              <a:rPr sz="1300" spc="-105" dirty="0">
                <a:latin typeface="Arial"/>
                <a:cs typeface="Arial"/>
              </a:rPr>
              <a:t> </a:t>
            </a:r>
            <a:r>
              <a:rPr sz="1300" spc="-5" dirty="0">
                <a:latin typeface="Arial"/>
                <a:cs typeface="Arial"/>
              </a:rPr>
              <a:t>Treating</a:t>
            </a:r>
            <a:endParaRPr sz="13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462631" y="2619631"/>
            <a:ext cx="1111250" cy="1163320"/>
          </a:xfrm>
          <a:prstGeom prst="rect">
            <a:avLst/>
          </a:prstGeom>
        </p:spPr>
        <p:txBody>
          <a:bodyPr vert="horz" wrap="square" lIns="0" tIns="27305" rIns="0" bIns="0" rtlCol="0">
            <a:spAutoFit/>
          </a:bodyPr>
          <a:lstStyle/>
          <a:p>
            <a:pPr marL="114300" marR="51435" indent="-102235">
              <a:lnSpc>
                <a:spcPts val="890"/>
              </a:lnSpc>
              <a:spcBef>
                <a:spcPts val="215"/>
              </a:spcBef>
              <a:buChar char="•"/>
              <a:tabLst>
                <a:tab pos="114935" algn="l"/>
              </a:tabLst>
            </a:pPr>
            <a:r>
              <a:rPr sz="800" spc="10" dirty="0">
                <a:latin typeface="Arial"/>
                <a:cs typeface="Arial"/>
              </a:rPr>
              <a:t>Postural line that  functions to</a:t>
            </a:r>
            <a:r>
              <a:rPr sz="800" spc="-35" dirty="0">
                <a:latin typeface="Arial"/>
                <a:cs typeface="Arial"/>
              </a:rPr>
              <a:t> </a:t>
            </a:r>
            <a:r>
              <a:rPr sz="800" spc="10" dirty="0">
                <a:latin typeface="Arial"/>
                <a:cs typeface="Arial"/>
              </a:rPr>
              <a:t>balance  the front </a:t>
            </a:r>
            <a:r>
              <a:rPr sz="800" spc="15" dirty="0">
                <a:latin typeface="Arial"/>
                <a:cs typeface="Arial"/>
              </a:rPr>
              <a:t>and</a:t>
            </a:r>
            <a:r>
              <a:rPr sz="800" spc="-35" dirty="0">
                <a:latin typeface="Arial"/>
                <a:cs typeface="Arial"/>
              </a:rPr>
              <a:t> </a:t>
            </a:r>
            <a:r>
              <a:rPr sz="800" spc="10" dirty="0">
                <a:latin typeface="Arial"/>
                <a:cs typeface="Arial"/>
              </a:rPr>
              <a:t>back.</a:t>
            </a:r>
            <a:endParaRPr sz="800">
              <a:latin typeface="Arial"/>
              <a:cs typeface="Arial"/>
            </a:endParaRPr>
          </a:p>
          <a:p>
            <a:pPr marL="114300" marR="5080" indent="-102235">
              <a:lnSpc>
                <a:spcPct val="93000"/>
              </a:lnSpc>
              <a:spcBef>
                <a:spcPts val="175"/>
              </a:spcBef>
              <a:buChar char="•"/>
              <a:tabLst>
                <a:tab pos="114935" algn="l"/>
              </a:tabLst>
            </a:pPr>
            <a:r>
              <a:rPr sz="800" spc="15" dirty="0">
                <a:latin typeface="Arial"/>
                <a:cs typeface="Arial"/>
              </a:rPr>
              <a:t>Mediates </a:t>
            </a:r>
            <a:r>
              <a:rPr sz="800" spc="10" dirty="0">
                <a:latin typeface="Arial"/>
                <a:cs typeface="Arial"/>
              </a:rPr>
              <a:t>forces</a:t>
            </a:r>
            <a:r>
              <a:rPr sz="800" spc="-65" dirty="0">
                <a:latin typeface="Arial"/>
                <a:cs typeface="Arial"/>
              </a:rPr>
              <a:t> </a:t>
            </a:r>
            <a:r>
              <a:rPr sz="800" spc="10" dirty="0">
                <a:latin typeface="Arial"/>
                <a:cs typeface="Arial"/>
              </a:rPr>
              <a:t>from  SFL, </a:t>
            </a:r>
            <a:r>
              <a:rPr sz="800" spc="15" dirty="0">
                <a:latin typeface="Arial"/>
                <a:cs typeface="Arial"/>
              </a:rPr>
              <a:t>SBL amongst  </a:t>
            </a:r>
            <a:r>
              <a:rPr sz="800" spc="10" dirty="0">
                <a:latin typeface="Arial"/>
                <a:cs typeface="Arial"/>
              </a:rPr>
              <a:t>other</a:t>
            </a:r>
            <a:r>
              <a:rPr sz="800" dirty="0">
                <a:latin typeface="Arial"/>
                <a:cs typeface="Arial"/>
              </a:rPr>
              <a:t> </a:t>
            </a:r>
            <a:r>
              <a:rPr sz="800" spc="10" dirty="0">
                <a:latin typeface="Arial"/>
                <a:cs typeface="Arial"/>
              </a:rPr>
              <a:t>lines</a:t>
            </a:r>
            <a:endParaRPr sz="80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160"/>
              </a:spcBef>
              <a:buChar char="•"/>
              <a:tabLst>
                <a:tab pos="114935" algn="l"/>
              </a:tabLst>
            </a:pPr>
            <a:r>
              <a:rPr sz="800" spc="10" dirty="0">
                <a:latin typeface="Arial"/>
                <a:cs typeface="Arial"/>
              </a:rPr>
              <a:t>Lateral</a:t>
            </a:r>
            <a:r>
              <a:rPr sz="800" spc="-60" dirty="0">
                <a:latin typeface="Arial"/>
                <a:cs typeface="Arial"/>
              </a:rPr>
              <a:t> </a:t>
            </a:r>
            <a:r>
              <a:rPr sz="800" spc="10" dirty="0">
                <a:latin typeface="Arial"/>
                <a:cs typeface="Arial"/>
              </a:rPr>
              <a:t>flexion</a:t>
            </a:r>
            <a:endParaRPr sz="80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135"/>
              </a:spcBef>
              <a:buChar char="•"/>
              <a:tabLst>
                <a:tab pos="114935" algn="l"/>
              </a:tabLst>
            </a:pPr>
            <a:r>
              <a:rPr sz="800" spc="10" dirty="0">
                <a:latin typeface="Arial"/>
                <a:cs typeface="Arial"/>
              </a:rPr>
              <a:t>Hip</a:t>
            </a:r>
            <a:r>
              <a:rPr sz="800" spc="-50" dirty="0">
                <a:latin typeface="Arial"/>
                <a:cs typeface="Arial"/>
              </a:rPr>
              <a:t> </a:t>
            </a:r>
            <a:r>
              <a:rPr sz="800" spc="10" dirty="0">
                <a:latin typeface="Arial"/>
                <a:cs typeface="Arial"/>
              </a:rPr>
              <a:t>abduction</a:t>
            </a:r>
            <a:endParaRPr sz="80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140"/>
              </a:spcBef>
              <a:buChar char="•"/>
              <a:tabLst>
                <a:tab pos="114935" algn="l"/>
              </a:tabLst>
            </a:pPr>
            <a:r>
              <a:rPr sz="800" spc="10" dirty="0">
                <a:latin typeface="Arial"/>
                <a:cs typeface="Arial"/>
              </a:rPr>
              <a:t>Foot</a:t>
            </a:r>
            <a:r>
              <a:rPr sz="800" spc="-40" dirty="0">
                <a:latin typeface="Arial"/>
                <a:cs typeface="Arial"/>
              </a:rPr>
              <a:t> </a:t>
            </a:r>
            <a:r>
              <a:rPr sz="800" spc="10" dirty="0">
                <a:latin typeface="Arial"/>
                <a:cs typeface="Arial"/>
              </a:rPr>
              <a:t>Eversion</a:t>
            </a:r>
            <a:endParaRPr sz="8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24122" y="2608388"/>
            <a:ext cx="1144270" cy="1286510"/>
          </a:xfrm>
          <a:prstGeom prst="rect">
            <a:avLst/>
          </a:prstGeom>
        </p:spPr>
        <p:txBody>
          <a:bodyPr vert="horz" wrap="square" lIns="0" tIns="27305" rIns="0" bIns="0" rtlCol="0">
            <a:spAutoFit/>
          </a:bodyPr>
          <a:lstStyle/>
          <a:p>
            <a:pPr marL="114300" indent="-102235">
              <a:lnSpc>
                <a:spcPct val="100000"/>
              </a:lnSpc>
              <a:spcBef>
                <a:spcPts val="215"/>
              </a:spcBef>
              <a:buChar char="•"/>
              <a:tabLst>
                <a:tab pos="114935" algn="l"/>
              </a:tabLst>
            </a:pPr>
            <a:r>
              <a:rPr sz="800" spc="10" dirty="0">
                <a:latin typeface="Arial"/>
                <a:cs typeface="Arial"/>
              </a:rPr>
              <a:t>Side of</a:t>
            </a:r>
            <a:r>
              <a:rPr sz="800" spc="-10" dirty="0">
                <a:latin typeface="Arial"/>
                <a:cs typeface="Arial"/>
              </a:rPr>
              <a:t> </a:t>
            </a:r>
            <a:r>
              <a:rPr sz="800" spc="10" dirty="0">
                <a:latin typeface="Arial"/>
                <a:cs typeface="Arial"/>
              </a:rPr>
              <a:t>Hip</a:t>
            </a:r>
            <a:endParaRPr sz="800">
              <a:latin typeface="Arial"/>
              <a:cs typeface="Arial"/>
            </a:endParaRPr>
          </a:p>
          <a:p>
            <a:pPr marL="230504" marR="185420" lvl="1" indent="-83185">
              <a:lnSpc>
                <a:spcPts val="750"/>
              </a:lnSpc>
              <a:spcBef>
                <a:spcPts val="195"/>
              </a:spcBef>
              <a:buChar char="–"/>
              <a:tabLst>
                <a:tab pos="233045" algn="l"/>
              </a:tabLst>
            </a:pPr>
            <a:r>
              <a:rPr sz="700" spc="5" dirty="0">
                <a:latin typeface="Arial"/>
                <a:cs typeface="Arial"/>
              </a:rPr>
              <a:t>Post from PSIS</a:t>
            </a:r>
            <a:r>
              <a:rPr sz="700" spc="-9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to  </a:t>
            </a:r>
            <a:r>
              <a:rPr sz="700" spc="5" dirty="0">
                <a:latin typeface="Arial"/>
                <a:cs typeface="Arial"/>
              </a:rPr>
              <a:t>ASIS </a:t>
            </a:r>
            <a:r>
              <a:rPr sz="700" dirty="0">
                <a:latin typeface="Arial"/>
                <a:cs typeface="Arial"/>
              </a:rPr>
              <a:t>for</a:t>
            </a:r>
            <a:r>
              <a:rPr sz="700" spc="-2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flexion</a:t>
            </a:r>
            <a:endParaRPr sz="700">
              <a:latin typeface="Arial"/>
              <a:cs typeface="Arial"/>
            </a:endParaRPr>
          </a:p>
          <a:p>
            <a:pPr marL="230504" marR="5080" lvl="1" indent="-83185">
              <a:lnSpc>
                <a:spcPts val="780"/>
              </a:lnSpc>
              <a:spcBef>
                <a:spcPts val="165"/>
              </a:spcBef>
              <a:buChar char="–"/>
              <a:tabLst>
                <a:tab pos="233045" algn="l"/>
              </a:tabLst>
            </a:pPr>
            <a:r>
              <a:rPr sz="700" spc="5" dirty="0">
                <a:latin typeface="Arial"/>
                <a:cs typeface="Arial"/>
              </a:rPr>
              <a:t>Ant from ASIS </a:t>
            </a:r>
            <a:r>
              <a:rPr sz="700" dirty="0">
                <a:latin typeface="Arial"/>
                <a:cs typeface="Arial"/>
              </a:rPr>
              <a:t>to</a:t>
            </a:r>
            <a:r>
              <a:rPr sz="700" spc="-140" dirty="0">
                <a:latin typeface="Arial"/>
                <a:cs typeface="Arial"/>
              </a:rPr>
              <a:t> </a:t>
            </a:r>
            <a:r>
              <a:rPr sz="700" spc="5" dirty="0">
                <a:latin typeface="Arial"/>
                <a:cs typeface="Arial"/>
              </a:rPr>
              <a:t>PSIS  </a:t>
            </a:r>
            <a:r>
              <a:rPr sz="700" dirty="0">
                <a:latin typeface="Arial"/>
                <a:cs typeface="Arial"/>
              </a:rPr>
              <a:t>for</a:t>
            </a:r>
            <a:r>
              <a:rPr sz="700" spc="-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Extension</a:t>
            </a:r>
            <a:endParaRPr sz="700">
              <a:latin typeface="Arial"/>
              <a:cs typeface="Arial"/>
            </a:endParaRPr>
          </a:p>
          <a:p>
            <a:pPr marL="230504" marR="114935" lvl="1" indent="-83185">
              <a:lnSpc>
                <a:spcPts val="780"/>
              </a:lnSpc>
              <a:spcBef>
                <a:spcPts val="160"/>
              </a:spcBef>
              <a:buChar char="–"/>
              <a:tabLst>
                <a:tab pos="233045" algn="l"/>
              </a:tabLst>
            </a:pPr>
            <a:r>
              <a:rPr sz="700" spc="5" dirty="0">
                <a:latin typeface="Arial"/>
                <a:cs typeface="Arial"/>
              </a:rPr>
              <a:t>With hip </a:t>
            </a:r>
            <a:r>
              <a:rPr sz="700" dirty="0">
                <a:latin typeface="Arial"/>
                <a:cs typeface="Arial"/>
              </a:rPr>
              <a:t>flexion</a:t>
            </a:r>
            <a:r>
              <a:rPr sz="700" spc="-70" dirty="0">
                <a:latin typeface="Arial"/>
                <a:cs typeface="Arial"/>
              </a:rPr>
              <a:t> </a:t>
            </a:r>
            <a:r>
              <a:rPr sz="700" spc="5" dirty="0">
                <a:latin typeface="Arial"/>
                <a:cs typeface="Arial"/>
              </a:rPr>
              <a:t>and  ext</a:t>
            </a:r>
            <a:endParaRPr sz="70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114"/>
              </a:spcBef>
              <a:buChar char="•"/>
              <a:tabLst>
                <a:tab pos="114935" algn="l"/>
              </a:tabLst>
            </a:pPr>
            <a:r>
              <a:rPr sz="800" spc="15" dirty="0">
                <a:latin typeface="Arial"/>
                <a:cs typeface="Arial"/>
              </a:rPr>
              <a:t>ITB</a:t>
            </a:r>
            <a:endParaRPr sz="800">
              <a:latin typeface="Arial"/>
              <a:cs typeface="Arial"/>
            </a:endParaRPr>
          </a:p>
          <a:p>
            <a:pPr marL="230504" marR="6350" lvl="1" indent="-83185">
              <a:lnSpc>
                <a:spcPts val="750"/>
              </a:lnSpc>
              <a:spcBef>
                <a:spcPts val="204"/>
              </a:spcBef>
              <a:buChar char="–"/>
              <a:tabLst>
                <a:tab pos="233045" algn="l"/>
              </a:tabLst>
            </a:pPr>
            <a:r>
              <a:rPr sz="700" dirty="0">
                <a:latin typeface="Arial"/>
                <a:cs typeface="Arial"/>
              </a:rPr>
              <a:t>Work </a:t>
            </a:r>
            <a:r>
              <a:rPr sz="700" spc="5" dirty="0">
                <a:latin typeface="Arial"/>
                <a:cs typeface="Arial"/>
              </a:rPr>
              <a:t>downwards</a:t>
            </a:r>
            <a:r>
              <a:rPr sz="700" spc="-70" dirty="0">
                <a:latin typeface="Arial"/>
                <a:cs typeface="Arial"/>
              </a:rPr>
              <a:t> </a:t>
            </a:r>
            <a:r>
              <a:rPr sz="700" spc="5" dirty="0">
                <a:latin typeface="Arial"/>
                <a:cs typeface="Arial"/>
              </a:rPr>
              <a:t>from  hip </a:t>
            </a:r>
            <a:r>
              <a:rPr sz="700" dirty="0">
                <a:latin typeface="Arial"/>
                <a:cs typeface="Arial"/>
              </a:rPr>
              <a:t>to</a:t>
            </a:r>
            <a:r>
              <a:rPr sz="700" spc="-15" dirty="0">
                <a:latin typeface="Arial"/>
                <a:cs typeface="Arial"/>
              </a:rPr>
              <a:t> </a:t>
            </a:r>
            <a:r>
              <a:rPr sz="700" spc="5" dirty="0">
                <a:latin typeface="Arial"/>
                <a:cs typeface="Arial"/>
              </a:rPr>
              <a:t>knee</a:t>
            </a:r>
            <a:endParaRPr sz="700">
              <a:latin typeface="Arial"/>
              <a:cs typeface="Arial"/>
            </a:endParaRPr>
          </a:p>
          <a:p>
            <a:pPr marL="232410" lvl="1" indent="-85090">
              <a:lnSpc>
                <a:spcPct val="100000"/>
              </a:lnSpc>
              <a:spcBef>
                <a:spcPts val="90"/>
              </a:spcBef>
              <a:buChar char="–"/>
              <a:tabLst>
                <a:tab pos="233045" algn="l"/>
              </a:tabLst>
            </a:pPr>
            <a:r>
              <a:rPr sz="700" spc="5" dirty="0">
                <a:latin typeface="Arial"/>
                <a:cs typeface="Arial"/>
              </a:rPr>
              <a:t>P </a:t>
            </a:r>
            <a:r>
              <a:rPr sz="700" dirty="0">
                <a:latin typeface="Arial"/>
                <a:cs typeface="Arial"/>
              </a:rPr>
              <a:t>to</a:t>
            </a:r>
            <a:r>
              <a:rPr sz="700" spc="-25" dirty="0">
                <a:latin typeface="Arial"/>
                <a:cs typeface="Arial"/>
              </a:rPr>
              <a:t> </a:t>
            </a:r>
            <a:r>
              <a:rPr sz="700" spc="5" dirty="0">
                <a:latin typeface="Arial"/>
                <a:cs typeface="Arial"/>
              </a:rPr>
              <a:t>D</a:t>
            </a:r>
            <a:endParaRPr sz="7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937260" y="2234039"/>
            <a:ext cx="2710180" cy="2032635"/>
          </a:xfrm>
          <a:custGeom>
            <a:avLst/>
            <a:gdLst/>
            <a:ahLst/>
            <a:cxnLst/>
            <a:rect l="l" t="t" r="r" b="b"/>
            <a:pathLst>
              <a:path w="2710179" h="2032635">
                <a:moveTo>
                  <a:pt x="0" y="0"/>
                </a:moveTo>
                <a:lnTo>
                  <a:pt x="2709951" y="0"/>
                </a:lnTo>
                <a:lnTo>
                  <a:pt x="2709951" y="2032463"/>
                </a:lnTo>
                <a:lnTo>
                  <a:pt x="0" y="2032463"/>
                </a:lnTo>
                <a:lnTo>
                  <a:pt x="0" y="0"/>
                </a:lnTo>
                <a:close/>
              </a:path>
            </a:pathLst>
          </a:custGeom>
          <a:ln w="1246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3906977" y="2231974"/>
            <a:ext cx="2709951" cy="203245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4490539" y="2370671"/>
            <a:ext cx="1544955" cy="22415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300" dirty="0">
                <a:latin typeface="Arial"/>
                <a:cs typeface="Arial"/>
              </a:rPr>
              <a:t>The Deep Front</a:t>
            </a:r>
            <a:r>
              <a:rPr sz="1300" spc="-70" dirty="0">
                <a:latin typeface="Arial"/>
                <a:cs typeface="Arial"/>
              </a:rPr>
              <a:t> </a:t>
            </a:r>
            <a:r>
              <a:rPr sz="1300" dirty="0">
                <a:latin typeface="Arial"/>
                <a:cs typeface="Arial"/>
              </a:rPr>
              <a:t>Line</a:t>
            </a:r>
            <a:endParaRPr sz="1300">
              <a:latin typeface="Arial"/>
              <a:cs typeface="Arial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3902820" y="2227805"/>
            <a:ext cx="2722880" cy="2045335"/>
            <a:chOff x="3902820" y="2227805"/>
            <a:chExt cx="2722880" cy="2045335"/>
          </a:xfrm>
        </p:grpSpPr>
        <p:sp>
          <p:nvSpPr>
            <p:cNvPr id="11" name="object 11"/>
            <p:cNvSpPr/>
            <p:nvPr/>
          </p:nvSpPr>
          <p:spPr>
            <a:xfrm>
              <a:off x="4920500" y="2573693"/>
              <a:ext cx="619145" cy="1667560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5617121" y="2573693"/>
              <a:ext cx="605153" cy="1677517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4002862" y="2552839"/>
              <a:ext cx="576195" cy="1593303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3909055" y="2234039"/>
              <a:ext cx="2710180" cy="2032635"/>
            </a:xfrm>
            <a:custGeom>
              <a:avLst/>
              <a:gdLst/>
              <a:ahLst/>
              <a:cxnLst/>
              <a:rect l="l" t="t" r="r" b="b"/>
              <a:pathLst>
                <a:path w="2710179" h="2032635">
                  <a:moveTo>
                    <a:pt x="0" y="0"/>
                  </a:moveTo>
                  <a:lnTo>
                    <a:pt x="2709951" y="0"/>
                  </a:lnTo>
                  <a:lnTo>
                    <a:pt x="2709951" y="2032463"/>
                  </a:lnTo>
                  <a:lnTo>
                    <a:pt x="0" y="2032463"/>
                  </a:lnTo>
                  <a:lnTo>
                    <a:pt x="0" y="0"/>
                  </a:lnTo>
                  <a:close/>
                </a:path>
              </a:pathLst>
            </a:custGeom>
            <a:ln w="1246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/>
          <p:nvPr/>
        </p:nvSpPr>
        <p:spPr>
          <a:xfrm>
            <a:off x="935182" y="6429895"/>
            <a:ext cx="2709946" cy="203245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1546395" y="6568592"/>
            <a:ext cx="1489710" cy="22415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300" dirty="0">
                <a:latin typeface="Arial"/>
                <a:cs typeface="Arial"/>
              </a:rPr>
              <a:t>The Deep Front</a:t>
            </a:r>
            <a:r>
              <a:rPr sz="1300" spc="-75" dirty="0">
                <a:latin typeface="Arial"/>
                <a:cs typeface="Arial"/>
              </a:rPr>
              <a:t> </a:t>
            </a:r>
            <a:r>
              <a:rPr sz="1300" dirty="0">
                <a:latin typeface="Arial"/>
                <a:cs typeface="Arial"/>
              </a:rPr>
              <a:t>line</a:t>
            </a:r>
            <a:endParaRPr sz="1300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045462" y="6791700"/>
            <a:ext cx="805180" cy="113728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600" spc="-5" dirty="0">
                <a:latin typeface="Arial"/>
                <a:cs typeface="Arial"/>
              </a:rPr>
              <a:t>Bones</a:t>
            </a:r>
            <a:endParaRPr sz="60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25"/>
              </a:spcBef>
              <a:buChar char="•"/>
              <a:tabLst>
                <a:tab pos="114935" algn="l"/>
              </a:tabLst>
            </a:pPr>
            <a:r>
              <a:rPr sz="500" spc="15" dirty="0">
                <a:latin typeface="Arial"/>
                <a:cs typeface="Arial"/>
              </a:rPr>
              <a:t>Plantar </a:t>
            </a:r>
            <a:r>
              <a:rPr sz="500" spc="5" dirty="0">
                <a:latin typeface="Arial"/>
                <a:cs typeface="Arial"/>
              </a:rPr>
              <a:t>Tarsal</a:t>
            </a:r>
            <a:r>
              <a:rPr sz="500" spc="-45" dirty="0">
                <a:latin typeface="Arial"/>
                <a:cs typeface="Arial"/>
              </a:rPr>
              <a:t> </a:t>
            </a:r>
            <a:r>
              <a:rPr sz="500" spc="15" dirty="0">
                <a:latin typeface="Arial"/>
                <a:cs typeface="Arial"/>
              </a:rPr>
              <a:t>bones</a:t>
            </a:r>
            <a:endParaRPr sz="50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20"/>
              </a:spcBef>
              <a:buChar char="•"/>
              <a:tabLst>
                <a:tab pos="114935" algn="l"/>
              </a:tabLst>
            </a:pPr>
            <a:r>
              <a:rPr sz="500" spc="10" dirty="0">
                <a:latin typeface="Arial"/>
                <a:cs typeface="Arial"/>
              </a:rPr>
              <a:t>Posterior</a:t>
            </a:r>
            <a:r>
              <a:rPr sz="500" spc="-30" dirty="0">
                <a:latin typeface="Arial"/>
                <a:cs typeface="Arial"/>
              </a:rPr>
              <a:t> </a:t>
            </a:r>
            <a:r>
              <a:rPr sz="500" spc="10" dirty="0">
                <a:latin typeface="Arial"/>
                <a:cs typeface="Arial"/>
              </a:rPr>
              <a:t>tibia/fibula</a:t>
            </a:r>
            <a:endParaRPr sz="500">
              <a:latin typeface="Arial"/>
              <a:cs typeface="Arial"/>
            </a:endParaRPr>
          </a:p>
          <a:p>
            <a:pPr marL="114300" marR="238125" indent="-102235">
              <a:lnSpc>
                <a:spcPts val="490"/>
              </a:lnSpc>
              <a:spcBef>
                <a:spcPts val="160"/>
              </a:spcBef>
              <a:buChar char="•"/>
              <a:tabLst>
                <a:tab pos="114935" algn="l"/>
              </a:tabLst>
            </a:pPr>
            <a:r>
              <a:rPr sz="500" spc="15" dirty="0">
                <a:latin typeface="Arial"/>
                <a:cs typeface="Arial"/>
              </a:rPr>
              <a:t>Medial</a:t>
            </a:r>
            <a:r>
              <a:rPr sz="500" spc="-70" dirty="0">
                <a:latin typeface="Arial"/>
                <a:cs typeface="Arial"/>
              </a:rPr>
              <a:t> </a:t>
            </a:r>
            <a:r>
              <a:rPr sz="500" spc="15" dirty="0">
                <a:latin typeface="Arial"/>
                <a:cs typeface="Arial"/>
              </a:rPr>
              <a:t>femoral  epicondyle</a:t>
            </a:r>
            <a:endParaRPr sz="50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70"/>
              </a:spcBef>
              <a:buChar char="•"/>
              <a:tabLst>
                <a:tab pos="114935" algn="l"/>
              </a:tabLst>
            </a:pPr>
            <a:r>
              <a:rPr sz="500" spc="15" dirty="0">
                <a:latin typeface="Arial"/>
                <a:cs typeface="Arial"/>
              </a:rPr>
              <a:t>Less</a:t>
            </a:r>
            <a:r>
              <a:rPr sz="500" spc="-5" dirty="0">
                <a:latin typeface="Arial"/>
                <a:cs typeface="Arial"/>
              </a:rPr>
              <a:t> </a:t>
            </a:r>
            <a:r>
              <a:rPr sz="500" spc="15" dirty="0">
                <a:latin typeface="Arial"/>
                <a:cs typeface="Arial"/>
              </a:rPr>
              <a:t>trochanter</a:t>
            </a:r>
            <a:endParaRPr sz="50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25"/>
              </a:spcBef>
              <a:buChar char="•"/>
              <a:tabLst>
                <a:tab pos="114935" algn="l"/>
              </a:tabLst>
            </a:pPr>
            <a:r>
              <a:rPr sz="500" spc="10" dirty="0">
                <a:latin typeface="Arial"/>
                <a:cs typeface="Arial"/>
              </a:rPr>
              <a:t>Ischial</a:t>
            </a:r>
            <a:r>
              <a:rPr sz="500" dirty="0">
                <a:latin typeface="Arial"/>
                <a:cs typeface="Arial"/>
              </a:rPr>
              <a:t> </a:t>
            </a:r>
            <a:r>
              <a:rPr sz="500" spc="15" dirty="0">
                <a:latin typeface="Arial"/>
                <a:cs typeface="Arial"/>
              </a:rPr>
              <a:t>ramus</a:t>
            </a:r>
            <a:endParaRPr sz="50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50"/>
              </a:spcBef>
              <a:buChar char="•"/>
              <a:tabLst>
                <a:tab pos="114935" algn="l"/>
              </a:tabLst>
            </a:pPr>
            <a:r>
              <a:rPr sz="500" spc="15" dirty="0">
                <a:latin typeface="Arial"/>
                <a:cs typeface="Arial"/>
              </a:rPr>
              <a:t>Coccyx</a:t>
            </a:r>
            <a:endParaRPr sz="50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50"/>
              </a:spcBef>
              <a:buChar char="•"/>
              <a:tabLst>
                <a:tab pos="114935" algn="l"/>
              </a:tabLst>
            </a:pPr>
            <a:r>
              <a:rPr sz="500" spc="15" dirty="0">
                <a:latin typeface="Arial"/>
                <a:cs typeface="Arial"/>
              </a:rPr>
              <a:t>Lx </a:t>
            </a:r>
            <a:r>
              <a:rPr sz="500" spc="10" dirty="0">
                <a:latin typeface="Arial"/>
                <a:cs typeface="Arial"/>
              </a:rPr>
              <a:t>vertebral</a:t>
            </a:r>
            <a:r>
              <a:rPr sz="500" spc="-20" dirty="0">
                <a:latin typeface="Arial"/>
                <a:cs typeface="Arial"/>
              </a:rPr>
              <a:t> </a:t>
            </a:r>
            <a:r>
              <a:rPr sz="500" spc="15" dirty="0">
                <a:latin typeface="Arial"/>
                <a:cs typeface="Arial"/>
              </a:rPr>
              <a:t>bodies</a:t>
            </a:r>
            <a:endParaRPr sz="500">
              <a:latin typeface="Arial"/>
              <a:cs typeface="Arial"/>
            </a:endParaRPr>
          </a:p>
          <a:p>
            <a:pPr marL="114300" marR="5080" indent="-102235">
              <a:lnSpc>
                <a:spcPts val="520"/>
              </a:lnSpc>
              <a:spcBef>
                <a:spcPts val="110"/>
              </a:spcBef>
              <a:buChar char="•"/>
              <a:tabLst>
                <a:tab pos="114935" algn="l"/>
              </a:tabLst>
            </a:pPr>
            <a:r>
              <a:rPr sz="500" spc="10" dirty="0">
                <a:latin typeface="Arial"/>
                <a:cs typeface="Arial"/>
              </a:rPr>
              <a:t>Posterior cartilage</a:t>
            </a:r>
            <a:r>
              <a:rPr sz="500" spc="-20" dirty="0">
                <a:latin typeface="Arial"/>
                <a:cs typeface="Arial"/>
              </a:rPr>
              <a:t> </a:t>
            </a:r>
            <a:r>
              <a:rPr sz="500" spc="15" dirty="0">
                <a:latin typeface="Arial"/>
                <a:cs typeface="Arial"/>
              </a:rPr>
              <a:t>and  xyphoid</a:t>
            </a:r>
            <a:r>
              <a:rPr sz="500" spc="-5" dirty="0">
                <a:latin typeface="Arial"/>
                <a:cs typeface="Arial"/>
              </a:rPr>
              <a:t> </a:t>
            </a:r>
            <a:r>
              <a:rPr sz="500" spc="15" dirty="0">
                <a:latin typeface="Arial"/>
                <a:cs typeface="Arial"/>
              </a:rPr>
              <a:t>process</a:t>
            </a:r>
            <a:endParaRPr sz="50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30"/>
              </a:spcBef>
              <a:buChar char="•"/>
              <a:tabLst>
                <a:tab pos="114935" algn="l"/>
              </a:tabLst>
            </a:pPr>
            <a:r>
              <a:rPr sz="500" spc="10" dirty="0">
                <a:latin typeface="Arial"/>
                <a:cs typeface="Arial"/>
              </a:rPr>
              <a:t>Posterior</a:t>
            </a:r>
            <a:r>
              <a:rPr sz="500" spc="-5" dirty="0">
                <a:latin typeface="Arial"/>
                <a:cs typeface="Arial"/>
              </a:rPr>
              <a:t> </a:t>
            </a:r>
            <a:r>
              <a:rPr sz="500" spc="15" dirty="0">
                <a:latin typeface="Arial"/>
                <a:cs typeface="Arial"/>
              </a:rPr>
              <a:t>manubrium</a:t>
            </a:r>
            <a:endParaRPr sz="50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50"/>
              </a:spcBef>
              <a:buChar char="•"/>
              <a:tabLst>
                <a:tab pos="114935" algn="l"/>
              </a:tabLst>
            </a:pPr>
            <a:r>
              <a:rPr sz="500" spc="15" dirty="0">
                <a:latin typeface="Arial"/>
                <a:cs typeface="Arial"/>
              </a:rPr>
              <a:t>Hyoid</a:t>
            </a:r>
            <a:r>
              <a:rPr sz="500" dirty="0">
                <a:latin typeface="Arial"/>
                <a:cs typeface="Arial"/>
              </a:rPr>
              <a:t> </a:t>
            </a:r>
            <a:r>
              <a:rPr sz="500" spc="15" dirty="0">
                <a:latin typeface="Arial"/>
                <a:cs typeface="Arial"/>
              </a:rPr>
              <a:t>bone</a:t>
            </a:r>
            <a:endParaRPr sz="50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25"/>
              </a:spcBef>
              <a:buChar char="•"/>
              <a:tabLst>
                <a:tab pos="114935" algn="l"/>
              </a:tabLst>
            </a:pPr>
            <a:r>
              <a:rPr sz="500" spc="15" dirty="0">
                <a:latin typeface="Arial"/>
                <a:cs typeface="Arial"/>
              </a:rPr>
              <a:t>Mandible</a:t>
            </a:r>
            <a:endParaRPr sz="500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2517965" y="6793031"/>
            <a:ext cx="864235" cy="1289050"/>
          </a:xfrm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40"/>
              </a:spcBef>
            </a:pPr>
            <a:r>
              <a:rPr sz="500" spc="15" dirty="0">
                <a:latin typeface="Arial"/>
                <a:cs typeface="Arial"/>
              </a:rPr>
              <a:t>Myofascial</a:t>
            </a:r>
            <a:r>
              <a:rPr sz="500" dirty="0">
                <a:latin typeface="Arial"/>
                <a:cs typeface="Arial"/>
              </a:rPr>
              <a:t> </a:t>
            </a:r>
            <a:r>
              <a:rPr sz="500" spc="10" dirty="0">
                <a:latin typeface="Arial"/>
                <a:cs typeface="Arial"/>
              </a:rPr>
              <a:t>structures</a:t>
            </a:r>
            <a:endParaRPr sz="500">
              <a:latin typeface="Arial"/>
              <a:cs typeface="Arial"/>
            </a:endParaRPr>
          </a:p>
          <a:p>
            <a:pPr marL="114300" marR="60960" indent="-102235">
              <a:lnSpc>
                <a:spcPct val="105100"/>
              </a:lnSpc>
              <a:spcBef>
                <a:spcPts val="100"/>
              </a:spcBef>
              <a:buChar char="•"/>
              <a:tabLst>
                <a:tab pos="114935" algn="l"/>
              </a:tabLst>
            </a:pPr>
            <a:r>
              <a:rPr sz="450" spc="5" dirty="0">
                <a:latin typeface="Arial"/>
                <a:cs typeface="Arial"/>
              </a:rPr>
              <a:t>Tibialis posterior, </a:t>
            </a:r>
            <a:r>
              <a:rPr sz="450" spc="10" dirty="0">
                <a:latin typeface="Arial"/>
                <a:cs typeface="Arial"/>
              </a:rPr>
              <a:t>long</a:t>
            </a:r>
            <a:r>
              <a:rPr sz="450" spc="-55" dirty="0">
                <a:latin typeface="Arial"/>
                <a:cs typeface="Arial"/>
              </a:rPr>
              <a:t> </a:t>
            </a:r>
            <a:r>
              <a:rPr sz="450" spc="10" dirty="0">
                <a:latin typeface="Arial"/>
                <a:cs typeface="Arial"/>
              </a:rPr>
              <a:t>toe  flexors</a:t>
            </a:r>
            <a:endParaRPr sz="45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135"/>
              </a:spcBef>
              <a:buChar char="•"/>
              <a:tabLst>
                <a:tab pos="114935" algn="l"/>
              </a:tabLst>
            </a:pPr>
            <a:r>
              <a:rPr sz="450" spc="10" dirty="0">
                <a:latin typeface="Arial"/>
                <a:cs typeface="Arial"/>
              </a:rPr>
              <a:t>Popliteus and knee</a:t>
            </a:r>
            <a:r>
              <a:rPr sz="450" spc="-50" dirty="0">
                <a:latin typeface="Arial"/>
                <a:cs typeface="Arial"/>
              </a:rPr>
              <a:t> </a:t>
            </a:r>
            <a:r>
              <a:rPr sz="450" spc="10" dirty="0">
                <a:latin typeface="Arial"/>
                <a:cs typeface="Arial"/>
              </a:rPr>
              <a:t>capsule</a:t>
            </a:r>
            <a:endParaRPr sz="450">
              <a:latin typeface="Arial"/>
              <a:cs typeface="Arial"/>
            </a:endParaRPr>
          </a:p>
          <a:p>
            <a:pPr marL="114300" marR="152400" indent="-102235">
              <a:lnSpc>
                <a:spcPct val="105100"/>
              </a:lnSpc>
              <a:spcBef>
                <a:spcPts val="114"/>
              </a:spcBef>
              <a:buChar char="•"/>
              <a:tabLst>
                <a:tab pos="114935" algn="l"/>
              </a:tabLst>
            </a:pPr>
            <a:r>
              <a:rPr sz="450" spc="10" dirty="0">
                <a:latin typeface="Arial"/>
                <a:cs typeface="Arial"/>
              </a:rPr>
              <a:t>Adductor magnus</a:t>
            </a:r>
            <a:r>
              <a:rPr sz="450" spc="-50" dirty="0">
                <a:latin typeface="Arial"/>
                <a:cs typeface="Arial"/>
              </a:rPr>
              <a:t> </a:t>
            </a:r>
            <a:r>
              <a:rPr sz="450" spc="5" dirty="0">
                <a:latin typeface="Arial"/>
                <a:cs typeface="Arial"/>
              </a:rPr>
              <a:t>and  </a:t>
            </a:r>
            <a:r>
              <a:rPr sz="450" spc="10" dirty="0">
                <a:latin typeface="Arial"/>
                <a:cs typeface="Arial"/>
              </a:rPr>
              <a:t>minimus</a:t>
            </a:r>
            <a:endParaRPr sz="45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165"/>
              </a:spcBef>
              <a:buChar char="•"/>
              <a:tabLst>
                <a:tab pos="114935" algn="l"/>
              </a:tabLst>
            </a:pPr>
            <a:r>
              <a:rPr sz="450" spc="10" dirty="0">
                <a:latin typeface="Arial"/>
                <a:cs typeface="Arial"/>
              </a:rPr>
              <a:t>Adductor longus and</a:t>
            </a:r>
            <a:r>
              <a:rPr sz="450" spc="-55" dirty="0">
                <a:latin typeface="Arial"/>
                <a:cs typeface="Arial"/>
              </a:rPr>
              <a:t> </a:t>
            </a:r>
            <a:r>
              <a:rPr sz="450" spc="10" dirty="0">
                <a:latin typeface="Arial"/>
                <a:cs typeface="Arial"/>
              </a:rPr>
              <a:t>brevis</a:t>
            </a:r>
            <a:endParaRPr sz="45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145"/>
              </a:spcBef>
              <a:buChar char="•"/>
              <a:tabLst>
                <a:tab pos="114935" algn="l"/>
              </a:tabLst>
            </a:pPr>
            <a:r>
              <a:rPr sz="450" spc="10" dirty="0">
                <a:latin typeface="Arial"/>
                <a:cs typeface="Arial"/>
              </a:rPr>
              <a:t>Pelvic</a:t>
            </a:r>
            <a:r>
              <a:rPr sz="450" dirty="0">
                <a:latin typeface="Arial"/>
                <a:cs typeface="Arial"/>
              </a:rPr>
              <a:t> </a:t>
            </a:r>
            <a:r>
              <a:rPr sz="450" spc="5" dirty="0">
                <a:latin typeface="Arial"/>
                <a:cs typeface="Arial"/>
              </a:rPr>
              <a:t>floor</a:t>
            </a:r>
            <a:endParaRPr sz="45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140"/>
              </a:spcBef>
              <a:buChar char="•"/>
              <a:tabLst>
                <a:tab pos="114935" algn="l"/>
              </a:tabLst>
            </a:pPr>
            <a:r>
              <a:rPr sz="450" spc="10" dirty="0">
                <a:latin typeface="Arial"/>
                <a:cs typeface="Arial"/>
              </a:rPr>
              <a:t>Anterior sacrum</a:t>
            </a:r>
            <a:r>
              <a:rPr sz="450" spc="-15" dirty="0">
                <a:latin typeface="Arial"/>
                <a:cs typeface="Arial"/>
              </a:rPr>
              <a:t> </a:t>
            </a:r>
            <a:r>
              <a:rPr sz="450" spc="10" dirty="0">
                <a:latin typeface="Arial"/>
                <a:cs typeface="Arial"/>
              </a:rPr>
              <a:t>fascia</a:t>
            </a:r>
            <a:endParaRPr sz="450">
              <a:latin typeface="Arial"/>
              <a:cs typeface="Arial"/>
            </a:endParaRPr>
          </a:p>
          <a:p>
            <a:pPr marL="114300" marR="81915" indent="-102235">
              <a:lnSpc>
                <a:spcPct val="105200"/>
              </a:lnSpc>
              <a:spcBef>
                <a:spcPts val="114"/>
              </a:spcBef>
              <a:buChar char="•"/>
              <a:tabLst>
                <a:tab pos="114935" algn="l"/>
              </a:tabLst>
            </a:pPr>
            <a:r>
              <a:rPr sz="450" spc="10" dirty="0">
                <a:latin typeface="Arial"/>
                <a:cs typeface="Arial"/>
              </a:rPr>
              <a:t>Psoas, </a:t>
            </a:r>
            <a:r>
              <a:rPr sz="450" spc="5" dirty="0">
                <a:latin typeface="Arial"/>
                <a:cs typeface="Arial"/>
              </a:rPr>
              <a:t>iliacus,</a:t>
            </a:r>
            <a:r>
              <a:rPr sz="450" spc="-45" dirty="0">
                <a:latin typeface="Arial"/>
                <a:cs typeface="Arial"/>
              </a:rPr>
              <a:t> </a:t>
            </a:r>
            <a:r>
              <a:rPr sz="450" spc="10" dirty="0">
                <a:latin typeface="Arial"/>
                <a:cs typeface="Arial"/>
              </a:rPr>
              <a:t>pectineus  and femoral</a:t>
            </a:r>
            <a:r>
              <a:rPr sz="450" spc="-10" dirty="0">
                <a:latin typeface="Arial"/>
                <a:cs typeface="Arial"/>
              </a:rPr>
              <a:t> </a:t>
            </a:r>
            <a:r>
              <a:rPr sz="450" spc="5" dirty="0">
                <a:latin typeface="Arial"/>
                <a:cs typeface="Arial"/>
              </a:rPr>
              <a:t>triangle</a:t>
            </a:r>
            <a:endParaRPr sz="45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135"/>
              </a:spcBef>
              <a:buChar char="•"/>
              <a:tabLst>
                <a:tab pos="114935" algn="l"/>
              </a:tabLst>
            </a:pPr>
            <a:r>
              <a:rPr sz="450" spc="10" dirty="0">
                <a:latin typeface="Arial"/>
                <a:cs typeface="Arial"/>
              </a:rPr>
              <a:t>Diaphragm</a:t>
            </a:r>
            <a:endParaRPr sz="45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140"/>
              </a:spcBef>
              <a:buChar char="•"/>
              <a:tabLst>
                <a:tab pos="114935" algn="l"/>
              </a:tabLst>
            </a:pPr>
            <a:r>
              <a:rPr sz="450" spc="10" dirty="0">
                <a:latin typeface="Arial"/>
                <a:cs typeface="Arial"/>
              </a:rPr>
              <a:t>Pericardium</a:t>
            </a:r>
            <a:endParaRPr sz="45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145"/>
              </a:spcBef>
              <a:buChar char="•"/>
              <a:tabLst>
                <a:tab pos="114935" algn="l"/>
              </a:tabLst>
            </a:pPr>
            <a:r>
              <a:rPr sz="450" spc="10" dirty="0">
                <a:latin typeface="Arial"/>
                <a:cs typeface="Arial"/>
              </a:rPr>
              <a:t>Scalenes</a:t>
            </a:r>
            <a:endParaRPr sz="450">
              <a:latin typeface="Arial"/>
              <a:cs typeface="Arial"/>
            </a:endParaRPr>
          </a:p>
          <a:p>
            <a:pPr marL="114300" indent="-102235">
              <a:lnSpc>
                <a:spcPct val="100000"/>
              </a:lnSpc>
              <a:spcBef>
                <a:spcPts val="140"/>
              </a:spcBef>
              <a:buChar char="•"/>
              <a:tabLst>
                <a:tab pos="114935" algn="l"/>
              </a:tabLst>
            </a:pPr>
            <a:r>
              <a:rPr sz="450" spc="10" dirty="0">
                <a:latin typeface="Arial"/>
                <a:cs typeface="Arial"/>
              </a:rPr>
              <a:t>Erector spinae/</a:t>
            </a:r>
            <a:r>
              <a:rPr sz="450" spc="-30" dirty="0">
                <a:latin typeface="Arial"/>
                <a:cs typeface="Arial"/>
              </a:rPr>
              <a:t> </a:t>
            </a:r>
            <a:r>
              <a:rPr sz="450" spc="10" dirty="0">
                <a:latin typeface="Arial"/>
                <a:cs typeface="Arial"/>
              </a:rPr>
              <a:t>multifidus</a:t>
            </a:r>
            <a:endParaRPr sz="450">
              <a:latin typeface="Arial"/>
              <a:cs typeface="Arial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931025" y="6425739"/>
            <a:ext cx="2722880" cy="2045335"/>
            <a:chOff x="931025" y="6425739"/>
            <a:chExt cx="2722880" cy="2045335"/>
          </a:xfrm>
        </p:grpSpPr>
        <p:sp>
          <p:nvSpPr>
            <p:cNvPr id="20" name="object 20"/>
            <p:cNvSpPr/>
            <p:nvPr/>
          </p:nvSpPr>
          <p:spPr>
            <a:xfrm>
              <a:off x="1927364" y="6805904"/>
              <a:ext cx="558926" cy="1496123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937260" y="6431973"/>
              <a:ext cx="2710180" cy="2032635"/>
            </a:xfrm>
            <a:custGeom>
              <a:avLst/>
              <a:gdLst/>
              <a:ahLst/>
              <a:cxnLst/>
              <a:rect l="l" t="t" r="r" b="b"/>
              <a:pathLst>
                <a:path w="2710179" h="2032634">
                  <a:moveTo>
                    <a:pt x="0" y="0"/>
                  </a:moveTo>
                  <a:lnTo>
                    <a:pt x="2709951" y="0"/>
                  </a:lnTo>
                  <a:lnTo>
                    <a:pt x="2709951" y="2032463"/>
                  </a:lnTo>
                  <a:lnTo>
                    <a:pt x="0" y="2032463"/>
                  </a:lnTo>
                  <a:lnTo>
                    <a:pt x="0" y="0"/>
                  </a:lnTo>
                  <a:close/>
                </a:path>
              </a:pathLst>
            </a:custGeom>
            <a:ln w="1246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2" name="object 22"/>
          <p:cNvSpPr/>
          <p:nvPr/>
        </p:nvSpPr>
        <p:spPr>
          <a:xfrm>
            <a:off x="3906977" y="6429895"/>
            <a:ext cx="2709951" cy="203245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 txBox="1"/>
          <p:nvPr/>
        </p:nvSpPr>
        <p:spPr>
          <a:xfrm>
            <a:off x="4303339" y="6568592"/>
            <a:ext cx="1918970" cy="22415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300" dirty="0">
                <a:latin typeface="Arial"/>
                <a:cs typeface="Arial"/>
              </a:rPr>
              <a:t>DFL: </a:t>
            </a:r>
            <a:r>
              <a:rPr sz="1300" spc="-20" dirty="0">
                <a:latin typeface="Arial"/>
                <a:cs typeface="Arial"/>
              </a:rPr>
              <a:t>Testing </a:t>
            </a:r>
            <a:r>
              <a:rPr sz="1300" dirty="0">
                <a:latin typeface="Arial"/>
                <a:cs typeface="Arial"/>
              </a:rPr>
              <a:t>and</a:t>
            </a:r>
            <a:r>
              <a:rPr sz="1300" spc="-105" dirty="0">
                <a:latin typeface="Arial"/>
                <a:cs typeface="Arial"/>
              </a:rPr>
              <a:t> </a:t>
            </a:r>
            <a:r>
              <a:rPr sz="1300" spc="-5" dirty="0">
                <a:latin typeface="Arial"/>
                <a:cs typeface="Arial"/>
              </a:rPr>
              <a:t>Treating</a:t>
            </a:r>
            <a:endParaRPr sz="1300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4056875" y="6895203"/>
            <a:ext cx="747395" cy="248285"/>
          </a:xfrm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L="114300" marR="5080" indent="-102235">
              <a:lnSpc>
                <a:spcPts val="830"/>
              </a:lnSpc>
              <a:spcBef>
                <a:spcPts val="204"/>
              </a:spcBef>
              <a:buChar char="•"/>
              <a:tabLst>
                <a:tab pos="114935" algn="l"/>
              </a:tabLst>
            </a:pPr>
            <a:r>
              <a:rPr sz="750" spc="10" dirty="0">
                <a:latin typeface="Arial"/>
                <a:cs typeface="Arial"/>
              </a:rPr>
              <a:t>No</a:t>
            </a:r>
            <a:r>
              <a:rPr sz="750" spc="-40" dirty="0">
                <a:latin typeface="Arial"/>
                <a:cs typeface="Arial"/>
              </a:rPr>
              <a:t> </a:t>
            </a:r>
            <a:r>
              <a:rPr sz="750" spc="5" dirty="0">
                <a:latin typeface="Arial"/>
                <a:cs typeface="Arial"/>
              </a:rPr>
              <a:t>associated  </a:t>
            </a:r>
            <a:r>
              <a:rPr sz="750" spc="10" dirty="0">
                <a:latin typeface="Arial"/>
                <a:cs typeface="Arial"/>
              </a:rPr>
              <a:t>movement</a:t>
            </a:r>
            <a:endParaRPr sz="750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5298935" y="6884175"/>
            <a:ext cx="1057275" cy="1170305"/>
          </a:xfrm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L="114300" indent="-102235">
              <a:lnSpc>
                <a:spcPct val="100000"/>
              </a:lnSpc>
              <a:spcBef>
                <a:spcPts val="204"/>
              </a:spcBef>
              <a:buChar char="•"/>
              <a:tabLst>
                <a:tab pos="114935" algn="l"/>
              </a:tabLst>
            </a:pPr>
            <a:r>
              <a:rPr sz="750" spc="15" dirty="0">
                <a:latin typeface="Arial"/>
                <a:cs typeface="Arial"/>
              </a:rPr>
              <a:t>MMT</a:t>
            </a:r>
            <a:r>
              <a:rPr sz="750" spc="-15" dirty="0">
                <a:latin typeface="Arial"/>
                <a:cs typeface="Arial"/>
              </a:rPr>
              <a:t> </a:t>
            </a:r>
            <a:r>
              <a:rPr sz="750" spc="5" dirty="0">
                <a:latin typeface="Arial"/>
                <a:cs typeface="Arial"/>
              </a:rPr>
              <a:t>for</a:t>
            </a:r>
            <a:endParaRPr sz="750">
              <a:latin typeface="Arial"/>
              <a:cs typeface="Arial"/>
            </a:endParaRPr>
          </a:p>
          <a:p>
            <a:pPr marL="232410" lvl="1" indent="-85090">
              <a:lnSpc>
                <a:spcPct val="100000"/>
              </a:lnSpc>
              <a:spcBef>
                <a:spcPts val="80"/>
              </a:spcBef>
              <a:buChar char="–"/>
              <a:tabLst>
                <a:tab pos="233045" algn="l"/>
              </a:tabLst>
            </a:pPr>
            <a:r>
              <a:rPr sz="650" spc="-5" dirty="0">
                <a:latin typeface="Arial"/>
                <a:cs typeface="Arial"/>
              </a:rPr>
              <a:t>Tibialis</a:t>
            </a:r>
            <a:r>
              <a:rPr sz="650" spc="-10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Posterior</a:t>
            </a:r>
            <a:endParaRPr sz="650">
              <a:latin typeface="Arial"/>
              <a:cs typeface="Arial"/>
            </a:endParaRPr>
          </a:p>
          <a:p>
            <a:pPr marL="232410" lvl="1" indent="-85090">
              <a:lnSpc>
                <a:spcPct val="100000"/>
              </a:lnSpc>
              <a:spcBef>
                <a:spcPts val="80"/>
              </a:spcBef>
              <a:buChar char="–"/>
              <a:tabLst>
                <a:tab pos="233045" algn="l"/>
              </a:tabLst>
            </a:pPr>
            <a:r>
              <a:rPr sz="650" dirty="0">
                <a:latin typeface="Arial"/>
                <a:cs typeface="Arial"/>
              </a:rPr>
              <a:t>Adductor</a:t>
            </a:r>
            <a:r>
              <a:rPr sz="650" spc="-15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Magnus</a:t>
            </a:r>
            <a:endParaRPr sz="650">
              <a:latin typeface="Arial"/>
              <a:cs typeface="Arial"/>
            </a:endParaRPr>
          </a:p>
          <a:p>
            <a:pPr marL="232410" lvl="1" indent="-85090">
              <a:lnSpc>
                <a:spcPct val="100000"/>
              </a:lnSpc>
              <a:spcBef>
                <a:spcPts val="80"/>
              </a:spcBef>
              <a:buChar char="–"/>
              <a:tabLst>
                <a:tab pos="233045" algn="l"/>
              </a:tabLst>
            </a:pPr>
            <a:r>
              <a:rPr sz="650" dirty="0">
                <a:latin typeface="Arial"/>
                <a:cs typeface="Arial"/>
              </a:rPr>
              <a:t>Adductor</a:t>
            </a:r>
            <a:r>
              <a:rPr sz="650" spc="-10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Brevis</a:t>
            </a:r>
            <a:endParaRPr sz="650">
              <a:latin typeface="Arial"/>
              <a:cs typeface="Arial"/>
            </a:endParaRPr>
          </a:p>
          <a:p>
            <a:pPr marL="232410" lvl="1" indent="-85090">
              <a:lnSpc>
                <a:spcPct val="100000"/>
              </a:lnSpc>
              <a:spcBef>
                <a:spcPts val="80"/>
              </a:spcBef>
              <a:buChar char="–"/>
              <a:tabLst>
                <a:tab pos="233045" algn="l"/>
              </a:tabLst>
            </a:pPr>
            <a:r>
              <a:rPr sz="650" dirty="0">
                <a:latin typeface="Arial"/>
                <a:cs typeface="Arial"/>
              </a:rPr>
              <a:t>Adductor</a:t>
            </a:r>
            <a:r>
              <a:rPr sz="650" spc="-10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Longus</a:t>
            </a:r>
            <a:endParaRPr sz="650">
              <a:latin typeface="Arial"/>
              <a:cs typeface="Arial"/>
            </a:endParaRPr>
          </a:p>
          <a:p>
            <a:pPr marL="232410" lvl="1" indent="-85090">
              <a:lnSpc>
                <a:spcPct val="100000"/>
              </a:lnSpc>
              <a:spcBef>
                <a:spcPts val="80"/>
              </a:spcBef>
              <a:buChar char="–"/>
              <a:tabLst>
                <a:tab pos="233045" algn="l"/>
              </a:tabLst>
            </a:pPr>
            <a:r>
              <a:rPr sz="650" dirty="0">
                <a:latin typeface="Arial"/>
                <a:cs typeface="Arial"/>
              </a:rPr>
              <a:t>Iliospoas</a:t>
            </a:r>
            <a:endParaRPr sz="650">
              <a:latin typeface="Arial"/>
              <a:cs typeface="Arial"/>
            </a:endParaRPr>
          </a:p>
          <a:p>
            <a:pPr marL="114300" marR="15875" indent="-102235">
              <a:lnSpc>
                <a:spcPts val="819"/>
              </a:lnSpc>
              <a:spcBef>
                <a:spcPts val="204"/>
              </a:spcBef>
              <a:buChar char="•"/>
              <a:tabLst>
                <a:tab pos="114935" algn="l"/>
              </a:tabLst>
            </a:pPr>
            <a:r>
              <a:rPr sz="750" spc="10" dirty="0">
                <a:latin typeface="Arial"/>
                <a:cs typeface="Arial"/>
              </a:rPr>
              <a:t>How can we</a:t>
            </a:r>
            <a:r>
              <a:rPr sz="750" spc="-60" dirty="0">
                <a:latin typeface="Arial"/>
                <a:cs typeface="Arial"/>
              </a:rPr>
              <a:t> </a:t>
            </a:r>
            <a:r>
              <a:rPr sz="750" spc="5" dirty="0">
                <a:latin typeface="Arial"/>
                <a:cs typeface="Arial"/>
              </a:rPr>
              <a:t>facilitate  this?</a:t>
            </a:r>
            <a:endParaRPr sz="750">
              <a:latin typeface="Arial"/>
              <a:cs typeface="Arial"/>
            </a:endParaRPr>
          </a:p>
          <a:p>
            <a:pPr marL="114300" marR="5080" indent="-102235">
              <a:lnSpc>
                <a:spcPts val="850"/>
              </a:lnSpc>
              <a:spcBef>
                <a:spcPts val="175"/>
              </a:spcBef>
              <a:buChar char="•"/>
              <a:tabLst>
                <a:tab pos="114935" algn="l"/>
              </a:tabLst>
            </a:pPr>
            <a:r>
              <a:rPr sz="750" spc="10" dirty="0">
                <a:latin typeface="Arial"/>
                <a:cs typeface="Arial"/>
              </a:rPr>
              <a:t>What </a:t>
            </a:r>
            <a:r>
              <a:rPr sz="750" spc="5" dirty="0">
                <a:latin typeface="Arial"/>
                <a:cs typeface="Arial"/>
              </a:rPr>
              <a:t>positional</a:t>
            </a:r>
            <a:r>
              <a:rPr sz="750" spc="-35" dirty="0">
                <a:latin typeface="Arial"/>
                <a:cs typeface="Arial"/>
              </a:rPr>
              <a:t> </a:t>
            </a:r>
            <a:r>
              <a:rPr sz="750" spc="5" dirty="0">
                <a:latin typeface="Arial"/>
                <a:cs typeface="Arial"/>
              </a:rPr>
              <a:t>holds  an </a:t>
            </a:r>
            <a:r>
              <a:rPr sz="750" spc="10" dirty="0">
                <a:latin typeface="Arial"/>
                <a:cs typeface="Arial"/>
              </a:rPr>
              <a:t>we</a:t>
            </a:r>
            <a:r>
              <a:rPr sz="750" spc="-5" dirty="0">
                <a:latin typeface="Arial"/>
                <a:cs typeface="Arial"/>
              </a:rPr>
              <a:t> </a:t>
            </a:r>
            <a:r>
              <a:rPr sz="750" spc="5" dirty="0">
                <a:latin typeface="Arial"/>
                <a:cs typeface="Arial"/>
              </a:rPr>
              <a:t>add?</a:t>
            </a:r>
            <a:endParaRPr sz="750">
              <a:latin typeface="Arial"/>
              <a:cs typeface="Arial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3909055" y="6431973"/>
            <a:ext cx="2710180" cy="2032635"/>
          </a:xfrm>
          <a:custGeom>
            <a:avLst/>
            <a:gdLst/>
            <a:ahLst/>
            <a:cxnLst/>
            <a:rect l="l" t="t" r="r" b="b"/>
            <a:pathLst>
              <a:path w="2710179" h="2032634">
                <a:moveTo>
                  <a:pt x="0" y="0"/>
                </a:moveTo>
                <a:lnTo>
                  <a:pt x="2709951" y="0"/>
                </a:lnTo>
                <a:lnTo>
                  <a:pt x="2709951" y="2032463"/>
                </a:lnTo>
                <a:lnTo>
                  <a:pt x="0" y="2032463"/>
                </a:lnTo>
                <a:lnTo>
                  <a:pt x="0" y="0"/>
                </a:lnTo>
                <a:close/>
              </a:path>
            </a:pathLst>
          </a:custGeom>
          <a:ln w="1246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60"/>
              </a:spcBef>
            </a:pPr>
            <a:fld id="{81D60167-4931-47E6-BA6A-407CBD079E47}" type="slidenum">
              <a:rPr spc="5" dirty="0"/>
              <a:t>9</a:t>
            </a:fld>
            <a:endParaRPr spc="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/>
          <p:nvPr/>
        </p:nvSpPr>
        <p:spPr>
          <a:xfrm>
            <a:off x="935182" y="2231974"/>
            <a:ext cx="2709946" cy="203245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085079" y="2370671"/>
            <a:ext cx="2290445" cy="14122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14020">
              <a:lnSpc>
                <a:spcPct val="100000"/>
              </a:lnSpc>
              <a:spcBef>
                <a:spcPts val="105"/>
              </a:spcBef>
            </a:pPr>
            <a:r>
              <a:rPr sz="1300" dirty="0">
                <a:latin typeface="Arial"/>
                <a:cs typeface="Arial"/>
              </a:rPr>
              <a:t>Number of other</a:t>
            </a:r>
            <a:r>
              <a:rPr sz="1300" spc="-25" dirty="0">
                <a:latin typeface="Arial"/>
                <a:cs typeface="Arial"/>
              </a:rPr>
              <a:t> </a:t>
            </a:r>
            <a:r>
              <a:rPr sz="1300" dirty="0">
                <a:latin typeface="Arial"/>
                <a:cs typeface="Arial"/>
              </a:rPr>
              <a:t>lines</a:t>
            </a:r>
            <a:endParaRPr sz="1300">
              <a:latin typeface="Arial"/>
              <a:cs typeface="Arial"/>
            </a:endParaRPr>
          </a:p>
          <a:p>
            <a:pPr marL="114300" indent="-102235">
              <a:lnSpc>
                <a:spcPts val="944"/>
              </a:lnSpc>
              <a:spcBef>
                <a:spcPts val="919"/>
              </a:spcBef>
              <a:buChar char="•"/>
              <a:tabLst>
                <a:tab pos="114935" algn="l"/>
              </a:tabLst>
            </a:pPr>
            <a:r>
              <a:rPr sz="800" spc="-5" dirty="0">
                <a:latin typeface="Arial"/>
                <a:cs typeface="Arial"/>
              </a:rPr>
              <a:t>Superficial </a:t>
            </a:r>
            <a:r>
              <a:rPr sz="800" dirty="0">
                <a:latin typeface="Arial"/>
                <a:cs typeface="Arial"/>
              </a:rPr>
              <a:t>back</a:t>
            </a:r>
            <a:r>
              <a:rPr sz="800" spc="-45" dirty="0">
                <a:latin typeface="Arial"/>
                <a:cs typeface="Arial"/>
              </a:rPr>
              <a:t> </a:t>
            </a:r>
            <a:r>
              <a:rPr sz="800" dirty="0">
                <a:latin typeface="Arial"/>
                <a:cs typeface="Arial"/>
              </a:rPr>
              <a:t>line</a:t>
            </a:r>
            <a:endParaRPr sz="800">
              <a:latin typeface="Arial"/>
              <a:cs typeface="Arial"/>
            </a:endParaRPr>
          </a:p>
          <a:p>
            <a:pPr marL="114300" indent="-102235">
              <a:lnSpc>
                <a:spcPts val="944"/>
              </a:lnSpc>
              <a:buChar char="•"/>
              <a:tabLst>
                <a:tab pos="114935" algn="l"/>
              </a:tabLst>
            </a:pPr>
            <a:r>
              <a:rPr sz="800" spc="-5" dirty="0">
                <a:latin typeface="Arial"/>
                <a:cs typeface="Arial"/>
              </a:rPr>
              <a:t>Superficial </a:t>
            </a:r>
            <a:r>
              <a:rPr sz="800" dirty="0">
                <a:latin typeface="Arial"/>
                <a:cs typeface="Arial"/>
              </a:rPr>
              <a:t>front</a:t>
            </a:r>
            <a:r>
              <a:rPr sz="800" spc="-45" dirty="0">
                <a:latin typeface="Arial"/>
                <a:cs typeface="Arial"/>
              </a:rPr>
              <a:t> </a:t>
            </a:r>
            <a:r>
              <a:rPr sz="800" dirty="0">
                <a:latin typeface="Arial"/>
                <a:cs typeface="Arial"/>
              </a:rPr>
              <a:t>line</a:t>
            </a:r>
            <a:endParaRPr sz="800">
              <a:latin typeface="Arial"/>
              <a:cs typeface="Arial"/>
            </a:endParaRPr>
          </a:p>
          <a:p>
            <a:pPr marL="114300" indent="-102235">
              <a:lnSpc>
                <a:spcPts val="955"/>
              </a:lnSpc>
              <a:spcBef>
                <a:spcPts val="20"/>
              </a:spcBef>
              <a:buChar char="•"/>
              <a:tabLst>
                <a:tab pos="114935" algn="l"/>
              </a:tabLst>
            </a:pPr>
            <a:r>
              <a:rPr sz="800" dirty="0">
                <a:latin typeface="Arial"/>
                <a:cs typeface="Arial"/>
              </a:rPr>
              <a:t>Lateral</a:t>
            </a:r>
            <a:r>
              <a:rPr sz="800" spc="-5" dirty="0">
                <a:latin typeface="Arial"/>
                <a:cs typeface="Arial"/>
              </a:rPr>
              <a:t> </a:t>
            </a:r>
            <a:r>
              <a:rPr sz="800" dirty="0">
                <a:latin typeface="Arial"/>
                <a:cs typeface="Arial"/>
              </a:rPr>
              <a:t>line</a:t>
            </a:r>
            <a:endParaRPr sz="800">
              <a:latin typeface="Arial"/>
              <a:cs typeface="Arial"/>
            </a:endParaRPr>
          </a:p>
          <a:p>
            <a:pPr marL="114300" indent="-102235">
              <a:lnSpc>
                <a:spcPts val="955"/>
              </a:lnSpc>
              <a:buChar char="•"/>
              <a:tabLst>
                <a:tab pos="114935" algn="l"/>
              </a:tabLst>
            </a:pPr>
            <a:r>
              <a:rPr sz="800" dirty="0">
                <a:latin typeface="Arial"/>
                <a:cs typeface="Arial"/>
              </a:rPr>
              <a:t>Spiral</a:t>
            </a:r>
            <a:r>
              <a:rPr sz="800" spc="-5" dirty="0">
                <a:latin typeface="Arial"/>
                <a:cs typeface="Arial"/>
              </a:rPr>
              <a:t> </a:t>
            </a:r>
            <a:r>
              <a:rPr sz="800" dirty="0">
                <a:latin typeface="Arial"/>
                <a:cs typeface="Arial"/>
              </a:rPr>
              <a:t>line</a:t>
            </a:r>
            <a:endParaRPr sz="800">
              <a:latin typeface="Arial"/>
              <a:cs typeface="Arial"/>
            </a:endParaRPr>
          </a:p>
          <a:p>
            <a:pPr marL="114300" indent="-102235">
              <a:lnSpc>
                <a:spcPts val="955"/>
              </a:lnSpc>
              <a:spcBef>
                <a:spcPts val="20"/>
              </a:spcBef>
              <a:buChar char="•"/>
              <a:tabLst>
                <a:tab pos="114935" algn="l"/>
              </a:tabLst>
            </a:pPr>
            <a:r>
              <a:rPr sz="800" spc="-5" dirty="0">
                <a:latin typeface="Arial"/>
                <a:cs typeface="Arial"/>
              </a:rPr>
              <a:t>Functional </a:t>
            </a:r>
            <a:r>
              <a:rPr sz="800" dirty="0">
                <a:latin typeface="Arial"/>
                <a:cs typeface="Arial"/>
              </a:rPr>
              <a:t>lines</a:t>
            </a:r>
            <a:endParaRPr sz="800">
              <a:latin typeface="Arial"/>
              <a:cs typeface="Arial"/>
            </a:endParaRPr>
          </a:p>
          <a:p>
            <a:pPr marL="114300" indent="-102235">
              <a:lnSpc>
                <a:spcPts val="950"/>
              </a:lnSpc>
              <a:buChar char="•"/>
              <a:tabLst>
                <a:tab pos="114935" algn="l"/>
              </a:tabLst>
            </a:pPr>
            <a:r>
              <a:rPr sz="800" dirty="0">
                <a:latin typeface="Arial"/>
                <a:cs typeface="Arial"/>
              </a:rPr>
              <a:t>Arm</a:t>
            </a:r>
            <a:r>
              <a:rPr sz="800" spc="-5" dirty="0">
                <a:latin typeface="Arial"/>
                <a:cs typeface="Arial"/>
              </a:rPr>
              <a:t> </a:t>
            </a:r>
            <a:r>
              <a:rPr sz="800" dirty="0">
                <a:latin typeface="Arial"/>
                <a:cs typeface="Arial"/>
              </a:rPr>
              <a:t>lines</a:t>
            </a:r>
            <a:endParaRPr sz="800">
              <a:latin typeface="Arial"/>
              <a:cs typeface="Arial"/>
            </a:endParaRPr>
          </a:p>
          <a:p>
            <a:pPr marL="114300" indent="-102235">
              <a:lnSpc>
                <a:spcPts val="955"/>
              </a:lnSpc>
              <a:buChar char="•"/>
              <a:tabLst>
                <a:tab pos="114935" algn="l"/>
              </a:tabLst>
            </a:pPr>
            <a:r>
              <a:rPr sz="800" dirty="0">
                <a:latin typeface="Arial"/>
                <a:cs typeface="Arial"/>
              </a:rPr>
              <a:t>Deep front</a:t>
            </a:r>
            <a:r>
              <a:rPr sz="800" spc="-5" dirty="0">
                <a:latin typeface="Arial"/>
                <a:cs typeface="Arial"/>
              </a:rPr>
              <a:t> </a:t>
            </a:r>
            <a:r>
              <a:rPr sz="800" dirty="0">
                <a:latin typeface="Arial"/>
                <a:cs typeface="Arial"/>
              </a:rPr>
              <a:t>line</a:t>
            </a:r>
            <a:endParaRPr sz="800">
              <a:latin typeface="Arial"/>
              <a:cs typeface="Arial"/>
            </a:endParaRPr>
          </a:p>
          <a:p>
            <a:pPr marL="114300" marR="5080" indent="-102235">
              <a:lnSpc>
                <a:spcPct val="78800"/>
              </a:lnSpc>
              <a:spcBef>
                <a:spcPts val="220"/>
              </a:spcBef>
              <a:buClr>
                <a:srgbClr val="000000"/>
              </a:buClr>
              <a:buChar char="•"/>
              <a:tabLst>
                <a:tab pos="114935" algn="l"/>
              </a:tabLst>
            </a:pPr>
            <a:r>
              <a:rPr sz="800" u="sng" spc="-5" dirty="0">
                <a:solidFill>
                  <a:srgbClr val="0000FF"/>
                </a:solidFill>
                <a:uFill>
                  <a:solidFill>
                    <a:srgbClr val="0433FF"/>
                  </a:solidFill>
                </a:uFill>
                <a:latin typeface="Arial"/>
                <a:cs typeface="Arial"/>
                <a:hlinkClick r:id="rId3"/>
              </a:rPr>
              <a:t>www.anatomytrains.com</a:t>
            </a:r>
            <a:r>
              <a:rPr sz="800" spc="-5" dirty="0">
                <a:solidFill>
                  <a:srgbClr val="0000FF"/>
                </a:solidFill>
                <a:latin typeface="Arial"/>
                <a:cs typeface="Arial"/>
                <a:hlinkClick r:id="rId3"/>
              </a:rPr>
              <a:t> </a:t>
            </a:r>
            <a:r>
              <a:rPr sz="800" dirty="0">
                <a:latin typeface="Arial"/>
                <a:cs typeface="Arial"/>
              </a:rPr>
              <a:t>for information on</a:t>
            </a:r>
            <a:r>
              <a:rPr sz="800" spc="-50" dirty="0">
                <a:latin typeface="Arial"/>
                <a:cs typeface="Arial"/>
              </a:rPr>
              <a:t> </a:t>
            </a:r>
            <a:r>
              <a:rPr sz="800" dirty="0">
                <a:latin typeface="Arial"/>
                <a:cs typeface="Arial"/>
              </a:rPr>
              <a:t>CPD  courses</a:t>
            </a:r>
            <a:endParaRPr sz="8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37260" y="2234039"/>
            <a:ext cx="2710180" cy="2032635"/>
          </a:xfrm>
          <a:custGeom>
            <a:avLst/>
            <a:gdLst/>
            <a:ahLst/>
            <a:cxnLst/>
            <a:rect l="l" t="t" r="r" b="b"/>
            <a:pathLst>
              <a:path w="2710179" h="2032635">
                <a:moveTo>
                  <a:pt x="0" y="0"/>
                </a:moveTo>
                <a:lnTo>
                  <a:pt x="2709951" y="0"/>
                </a:lnTo>
                <a:lnTo>
                  <a:pt x="2709951" y="2032463"/>
                </a:lnTo>
                <a:lnTo>
                  <a:pt x="0" y="2032463"/>
                </a:lnTo>
                <a:lnTo>
                  <a:pt x="0" y="0"/>
                </a:lnTo>
                <a:close/>
              </a:path>
            </a:pathLst>
          </a:custGeom>
          <a:ln w="1246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60"/>
              </a:spcBef>
            </a:pPr>
            <a:fld id="{81D60167-4931-47E6-BA6A-407CBD079E47}" type="slidenum">
              <a:rPr spc="5" dirty="0"/>
              <a:t>10</a:t>
            </a:fld>
            <a:endParaRPr spc="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</TotalTime>
  <Words>1331</Words>
  <Application>Microsoft Office PowerPoint</Application>
  <PresentationFormat>Custom</PresentationFormat>
  <Paragraphs>271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Carlito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Kerry Nicholas</cp:lastModifiedBy>
  <cp:revision>1</cp:revision>
  <dcterms:created xsi:type="dcterms:W3CDTF">2023-09-14T13:21:44Z</dcterms:created>
  <dcterms:modified xsi:type="dcterms:W3CDTF">2023-09-14T13:25:52Z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LastSaved">
    <vt:filetime>2023-09-14T00:00:00Z</vt:filetime>
  </property>
</Properties>
</file>