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6" r:id="rId3"/>
    <p:sldId id="303" r:id="rId4"/>
    <p:sldId id="304" r:id="rId5"/>
    <p:sldId id="310" r:id="rId6"/>
    <p:sldId id="305" r:id="rId7"/>
    <p:sldId id="306" r:id="rId8"/>
    <p:sldId id="307" r:id="rId9"/>
    <p:sldId id="308" r:id="rId10"/>
    <p:sldId id="309" r:id="rId11"/>
    <p:sldId id="311" r:id="rId12"/>
    <p:sldId id="312" r:id="rId13"/>
    <p:sldId id="313" r:id="rId14"/>
    <p:sldId id="314" r:id="rId15"/>
    <p:sldId id="315" r:id="rId16"/>
    <p:sldId id="317" r:id="rId17"/>
    <p:sldId id="318" r:id="rId18"/>
    <p:sldId id="319" r:id="rId19"/>
    <p:sldId id="316" r:id="rId20"/>
    <p:sldId id="299" r:id="rId21"/>
    <p:sldId id="300" r:id="rId22"/>
    <p:sldId id="302" r:id="rId23"/>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a:xfrm>
            <a:off x="1174044" y="5357592"/>
            <a:ext cx="5034845" cy="365125"/>
          </a:xfrm>
        </p:spPr>
        <p:txBody>
          <a:bodyPr/>
          <a:lstStyle/>
          <a:p>
            <a:endParaRPr lang="cy-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8C089218-EB52-48A7-A389-F8B34603291D}" type="slidenum">
              <a:rPr lang="cy-GB" smtClean="0"/>
              <a:t>‹#›</a:t>
            </a:fld>
            <a:endParaRPr lang="cy-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567A0E0-D813-4D29-8CCB-EEC6C884F3E4}" type="datetimeFigureOut">
              <a:rPr lang="cy-GB" smtClean="0"/>
              <a:t>16/07/2019</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8C089218-EB52-48A7-A389-F8B34603291D}" type="slidenum">
              <a:rPr lang="cy-GB" smtClean="0"/>
              <a:t>‹#›</a:t>
            </a:fld>
            <a:endParaRPr lang="cy-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3567A0E0-D813-4D29-8CCB-EEC6C884F3E4}" type="datetimeFigureOut">
              <a:rPr lang="cy-GB" smtClean="0"/>
              <a:t>16/07/2019</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8C089218-EB52-48A7-A389-F8B34603291D}" type="slidenum">
              <a:rPr lang="cy-GB" smtClean="0"/>
              <a:t>‹#›</a:t>
            </a:fld>
            <a:endParaRPr lang="cy-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567A0E0-D813-4D29-8CCB-EEC6C884F3E4}" type="datetimeFigureOut">
              <a:rPr lang="cy-GB" smtClean="0"/>
              <a:t>16/07/2019</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7A0E0-D813-4D29-8CCB-EEC6C884F3E4}" type="datetimeFigureOut">
              <a:rPr lang="cy-GB" smtClean="0"/>
              <a:t>16/07/2019</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3567A0E0-D813-4D29-8CCB-EEC6C884F3E4}" type="datetimeFigureOut">
              <a:rPr lang="cy-GB" smtClean="0"/>
              <a:t>16/07/2019</a:t>
            </a:fld>
            <a:endParaRPr lang="cy-GB"/>
          </a:p>
        </p:txBody>
      </p:sp>
      <p:sp>
        <p:nvSpPr>
          <p:cNvPr id="6" name="Footer Placeholder 5"/>
          <p:cNvSpPr>
            <a:spLocks noGrp="1"/>
          </p:cNvSpPr>
          <p:nvPr>
            <p:ph type="ftr" sz="quarter" idx="11"/>
          </p:nvPr>
        </p:nvSpPr>
        <p:spPr>
          <a:xfrm rot="-60000">
            <a:off x="914554" y="5829261"/>
            <a:ext cx="3522607" cy="365125"/>
          </a:xfrm>
        </p:spPr>
        <p:txBody>
          <a:bodyPr/>
          <a:lstStyle/>
          <a:p>
            <a:endParaRPr lang="cy-GB"/>
          </a:p>
        </p:txBody>
      </p:sp>
      <p:sp>
        <p:nvSpPr>
          <p:cNvPr id="7" name="Slide Number Placeholder 6"/>
          <p:cNvSpPr>
            <a:spLocks noGrp="1"/>
          </p:cNvSpPr>
          <p:nvPr>
            <p:ph type="sldNum" sz="quarter" idx="12"/>
          </p:nvPr>
        </p:nvSpPr>
        <p:spPr>
          <a:xfrm rot="60000">
            <a:off x="7557313" y="5896961"/>
            <a:ext cx="554023" cy="365125"/>
          </a:xfrm>
        </p:spPr>
        <p:txBody>
          <a:bodyPr/>
          <a:lstStyle/>
          <a:p>
            <a:fld id="{8C089218-EB52-48A7-A389-F8B34603291D}" type="slidenum">
              <a:rPr lang="cy-GB" smtClean="0"/>
              <a:t>‹#›</a:t>
            </a:fld>
            <a:endParaRPr lang="cy-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3567A0E0-D813-4D29-8CCB-EEC6C884F3E4}" type="datetimeFigureOut">
              <a:rPr lang="cy-GB" smtClean="0"/>
              <a:t>16/07/2019</a:t>
            </a:fld>
            <a:endParaRPr lang="cy-GB"/>
          </a:p>
        </p:txBody>
      </p:sp>
      <p:sp>
        <p:nvSpPr>
          <p:cNvPr id="6" name="Footer Placeholder 5"/>
          <p:cNvSpPr>
            <a:spLocks noGrp="1"/>
          </p:cNvSpPr>
          <p:nvPr>
            <p:ph type="ftr" sz="quarter" idx="11"/>
          </p:nvPr>
        </p:nvSpPr>
        <p:spPr>
          <a:xfrm rot="-60000">
            <a:off x="914569" y="5831037"/>
            <a:ext cx="3319043" cy="365125"/>
          </a:xfrm>
        </p:spPr>
        <p:txBody>
          <a:bodyPr/>
          <a:lstStyle/>
          <a:p>
            <a:endParaRPr lang="cy-GB"/>
          </a:p>
        </p:txBody>
      </p:sp>
      <p:sp>
        <p:nvSpPr>
          <p:cNvPr id="7" name="Slide Number Placeholder 6"/>
          <p:cNvSpPr>
            <a:spLocks noGrp="1"/>
          </p:cNvSpPr>
          <p:nvPr>
            <p:ph type="sldNum" sz="quarter" idx="12"/>
          </p:nvPr>
        </p:nvSpPr>
        <p:spPr>
          <a:xfrm rot="60000">
            <a:off x="7562089" y="5900026"/>
            <a:ext cx="554023" cy="365125"/>
          </a:xfrm>
        </p:spPr>
        <p:txBody>
          <a:bodyPr/>
          <a:lstStyle/>
          <a:p>
            <a:fld id="{8C089218-EB52-48A7-A389-F8B34603291D}" type="slidenum">
              <a:rPr lang="cy-GB" smtClean="0"/>
              <a:t>‹#›</a:t>
            </a:fld>
            <a:endParaRPr lang="cy-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67A0E0-D813-4D29-8CCB-EEC6C884F3E4}" type="datetimeFigureOut">
              <a:rPr lang="cy-GB" smtClean="0"/>
              <a:t>16/07/2019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8C089218-EB52-48A7-A389-F8B34603291D}" type="slidenum">
              <a:rPr lang="cy-GB" smtClean="0"/>
              <a:t>‹#›</a:t>
            </a:fld>
            <a:endParaRPr lang="cy-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3567A0E0-D813-4D29-8CCB-EEC6C884F3E4}" type="datetimeFigureOut">
              <a:rPr lang="cy-GB" smtClean="0"/>
              <a:t>16/07/2019</a:t>
            </a:fld>
            <a:endParaRPr lang="cy-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cy-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8C089218-EB52-48A7-A389-F8B34603291D}" type="slidenum">
              <a:rPr lang="cy-GB" smtClean="0"/>
              <a:t>‹#›</a:t>
            </a:fld>
            <a:endParaRPr lang="cy-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youtube.com/watch?v=AEDM3zzYN_I"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Oqxcqbpicz4"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ZrIA13SR-e0"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AEDM3zzYN_I" TargetMode="External"/><Relationship Id="rId2" Type="http://schemas.openxmlformats.org/officeDocument/2006/relationships/hyperlink" Target="http://www.blackhorseprimary.org.uk/our-learning/our-values-curriculum" TargetMode="External"/><Relationship Id="rId1" Type="http://schemas.openxmlformats.org/officeDocument/2006/relationships/slideLayout" Target="../slideLayouts/slideLayout2.xml"/><Relationship Id="rId5" Type="http://schemas.openxmlformats.org/officeDocument/2006/relationships/hyperlink" Target="https://www.unicef.org.uk/rights-respecting-schools/" TargetMode="External"/><Relationship Id="rId4" Type="http://schemas.openxmlformats.org/officeDocument/2006/relationships/hyperlink" Target="http://www.hse.org.uk/about_hs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000" dirty="0" err="1" smtClean="0"/>
              <a:t>Pynciau</a:t>
            </a:r>
            <a:r>
              <a:rPr lang="en-GB" sz="4000" dirty="0" smtClean="0"/>
              <a:t> </a:t>
            </a:r>
            <a:r>
              <a:rPr lang="en-GB" sz="4000" dirty="0" err="1" smtClean="0"/>
              <a:t>Llosg</a:t>
            </a:r>
            <a:r>
              <a:rPr lang="en-GB" sz="4000" dirty="0" smtClean="0"/>
              <a:t> / </a:t>
            </a:r>
            <a:br>
              <a:rPr lang="en-GB" sz="4000" dirty="0" smtClean="0"/>
            </a:br>
            <a:r>
              <a:rPr lang="en-GB" sz="4000" i="1" dirty="0" smtClean="0"/>
              <a:t>Around the Water Cooler</a:t>
            </a:r>
            <a:endParaRPr lang="cy-GB" sz="4000" i="1" dirty="0"/>
          </a:p>
        </p:txBody>
      </p:sp>
      <p:sp>
        <p:nvSpPr>
          <p:cNvPr id="3" name="Subtitle 2"/>
          <p:cNvSpPr>
            <a:spLocks noGrp="1"/>
          </p:cNvSpPr>
          <p:nvPr>
            <p:ph type="subTitle" idx="1"/>
          </p:nvPr>
        </p:nvSpPr>
        <p:spPr/>
        <p:txBody>
          <a:bodyPr/>
          <a:lstStyle/>
          <a:p>
            <a:r>
              <a:rPr lang="en-GB" dirty="0" smtClean="0">
                <a:solidFill>
                  <a:schemeClr val="tx1"/>
                </a:solidFill>
              </a:rPr>
              <a:t>ECES6006/C</a:t>
            </a:r>
            <a:endParaRPr lang="en-GB" dirty="0" smtClean="0">
              <a:solidFill>
                <a:schemeClr val="tx1"/>
              </a:solidFill>
            </a:endParaRPr>
          </a:p>
          <a:p>
            <a:r>
              <a:rPr lang="en-GB" dirty="0" err="1" smtClean="0">
                <a:solidFill>
                  <a:schemeClr val="tx1"/>
                </a:solidFill>
              </a:rPr>
              <a:t>Sesiwn</a:t>
            </a:r>
            <a:r>
              <a:rPr lang="en-GB" dirty="0" smtClean="0">
                <a:solidFill>
                  <a:schemeClr val="tx1"/>
                </a:solidFill>
              </a:rPr>
              <a:t> 10 / Session 10</a:t>
            </a:r>
            <a:endParaRPr lang="cy-GB" dirty="0">
              <a:solidFill>
                <a:schemeClr val="tx1"/>
              </a:solidFill>
            </a:endParaRPr>
          </a:p>
        </p:txBody>
      </p:sp>
    </p:spTree>
    <p:extLst>
      <p:ext uri="{BB962C8B-B14F-4D97-AF65-F5344CB8AC3E}">
        <p14:creationId xmlns:p14="http://schemas.microsoft.com/office/powerpoint/2010/main" val="1334509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Gorolwg</a:t>
            </a:r>
            <a:r>
              <a:rPr lang="en-GB" dirty="0" smtClean="0"/>
              <a:t> / </a:t>
            </a:r>
            <a:br>
              <a:rPr lang="en-GB" dirty="0" smtClean="0"/>
            </a:br>
            <a:r>
              <a:rPr lang="en-GB" dirty="0" smtClean="0"/>
              <a:t>Overview</a:t>
            </a:r>
            <a:endParaRPr lang="cy-GB" dirty="0"/>
          </a:p>
        </p:txBody>
      </p:sp>
      <p:sp>
        <p:nvSpPr>
          <p:cNvPr id="5" name="Content Placeholder 4"/>
          <p:cNvSpPr>
            <a:spLocks noGrp="1"/>
          </p:cNvSpPr>
          <p:nvPr>
            <p:ph sz="half" idx="4294967295"/>
          </p:nvPr>
        </p:nvSpPr>
        <p:spPr>
          <a:xfrm>
            <a:off x="1028700" y="2286000"/>
            <a:ext cx="3335840" cy="3581401"/>
          </a:xfrm>
          <a:prstGeom prst="rect">
            <a:avLst/>
          </a:prstGeom>
        </p:spPr>
        <p:txBody>
          <a:bodyPr/>
          <a:lstStyle/>
          <a:p>
            <a:r>
              <a:rPr lang="cy-GB" sz="2400" dirty="0" smtClean="0"/>
              <a:t>Addysg yn seiliedig ar </a:t>
            </a:r>
            <a:r>
              <a:rPr lang="cy-GB" sz="2400" dirty="0" smtClean="0"/>
              <a:t>werthoedd</a:t>
            </a:r>
          </a:p>
          <a:p>
            <a:r>
              <a:rPr lang="cy-GB" dirty="0" smtClean="0"/>
              <a:t>Ysgolion sydd yn Parchu Hawliau</a:t>
            </a:r>
            <a:endParaRPr lang="cy-GB" sz="2400" dirty="0" smtClean="0"/>
          </a:p>
          <a:p>
            <a:pPr marL="68580" indent="0">
              <a:buNone/>
            </a:pPr>
            <a:r>
              <a:rPr lang="cy-GB" dirty="0"/>
              <a:t/>
            </a:r>
            <a:br>
              <a:rPr lang="cy-GB" dirty="0"/>
            </a:br>
            <a:endParaRPr lang="cy-GB" dirty="0"/>
          </a:p>
        </p:txBody>
      </p:sp>
      <p:sp>
        <p:nvSpPr>
          <p:cNvPr id="6" name="Content Placeholder 5"/>
          <p:cNvSpPr>
            <a:spLocks noGrp="1"/>
          </p:cNvSpPr>
          <p:nvPr>
            <p:ph sz="half" idx="4294967295"/>
          </p:nvPr>
        </p:nvSpPr>
        <p:spPr>
          <a:xfrm>
            <a:off x="4894052" y="2286000"/>
            <a:ext cx="3335840" cy="3581401"/>
          </a:xfrm>
          <a:prstGeom prst="rect">
            <a:avLst/>
          </a:prstGeom>
        </p:spPr>
        <p:txBody>
          <a:bodyPr>
            <a:normAutofit/>
          </a:bodyPr>
          <a:lstStyle/>
          <a:p>
            <a:r>
              <a:rPr lang="cy-GB" i="1" dirty="0" smtClean="0"/>
              <a:t>Values based education</a:t>
            </a:r>
          </a:p>
          <a:p>
            <a:r>
              <a:rPr lang="cy-GB" sz="2400" i="1" dirty="0" smtClean="0"/>
              <a:t>Rights Respecting Schools</a:t>
            </a:r>
            <a:endParaRPr lang="en-GB" sz="2400" i="1" dirty="0" smtClean="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61972" y="209858"/>
            <a:ext cx="2304256" cy="1810209"/>
          </a:xfrm>
          <a:prstGeom prst="rect">
            <a:avLst/>
          </a:prstGeom>
        </p:spPr>
      </p:pic>
    </p:spTree>
    <p:extLst>
      <p:ext uri="{BB962C8B-B14F-4D97-AF65-F5344CB8AC3E}">
        <p14:creationId xmlns:p14="http://schemas.microsoft.com/office/powerpoint/2010/main" val="10314267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Gwerthoedd</a:t>
            </a:r>
            <a:r>
              <a:rPr lang="en-GB" dirty="0" smtClean="0"/>
              <a:t/>
            </a:r>
            <a:br>
              <a:rPr lang="en-GB" dirty="0" smtClean="0"/>
            </a:br>
            <a:r>
              <a:rPr lang="en-GB" dirty="0" smtClean="0"/>
              <a:t>Values</a:t>
            </a:r>
            <a:endParaRPr lang="en-US" dirty="0"/>
          </a:p>
        </p:txBody>
      </p:sp>
      <p:sp>
        <p:nvSpPr>
          <p:cNvPr id="3" name="Content Placeholder 2"/>
          <p:cNvSpPr>
            <a:spLocks noGrp="1"/>
          </p:cNvSpPr>
          <p:nvPr>
            <p:ph sz="quarter" idx="13"/>
          </p:nvPr>
        </p:nvSpPr>
        <p:spPr/>
        <p:txBody>
          <a:bodyPr/>
          <a:lstStyle/>
          <a:p>
            <a:r>
              <a:rPr lang="en-GB" dirty="0" err="1" smtClean="0"/>
              <a:t>Addysg</a:t>
            </a:r>
            <a:r>
              <a:rPr lang="en-GB" dirty="0" smtClean="0"/>
              <a:t> </a:t>
            </a:r>
            <a:r>
              <a:rPr lang="en-GB" dirty="0" err="1" smtClean="0"/>
              <a:t>yn</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werthoedd</a:t>
            </a:r>
            <a:endParaRPr lang="en-GB" dirty="0" smtClean="0"/>
          </a:p>
          <a:p>
            <a:endParaRPr lang="en-GB" dirty="0"/>
          </a:p>
          <a:p>
            <a:r>
              <a:rPr lang="en-GB" dirty="0" err="1" smtClean="0"/>
              <a:t>Trafodwch</a:t>
            </a:r>
            <a:r>
              <a:rPr lang="en-GB" dirty="0" smtClean="0"/>
              <a:t> </a:t>
            </a:r>
          </a:p>
          <a:p>
            <a:endParaRPr lang="en-US" dirty="0"/>
          </a:p>
        </p:txBody>
      </p:sp>
      <p:sp>
        <p:nvSpPr>
          <p:cNvPr id="4" name="Content Placeholder 3"/>
          <p:cNvSpPr>
            <a:spLocks noGrp="1"/>
          </p:cNvSpPr>
          <p:nvPr>
            <p:ph sz="quarter" idx="14"/>
          </p:nvPr>
        </p:nvSpPr>
        <p:spPr/>
        <p:txBody>
          <a:bodyPr/>
          <a:lstStyle/>
          <a:p>
            <a:r>
              <a:rPr lang="en-US" i="1" dirty="0" smtClean="0">
                <a:hlinkClick r:id="rId2"/>
              </a:rPr>
              <a:t>Value </a:t>
            </a:r>
            <a:r>
              <a:rPr lang="en-US" i="1" dirty="0" err="1" smtClean="0">
                <a:hlinkClick r:id="rId2"/>
              </a:rPr>
              <a:t>centred</a:t>
            </a:r>
            <a:r>
              <a:rPr lang="en-US" i="1" dirty="0" smtClean="0">
                <a:hlinkClick r:id="rId2"/>
              </a:rPr>
              <a:t> education</a:t>
            </a:r>
            <a:endParaRPr lang="en-US" i="1" dirty="0"/>
          </a:p>
          <a:p>
            <a:endParaRPr lang="en-GB" i="1" dirty="0" smtClean="0"/>
          </a:p>
          <a:p>
            <a:r>
              <a:rPr lang="en-GB" i="1" dirty="0" smtClean="0"/>
              <a:t>Discuss</a:t>
            </a:r>
            <a:endParaRPr lang="en-US" i="1" dirty="0" smtClean="0"/>
          </a:p>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1800" y="4149080"/>
            <a:ext cx="3112368" cy="1575062"/>
          </a:xfrm>
          <a:prstGeom prst="rect">
            <a:avLst/>
          </a:prstGeom>
        </p:spPr>
      </p:pic>
    </p:spTree>
    <p:extLst>
      <p:ext uri="{BB962C8B-B14F-4D97-AF65-F5344CB8AC3E}">
        <p14:creationId xmlns:p14="http://schemas.microsoft.com/office/powerpoint/2010/main" val="10271416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78619" y="916772"/>
            <a:ext cx="6965245" cy="1202485"/>
          </a:xfrm>
        </p:spPr>
        <p:txBody>
          <a:bodyPr>
            <a:normAutofit/>
          </a:bodyPr>
          <a:lstStyle/>
          <a:p>
            <a:r>
              <a:rPr lang="en-GB" sz="2800" dirty="0" err="1" smtClean="0"/>
              <a:t>Addysg</a:t>
            </a:r>
            <a:r>
              <a:rPr lang="en-GB" sz="2800" dirty="0" smtClean="0"/>
              <a:t> </a:t>
            </a:r>
            <a:r>
              <a:rPr lang="en-GB" sz="2800" dirty="0" err="1" smtClean="0"/>
              <a:t>yn</a:t>
            </a:r>
            <a:r>
              <a:rPr lang="en-GB" sz="2800" dirty="0" smtClean="0"/>
              <a:t> </a:t>
            </a:r>
            <a:r>
              <a:rPr lang="en-GB" sz="2800" dirty="0" err="1" smtClean="0"/>
              <a:t>seiliedig</a:t>
            </a:r>
            <a:r>
              <a:rPr lang="en-GB" sz="2800" dirty="0" smtClean="0"/>
              <a:t> </a:t>
            </a:r>
            <a:r>
              <a:rPr lang="en-GB" sz="2800" dirty="0" err="1" smtClean="0"/>
              <a:t>ar</a:t>
            </a:r>
            <a:r>
              <a:rPr lang="en-GB" sz="2800" dirty="0" smtClean="0"/>
              <a:t> </a:t>
            </a:r>
            <a:r>
              <a:rPr lang="en-GB" sz="2800" dirty="0" err="1" smtClean="0"/>
              <a:t>werthoedd</a:t>
            </a:r>
            <a:r>
              <a:rPr lang="en-GB" sz="2800" dirty="0" smtClean="0"/>
              <a:t/>
            </a:r>
            <a:br>
              <a:rPr lang="en-GB" sz="2800" dirty="0" smtClean="0"/>
            </a:br>
            <a:r>
              <a:rPr lang="en-GB" sz="2800" dirty="0" smtClean="0"/>
              <a:t>Value based education</a:t>
            </a:r>
            <a:endParaRPr lang="en-US" sz="2800" dirty="0"/>
          </a:p>
        </p:txBody>
      </p:sp>
      <p:sp>
        <p:nvSpPr>
          <p:cNvPr id="6" name="Content Placeholder 5"/>
          <p:cNvSpPr>
            <a:spLocks noGrp="1"/>
          </p:cNvSpPr>
          <p:nvPr>
            <p:ph idx="1"/>
          </p:nvPr>
        </p:nvSpPr>
        <p:spPr/>
        <p:txBody>
          <a:bodyPr>
            <a:normAutofit/>
          </a:bodyPr>
          <a:lstStyle/>
          <a:p>
            <a:pPr marL="0" indent="0">
              <a:buNone/>
            </a:pPr>
            <a:r>
              <a:rPr lang="en-US" dirty="0" smtClean="0"/>
              <a:t>A way </a:t>
            </a:r>
            <a:r>
              <a:rPr lang="en-US" dirty="0"/>
              <a:t>of </a:t>
            </a:r>
            <a:r>
              <a:rPr lang="en-US" dirty="0" smtClean="0"/>
              <a:t>conceptualizing </a:t>
            </a:r>
            <a:r>
              <a:rPr lang="en-US" dirty="0"/>
              <a:t>education that places the search for meaning </a:t>
            </a:r>
            <a:r>
              <a:rPr lang="en-US" dirty="0" smtClean="0"/>
              <a:t>and purpose </a:t>
            </a:r>
            <a:r>
              <a:rPr lang="en-US" dirty="0"/>
              <a:t>at the heart of the educational process. It </a:t>
            </a:r>
            <a:r>
              <a:rPr lang="en-US" dirty="0" smtClean="0"/>
              <a:t>recognizes </a:t>
            </a:r>
            <a:r>
              <a:rPr lang="en-US" dirty="0"/>
              <a:t>that </a:t>
            </a:r>
            <a:r>
              <a:rPr lang="en-US" dirty="0" smtClean="0"/>
              <a:t>the recognition</a:t>
            </a:r>
            <a:r>
              <a:rPr lang="en-US" dirty="0"/>
              <a:t>, worth and integrity of all involved in the life and work of </a:t>
            </a:r>
            <a:r>
              <a:rPr lang="en-US" dirty="0" smtClean="0"/>
              <a:t>the school</a:t>
            </a:r>
            <a:r>
              <a:rPr lang="en-US" dirty="0"/>
              <a:t>, are central to the creation of a values-based learning community </a:t>
            </a:r>
            <a:r>
              <a:rPr lang="en-US" dirty="0" smtClean="0"/>
              <a:t>that fosters </a:t>
            </a:r>
            <a:r>
              <a:rPr lang="en-US" dirty="0"/>
              <a:t>positive relationships and quality in education. (Alive, </a:t>
            </a:r>
            <a:r>
              <a:rPr lang="en-US" dirty="0" smtClean="0"/>
              <a:t>2007 in Hawkes, 2009 )</a:t>
            </a:r>
            <a:endParaRPr lang="en-US"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28898" y="309048"/>
            <a:ext cx="1629932" cy="1810209"/>
          </a:xfrm>
          <a:prstGeom prst="rect">
            <a:avLst/>
          </a:prstGeom>
        </p:spPr>
      </p:pic>
    </p:spTree>
    <p:extLst>
      <p:ext uri="{BB962C8B-B14F-4D97-AF65-F5344CB8AC3E}">
        <p14:creationId xmlns:p14="http://schemas.microsoft.com/office/powerpoint/2010/main" val="21489887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Enghreifftiau</a:t>
            </a:r>
            <a:r>
              <a:rPr lang="en-GB" dirty="0" smtClean="0"/>
              <a:t> </a:t>
            </a:r>
            <a:r>
              <a:rPr lang="en-GB" dirty="0" err="1" smtClean="0"/>
              <a:t>Ymarferol</a:t>
            </a:r>
            <a:r>
              <a:rPr lang="en-GB" dirty="0" smtClean="0"/>
              <a:t/>
            </a:r>
            <a:br>
              <a:rPr lang="en-GB" dirty="0" smtClean="0"/>
            </a:br>
            <a:r>
              <a:rPr lang="en-GB" dirty="0" smtClean="0"/>
              <a:t>Practical Examples</a:t>
            </a:r>
            <a:endParaRPr lang="en-US" dirty="0"/>
          </a:p>
        </p:txBody>
      </p:sp>
      <p:sp>
        <p:nvSpPr>
          <p:cNvPr id="5" name="Content Placeholder 4"/>
          <p:cNvSpPr>
            <a:spLocks noGrp="1"/>
          </p:cNvSpPr>
          <p:nvPr>
            <p:ph sz="quarter" idx="13"/>
          </p:nvPr>
        </p:nvSpPr>
        <p:spPr/>
        <p:txBody>
          <a:bodyPr/>
          <a:lstStyle/>
          <a:p>
            <a:r>
              <a:rPr lang="en-GB" dirty="0" err="1" smtClean="0"/>
              <a:t>Cyflwynir</a:t>
            </a:r>
            <a:r>
              <a:rPr lang="en-GB" dirty="0" smtClean="0"/>
              <a:t> y </a:t>
            </a:r>
            <a:r>
              <a:rPr lang="en-GB" dirty="0" err="1" smtClean="0"/>
              <a:t>cysyniad</a:t>
            </a:r>
            <a:r>
              <a:rPr lang="en-GB" dirty="0" smtClean="0"/>
              <a:t> o </a:t>
            </a:r>
            <a:r>
              <a:rPr lang="en-GB" dirty="0" err="1" smtClean="0"/>
              <a:t>werthoedd</a:t>
            </a:r>
            <a:r>
              <a:rPr lang="en-GB" dirty="0" smtClean="0"/>
              <a:t> </a:t>
            </a:r>
            <a:r>
              <a:rPr lang="en-GB" dirty="0" err="1" smtClean="0"/>
              <a:t>drwy</a:t>
            </a:r>
            <a:r>
              <a:rPr lang="en-GB" dirty="0" smtClean="0"/>
              <a:t> 5 </a:t>
            </a:r>
            <a:r>
              <a:rPr lang="en-GB" dirty="0" err="1" smtClean="0"/>
              <a:t>cymeriad</a:t>
            </a:r>
            <a:r>
              <a:rPr lang="en-GB" dirty="0" smtClean="0"/>
              <a:t> </a:t>
            </a:r>
            <a:r>
              <a:rPr lang="en-GB" dirty="0" err="1" smtClean="0"/>
              <a:t>ar</a:t>
            </a:r>
            <a:r>
              <a:rPr lang="en-GB" dirty="0" smtClean="0"/>
              <a:t> </a:t>
            </a:r>
            <a:r>
              <a:rPr lang="en-GB" dirty="0" err="1" smtClean="0"/>
              <a:t>gyfer</a:t>
            </a:r>
            <a:r>
              <a:rPr lang="en-GB" dirty="0" smtClean="0"/>
              <a:t> plant </a:t>
            </a:r>
            <a:r>
              <a:rPr lang="en-GB" dirty="0" err="1" smtClean="0"/>
              <a:t>bach</a:t>
            </a:r>
            <a:endParaRPr lang="en-GB" dirty="0" smtClean="0"/>
          </a:p>
          <a:p>
            <a:r>
              <a:rPr lang="en-GB" dirty="0" smtClean="0"/>
              <a:t>Ysgol </a:t>
            </a:r>
            <a:r>
              <a:rPr lang="en-GB" dirty="0" err="1" smtClean="0"/>
              <a:t>Gynradd</a:t>
            </a:r>
            <a:r>
              <a:rPr lang="en-GB" dirty="0" smtClean="0"/>
              <a:t> Blackhorse ( 2017)</a:t>
            </a:r>
            <a:endParaRPr lang="en-US" dirty="0"/>
          </a:p>
        </p:txBody>
      </p:sp>
      <p:sp>
        <p:nvSpPr>
          <p:cNvPr id="6" name="Content Placeholder 5"/>
          <p:cNvSpPr>
            <a:spLocks noGrp="1"/>
          </p:cNvSpPr>
          <p:nvPr>
            <p:ph sz="quarter" idx="14"/>
          </p:nvPr>
        </p:nvSpPr>
        <p:spPr/>
        <p:txBody>
          <a:bodyPr/>
          <a:lstStyle/>
          <a:p>
            <a:r>
              <a:rPr lang="en-GB" i="1" dirty="0" smtClean="0"/>
              <a:t>Concept of values introduced through 5 characters for younger children</a:t>
            </a:r>
          </a:p>
          <a:p>
            <a:r>
              <a:rPr lang="en-GB" i="1" dirty="0" smtClean="0"/>
              <a:t>Blackhorse Primary School ( 2017)</a:t>
            </a:r>
            <a:endParaRPr lang="en-US" i="1"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68344" y="309048"/>
            <a:ext cx="1190486" cy="1810209"/>
          </a:xfrm>
          <a:prstGeom prst="rect">
            <a:avLst/>
          </a:prstGeom>
        </p:spPr>
      </p:pic>
    </p:spTree>
    <p:extLst>
      <p:ext uri="{BB962C8B-B14F-4D97-AF65-F5344CB8AC3E}">
        <p14:creationId xmlns:p14="http://schemas.microsoft.com/office/powerpoint/2010/main" val="27967234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Captain Champion</a:t>
            </a:r>
            <a:endParaRPr lang="en-US" dirty="0"/>
          </a:p>
        </p:txBody>
      </p:sp>
      <p:sp>
        <p:nvSpPr>
          <p:cNvPr id="3" name="Content Placeholder 2"/>
          <p:cNvSpPr>
            <a:spLocks noGrp="1"/>
          </p:cNvSpPr>
          <p:nvPr>
            <p:ph sz="quarter" idx="13"/>
          </p:nvPr>
        </p:nvSpPr>
        <p:spPr/>
        <p:txBody>
          <a:bodyPr>
            <a:normAutofit fontScale="92500"/>
          </a:bodyPr>
          <a:lstStyle/>
          <a:p>
            <a:r>
              <a:rPr lang="en-US" i="1" dirty="0" smtClean="0"/>
              <a:t>The </a:t>
            </a:r>
            <a:r>
              <a:rPr lang="en-US" i="1" dirty="0"/>
              <a:t>school's hapless Super-hero who is learning to be good at super-</a:t>
            </a:r>
            <a:r>
              <a:rPr lang="en-US" i="1" dirty="0" err="1"/>
              <a:t>heroing</a:t>
            </a:r>
            <a:r>
              <a:rPr lang="en-US" i="1" dirty="0"/>
              <a:t> with the help of his </a:t>
            </a:r>
            <a:r>
              <a:rPr lang="en-US" i="1" dirty="0" smtClean="0"/>
              <a:t>friends</a:t>
            </a:r>
          </a:p>
          <a:p>
            <a:r>
              <a:rPr lang="en-GB" dirty="0" err="1" smtClean="0"/>
              <a:t>Arwr</a:t>
            </a:r>
            <a:r>
              <a:rPr lang="en-GB" dirty="0" smtClean="0"/>
              <a:t> </a:t>
            </a:r>
            <a:r>
              <a:rPr lang="en-GB" dirty="0" err="1" smtClean="0"/>
              <a:t>arbennig</a:t>
            </a:r>
            <a:r>
              <a:rPr lang="en-GB" dirty="0" smtClean="0"/>
              <a:t> </a:t>
            </a:r>
            <a:r>
              <a:rPr lang="en-GB" dirty="0" err="1" smtClean="0"/>
              <a:t>yr</a:t>
            </a:r>
            <a:r>
              <a:rPr lang="en-GB" dirty="0" smtClean="0"/>
              <a:t> </a:t>
            </a:r>
            <a:r>
              <a:rPr lang="en-GB" dirty="0" err="1" smtClean="0"/>
              <a:t>ysgol</a:t>
            </a:r>
            <a:r>
              <a:rPr lang="en-GB" dirty="0" smtClean="0"/>
              <a:t> </a:t>
            </a:r>
            <a:r>
              <a:rPr lang="en-GB" dirty="0" err="1" smtClean="0"/>
              <a:t>sydd</a:t>
            </a:r>
            <a:r>
              <a:rPr lang="en-GB" dirty="0" smtClean="0"/>
              <a:t> </a:t>
            </a:r>
            <a:r>
              <a:rPr lang="en-GB" dirty="0" err="1" smtClean="0"/>
              <a:t>yn</a:t>
            </a:r>
            <a:r>
              <a:rPr lang="en-GB" dirty="0" smtClean="0"/>
              <a:t> </a:t>
            </a:r>
            <a:r>
              <a:rPr lang="en-GB" dirty="0" err="1" smtClean="0"/>
              <a:t>dysgu</a:t>
            </a:r>
            <a:r>
              <a:rPr lang="en-GB" dirty="0" smtClean="0"/>
              <a:t> bod </a:t>
            </a:r>
            <a:r>
              <a:rPr lang="en-GB" dirty="0" err="1" smtClean="0"/>
              <a:t>yn</a:t>
            </a:r>
            <a:r>
              <a:rPr lang="en-GB" dirty="0" smtClean="0"/>
              <a:t> </a:t>
            </a:r>
            <a:r>
              <a:rPr lang="en-GB" dirty="0" err="1" smtClean="0"/>
              <a:t>arwr</a:t>
            </a:r>
            <a:r>
              <a:rPr lang="en-GB" dirty="0" smtClean="0"/>
              <a:t> </a:t>
            </a:r>
            <a:r>
              <a:rPr lang="en-GB" dirty="0" err="1" smtClean="0"/>
              <a:t>gyda</a:t>
            </a:r>
            <a:r>
              <a:rPr lang="en-GB" dirty="0" smtClean="0"/>
              <a:t> </a:t>
            </a:r>
            <a:r>
              <a:rPr lang="en-GB" dirty="0" err="1" smtClean="0"/>
              <a:t>chymorth</a:t>
            </a:r>
            <a:r>
              <a:rPr lang="en-GB" dirty="0" smtClean="0"/>
              <a:t> </a:t>
            </a:r>
            <a:r>
              <a:rPr lang="en-GB" dirty="0" err="1" smtClean="0"/>
              <a:t>ei</a:t>
            </a:r>
            <a:r>
              <a:rPr lang="en-GB" dirty="0" smtClean="0"/>
              <a:t> </a:t>
            </a:r>
            <a:r>
              <a:rPr lang="en-GB" dirty="0" err="1" smtClean="0"/>
              <a:t>ffrindiau</a:t>
            </a:r>
            <a:endParaRPr lang="en-US"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664075" y="2373394"/>
            <a:ext cx="3200400" cy="3097050"/>
          </a:xfrm>
        </p:spPr>
      </p:pic>
    </p:spTree>
    <p:extLst>
      <p:ext uri="{BB962C8B-B14F-4D97-AF65-F5344CB8AC3E}">
        <p14:creationId xmlns:p14="http://schemas.microsoft.com/office/powerpoint/2010/main" val="33908592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Respect the Wonder Dog</a:t>
            </a:r>
            <a:endParaRPr lang="en-US" dirty="0"/>
          </a:p>
        </p:txBody>
      </p:sp>
      <p:sp>
        <p:nvSpPr>
          <p:cNvPr id="3" name="Content Placeholder 2"/>
          <p:cNvSpPr>
            <a:spLocks noGrp="1"/>
          </p:cNvSpPr>
          <p:nvPr>
            <p:ph sz="quarter" idx="13"/>
          </p:nvPr>
        </p:nvSpPr>
        <p:spPr/>
        <p:txBody>
          <a:bodyPr>
            <a:normAutofit fontScale="92500" lnSpcReduction="10000"/>
          </a:bodyPr>
          <a:lstStyle/>
          <a:p>
            <a:r>
              <a:rPr lang="en-US" i="1" dirty="0"/>
              <a:t>He teaches us how we show respect - to ourselves, our families, our school and our </a:t>
            </a:r>
            <a:r>
              <a:rPr lang="en-US" i="1" dirty="0" smtClean="0"/>
              <a:t>communities</a:t>
            </a:r>
          </a:p>
          <a:p>
            <a:r>
              <a:rPr lang="en-GB" dirty="0" err="1" smtClean="0"/>
              <a:t>Mae’n</a:t>
            </a:r>
            <a:r>
              <a:rPr lang="en-GB" dirty="0" smtClean="0"/>
              <a:t> </a:t>
            </a:r>
            <a:r>
              <a:rPr lang="en-GB" dirty="0" err="1" smtClean="0"/>
              <a:t>ein</a:t>
            </a:r>
            <a:r>
              <a:rPr lang="en-GB" dirty="0" smtClean="0"/>
              <a:t> </a:t>
            </a:r>
            <a:r>
              <a:rPr lang="en-GB" dirty="0" err="1" smtClean="0"/>
              <a:t>dysgu</a:t>
            </a:r>
            <a:r>
              <a:rPr lang="en-GB" dirty="0" smtClean="0"/>
              <a:t> </a:t>
            </a:r>
            <a:r>
              <a:rPr lang="en-GB" dirty="0" err="1" smtClean="0"/>
              <a:t>sut</a:t>
            </a:r>
            <a:r>
              <a:rPr lang="en-GB" dirty="0" smtClean="0"/>
              <a:t> </a:t>
            </a:r>
            <a:r>
              <a:rPr lang="en-GB" dirty="0" err="1" smtClean="0"/>
              <a:t>i</a:t>
            </a:r>
            <a:r>
              <a:rPr lang="en-GB" dirty="0" smtClean="0"/>
              <a:t> </a:t>
            </a:r>
            <a:r>
              <a:rPr lang="en-GB" dirty="0" err="1" smtClean="0"/>
              <a:t>ddangos</a:t>
            </a:r>
            <a:r>
              <a:rPr lang="en-GB" dirty="0" smtClean="0"/>
              <a:t> parch at </a:t>
            </a:r>
            <a:r>
              <a:rPr lang="en-GB" dirty="0" err="1" smtClean="0"/>
              <a:t>ein</a:t>
            </a:r>
            <a:r>
              <a:rPr lang="en-GB" dirty="0" smtClean="0"/>
              <a:t> </a:t>
            </a:r>
            <a:r>
              <a:rPr lang="en-GB" dirty="0" err="1" smtClean="0"/>
              <a:t>hunain</a:t>
            </a:r>
            <a:r>
              <a:rPr lang="en-GB" dirty="0" smtClean="0"/>
              <a:t>, </a:t>
            </a:r>
            <a:r>
              <a:rPr lang="en-GB" dirty="0" err="1" smtClean="0"/>
              <a:t>ein</a:t>
            </a:r>
            <a:r>
              <a:rPr lang="en-GB" dirty="0" smtClean="0"/>
              <a:t> </a:t>
            </a:r>
            <a:r>
              <a:rPr lang="en-GB" dirty="0" err="1" smtClean="0"/>
              <a:t>teuluoedd</a:t>
            </a:r>
            <a:r>
              <a:rPr lang="en-GB" dirty="0" smtClean="0"/>
              <a:t>, </a:t>
            </a:r>
            <a:r>
              <a:rPr lang="en-GB" dirty="0" err="1" smtClean="0"/>
              <a:t>ein</a:t>
            </a:r>
            <a:r>
              <a:rPr lang="en-GB" dirty="0" smtClean="0"/>
              <a:t> </a:t>
            </a:r>
            <a:r>
              <a:rPr lang="en-GB" dirty="0" err="1" smtClean="0"/>
              <a:t>ysgolion</a:t>
            </a:r>
            <a:r>
              <a:rPr lang="en-GB" dirty="0" smtClean="0"/>
              <a:t> </a:t>
            </a:r>
            <a:r>
              <a:rPr lang="en-GB" dirty="0" err="1" smtClean="0"/>
              <a:t>a’n</a:t>
            </a:r>
            <a:r>
              <a:rPr lang="en-GB" dirty="0" smtClean="0"/>
              <a:t> </a:t>
            </a:r>
            <a:r>
              <a:rPr lang="en-GB" dirty="0" err="1" smtClean="0"/>
              <a:t>cymunedau</a:t>
            </a:r>
            <a:endParaRPr lang="en-US"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912320" y="2119313"/>
            <a:ext cx="2703909" cy="3605212"/>
          </a:xfrm>
        </p:spPr>
      </p:pic>
    </p:spTree>
    <p:extLst>
      <p:ext uri="{BB962C8B-B14F-4D97-AF65-F5344CB8AC3E}">
        <p14:creationId xmlns:p14="http://schemas.microsoft.com/office/powerpoint/2010/main" val="14540373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Proud Pony</a:t>
            </a:r>
            <a:endParaRPr lang="en-US" dirty="0"/>
          </a:p>
        </p:txBody>
      </p:sp>
      <p:sp>
        <p:nvSpPr>
          <p:cNvPr id="3" name="Content Placeholder 2"/>
          <p:cNvSpPr>
            <a:spLocks noGrp="1"/>
          </p:cNvSpPr>
          <p:nvPr>
            <p:ph sz="quarter" idx="13"/>
          </p:nvPr>
        </p:nvSpPr>
        <p:spPr/>
        <p:txBody>
          <a:bodyPr>
            <a:normAutofit fontScale="92500" lnSpcReduction="10000"/>
          </a:bodyPr>
          <a:lstStyle/>
          <a:p>
            <a:r>
              <a:rPr lang="en-US" i="1" dirty="0"/>
              <a:t>T</a:t>
            </a:r>
            <a:r>
              <a:rPr lang="en-US" i="1" dirty="0" smtClean="0"/>
              <a:t>eaches </a:t>
            </a:r>
            <a:r>
              <a:rPr lang="en-US" i="1" dirty="0"/>
              <a:t>us to be proud to be ourselves - and to be proud of all the communities and cultures to which we </a:t>
            </a:r>
            <a:r>
              <a:rPr lang="en-US" i="1" dirty="0" smtClean="0"/>
              <a:t>belong</a:t>
            </a:r>
          </a:p>
          <a:p>
            <a:r>
              <a:rPr lang="en-GB" dirty="0" err="1" smtClean="0"/>
              <a:t>Mae’n</a:t>
            </a:r>
            <a:r>
              <a:rPr lang="en-GB" dirty="0" smtClean="0"/>
              <a:t> </a:t>
            </a:r>
            <a:r>
              <a:rPr lang="en-GB" dirty="0" err="1" smtClean="0"/>
              <a:t>ein</a:t>
            </a:r>
            <a:r>
              <a:rPr lang="en-GB" dirty="0" smtClean="0"/>
              <a:t> </a:t>
            </a:r>
            <a:r>
              <a:rPr lang="en-GB" dirty="0" err="1" smtClean="0"/>
              <a:t>dysgu</a:t>
            </a:r>
            <a:r>
              <a:rPr lang="en-GB" dirty="0" smtClean="0"/>
              <a:t> </a:t>
            </a:r>
            <a:r>
              <a:rPr lang="en-GB" dirty="0" err="1" smtClean="0"/>
              <a:t>sut</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falch</a:t>
            </a:r>
            <a:r>
              <a:rPr lang="en-GB" dirty="0" smtClean="0"/>
              <a:t> </a:t>
            </a:r>
            <a:r>
              <a:rPr lang="en-GB" dirty="0" err="1" smtClean="0"/>
              <a:t>o’n</a:t>
            </a:r>
            <a:r>
              <a:rPr lang="en-GB" dirty="0" smtClean="0"/>
              <a:t> </a:t>
            </a:r>
            <a:r>
              <a:rPr lang="en-GB" dirty="0" err="1" smtClean="0"/>
              <a:t>hunain</a:t>
            </a:r>
            <a:r>
              <a:rPr lang="en-GB" dirty="0" smtClean="0"/>
              <a:t> ac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falch</a:t>
            </a:r>
            <a:r>
              <a:rPr lang="en-GB" dirty="0" smtClean="0"/>
              <a:t> </a:t>
            </a:r>
            <a:r>
              <a:rPr lang="en-GB" dirty="0" err="1" smtClean="0"/>
              <a:t>o’n</a:t>
            </a:r>
            <a:r>
              <a:rPr lang="en-GB" dirty="0" smtClean="0"/>
              <a:t> </a:t>
            </a:r>
            <a:r>
              <a:rPr lang="en-GB" dirty="0" err="1" smtClean="0"/>
              <a:t>cymunedau</a:t>
            </a:r>
            <a:r>
              <a:rPr lang="en-GB" dirty="0" smtClean="0"/>
              <a:t> </a:t>
            </a:r>
            <a:r>
              <a:rPr lang="en-GB" dirty="0" err="1" smtClean="0"/>
              <a:t>a’n</a:t>
            </a:r>
            <a:r>
              <a:rPr lang="en-GB" dirty="0" smtClean="0"/>
              <a:t> </a:t>
            </a:r>
            <a:r>
              <a:rPr lang="en-GB" dirty="0" err="1" smtClean="0"/>
              <a:t>diwylliannau</a:t>
            </a:r>
            <a:endParaRPr lang="en-US"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664075" y="2406121"/>
            <a:ext cx="3200400" cy="3031595"/>
          </a:xfrm>
        </p:spPr>
      </p:pic>
    </p:spTree>
    <p:extLst>
      <p:ext uri="{BB962C8B-B14F-4D97-AF65-F5344CB8AC3E}">
        <p14:creationId xmlns:p14="http://schemas.microsoft.com/office/powerpoint/2010/main" val="12905957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Brave Bear</a:t>
            </a:r>
            <a:endParaRPr lang="en-US" dirty="0"/>
          </a:p>
        </p:txBody>
      </p:sp>
      <p:sp>
        <p:nvSpPr>
          <p:cNvPr id="3" name="Content Placeholder 2"/>
          <p:cNvSpPr>
            <a:spLocks noGrp="1"/>
          </p:cNvSpPr>
          <p:nvPr>
            <p:ph sz="quarter" idx="13"/>
          </p:nvPr>
        </p:nvSpPr>
        <p:spPr/>
        <p:txBody>
          <a:bodyPr>
            <a:normAutofit fontScale="92500"/>
          </a:bodyPr>
          <a:lstStyle/>
          <a:p>
            <a:r>
              <a:rPr lang="en-US" i="1" dirty="0"/>
              <a:t>Being brave when faced with new challenges is hard. Brave Bear teaches us that if he can do it, so can </a:t>
            </a:r>
            <a:r>
              <a:rPr lang="en-US" i="1" dirty="0" smtClean="0"/>
              <a:t>we</a:t>
            </a:r>
          </a:p>
          <a:p>
            <a:r>
              <a:rPr lang="en-GB" dirty="0" smtClean="0"/>
              <a:t>Mae </a:t>
            </a:r>
            <a:r>
              <a:rPr lang="en-GB" dirty="0" err="1" smtClean="0"/>
              <a:t>dangos</a:t>
            </a:r>
            <a:r>
              <a:rPr lang="en-GB" dirty="0" smtClean="0"/>
              <a:t> </a:t>
            </a:r>
            <a:r>
              <a:rPr lang="en-GB" dirty="0" err="1" smtClean="0"/>
              <a:t>dewrder</a:t>
            </a:r>
            <a:r>
              <a:rPr lang="en-GB" dirty="0" smtClean="0"/>
              <a:t> </a:t>
            </a:r>
            <a:r>
              <a:rPr lang="en-GB" dirty="0" err="1" smtClean="0"/>
              <a:t>gyda</a:t>
            </a:r>
            <a:r>
              <a:rPr lang="en-GB" dirty="0" smtClean="0"/>
              <a:t> </a:t>
            </a:r>
            <a:r>
              <a:rPr lang="en-GB" dirty="0" err="1" smtClean="0"/>
              <a:t>heriau</a:t>
            </a:r>
            <a:r>
              <a:rPr lang="en-GB" dirty="0" smtClean="0"/>
              <a:t> </a:t>
            </a:r>
            <a:r>
              <a:rPr lang="en-GB" dirty="0" err="1" smtClean="0"/>
              <a:t>newydd</a:t>
            </a:r>
            <a:r>
              <a:rPr lang="en-GB" dirty="0" smtClean="0"/>
              <a:t> </a:t>
            </a:r>
            <a:r>
              <a:rPr lang="en-GB" dirty="0" err="1" smtClean="0"/>
              <a:t>yn</a:t>
            </a:r>
            <a:r>
              <a:rPr lang="en-GB" dirty="0" smtClean="0"/>
              <a:t> </a:t>
            </a:r>
            <a:r>
              <a:rPr lang="en-GB" dirty="0" err="1" smtClean="0"/>
              <a:t>anodd</a:t>
            </a:r>
            <a:r>
              <a:rPr lang="en-GB" dirty="0" smtClean="0"/>
              <a:t>. </a:t>
            </a:r>
            <a:r>
              <a:rPr lang="en-GB" dirty="0" err="1" smtClean="0"/>
              <a:t>Os</a:t>
            </a:r>
            <a:r>
              <a:rPr lang="en-GB" dirty="0" smtClean="0"/>
              <a:t> </a:t>
            </a:r>
            <a:r>
              <a:rPr lang="en-GB" dirty="0" err="1" smtClean="0"/>
              <a:t>medr</a:t>
            </a:r>
            <a:r>
              <a:rPr lang="en-GB" dirty="0" smtClean="0"/>
              <a:t> e </a:t>
            </a:r>
            <a:r>
              <a:rPr lang="en-GB" dirty="0" err="1" smtClean="0"/>
              <a:t>ei</a:t>
            </a:r>
            <a:r>
              <a:rPr lang="en-GB" dirty="0" smtClean="0"/>
              <a:t> </a:t>
            </a:r>
            <a:r>
              <a:rPr lang="en-GB" dirty="0" err="1" smtClean="0"/>
              <a:t>wneud</a:t>
            </a:r>
            <a:r>
              <a:rPr lang="en-GB" dirty="0" smtClean="0"/>
              <a:t>, </a:t>
            </a:r>
            <a:r>
              <a:rPr lang="en-GB" dirty="0" err="1" smtClean="0"/>
              <a:t>medrwn</a:t>
            </a:r>
            <a:r>
              <a:rPr lang="en-GB" dirty="0" smtClean="0"/>
              <a:t> </a:t>
            </a:r>
            <a:r>
              <a:rPr lang="en-GB" dirty="0" err="1" smtClean="0"/>
              <a:t>ni</a:t>
            </a:r>
            <a:endParaRPr lang="en-US"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664075" y="2369949"/>
            <a:ext cx="3200400" cy="3103940"/>
          </a:xfrm>
        </p:spPr>
      </p:pic>
    </p:spTree>
    <p:extLst>
      <p:ext uri="{BB962C8B-B14F-4D97-AF65-F5344CB8AC3E}">
        <p14:creationId xmlns:p14="http://schemas.microsoft.com/office/powerpoint/2010/main" val="19378061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Samda</a:t>
            </a:r>
            <a:r>
              <a:rPr lang="en-GB" dirty="0" smtClean="0"/>
              <a:t> the Successful</a:t>
            </a:r>
            <a:endParaRPr lang="en-US" dirty="0"/>
          </a:p>
        </p:txBody>
      </p:sp>
      <p:sp>
        <p:nvSpPr>
          <p:cNvPr id="3" name="Content Placeholder 2"/>
          <p:cNvSpPr>
            <a:spLocks noGrp="1"/>
          </p:cNvSpPr>
          <p:nvPr>
            <p:ph sz="quarter" idx="13"/>
          </p:nvPr>
        </p:nvSpPr>
        <p:spPr/>
        <p:txBody>
          <a:bodyPr>
            <a:normAutofit fontScale="92500"/>
          </a:bodyPr>
          <a:lstStyle/>
          <a:p>
            <a:r>
              <a:rPr lang="en-US" i="1" dirty="0" err="1"/>
              <a:t>Samda</a:t>
            </a:r>
            <a:r>
              <a:rPr lang="en-US" i="1" dirty="0"/>
              <a:t> is quite shy but teaches us that we can all succeed </a:t>
            </a:r>
            <a:r>
              <a:rPr lang="en-US" i="1" dirty="0" smtClean="0"/>
              <a:t>- </a:t>
            </a:r>
            <a:r>
              <a:rPr lang="en-US" i="1" dirty="0"/>
              <a:t>if we just work </a:t>
            </a:r>
            <a:r>
              <a:rPr lang="en-US" i="1" dirty="0" smtClean="0"/>
              <a:t>hard</a:t>
            </a:r>
          </a:p>
          <a:p>
            <a:r>
              <a:rPr lang="en-GB" dirty="0" smtClean="0"/>
              <a:t>Mae </a:t>
            </a:r>
            <a:r>
              <a:rPr lang="en-GB" dirty="0" err="1" smtClean="0"/>
              <a:t>Samda</a:t>
            </a:r>
            <a:r>
              <a:rPr lang="en-GB" dirty="0" smtClean="0"/>
              <a:t> </a:t>
            </a:r>
            <a:r>
              <a:rPr lang="en-GB" dirty="0" err="1" smtClean="0"/>
              <a:t>yn</a:t>
            </a:r>
            <a:r>
              <a:rPr lang="en-GB" dirty="0" smtClean="0"/>
              <a:t> </a:t>
            </a:r>
            <a:r>
              <a:rPr lang="en-GB" dirty="0" err="1" smtClean="0"/>
              <a:t>eithaf</a:t>
            </a:r>
            <a:r>
              <a:rPr lang="en-GB" dirty="0" smtClean="0"/>
              <a:t> </a:t>
            </a:r>
            <a:r>
              <a:rPr lang="en-GB" dirty="0" err="1" smtClean="0"/>
              <a:t>swil</a:t>
            </a:r>
            <a:r>
              <a:rPr lang="en-GB" dirty="0" smtClean="0"/>
              <a:t>, </a:t>
            </a:r>
            <a:r>
              <a:rPr lang="en-GB" dirty="0" err="1" smtClean="0"/>
              <a:t>ond</a:t>
            </a:r>
            <a:r>
              <a:rPr lang="en-GB" dirty="0" smtClean="0"/>
              <a:t> </a:t>
            </a:r>
            <a:r>
              <a:rPr lang="en-GB" dirty="0" err="1" smtClean="0"/>
              <a:t>mae’n</a:t>
            </a:r>
            <a:r>
              <a:rPr lang="en-GB" dirty="0" smtClean="0"/>
              <a:t> </a:t>
            </a:r>
            <a:r>
              <a:rPr lang="en-GB" dirty="0" err="1" smtClean="0"/>
              <a:t>ein</a:t>
            </a:r>
            <a:r>
              <a:rPr lang="en-GB" dirty="0" smtClean="0"/>
              <a:t> </a:t>
            </a:r>
            <a:r>
              <a:rPr lang="en-GB" dirty="0" err="1" smtClean="0"/>
              <a:t>dysgu</a:t>
            </a:r>
            <a:r>
              <a:rPr lang="en-GB" dirty="0" smtClean="0"/>
              <a:t> </a:t>
            </a:r>
            <a:r>
              <a:rPr lang="en-GB" dirty="0" err="1" smtClean="0"/>
              <a:t>ein</a:t>
            </a:r>
            <a:r>
              <a:rPr lang="en-GB" dirty="0" smtClean="0"/>
              <a:t> bod </a:t>
            </a:r>
            <a:r>
              <a:rPr lang="en-GB" dirty="0" err="1" smtClean="0"/>
              <a:t>ni</a:t>
            </a:r>
            <a:r>
              <a:rPr lang="en-GB" dirty="0" smtClean="0"/>
              <a:t> </a:t>
            </a:r>
            <a:r>
              <a:rPr lang="en-GB" dirty="0" err="1" smtClean="0"/>
              <a:t>i</a:t>
            </a:r>
            <a:r>
              <a:rPr lang="en-GB" dirty="0" smtClean="0"/>
              <a:t> </a:t>
            </a:r>
            <a:r>
              <a:rPr lang="en-GB" dirty="0" err="1" smtClean="0"/>
              <a:t>gyd</a:t>
            </a:r>
            <a:r>
              <a:rPr lang="en-GB" dirty="0" smtClean="0"/>
              <a:t> </a:t>
            </a:r>
            <a:r>
              <a:rPr lang="en-GB" dirty="0" err="1" smtClean="0"/>
              <a:t>yn</a:t>
            </a:r>
            <a:r>
              <a:rPr lang="en-GB" dirty="0" smtClean="0"/>
              <a:t> </a:t>
            </a:r>
            <a:r>
              <a:rPr lang="en-GB" dirty="0" err="1" smtClean="0"/>
              <a:t>medru</a:t>
            </a:r>
            <a:r>
              <a:rPr lang="en-GB" dirty="0" smtClean="0"/>
              <a:t> </a:t>
            </a:r>
            <a:r>
              <a:rPr lang="en-GB" dirty="0" err="1" smtClean="0"/>
              <a:t>llwyddo</a:t>
            </a:r>
            <a:r>
              <a:rPr lang="en-GB" dirty="0" smtClean="0"/>
              <a:t> </a:t>
            </a:r>
            <a:r>
              <a:rPr lang="en-GB" dirty="0" err="1" smtClean="0"/>
              <a:t>os</a:t>
            </a:r>
            <a:r>
              <a:rPr lang="en-GB" dirty="0" smtClean="0"/>
              <a:t> </a:t>
            </a:r>
            <a:r>
              <a:rPr lang="en-GB" dirty="0" err="1" smtClean="0"/>
              <a:t>byddwn</a:t>
            </a:r>
            <a:r>
              <a:rPr lang="en-GB" dirty="0" smtClean="0"/>
              <a:t> </a:t>
            </a:r>
            <a:r>
              <a:rPr lang="en-GB" dirty="0" err="1" smtClean="0"/>
              <a:t>yn</a:t>
            </a:r>
            <a:r>
              <a:rPr lang="en-GB" dirty="0" smtClean="0"/>
              <a:t> </a:t>
            </a:r>
            <a:r>
              <a:rPr lang="en-GB" dirty="0" err="1" smtClean="0"/>
              <a:t>gweithio’n</a:t>
            </a:r>
            <a:r>
              <a:rPr lang="en-GB" dirty="0" smtClean="0"/>
              <a:t> </a:t>
            </a:r>
            <a:r>
              <a:rPr lang="en-GB" dirty="0" err="1" smtClean="0"/>
              <a:t>galed</a:t>
            </a:r>
            <a:endParaRPr lang="en-US" dirty="0"/>
          </a:p>
          <a:p>
            <a:endParaRPr lang="en-US"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664075" y="2388896"/>
            <a:ext cx="3200400" cy="3066045"/>
          </a:xfrm>
        </p:spPr>
      </p:pic>
    </p:spTree>
    <p:extLst>
      <p:ext uri="{BB962C8B-B14F-4D97-AF65-F5344CB8AC3E}">
        <p14:creationId xmlns:p14="http://schemas.microsoft.com/office/powerpoint/2010/main" val="9784575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200" dirty="0"/>
          </a:p>
        </p:txBody>
      </p:sp>
      <p:sp>
        <p:nvSpPr>
          <p:cNvPr id="5" name="Content Placeholder 4"/>
          <p:cNvSpPr>
            <a:spLocks noGrp="1"/>
          </p:cNvSpPr>
          <p:nvPr>
            <p:ph idx="1"/>
          </p:nvPr>
        </p:nvSpPr>
        <p:spPr/>
        <p:txBody>
          <a:bodyPr/>
          <a:lstStyle/>
          <a:p>
            <a:r>
              <a:rPr lang="en-US" dirty="0"/>
              <a:t>A Rights Respecting School is a place where we can all feel confident with ourselves and it encourages us to use our voice. It has helped me build my confidence. It has helped me raise awareness of injustice in the </a:t>
            </a:r>
            <a:r>
              <a:rPr lang="en-US" dirty="0" smtClean="0"/>
              <a:t>world</a:t>
            </a:r>
          </a:p>
          <a:p>
            <a:r>
              <a:rPr lang="en-GB" dirty="0" smtClean="0"/>
              <a:t>A pupil from a primary rights respecting school (UNICEF, </a:t>
            </a:r>
            <a:r>
              <a:rPr lang="en-GB" dirty="0" err="1" smtClean="0"/>
              <a:t>nd</a:t>
            </a:r>
            <a:r>
              <a:rPr lang="en-GB" dirty="0" smtClean="0"/>
              <a:t>)</a:t>
            </a: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3728" y="1094787"/>
            <a:ext cx="5286375" cy="648073"/>
          </a:xfrm>
          <a:prstGeom prst="rect">
            <a:avLst/>
          </a:prstGeom>
        </p:spPr>
      </p:pic>
    </p:spTree>
    <p:extLst>
      <p:ext uri="{BB962C8B-B14F-4D97-AF65-F5344CB8AC3E}">
        <p14:creationId xmlns:p14="http://schemas.microsoft.com/office/powerpoint/2010/main" val="28248415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5" name="Content Placeholder 4"/>
          <p:cNvSpPr>
            <a:spLocks noGrp="1"/>
          </p:cNvSpPr>
          <p:nvPr>
            <p:ph sz="quarter" idx="13"/>
          </p:nvPr>
        </p:nvSpPr>
        <p:spPr/>
        <p:txBody>
          <a:bodyPr/>
          <a:lstStyle/>
          <a:p>
            <a:r>
              <a:rPr lang="en-GB" dirty="0" smtClean="0"/>
              <a:t>Mae 4 </a:t>
            </a:r>
            <a:r>
              <a:rPr lang="en-GB" dirty="0" err="1" smtClean="0"/>
              <a:t>prif</a:t>
            </a:r>
            <a:r>
              <a:rPr lang="en-GB" dirty="0" smtClean="0"/>
              <a:t> </a:t>
            </a:r>
            <a:r>
              <a:rPr lang="en-GB" dirty="0" err="1" smtClean="0"/>
              <a:t>ardal</a:t>
            </a:r>
            <a:r>
              <a:rPr lang="en-GB" dirty="0" smtClean="0"/>
              <a:t> o impact </a:t>
            </a:r>
            <a:r>
              <a:rPr lang="en-GB" dirty="0" err="1" smtClean="0"/>
              <a:t>ar</a:t>
            </a:r>
            <a:r>
              <a:rPr lang="en-GB" dirty="0" smtClean="0"/>
              <a:t> </a:t>
            </a:r>
            <a:r>
              <a:rPr lang="en-GB" dirty="0" err="1" smtClean="0"/>
              <a:t>blant</a:t>
            </a:r>
            <a:r>
              <a:rPr lang="en-GB" dirty="0" smtClean="0"/>
              <a:t> </a:t>
            </a:r>
            <a:r>
              <a:rPr lang="en-GB" dirty="0" err="1" smtClean="0"/>
              <a:t>mewn</a:t>
            </a:r>
            <a:r>
              <a:rPr lang="en-GB" dirty="0" smtClean="0"/>
              <a:t> Ysgol </a:t>
            </a:r>
            <a:r>
              <a:rPr lang="en-GB" dirty="0" err="1" smtClean="0"/>
              <a:t>Seiliedig</a:t>
            </a:r>
            <a:r>
              <a:rPr lang="en-GB" dirty="0" smtClean="0"/>
              <a:t> </a:t>
            </a:r>
            <a:r>
              <a:rPr lang="en-GB" dirty="0" err="1" smtClean="0"/>
              <a:t>ar</a:t>
            </a:r>
            <a:r>
              <a:rPr lang="en-GB" dirty="0" smtClean="0"/>
              <a:t> </a:t>
            </a:r>
            <a:r>
              <a:rPr lang="en-GB" dirty="0" err="1" smtClean="0"/>
              <a:t>Hawliau</a:t>
            </a:r>
            <a:endParaRPr lang="en-GB" dirty="0" smtClean="0"/>
          </a:p>
          <a:p>
            <a:pPr lvl="1"/>
            <a:r>
              <a:rPr lang="en-GB" dirty="0" err="1" smtClean="0"/>
              <a:t>Lles</a:t>
            </a:r>
            <a:endParaRPr lang="en-GB" dirty="0" smtClean="0"/>
          </a:p>
          <a:p>
            <a:pPr lvl="1"/>
            <a:r>
              <a:rPr lang="en-GB" dirty="0" err="1" smtClean="0"/>
              <a:t>Cyfranogiad</a:t>
            </a:r>
            <a:endParaRPr lang="en-GB" dirty="0" smtClean="0"/>
          </a:p>
          <a:p>
            <a:pPr lvl="1"/>
            <a:r>
              <a:rPr lang="en-GB" dirty="0" err="1" smtClean="0"/>
              <a:t>Perthnasau</a:t>
            </a:r>
            <a:endParaRPr lang="en-GB" dirty="0" smtClean="0"/>
          </a:p>
          <a:p>
            <a:pPr lvl="1"/>
            <a:r>
              <a:rPr lang="en-GB" dirty="0" smtClean="0"/>
              <a:t>Hunan </a:t>
            </a:r>
            <a:r>
              <a:rPr lang="en-GB" dirty="0" err="1" smtClean="0"/>
              <a:t>werth</a:t>
            </a:r>
            <a:endParaRPr lang="en-US" dirty="0"/>
          </a:p>
        </p:txBody>
      </p:sp>
      <p:sp>
        <p:nvSpPr>
          <p:cNvPr id="6" name="Content Placeholder 5"/>
          <p:cNvSpPr>
            <a:spLocks noGrp="1"/>
          </p:cNvSpPr>
          <p:nvPr>
            <p:ph sz="quarter" idx="14"/>
          </p:nvPr>
        </p:nvSpPr>
        <p:spPr/>
        <p:txBody>
          <a:bodyPr/>
          <a:lstStyle/>
          <a:p>
            <a:r>
              <a:rPr lang="en-US" i="1" dirty="0"/>
              <a:t>There are </a:t>
            </a:r>
            <a:r>
              <a:rPr lang="en-US" b="1" i="1" dirty="0"/>
              <a:t>four</a:t>
            </a:r>
            <a:r>
              <a:rPr lang="en-US" i="1" dirty="0"/>
              <a:t> key areas of impact for children at a Rights Respecting </a:t>
            </a:r>
            <a:r>
              <a:rPr lang="en-US" i="1" dirty="0" smtClean="0"/>
              <a:t>school</a:t>
            </a:r>
          </a:p>
          <a:p>
            <a:pPr lvl="1"/>
            <a:r>
              <a:rPr lang="en-US" i="1" dirty="0" smtClean="0"/>
              <a:t>wellbeing,</a:t>
            </a:r>
          </a:p>
          <a:p>
            <a:pPr lvl="1"/>
            <a:r>
              <a:rPr lang="en-US" i="1" dirty="0" smtClean="0"/>
              <a:t>participation,</a:t>
            </a:r>
          </a:p>
          <a:p>
            <a:pPr lvl="1"/>
            <a:r>
              <a:rPr lang="en-US" i="1" dirty="0" smtClean="0"/>
              <a:t>relationships</a:t>
            </a:r>
          </a:p>
          <a:p>
            <a:pPr lvl="1"/>
            <a:r>
              <a:rPr lang="en-US" i="1" dirty="0" smtClean="0"/>
              <a:t>self-esteem</a:t>
            </a:r>
            <a:endParaRPr lang="en-US" i="1"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5660" y="1102265"/>
            <a:ext cx="5286375" cy="648073"/>
          </a:xfrm>
          <a:prstGeom prst="rect">
            <a:avLst/>
          </a:prstGeom>
        </p:spPr>
      </p:pic>
    </p:spTree>
    <p:extLst>
      <p:ext uri="{BB962C8B-B14F-4D97-AF65-F5344CB8AC3E}">
        <p14:creationId xmlns:p14="http://schemas.microsoft.com/office/powerpoint/2010/main" val="37144556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3"/>
          </p:nvPr>
        </p:nvSpPr>
        <p:spPr/>
        <p:txBody>
          <a:bodyPr/>
          <a:lstStyle/>
          <a:p>
            <a:r>
              <a:rPr lang="en-GB" dirty="0" err="1" smtClean="0"/>
              <a:t>Wrth</a:t>
            </a:r>
            <a:r>
              <a:rPr lang="en-GB" dirty="0" smtClean="0"/>
              <a:t> </a:t>
            </a:r>
            <a:r>
              <a:rPr lang="en-GB" dirty="0" err="1" smtClean="0"/>
              <a:t>annog</a:t>
            </a:r>
            <a:r>
              <a:rPr lang="en-GB" dirty="0" smtClean="0"/>
              <a:t> </a:t>
            </a:r>
            <a:r>
              <a:rPr lang="en-GB" dirty="0" err="1" smtClean="0"/>
              <a:t>gwerthoedd</a:t>
            </a:r>
            <a:r>
              <a:rPr lang="en-GB" dirty="0" smtClean="0"/>
              <a:t> parch, </a:t>
            </a:r>
            <a:r>
              <a:rPr lang="en-GB" dirty="0" err="1" smtClean="0"/>
              <a:t>urddas</a:t>
            </a:r>
            <a:r>
              <a:rPr lang="en-GB" dirty="0"/>
              <a:t> </a:t>
            </a:r>
            <a:r>
              <a:rPr lang="en-GB" dirty="0" smtClean="0"/>
              <a:t>a dim </a:t>
            </a:r>
            <a:r>
              <a:rPr lang="en-GB" dirty="0" err="1" smtClean="0"/>
              <a:t>anffafriaeth</a:t>
            </a:r>
            <a:r>
              <a:rPr lang="en-GB" dirty="0" smtClean="0"/>
              <a:t>, </a:t>
            </a:r>
            <a:r>
              <a:rPr lang="en-GB" dirty="0" err="1" smtClean="0"/>
              <a:t>hybir</a:t>
            </a:r>
            <a:r>
              <a:rPr lang="en-GB" dirty="0" smtClean="0"/>
              <a:t> </a:t>
            </a:r>
            <a:r>
              <a:rPr lang="en-GB" dirty="0" err="1" smtClean="0"/>
              <a:t>hunan</a:t>
            </a:r>
            <a:r>
              <a:rPr lang="en-GB" dirty="0" smtClean="0"/>
              <a:t> </a:t>
            </a:r>
            <a:r>
              <a:rPr lang="en-GB" dirty="0" err="1" smtClean="0"/>
              <a:t>werth</a:t>
            </a:r>
            <a:r>
              <a:rPr lang="en-GB" dirty="0" smtClean="0"/>
              <a:t> a </a:t>
            </a:r>
            <a:r>
              <a:rPr lang="en-GB" dirty="0" err="1" smtClean="0"/>
              <a:t>lles</a:t>
            </a:r>
            <a:r>
              <a:rPr lang="en-GB" dirty="0" smtClean="0"/>
              <a:t> ac </a:t>
            </a:r>
            <a:r>
              <a:rPr lang="en-GB" dirty="0" err="1" smtClean="0"/>
              <a:t>maent</a:t>
            </a:r>
            <a:r>
              <a:rPr lang="en-GB" dirty="0" smtClean="0"/>
              <a:t> </a:t>
            </a:r>
            <a:r>
              <a:rPr lang="en-GB" dirty="0" err="1" smtClean="0"/>
              <a:t>yn</a:t>
            </a:r>
            <a:r>
              <a:rPr lang="en-GB" dirty="0" smtClean="0"/>
              <a:t> </a:t>
            </a:r>
            <a:r>
              <a:rPr lang="en-GB" dirty="0" err="1" smtClean="0"/>
              <a:t>llai</a:t>
            </a:r>
            <a:r>
              <a:rPr lang="en-GB" dirty="0" smtClean="0"/>
              <a:t> </a:t>
            </a:r>
            <a:r>
              <a:rPr lang="en-GB" dirty="0" err="1" smtClean="0"/>
              <a:t>tebygol</a:t>
            </a:r>
            <a:r>
              <a:rPr lang="en-GB" dirty="0" smtClean="0"/>
              <a:t> o </a:t>
            </a:r>
            <a:r>
              <a:rPr lang="en-GB" dirty="0" err="1" smtClean="0"/>
              <a:t>ddioddef</a:t>
            </a:r>
            <a:r>
              <a:rPr lang="en-GB" dirty="0" smtClean="0"/>
              <a:t> o </a:t>
            </a:r>
            <a:r>
              <a:rPr lang="en-GB" dirty="0" err="1" smtClean="0"/>
              <a:t>straen</a:t>
            </a:r>
            <a:r>
              <a:rPr lang="en-GB" dirty="0" smtClean="0"/>
              <a:t> </a:t>
            </a:r>
            <a:endParaRPr lang="en-US" dirty="0"/>
          </a:p>
        </p:txBody>
      </p:sp>
      <p:sp>
        <p:nvSpPr>
          <p:cNvPr id="4" name="Content Placeholder 3"/>
          <p:cNvSpPr>
            <a:spLocks noGrp="1"/>
          </p:cNvSpPr>
          <p:nvPr>
            <p:ph sz="quarter" idx="14"/>
          </p:nvPr>
        </p:nvSpPr>
        <p:spPr>
          <a:xfrm>
            <a:off x="4663440" y="2119312"/>
            <a:ext cx="3200400" cy="3901975"/>
          </a:xfrm>
        </p:spPr>
        <p:txBody>
          <a:bodyPr>
            <a:normAutofit lnSpcReduction="10000"/>
          </a:bodyPr>
          <a:lstStyle/>
          <a:p>
            <a:pPr>
              <a:lnSpc>
                <a:spcPct val="110000"/>
              </a:lnSpc>
            </a:pPr>
            <a:r>
              <a:rPr lang="en-US" i="1" dirty="0"/>
              <a:t>By promoting the values of respect, dignity and non-discrimination, children’s self-esteem and well-being is boosted and they are less likely to suffer from stress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4457" y="1094787"/>
            <a:ext cx="5286375" cy="648073"/>
          </a:xfrm>
          <a:prstGeom prst="rect">
            <a:avLst/>
          </a:prstGeom>
        </p:spPr>
      </p:pic>
    </p:spTree>
    <p:extLst>
      <p:ext uri="{BB962C8B-B14F-4D97-AF65-F5344CB8AC3E}">
        <p14:creationId xmlns:p14="http://schemas.microsoft.com/office/powerpoint/2010/main" val="40725280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3"/>
          </p:nvPr>
        </p:nvSpPr>
        <p:spPr/>
        <p:txBody>
          <a:bodyPr>
            <a:normAutofit fontScale="92500"/>
          </a:bodyPr>
          <a:lstStyle/>
          <a:p>
            <a:r>
              <a:rPr lang="en-GB" dirty="0" smtClean="0"/>
              <a:t>97% </a:t>
            </a:r>
            <a:r>
              <a:rPr lang="en-GB" dirty="0" err="1" smtClean="0"/>
              <a:t>penaethiaid</a:t>
            </a:r>
            <a:r>
              <a:rPr lang="en-GB" dirty="0" smtClean="0"/>
              <a:t> </a:t>
            </a:r>
            <a:r>
              <a:rPr lang="en-GB" dirty="0" err="1" smtClean="0"/>
              <a:t>yn</a:t>
            </a:r>
            <a:r>
              <a:rPr lang="en-GB" dirty="0" smtClean="0"/>
              <a:t> </a:t>
            </a:r>
            <a:r>
              <a:rPr lang="en-GB" dirty="0" err="1" smtClean="0"/>
              <a:t>dweud</a:t>
            </a:r>
            <a:r>
              <a:rPr lang="en-GB" dirty="0" smtClean="0"/>
              <a:t> bod y </a:t>
            </a:r>
            <a:r>
              <a:rPr lang="en-GB" dirty="0" err="1" smtClean="0"/>
              <a:t>wobr</a:t>
            </a:r>
            <a:r>
              <a:rPr lang="en-GB" dirty="0" smtClean="0"/>
              <a:t> </a:t>
            </a:r>
            <a:r>
              <a:rPr lang="en-GB" dirty="0" err="1" smtClean="0"/>
              <a:t>wedi</a:t>
            </a:r>
            <a:r>
              <a:rPr lang="en-GB" dirty="0" smtClean="0"/>
              <a:t> </a:t>
            </a:r>
            <a:r>
              <a:rPr lang="en-GB" dirty="0" err="1" smtClean="0"/>
              <a:t>gwella</a:t>
            </a:r>
            <a:r>
              <a:rPr lang="en-GB" dirty="0" smtClean="0"/>
              <a:t> parch plant at </a:t>
            </a:r>
            <a:r>
              <a:rPr lang="en-GB" dirty="0" err="1" smtClean="0"/>
              <a:t>eu</a:t>
            </a:r>
            <a:r>
              <a:rPr lang="en-GB" dirty="0" smtClean="0"/>
              <a:t> </a:t>
            </a:r>
            <a:r>
              <a:rPr lang="en-GB" dirty="0" err="1" smtClean="0"/>
              <a:t>hunain</a:t>
            </a:r>
            <a:r>
              <a:rPr lang="en-GB" dirty="0" smtClean="0"/>
              <a:t> ac at </a:t>
            </a:r>
            <a:r>
              <a:rPr lang="en-GB" dirty="0" err="1" smtClean="0"/>
              <a:t>eu</a:t>
            </a:r>
            <a:r>
              <a:rPr lang="en-GB" dirty="0" smtClean="0"/>
              <a:t> </a:t>
            </a:r>
            <a:r>
              <a:rPr lang="en-GB" dirty="0" err="1" smtClean="0"/>
              <a:t>gilydd</a:t>
            </a:r>
            <a:endParaRPr lang="en-GB" dirty="0" smtClean="0"/>
          </a:p>
          <a:p>
            <a:r>
              <a:rPr lang="en-GB" dirty="0" smtClean="0"/>
              <a:t>93% </a:t>
            </a:r>
            <a:r>
              <a:rPr lang="en-GB" dirty="0" err="1" smtClean="0"/>
              <a:t>penaethiaid</a:t>
            </a:r>
            <a:r>
              <a:rPr lang="en-GB" dirty="0" smtClean="0"/>
              <a:t> </a:t>
            </a:r>
            <a:r>
              <a:rPr lang="en-GB" dirty="0" err="1" smtClean="0"/>
              <a:t>yn</a:t>
            </a:r>
            <a:r>
              <a:rPr lang="en-GB" dirty="0" smtClean="0"/>
              <a:t> </a:t>
            </a:r>
            <a:r>
              <a:rPr lang="en-GB" dirty="0" err="1" smtClean="0"/>
              <a:t>dweud</a:t>
            </a:r>
            <a:r>
              <a:rPr lang="en-GB" dirty="0" smtClean="0"/>
              <a:t> bod y </a:t>
            </a:r>
            <a:r>
              <a:rPr lang="en-GB" dirty="0" err="1" smtClean="0"/>
              <a:t>wobr</a:t>
            </a:r>
            <a:r>
              <a:rPr lang="en-GB" dirty="0" smtClean="0"/>
              <a:t> </a:t>
            </a:r>
            <a:r>
              <a:rPr lang="en-GB" dirty="0" err="1" smtClean="0"/>
              <a:t>wedi</a:t>
            </a:r>
            <a:r>
              <a:rPr lang="en-GB" dirty="0" smtClean="0"/>
              <a:t> </a:t>
            </a:r>
            <a:r>
              <a:rPr lang="en-GB" dirty="0" err="1" smtClean="0"/>
              <a:t>helpu</a:t>
            </a:r>
            <a:r>
              <a:rPr lang="en-GB" dirty="0" smtClean="0"/>
              <a:t> plant </a:t>
            </a:r>
            <a:r>
              <a:rPr lang="en-GB" dirty="0" err="1" smtClean="0"/>
              <a:t>i</a:t>
            </a:r>
            <a:r>
              <a:rPr lang="en-GB" dirty="0" smtClean="0"/>
              <a:t> </a:t>
            </a:r>
            <a:r>
              <a:rPr lang="en-GB" dirty="0" err="1" smtClean="0"/>
              <a:t>gofleidio</a:t>
            </a:r>
            <a:r>
              <a:rPr lang="en-GB" dirty="0" smtClean="0"/>
              <a:t> </a:t>
            </a:r>
            <a:r>
              <a:rPr lang="en-GB" dirty="0" err="1" smtClean="0"/>
              <a:t>amrywiaeth</a:t>
            </a:r>
            <a:r>
              <a:rPr lang="en-GB" dirty="0" smtClean="0"/>
              <a:t> a </a:t>
            </a:r>
            <a:r>
              <a:rPr lang="en-GB" dirty="0" err="1" smtClean="0"/>
              <a:t>goresgyn</a:t>
            </a:r>
            <a:r>
              <a:rPr lang="en-GB" dirty="0" smtClean="0"/>
              <a:t> </a:t>
            </a:r>
            <a:r>
              <a:rPr lang="en-GB" dirty="0" err="1" smtClean="0"/>
              <a:t>rhagfarn</a:t>
            </a:r>
            <a:endParaRPr lang="en-US" dirty="0"/>
          </a:p>
        </p:txBody>
      </p:sp>
      <p:sp>
        <p:nvSpPr>
          <p:cNvPr id="4" name="Content Placeholder 3"/>
          <p:cNvSpPr>
            <a:spLocks noGrp="1"/>
          </p:cNvSpPr>
          <p:nvPr>
            <p:ph sz="quarter" idx="14"/>
          </p:nvPr>
        </p:nvSpPr>
        <p:spPr>
          <a:xfrm>
            <a:off x="4663440" y="2119312"/>
            <a:ext cx="3200400" cy="3829967"/>
          </a:xfrm>
        </p:spPr>
        <p:txBody>
          <a:bodyPr>
            <a:normAutofit fontScale="85000" lnSpcReduction="20000"/>
          </a:bodyPr>
          <a:lstStyle/>
          <a:p>
            <a:pPr>
              <a:lnSpc>
                <a:spcPct val="120000"/>
              </a:lnSpc>
            </a:pPr>
            <a:r>
              <a:rPr lang="en-US" i="1" dirty="0" smtClean="0"/>
              <a:t>97% of </a:t>
            </a:r>
            <a:r>
              <a:rPr lang="en-US" i="1" dirty="0" err="1"/>
              <a:t>headteachers</a:t>
            </a:r>
            <a:r>
              <a:rPr lang="en-US" i="1" dirty="0"/>
              <a:t> at Rights Respecting Schools said the award had improved children’s respect for themselves and each </a:t>
            </a:r>
            <a:r>
              <a:rPr lang="en-US" i="1" dirty="0" smtClean="0"/>
              <a:t>other</a:t>
            </a:r>
            <a:endParaRPr lang="en-US" i="1" dirty="0"/>
          </a:p>
          <a:p>
            <a:pPr>
              <a:lnSpc>
                <a:spcPct val="120000"/>
              </a:lnSpc>
            </a:pPr>
            <a:r>
              <a:rPr lang="en-US" i="1" dirty="0" smtClean="0"/>
              <a:t>93% of </a:t>
            </a:r>
            <a:r>
              <a:rPr lang="en-US" i="1" dirty="0" err="1"/>
              <a:t>headteachers</a:t>
            </a:r>
            <a:r>
              <a:rPr lang="en-US" i="1" dirty="0"/>
              <a:t> at Rights Respecting Schools said the award had helped children to embrace diversity and overcome </a:t>
            </a:r>
            <a:r>
              <a:rPr lang="en-US" i="1" dirty="0" smtClean="0"/>
              <a:t>prejudices</a:t>
            </a:r>
            <a:endParaRPr lang="en-US" i="1" dirty="0"/>
          </a:p>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1680" y="1094787"/>
            <a:ext cx="5286375" cy="648073"/>
          </a:xfrm>
          <a:prstGeom prst="rect">
            <a:avLst/>
          </a:prstGeom>
        </p:spPr>
      </p:pic>
    </p:spTree>
    <p:extLst>
      <p:ext uri="{BB962C8B-B14F-4D97-AF65-F5344CB8AC3E}">
        <p14:creationId xmlns:p14="http://schemas.microsoft.com/office/powerpoint/2010/main" val="3060918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Adnoddau</a:t>
            </a:r>
            <a:r>
              <a:rPr lang="en-GB" dirty="0" smtClean="0"/>
              <a:t/>
            </a:r>
            <a:br>
              <a:rPr lang="en-GB" dirty="0" smtClean="0"/>
            </a:br>
            <a:r>
              <a:rPr lang="en-GB" dirty="0" smtClean="0"/>
              <a:t>Resources</a:t>
            </a:r>
            <a:endParaRPr lang="en-US" dirty="0"/>
          </a:p>
        </p:txBody>
      </p:sp>
      <p:sp>
        <p:nvSpPr>
          <p:cNvPr id="3" name="Content Placeholder 2"/>
          <p:cNvSpPr>
            <a:spLocks noGrp="1"/>
          </p:cNvSpPr>
          <p:nvPr>
            <p:ph sz="quarter" idx="13"/>
          </p:nvPr>
        </p:nvSpPr>
        <p:spPr/>
        <p:txBody>
          <a:bodyPr/>
          <a:lstStyle/>
          <a:p>
            <a:r>
              <a:rPr lang="en-GB" dirty="0" err="1" smtClean="0"/>
              <a:t>Fideo</a:t>
            </a:r>
            <a:r>
              <a:rPr lang="en-GB" dirty="0" smtClean="0"/>
              <a:t> </a:t>
            </a:r>
            <a:r>
              <a:rPr lang="en-GB" dirty="0" err="1" smtClean="0"/>
              <a:t>i</a:t>
            </a:r>
            <a:r>
              <a:rPr lang="en-GB" dirty="0" smtClean="0"/>
              <a:t> </a:t>
            </a:r>
            <a:r>
              <a:rPr lang="en-GB" dirty="0" err="1" smtClean="0"/>
              <a:t>annog</a:t>
            </a:r>
            <a:r>
              <a:rPr lang="en-GB" dirty="0" smtClean="0"/>
              <a:t> </a:t>
            </a:r>
            <a:r>
              <a:rPr lang="en-GB" dirty="0" err="1" smtClean="0"/>
              <a:t>empathi</a:t>
            </a:r>
            <a:r>
              <a:rPr lang="en-GB" dirty="0" smtClean="0"/>
              <a:t> ac </a:t>
            </a:r>
            <a:r>
              <a:rPr lang="en-GB" dirty="0" err="1" smtClean="0"/>
              <a:t>ymwybyddiaeth</a:t>
            </a:r>
            <a:r>
              <a:rPr lang="en-GB" dirty="0" smtClean="0"/>
              <a:t> o </a:t>
            </a:r>
            <a:r>
              <a:rPr lang="en-GB" dirty="0" err="1" smtClean="0"/>
              <a:t>blant</a:t>
            </a:r>
            <a:r>
              <a:rPr lang="en-GB" dirty="0" smtClean="0"/>
              <a:t> </a:t>
            </a:r>
            <a:r>
              <a:rPr lang="en-GB" dirty="0" err="1" smtClean="0"/>
              <a:t>sydd</a:t>
            </a:r>
            <a:r>
              <a:rPr lang="en-GB" dirty="0" smtClean="0"/>
              <a:t> </a:t>
            </a:r>
            <a:r>
              <a:rPr lang="en-GB" dirty="0" err="1" smtClean="0"/>
              <a:t>yn</a:t>
            </a:r>
            <a:r>
              <a:rPr lang="en-GB" dirty="0" smtClean="0"/>
              <a:t> </a:t>
            </a:r>
            <a:r>
              <a:rPr lang="en-GB" dirty="0" err="1" smtClean="0"/>
              <a:t>dieddef</a:t>
            </a:r>
            <a:r>
              <a:rPr lang="en-GB" dirty="0" smtClean="0"/>
              <a:t> o </a:t>
            </a:r>
            <a:r>
              <a:rPr lang="en-GB" dirty="0" err="1" smtClean="0"/>
              <a:t>rhyfel</a:t>
            </a:r>
            <a:r>
              <a:rPr lang="en-GB" dirty="0" smtClean="0"/>
              <a:t> </a:t>
            </a:r>
            <a:r>
              <a:rPr lang="en-GB" dirty="0" err="1" smtClean="0"/>
              <a:t>ar</a:t>
            </a:r>
            <a:r>
              <a:rPr lang="en-GB" dirty="0" smtClean="0"/>
              <a:t> draws y </a:t>
            </a:r>
            <a:r>
              <a:rPr lang="en-GB" dirty="0" err="1" smtClean="0"/>
              <a:t>byd</a:t>
            </a:r>
            <a:endParaRPr lang="en-GB" dirty="0" smtClean="0"/>
          </a:p>
          <a:p>
            <a:r>
              <a:rPr lang="en-GB" dirty="0" smtClean="0"/>
              <a:t>Ysgol Mount Stewart</a:t>
            </a:r>
            <a:endParaRPr lang="en-US" dirty="0"/>
          </a:p>
        </p:txBody>
      </p:sp>
      <p:sp>
        <p:nvSpPr>
          <p:cNvPr id="4" name="Content Placeholder 3"/>
          <p:cNvSpPr>
            <a:spLocks noGrp="1"/>
          </p:cNvSpPr>
          <p:nvPr>
            <p:ph sz="quarter" idx="14"/>
          </p:nvPr>
        </p:nvSpPr>
        <p:spPr/>
        <p:txBody>
          <a:bodyPr/>
          <a:lstStyle/>
          <a:p>
            <a:r>
              <a:rPr lang="en-GB" i="1" dirty="0" smtClean="0"/>
              <a:t>Video to promote empathy and awareness of children around the world suffering from war </a:t>
            </a:r>
          </a:p>
          <a:p>
            <a:r>
              <a:rPr lang="en-US" i="1" dirty="0" smtClean="0">
                <a:hlinkClick r:id="rId2"/>
              </a:rPr>
              <a:t>Mount Stewart School</a:t>
            </a:r>
            <a:endParaRPr lang="en-US" i="1" dirty="0"/>
          </a:p>
        </p:txBody>
      </p:sp>
    </p:spTree>
    <p:extLst>
      <p:ext uri="{BB962C8B-B14F-4D97-AF65-F5344CB8AC3E}">
        <p14:creationId xmlns:p14="http://schemas.microsoft.com/office/powerpoint/2010/main" val="11822573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Addysg</a:t>
            </a:r>
            <a:r>
              <a:rPr lang="en-GB" dirty="0" smtClean="0"/>
              <a:t> </a:t>
            </a:r>
            <a:r>
              <a:rPr lang="en-GB" dirty="0" err="1" smtClean="0"/>
              <a:t>ar</a:t>
            </a:r>
            <a:r>
              <a:rPr lang="en-GB" dirty="0" smtClean="0"/>
              <a:t> </a:t>
            </a:r>
            <a:r>
              <a:rPr lang="en-GB" dirty="0" err="1" smtClean="0"/>
              <a:t>Raddfa</a:t>
            </a:r>
            <a:r>
              <a:rPr lang="en-GB" dirty="0" smtClean="0"/>
              <a:t> </a:t>
            </a:r>
            <a:r>
              <a:rPr lang="en-GB" dirty="0" err="1" smtClean="0"/>
              <a:t>Dynol</a:t>
            </a:r>
            <a:r>
              <a:rPr lang="en-GB" dirty="0" smtClean="0"/>
              <a:t/>
            </a:r>
            <a:br>
              <a:rPr lang="en-GB" dirty="0" smtClean="0"/>
            </a:br>
            <a:r>
              <a:rPr lang="en-GB" dirty="0" smtClean="0"/>
              <a:t>Human Scale Education</a:t>
            </a:r>
            <a:endParaRPr lang="en-US" dirty="0"/>
          </a:p>
        </p:txBody>
      </p:sp>
      <p:sp>
        <p:nvSpPr>
          <p:cNvPr id="3" name="Content Placeholder 2"/>
          <p:cNvSpPr>
            <a:spLocks noGrp="1"/>
          </p:cNvSpPr>
          <p:nvPr>
            <p:ph sz="quarter" idx="13"/>
          </p:nvPr>
        </p:nvSpPr>
        <p:spPr/>
        <p:txBody>
          <a:bodyPr/>
          <a:lstStyle/>
          <a:p>
            <a:r>
              <a:rPr lang="en-GB" dirty="0" err="1" smtClean="0"/>
              <a:t>Addysg</a:t>
            </a:r>
            <a:r>
              <a:rPr lang="en-GB" dirty="0" smtClean="0"/>
              <a:t> </a:t>
            </a:r>
            <a:r>
              <a:rPr lang="en-GB" dirty="0" err="1" smtClean="0"/>
              <a:t>ar</a:t>
            </a:r>
            <a:r>
              <a:rPr lang="en-GB" dirty="0" smtClean="0"/>
              <a:t> </a:t>
            </a:r>
            <a:r>
              <a:rPr lang="en-GB" dirty="0" err="1" smtClean="0"/>
              <a:t>Raddfa</a:t>
            </a:r>
            <a:r>
              <a:rPr lang="en-GB" dirty="0" smtClean="0"/>
              <a:t> </a:t>
            </a:r>
            <a:r>
              <a:rPr lang="en-GB" dirty="0" err="1" smtClean="0"/>
              <a:t>Dynol</a:t>
            </a:r>
            <a:endParaRPr lang="en-GB" dirty="0" smtClean="0"/>
          </a:p>
          <a:p>
            <a:r>
              <a:rPr lang="en-GB" dirty="0" err="1" smtClean="0"/>
              <a:t>Cymunedau</a:t>
            </a:r>
            <a:r>
              <a:rPr lang="en-GB" dirty="0" smtClean="0"/>
              <a:t> </a:t>
            </a:r>
            <a:r>
              <a:rPr lang="en-GB" dirty="0" err="1" smtClean="0"/>
              <a:t>dysgu</a:t>
            </a:r>
            <a:r>
              <a:rPr lang="en-GB" dirty="0" smtClean="0"/>
              <a:t> </a:t>
            </a:r>
            <a:r>
              <a:rPr lang="en-GB" dirty="0" err="1" smtClean="0"/>
              <a:t>bach</a:t>
            </a:r>
            <a:r>
              <a:rPr lang="en-GB" dirty="0" smtClean="0"/>
              <a:t> </a:t>
            </a:r>
            <a:r>
              <a:rPr lang="en-GB" dirty="0" err="1" smtClean="0"/>
              <a:t>wedi</a:t>
            </a:r>
            <a:r>
              <a:rPr lang="en-GB" dirty="0" smtClean="0"/>
              <a:t> </a:t>
            </a:r>
            <a:r>
              <a:rPr lang="en-GB" dirty="0" err="1" smtClean="0"/>
              <a:t>eu</a:t>
            </a:r>
            <a:r>
              <a:rPr lang="en-GB" dirty="0" smtClean="0"/>
              <a:t> </a:t>
            </a:r>
            <a:r>
              <a:rPr lang="en-GB" dirty="0" err="1" smtClean="0"/>
              <a:t>seilio</a:t>
            </a:r>
            <a:r>
              <a:rPr lang="en-GB" dirty="0" smtClean="0"/>
              <a:t> </a:t>
            </a:r>
            <a:r>
              <a:rPr lang="en-GB" dirty="0" err="1" smtClean="0"/>
              <a:t>ar</a:t>
            </a:r>
            <a:r>
              <a:rPr lang="en-GB" dirty="0" smtClean="0"/>
              <a:t> </a:t>
            </a:r>
          </a:p>
          <a:p>
            <a:pPr lvl="1"/>
            <a:r>
              <a:rPr lang="en-GB" dirty="0" err="1" smtClean="0"/>
              <a:t>Ddemocratiaeth</a:t>
            </a:r>
            <a:endParaRPr lang="en-GB" dirty="0" smtClean="0"/>
          </a:p>
          <a:p>
            <a:pPr lvl="1"/>
            <a:r>
              <a:rPr lang="en-GB" dirty="0" err="1" smtClean="0"/>
              <a:t>Cyfiawnder</a:t>
            </a:r>
            <a:endParaRPr lang="en-GB" dirty="0" smtClean="0"/>
          </a:p>
          <a:p>
            <a:pPr lvl="1"/>
            <a:r>
              <a:rPr lang="en-GB" dirty="0" smtClean="0"/>
              <a:t>Parch</a:t>
            </a:r>
            <a:endParaRPr lang="en-US" dirty="0"/>
          </a:p>
        </p:txBody>
      </p:sp>
      <p:sp>
        <p:nvSpPr>
          <p:cNvPr id="4" name="Content Placeholder 3"/>
          <p:cNvSpPr>
            <a:spLocks noGrp="1"/>
          </p:cNvSpPr>
          <p:nvPr>
            <p:ph sz="quarter" idx="14"/>
          </p:nvPr>
        </p:nvSpPr>
        <p:spPr/>
        <p:txBody>
          <a:bodyPr/>
          <a:lstStyle/>
          <a:p>
            <a:r>
              <a:rPr lang="en-US" i="1" dirty="0" smtClean="0">
                <a:hlinkClick r:id="rId2"/>
              </a:rPr>
              <a:t>Human Scale Education</a:t>
            </a:r>
            <a:endParaRPr lang="en-US" i="1" dirty="0" smtClean="0"/>
          </a:p>
          <a:p>
            <a:r>
              <a:rPr lang="en-GB" i="1" dirty="0" smtClean="0"/>
              <a:t>Small scale learning communities based on</a:t>
            </a:r>
          </a:p>
          <a:p>
            <a:pPr lvl="1"/>
            <a:r>
              <a:rPr lang="en-GB" i="1" dirty="0" smtClean="0"/>
              <a:t>Democracy</a:t>
            </a:r>
          </a:p>
          <a:p>
            <a:pPr lvl="1"/>
            <a:r>
              <a:rPr lang="en-GB" i="1" dirty="0" smtClean="0"/>
              <a:t>Justice </a:t>
            </a:r>
          </a:p>
          <a:p>
            <a:pPr lvl="1"/>
            <a:r>
              <a:rPr lang="en-GB" i="1" dirty="0" smtClean="0"/>
              <a:t>Respect</a:t>
            </a:r>
          </a:p>
          <a:p>
            <a:pPr marL="365760" lvl="1" indent="0">
              <a:buNone/>
            </a:pPr>
            <a:r>
              <a:rPr lang="en-GB" sz="1600" dirty="0" smtClean="0"/>
              <a:t>( HSE.org, 2014)</a:t>
            </a:r>
            <a:endParaRPr lang="en-US" sz="1600" dirty="0"/>
          </a:p>
        </p:txBody>
      </p:sp>
    </p:spTree>
    <p:extLst>
      <p:ext uri="{BB962C8B-B14F-4D97-AF65-F5344CB8AC3E}">
        <p14:creationId xmlns:p14="http://schemas.microsoft.com/office/powerpoint/2010/main" val="16811248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 Scale Education</a:t>
            </a:r>
            <a:br>
              <a:rPr lang="en-GB" dirty="0" smtClean="0"/>
            </a:br>
            <a:r>
              <a:rPr lang="en-GB" dirty="0" smtClean="0"/>
              <a:t> Ethos </a:t>
            </a:r>
            <a:endParaRPr lang="en-US" dirty="0"/>
          </a:p>
        </p:txBody>
      </p:sp>
      <p:sp>
        <p:nvSpPr>
          <p:cNvPr id="3" name="Content Placeholder 2"/>
          <p:cNvSpPr>
            <a:spLocks noGrp="1"/>
          </p:cNvSpPr>
          <p:nvPr>
            <p:ph sz="quarter" idx="13"/>
          </p:nvPr>
        </p:nvSpPr>
        <p:spPr>
          <a:xfrm>
            <a:off x="1298448" y="2121407"/>
            <a:ext cx="3200400" cy="4043896"/>
          </a:xfrm>
        </p:spPr>
        <p:txBody>
          <a:bodyPr>
            <a:normAutofit fontScale="70000" lnSpcReduction="20000"/>
          </a:bodyPr>
          <a:lstStyle/>
          <a:p>
            <a:pPr>
              <a:lnSpc>
                <a:spcPct val="120000"/>
              </a:lnSpc>
            </a:pPr>
            <a:r>
              <a:rPr lang="en-GB" dirty="0" err="1"/>
              <a:t>p</a:t>
            </a:r>
            <a:r>
              <a:rPr lang="en-GB" dirty="0" err="1" smtClean="0"/>
              <a:t>erthnasau</a:t>
            </a:r>
            <a:endParaRPr lang="en-GB" dirty="0" smtClean="0"/>
          </a:p>
          <a:p>
            <a:pPr>
              <a:lnSpc>
                <a:spcPct val="120000"/>
              </a:lnSpc>
            </a:pPr>
            <a:r>
              <a:rPr lang="en-GB" dirty="0"/>
              <a:t>p</a:t>
            </a:r>
            <a:r>
              <a:rPr lang="en-GB" dirty="0" smtClean="0"/>
              <a:t>arch</a:t>
            </a:r>
          </a:p>
          <a:p>
            <a:pPr>
              <a:lnSpc>
                <a:spcPct val="120000"/>
              </a:lnSpc>
            </a:pPr>
            <a:r>
              <a:rPr lang="en-GB" dirty="0" err="1" smtClean="0"/>
              <a:t>cyfrifoldeb</a:t>
            </a:r>
            <a:endParaRPr lang="en-GB" dirty="0" smtClean="0"/>
          </a:p>
          <a:p>
            <a:pPr>
              <a:lnSpc>
                <a:spcPct val="120000"/>
              </a:lnSpc>
            </a:pPr>
            <a:r>
              <a:rPr lang="en-GB" dirty="0" err="1"/>
              <a:t>g</a:t>
            </a:r>
            <a:r>
              <a:rPr lang="en-GB" dirty="0" err="1" smtClean="0"/>
              <a:t>werth</a:t>
            </a:r>
            <a:r>
              <a:rPr lang="en-GB" dirty="0" smtClean="0"/>
              <a:t> </a:t>
            </a:r>
            <a:r>
              <a:rPr lang="en-GB" dirty="0" err="1" smtClean="0"/>
              <a:t>gyfartal</a:t>
            </a:r>
            <a:endParaRPr lang="en-GB" dirty="0" smtClean="0"/>
          </a:p>
          <a:p>
            <a:pPr>
              <a:lnSpc>
                <a:spcPct val="120000"/>
              </a:lnSpc>
            </a:pPr>
            <a:r>
              <a:rPr lang="en-GB" dirty="0" err="1"/>
              <a:t>p</a:t>
            </a:r>
            <a:r>
              <a:rPr lang="en-GB" dirty="0" err="1" smtClean="0"/>
              <a:t>rosesau</a:t>
            </a:r>
            <a:r>
              <a:rPr lang="en-GB" dirty="0" smtClean="0"/>
              <a:t> </a:t>
            </a:r>
            <a:r>
              <a:rPr lang="en-GB" dirty="0" err="1" smtClean="0"/>
              <a:t>lles</a:t>
            </a:r>
            <a:endParaRPr lang="en-GB" dirty="0" smtClean="0"/>
          </a:p>
          <a:p>
            <a:pPr>
              <a:lnSpc>
                <a:spcPct val="120000"/>
              </a:lnSpc>
            </a:pPr>
            <a:r>
              <a:rPr lang="en-GB" dirty="0" err="1" smtClean="0"/>
              <a:t>cyfiawnder</a:t>
            </a:r>
            <a:r>
              <a:rPr lang="en-GB" dirty="0" smtClean="0"/>
              <a:t> </a:t>
            </a:r>
            <a:r>
              <a:rPr lang="en-GB" dirty="0" err="1" smtClean="0"/>
              <a:t>adferol</a:t>
            </a:r>
            <a:r>
              <a:rPr lang="en-GB" dirty="0" smtClean="0"/>
              <a:t> a </a:t>
            </a:r>
            <a:r>
              <a:rPr lang="en-GB" dirty="0" err="1" smtClean="0"/>
              <a:t>chymdeithasol</a:t>
            </a:r>
            <a:endParaRPr lang="en-GB" dirty="0" smtClean="0"/>
          </a:p>
          <a:p>
            <a:pPr>
              <a:lnSpc>
                <a:spcPct val="120000"/>
              </a:lnSpc>
            </a:pPr>
            <a:r>
              <a:rPr lang="en-GB" dirty="0" err="1"/>
              <a:t>d</a:t>
            </a:r>
            <a:r>
              <a:rPr lang="en-GB" dirty="0" err="1" smtClean="0"/>
              <a:t>emocratiaeth</a:t>
            </a:r>
            <a:endParaRPr lang="en-GB" dirty="0" smtClean="0"/>
          </a:p>
          <a:p>
            <a:pPr>
              <a:lnSpc>
                <a:spcPct val="120000"/>
              </a:lnSpc>
            </a:pPr>
            <a:r>
              <a:rPr lang="en-GB" dirty="0" err="1"/>
              <a:t>c</a:t>
            </a:r>
            <a:r>
              <a:rPr lang="en-GB" dirty="0" err="1" smtClean="0"/>
              <a:t>yfranogiad</a:t>
            </a:r>
            <a:endParaRPr lang="en-GB" dirty="0" smtClean="0"/>
          </a:p>
          <a:p>
            <a:pPr>
              <a:lnSpc>
                <a:spcPct val="120000"/>
              </a:lnSpc>
            </a:pPr>
            <a:r>
              <a:rPr lang="en-GB" dirty="0" err="1"/>
              <a:t>p</a:t>
            </a:r>
            <a:r>
              <a:rPr lang="en-GB" dirty="0" err="1" smtClean="0"/>
              <a:t>erthyn</a:t>
            </a:r>
            <a:r>
              <a:rPr lang="en-GB" dirty="0" smtClean="0"/>
              <a:t> </a:t>
            </a:r>
          </a:p>
          <a:p>
            <a:pPr>
              <a:lnSpc>
                <a:spcPct val="120000"/>
              </a:lnSpc>
            </a:pPr>
            <a:r>
              <a:rPr lang="en-GB" dirty="0" err="1" smtClean="0"/>
              <a:t>cynaladwyedd</a:t>
            </a:r>
            <a:endParaRPr lang="en-GB" dirty="0" smtClean="0"/>
          </a:p>
          <a:p>
            <a:pPr>
              <a:lnSpc>
                <a:spcPct val="120000"/>
              </a:lnSpc>
            </a:pPr>
            <a:r>
              <a:rPr lang="en-GB" dirty="0" err="1"/>
              <a:t>c</a:t>
            </a:r>
            <a:r>
              <a:rPr lang="en-GB" dirty="0" err="1" smtClean="0"/>
              <a:t>ymryd</a:t>
            </a:r>
            <a:r>
              <a:rPr lang="en-GB" dirty="0" smtClean="0"/>
              <a:t> </a:t>
            </a:r>
            <a:r>
              <a:rPr lang="en-GB" dirty="0" err="1" smtClean="0"/>
              <a:t>risg</a:t>
            </a:r>
            <a:r>
              <a:rPr lang="en-GB" dirty="0" smtClean="0"/>
              <a:t> </a:t>
            </a:r>
          </a:p>
          <a:p>
            <a:pPr>
              <a:lnSpc>
                <a:spcPct val="120000"/>
              </a:lnSpc>
            </a:pPr>
            <a:r>
              <a:rPr lang="en-GB" dirty="0" err="1" smtClean="0"/>
              <a:t>menter</a:t>
            </a:r>
            <a:endParaRPr lang="en-US" dirty="0"/>
          </a:p>
        </p:txBody>
      </p:sp>
      <p:sp>
        <p:nvSpPr>
          <p:cNvPr id="4" name="Content Placeholder 3"/>
          <p:cNvSpPr>
            <a:spLocks noGrp="1"/>
          </p:cNvSpPr>
          <p:nvPr>
            <p:ph sz="quarter" idx="14"/>
          </p:nvPr>
        </p:nvSpPr>
        <p:spPr>
          <a:xfrm>
            <a:off x="4663440" y="2119312"/>
            <a:ext cx="3200400" cy="4190008"/>
          </a:xfrm>
        </p:spPr>
        <p:txBody>
          <a:bodyPr>
            <a:normAutofit fontScale="70000" lnSpcReduction="20000"/>
          </a:bodyPr>
          <a:lstStyle/>
          <a:p>
            <a:pPr>
              <a:lnSpc>
                <a:spcPct val="120000"/>
              </a:lnSpc>
            </a:pPr>
            <a:r>
              <a:rPr lang="en-US" i="1" dirty="0" smtClean="0"/>
              <a:t>relationships</a:t>
            </a:r>
          </a:p>
          <a:p>
            <a:pPr>
              <a:lnSpc>
                <a:spcPct val="120000"/>
              </a:lnSpc>
            </a:pPr>
            <a:r>
              <a:rPr lang="en-US" i="1" dirty="0" smtClean="0"/>
              <a:t> </a:t>
            </a:r>
            <a:r>
              <a:rPr lang="en-US" i="1" dirty="0"/>
              <a:t>the according of </a:t>
            </a:r>
            <a:r>
              <a:rPr lang="en-US" i="1" dirty="0" smtClean="0"/>
              <a:t>respect</a:t>
            </a:r>
          </a:p>
          <a:p>
            <a:pPr>
              <a:lnSpc>
                <a:spcPct val="120000"/>
              </a:lnSpc>
            </a:pPr>
            <a:r>
              <a:rPr lang="en-US" i="1" dirty="0" smtClean="0"/>
              <a:t>responsibility </a:t>
            </a:r>
          </a:p>
          <a:p>
            <a:pPr>
              <a:lnSpc>
                <a:spcPct val="120000"/>
              </a:lnSpc>
            </a:pPr>
            <a:r>
              <a:rPr lang="en-US" i="1" dirty="0" smtClean="0"/>
              <a:t>equal value </a:t>
            </a:r>
          </a:p>
          <a:p>
            <a:pPr>
              <a:lnSpc>
                <a:spcPct val="120000"/>
              </a:lnSpc>
            </a:pPr>
            <a:r>
              <a:rPr lang="en-US" i="1" dirty="0" smtClean="0"/>
              <a:t>processes </a:t>
            </a:r>
            <a:r>
              <a:rPr lang="en-US" i="1" dirty="0"/>
              <a:t>of well </a:t>
            </a:r>
            <a:r>
              <a:rPr lang="en-US" i="1" dirty="0" smtClean="0"/>
              <a:t>being</a:t>
            </a:r>
          </a:p>
          <a:p>
            <a:pPr>
              <a:lnSpc>
                <a:spcPct val="120000"/>
              </a:lnSpc>
            </a:pPr>
            <a:r>
              <a:rPr lang="en-US" i="1" dirty="0" smtClean="0"/>
              <a:t>restorative </a:t>
            </a:r>
            <a:r>
              <a:rPr lang="en-US" i="1" dirty="0"/>
              <a:t>and social </a:t>
            </a:r>
            <a:r>
              <a:rPr lang="en-US" i="1" dirty="0" smtClean="0"/>
              <a:t>justice</a:t>
            </a:r>
          </a:p>
          <a:p>
            <a:pPr>
              <a:lnSpc>
                <a:spcPct val="120000"/>
              </a:lnSpc>
            </a:pPr>
            <a:r>
              <a:rPr lang="en-US" i="1" dirty="0" smtClean="0"/>
              <a:t>democracy</a:t>
            </a:r>
          </a:p>
          <a:p>
            <a:pPr>
              <a:lnSpc>
                <a:spcPct val="120000"/>
              </a:lnSpc>
            </a:pPr>
            <a:r>
              <a:rPr lang="en-US" i="1" dirty="0" smtClean="0"/>
              <a:t>participation </a:t>
            </a:r>
          </a:p>
          <a:p>
            <a:pPr>
              <a:lnSpc>
                <a:spcPct val="120000"/>
              </a:lnSpc>
            </a:pPr>
            <a:r>
              <a:rPr lang="en-US" i="1" dirty="0" smtClean="0"/>
              <a:t>belonging </a:t>
            </a:r>
          </a:p>
          <a:p>
            <a:pPr>
              <a:lnSpc>
                <a:spcPct val="120000"/>
              </a:lnSpc>
            </a:pPr>
            <a:r>
              <a:rPr lang="en-US" i="1" dirty="0" smtClean="0"/>
              <a:t>sustainability </a:t>
            </a:r>
          </a:p>
          <a:p>
            <a:pPr>
              <a:lnSpc>
                <a:spcPct val="120000"/>
              </a:lnSpc>
            </a:pPr>
            <a:r>
              <a:rPr lang="en-US" i="1" dirty="0" smtClean="0"/>
              <a:t>risk-taking</a:t>
            </a:r>
          </a:p>
          <a:p>
            <a:pPr>
              <a:lnSpc>
                <a:spcPct val="120000"/>
              </a:lnSpc>
            </a:pPr>
            <a:r>
              <a:rPr lang="en-US" i="1" dirty="0"/>
              <a:t>e</a:t>
            </a:r>
            <a:r>
              <a:rPr lang="en-US" i="1" dirty="0" smtClean="0"/>
              <a:t>nterprise</a:t>
            </a:r>
          </a:p>
          <a:p>
            <a:r>
              <a:rPr lang="en-GB" sz="2100" dirty="0" smtClean="0"/>
              <a:t>(HSE.org,2014)</a:t>
            </a:r>
            <a:endParaRPr lang="en-US" sz="2100" dirty="0"/>
          </a:p>
        </p:txBody>
      </p:sp>
    </p:spTree>
    <p:extLst>
      <p:ext uri="{BB962C8B-B14F-4D97-AF65-F5344CB8AC3E}">
        <p14:creationId xmlns:p14="http://schemas.microsoft.com/office/powerpoint/2010/main" val="15201329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Stanley Park High School, 2017</a:t>
            </a:r>
            <a:endParaRPr lang="en-US" dirty="0"/>
          </a:p>
        </p:txBody>
      </p:sp>
      <p:sp>
        <p:nvSpPr>
          <p:cNvPr id="3" name="Content Placeholder 2"/>
          <p:cNvSpPr>
            <a:spLocks noGrp="1"/>
          </p:cNvSpPr>
          <p:nvPr>
            <p:ph sz="quarter" idx="13"/>
          </p:nvPr>
        </p:nvSpPr>
        <p:spPr>
          <a:xfrm>
            <a:off x="1298448" y="2121406"/>
            <a:ext cx="3200400" cy="3971889"/>
          </a:xfrm>
        </p:spPr>
        <p:txBody>
          <a:bodyPr>
            <a:normAutofit fontScale="70000" lnSpcReduction="20000"/>
          </a:bodyPr>
          <a:lstStyle/>
          <a:p>
            <a:pPr>
              <a:lnSpc>
                <a:spcPct val="120000"/>
              </a:lnSpc>
            </a:pPr>
            <a:r>
              <a:rPr lang="en-GB" dirty="0" err="1" smtClean="0"/>
              <a:t>Os</a:t>
            </a:r>
            <a:r>
              <a:rPr lang="en-GB" dirty="0" smtClean="0"/>
              <a:t> </a:t>
            </a:r>
            <a:r>
              <a:rPr lang="en-GB" dirty="0" err="1" smtClean="0"/>
              <a:t>nad</a:t>
            </a:r>
            <a:r>
              <a:rPr lang="en-GB" dirty="0" smtClean="0"/>
              <a:t> </a:t>
            </a:r>
            <a:r>
              <a:rPr lang="en-GB" dirty="0" err="1" smtClean="0"/>
              <a:t>yw’n</a:t>
            </a:r>
            <a:r>
              <a:rPr lang="en-GB" dirty="0" smtClean="0"/>
              <a:t> </a:t>
            </a:r>
            <a:r>
              <a:rPr lang="en-GB" dirty="0" err="1" smtClean="0"/>
              <a:t>gwella</a:t>
            </a:r>
            <a:r>
              <a:rPr lang="en-GB" dirty="0" smtClean="0"/>
              <a:t> </a:t>
            </a:r>
            <a:r>
              <a:rPr lang="en-GB" dirty="0" err="1" smtClean="0"/>
              <a:t>perthnasau</a:t>
            </a:r>
            <a:r>
              <a:rPr lang="en-GB" dirty="0" smtClean="0"/>
              <a:t>, </a:t>
            </a:r>
            <a:r>
              <a:rPr lang="en-GB" dirty="0" err="1" smtClean="0"/>
              <a:t>hyd</a:t>
            </a:r>
            <a:r>
              <a:rPr lang="en-GB" dirty="0" smtClean="0"/>
              <a:t> </a:t>
            </a:r>
            <a:r>
              <a:rPr lang="en-GB" dirty="0" err="1" smtClean="0"/>
              <a:t>yn</a:t>
            </a:r>
            <a:r>
              <a:rPr lang="en-GB" dirty="0" smtClean="0"/>
              <a:t> </a:t>
            </a:r>
            <a:r>
              <a:rPr lang="en-GB" dirty="0" err="1" smtClean="0"/>
              <a:t>oed</a:t>
            </a:r>
            <a:r>
              <a:rPr lang="en-GB" dirty="0" smtClean="0"/>
              <a:t> </a:t>
            </a:r>
            <a:r>
              <a:rPr lang="en-GB" dirty="0" err="1" smtClean="0"/>
              <a:t>os</a:t>
            </a:r>
            <a:r>
              <a:rPr lang="en-GB" dirty="0" smtClean="0"/>
              <a:t> </a:t>
            </a:r>
            <a:r>
              <a:rPr lang="en-GB" dirty="0" err="1" smtClean="0"/>
              <a:t>bydd</a:t>
            </a:r>
            <a:r>
              <a:rPr lang="en-GB" dirty="0" smtClean="0"/>
              <a:t> </a:t>
            </a:r>
            <a:r>
              <a:rPr lang="en-GB" dirty="0" err="1" smtClean="0"/>
              <a:t>yn</a:t>
            </a:r>
            <a:r>
              <a:rPr lang="en-GB" dirty="0" smtClean="0"/>
              <a:t> </a:t>
            </a:r>
            <a:r>
              <a:rPr lang="en-GB" dirty="0" err="1" smtClean="0"/>
              <a:t>gwella</a:t>
            </a:r>
            <a:r>
              <a:rPr lang="en-GB" dirty="0" smtClean="0"/>
              <a:t> </a:t>
            </a:r>
            <a:r>
              <a:rPr lang="en-GB" dirty="0" err="1" smtClean="0"/>
              <a:t>canlyniadau</a:t>
            </a:r>
            <a:r>
              <a:rPr lang="en-GB" dirty="0" smtClean="0"/>
              <a:t>, </a:t>
            </a:r>
            <a:r>
              <a:rPr lang="en-GB" dirty="0" err="1" smtClean="0"/>
              <a:t>dydy</a:t>
            </a:r>
            <a:r>
              <a:rPr lang="en-GB" dirty="0" smtClean="0"/>
              <a:t> </a:t>
            </a:r>
            <a:r>
              <a:rPr lang="en-GB" dirty="0" err="1" smtClean="0"/>
              <a:t>ni</a:t>
            </a:r>
            <a:r>
              <a:rPr lang="en-GB" dirty="0" smtClean="0"/>
              <a:t> </a:t>
            </a:r>
            <a:r>
              <a:rPr lang="en-GB" dirty="0" err="1" smtClean="0"/>
              <a:t>ddim</a:t>
            </a:r>
            <a:r>
              <a:rPr lang="en-GB" dirty="0" smtClean="0"/>
              <a:t> </a:t>
            </a:r>
            <a:r>
              <a:rPr lang="en-GB" dirty="0" err="1" smtClean="0"/>
              <a:t>yn</a:t>
            </a:r>
            <a:r>
              <a:rPr lang="en-GB" dirty="0" smtClean="0"/>
              <a:t> </a:t>
            </a:r>
            <a:r>
              <a:rPr lang="en-GB" dirty="0" err="1" smtClean="0"/>
              <a:t>ei</a:t>
            </a:r>
            <a:r>
              <a:rPr lang="en-GB" dirty="0" smtClean="0"/>
              <a:t> </a:t>
            </a:r>
            <a:r>
              <a:rPr lang="en-GB" dirty="0" err="1" smtClean="0"/>
              <a:t>wneud</a:t>
            </a:r>
            <a:endParaRPr lang="en-GB" dirty="0" smtClean="0"/>
          </a:p>
          <a:p>
            <a:pPr>
              <a:lnSpc>
                <a:spcPct val="120000"/>
              </a:lnSpc>
            </a:pPr>
            <a:r>
              <a:rPr lang="en-GB" dirty="0" err="1" smtClean="0"/>
              <a:t>Cwricwlwm</a:t>
            </a:r>
            <a:r>
              <a:rPr lang="en-GB" dirty="0" smtClean="0"/>
              <a:t> </a:t>
            </a:r>
            <a:r>
              <a:rPr lang="en-GB" dirty="0" err="1" smtClean="0"/>
              <a:t>ar</a:t>
            </a:r>
            <a:r>
              <a:rPr lang="en-GB" dirty="0" smtClean="0"/>
              <a:t> </a:t>
            </a:r>
            <a:r>
              <a:rPr lang="en-GB" dirty="0" err="1" smtClean="0"/>
              <a:t>gyfer</a:t>
            </a:r>
            <a:r>
              <a:rPr lang="en-GB" dirty="0" smtClean="0"/>
              <a:t> </a:t>
            </a:r>
            <a:r>
              <a:rPr lang="en-GB" dirty="0" err="1" smtClean="0"/>
              <a:t>dyfodol</a:t>
            </a:r>
            <a:r>
              <a:rPr lang="en-GB" dirty="0" smtClean="0"/>
              <a:t> </a:t>
            </a:r>
            <a:r>
              <a:rPr lang="en-GB" dirty="0" err="1" smtClean="0"/>
              <a:t>gwych</a:t>
            </a:r>
            <a:endParaRPr lang="en-GB" dirty="0" smtClean="0"/>
          </a:p>
          <a:p>
            <a:pPr>
              <a:lnSpc>
                <a:spcPct val="120000"/>
              </a:lnSpc>
            </a:pPr>
            <a:r>
              <a:rPr lang="en-GB" dirty="0" err="1" smtClean="0"/>
              <a:t>Addysgeg</a:t>
            </a:r>
            <a:r>
              <a:rPr lang="en-GB" dirty="0" smtClean="0"/>
              <a:t> </a:t>
            </a:r>
            <a:r>
              <a:rPr lang="en-GB" dirty="0" err="1" smtClean="0"/>
              <a:t>dirgrynol</a:t>
            </a:r>
            <a:endParaRPr lang="en-GB" dirty="0" smtClean="0"/>
          </a:p>
          <a:p>
            <a:pPr>
              <a:lnSpc>
                <a:spcPct val="120000"/>
              </a:lnSpc>
            </a:pPr>
            <a:r>
              <a:rPr lang="en-GB" dirty="0" err="1" smtClean="0"/>
              <a:t>Dysgu</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brosiectau</a:t>
            </a:r>
            <a:endParaRPr lang="en-GB" dirty="0" smtClean="0"/>
          </a:p>
          <a:p>
            <a:pPr>
              <a:lnSpc>
                <a:spcPct val="120000"/>
              </a:lnSpc>
            </a:pPr>
            <a:r>
              <a:rPr lang="en-GB" dirty="0" err="1" smtClean="0"/>
              <a:t>Gofodau</a:t>
            </a:r>
            <a:r>
              <a:rPr lang="en-GB" dirty="0" smtClean="0"/>
              <a:t> </a:t>
            </a:r>
            <a:r>
              <a:rPr lang="en-GB" dirty="0" err="1" smtClean="0"/>
              <a:t>dysgu</a:t>
            </a:r>
            <a:r>
              <a:rPr lang="en-GB" dirty="0" smtClean="0"/>
              <a:t> </a:t>
            </a:r>
            <a:r>
              <a:rPr lang="en-GB" dirty="0" err="1" smtClean="0"/>
              <a:t>hyblyg</a:t>
            </a:r>
            <a:endParaRPr lang="en-GB" dirty="0" smtClean="0"/>
          </a:p>
          <a:p>
            <a:pPr>
              <a:lnSpc>
                <a:spcPct val="120000"/>
              </a:lnSpc>
            </a:pPr>
            <a:r>
              <a:rPr lang="en-GB" dirty="0" err="1" smtClean="0"/>
              <a:t>Cynadleddau</a:t>
            </a:r>
            <a:r>
              <a:rPr lang="en-GB" dirty="0" smtClean="0"/>
              <a:t> </a:t>
            </a:r>
            <a:r>
              <a:rPr lang="en-GB" dirty="0" err="1" smtClean="0"/>
              <a:t>disgyblion</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noson</a:t>
            </a:r>
            <a:r>
              <a:rPr lang="en-GB" dirty="0" smtClean="0"/>
              <a:t> </a:t>
            </a:r>
            <a:r>
              <a:rPr lang="en-GB" dirty="0" err="1" smtClean="0"/>
              <a:t>rhieni</a:t>
            </a:r>
            <a:endParaRPr lang="en-GB" dirty="0" smtClean="0"/>
          </a:p>
          <a:p>
            <a:pPr>
              <a:lnSpc>
                <a:spcPct val="120000"/>
              </a:lnSpc>
            </a:pPr>
            <a:r>
              <a:rPr lang="en-GB" dirty="0" err="1" smtClean="0"/>
              <a:t>Asesu</a:t>
            </a:r>
            <a:r>
              <a:rPr lang="en-GB" dirty="0" smtClean="0"/>
              <a:t> – </a:t>
            </a:r>
            <a:r>
              <a:rPr lang="en-GB" dirty="0" err="1" smtClean="0"/>
              <a:t>drwg</a:t>
            </a:r>
            <a:r>
              <a:rPr lang="en-GB" dirty="0" smtClean="0"/>
              <a:t> </a:t>
            </a:r>
            <a:r>
              <a:rPr lang="en-GB" dirty="0" err="1" smtClean="0"/>
              <a:t>yn</a:t>
            </a:r>
            <a:r>
              <a:rPr lang="en-GB" dirty="0" smtClean="0"/>
              <a:t> y caws</a:t>
            </a:r>
            <a:endParaRPr lang="en-US" dirty="0"/>
          </a:p>
        </p:txBody>
      </p:sp>
      <p:sp>
        <p:nvSpPr>
          <p:cNvPr id="4" name="Content Placeholder 3"/>
          <p:cNvSpPr>
            <a:spLocks noGrp="1"/>
          </p:cNvSpPr>
          <p:nvPr>
            <p:ph sz="quarter" idx="14"/>
          </p:nvPr>
        </p:nvSpPr>
        <p:spPr>
          <a:xfrm>
            <a:off x="4663440" y="2119312"/>
            <a:ext cx="3200400" cy="4478040"/>
          </a:xfrm>
        </p:spPr>
        <p:txBody>
          <a:bodyPr>
            <a:normAutofit fontScale="70000" lnSpcReduction="20000"/>
          </a:bodyPr>
          <a:lstStyle/>
          <a:p>
            <a:pPr>
              <a:lnSpc>
                <a:spcPct val="120000"/>
              </a:lnSpc>
            </a:pPr>
            <a:r>
              <a:rPr lang="en-GB" i="1" dirty="0" smtClean="0"/>
              <a:t>If it doesn’t improve relationships, even if it improves results, we won’t do it</a:t>
            </a:r>
          </a:p>
          <a:p>
            <a:pPr>
              <a:lnSpc>
                <a:spcPct val="120000"/>
              </a:lnSpc>
            </a:pPr>
            <a:r>
              <a:rPr lang="en-GB" i="1" dirty="0" smtClean="0"/>
              <a:t>Excellent futures curriculum</a:t>
            </a:r>
          </a:p>
          <a:p>
            <a:pPr>
              <a:lnSpc>
                <a:spcPct val="120000"/>
              </a:lnSpc>
            </a:pPr>
            <a:r>
              <a:rPr lang="en-GB" i="1" dirty="0" smtClean="0"/>
              <a:t>A vibrant pedagogy</a:t>
            </a:r>
          </a:p>
          <a:p>
            <a:pPr>
              <a:lnSpc>
                <a:spcPct val="120000"/>
              </a:lnSpc>
            </a:pPr>
            <a:r>
              <a:rPr lang="en-GB" i="1" dirty="0" smtClean="0"/>
              <a:t>Project based learning</a:t>
            </a:r>
          </a:p>
          <a:p>
            <a:pPr>
              <a:lnSpc>
                <a:spcPct val="120000"/>
              </a:lnSpc>
            </a:pPr>
            <a:r>
              <a:rPr lang="en-GB" i="1" dirty="0" smtClean="0"/>
              <a:t>Flexible learning spaces</a:t>
            </a:r>
          </a:p>
          <a:p>
            <a:pPr>
              <a:lnSpc>
                <a:spcPct val="120000"/>
              </a:lnSpc>
            </a:pPr>
            <a:r>
              <a:rPr lang="en-GB" i="1" dirty="0" smtClean="0"/>
              <a:t>Student led conferences instead of parents evening</a:t>
            </a:r>
          </a:p>
          <a:p>
            <a:pPr>
              <a:lnSpc>
                <a:spcPct val="120000"/>
              </a:lnSpc>
            </a:pPr>
            <a:r>
              <a:rPr lang="en-GB" i="1" dirty="0" smtClean="0"/>
              <a:t>Assessment – a fly in the ointment</a:t>
            </a:r>
            <a:endParaRPr lang="en-US" i="1" dirty="0"/>
          </a:p>
        </p:txBody>
      </p:sp>
    </p:spTree>
    <p:extLst>
      <p:ext uri="{BB962C8B-B14F-4D97-AF65-F5344CB8AC3E}">
        <p14:creationId xmlns:p14="http://schemas.microsoft.com/office/powerpoint/2010/main" val="3814595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dirty="0" smtClean="0"/>
              <a:t>Task</a:t>
            </a:r>
            <a:endParaRPr lang="en-US" dirty="0"/>
          </a:p>
        </p:txBody>
      </p:sp>
      <p:sp>
        <p:nvSpPr>
          <p:cNvPr id="3" name="Content Placeholder 2"/>
          <p:cNvSpPr>
            <a:spLocks noGrp="1"/>
          </p:cNvSpPr>
          <p:nvPr>
            <p:ph sz="quarter" idx="13"/>
          </p:nvPr>
        </p:nvSpPr>
        <p:spPr/>
        <p:txBody>
          <a:bodyPr/>
          <a:lstStyle/>
          <a:p>
            <a:r>
              <a:rPr lang="en-GB" dirty="0" err="1" smtClean="0"/>
              <a:t>Trafodwch</a:t>
            </a:r>
            <a:r>
              <a:rPr lang="en-GB" dirty="0" smtClean="0"/>
              <a:t> </a:t>
            </a:r>
            <a:r>
              <a:rPr lang="en-GB" dirty="0" err="1" smtClean="0"/>
              <a:t>yr</a:t>
            </a:r>
            <a:r>
              <a:rPr lang="en-GB" dirty="0" smtClean="0"/>
              <a:t> </a:t>
            </a:r>
            <a:r>
              <a:rPr lang="en-GB" dirty="0" err="1" smtClean="0"/>
              <a:t>enghreifftiau</a:t>
            </a:r>
            <a:r>
              <a:rPr lang="en-GB" dirty="0" smtClean="0"/>
              <a:t> </a:t>
            </a:r>
            <a:r>
              <a:rPr lang="en-GB" dirty="0" err="1" smtClean="0"/>
              <a:t>a’r</a:t>
            </a:r>
            <a:r>
              <a:rPr lang="en-GB" dirty="0" smtClean="0"/>
              <a:t> </a:t>
            </a:r>
            <a:r>
              <a:rPr lang="en-GB" dirty="0" err="1" smtClean="0"/>
              <a:t>materion</a:t>
            </a:r>
            <a:r>
              <a:rPr lang="en-GB" dirty="0" smtClean="0"/>
              <a:t> a </a:t>
            </a:r>
            <a:r>
              <a:rPr lang="en-GB" dirty="0" err="1" smtClean="0"/>
              <a:t>welsoch</a:t>
            </a:r>
            <a:r>
              <a:rPr lang="en-GB" dirty="0" smtClean="0"/>
              <a:t> </a:t>
            </a:r>
            <a:r>
              <a:rPr lang="en-GB" dirty="0" err="1" smtClean="0"/>
              <a:t>heddiw</a:t>
            </a:r>
            <a:r>
              <a:rPr lang="en-GB" dirty="0" smtClean="0"/>
              <a:t>?</a:t>
            </a:r>
          </a:p>
          <a:p>
            <a:r>
              <a:rPr lang="en-GB" dirty="0" smtClean="0"/>
              <a:t>Beth </a:t>
            </a:r>
            <a:r>
              <a:rPr lang="en-GB" dirty="0" err="1" smtClean="0"/>
              <a:t>yw’r</a:t>
            </a:r>
            <a:r>
              <a:rPr lang="en-GB" dirty="0" smtClean="0"/>
              <a:t> </a:t>
            </a:r>
            <a:r>
              <a:rPr lang="en-GB" dirty="0" err="1" smtClean="0"/>
              <a:t>cyfleoedd</a:t>
            </a:r>
            <a:r>
              <a:rPr lang="en-GB" dirty="0" smtClean="0"/>
              <a:t>? </a:t>
            </a:r>
            <a:endParaRPr lang="en-GB" dirty="0"/>
          </a:p>
          <a:p>
            <a:r>
              <a:rPr lang="en-GB" dirty="0" smtClean="0"/>
              <a:t>Beth </a:t>
            </a:r>
            <a:r>
              <a:rPr lang="en-GB" dirty="0" err="1" smtClean="0"/>
              <a:t>yw’r</a:t>
            </a:r>
            <a:r>
              <a:rPr lang="en-GB" dirty="0" smtClean="0"/>
              <a:t> </a:t>
            </a:r>
            <a:r>
              <a:rPr lang="en-GB" dirty="0" err="1" smtClean="0"/>
              <a:t>heriau</a:t>
            </a:r>
            <a:r>
              <a:rPr lang="en-GB" dirty="0" smtClean="0"/>
              <a:t>?</a:t>
            </a:r>
            <a:endParaRPr lang="en-US" dirty="0"/>
          </a:p>
        </p:txBody>
      </p:sp>
      <p:sp>
        <p:nvSpPr>
          <p:cNvPr id="4" name="Content Placeholder 3"/>
          <p:cNvSpPr>
            <a:spLocks noGrp="1"/>
          </p:cNvSpPr>
          <p:nvPr>
            <p:ph sz="quarter" idx="14"/>
          </p:nvPr>
        </p:nvSpPr>
        <p:spPr/>
        <p:txBody>
          <a:bodyPr/>
          <a:lstStyle/>
          <a:p>
            <a:r>
              <a:rPr lang="en-GB" dirty="0" smtClean="0"/>
              <a:t>Discuss the examples and issues that you have seen today</a:t>
            </a:r>
          </a:p>
          <a:p>
            <a:r>
              <a:rPr lang="en-GB" dirty="0" smtClean="0"/>
              <a:t>What are the opportunities?</a:t>
            </a:r>
          </a:p>
          <a:p>
            <a:r>
              <a:rPr lang="en-GB" dirty="0" smtClean="0"/>
              <a:t>What are the challenges?</a:t>
            </a:r>
            <a:endParaRPr lang="en-US" dirty="0"/>
          </a:p>
        </p:txBody>
      </p:sp>
      <p:pic>
        <p:nvPicPr>
          <p:cNvPr id="5" name="Picture 2" descr="C:\Users\l.roberts\AppData\Local\Microsoft\Windows\Temporary Internet Files\Content.IE5\S9T0P2O1\group-discuss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8435"/>
            <a:ext cx="3785616" cy="1672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5957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Trafodaeth</a:t>
            </a:r>
            <a:r>
              <a:rPr lang="en-GB" dirty="0" smtClean="0"/>
              <a:t/>
            </a:r>
            <a:br>
              <a:rPr lang="en-GB" dirty="0" smtClean="0"/>
            </a:br>
            <a:r>
              <a:rPr lang="en-GB" dirty="0" smtClean="0"/>
              <a:t>Discussion</a:t>
            </a:r>
            <a:endParaRPr lang="cy-GB" dirty="0"/>
          </a:p>
        </p:txBody>
      </p:sp>
      <p:sp>
        <p:nvSpPr>
          <p:cNvPr id="3" name="Content Placeholder 2"/>
          <p:cNvSpPr>
            <a:spLocks noGrp="1"/>
          </p:cNvSpPr>
          <p:nvPr>
            <p:ph sz="half" idx="4294967295"/>
          </p:nvPr>
        </p:nvSpPr>
        <p:spPr>
          <a:xfrm>
            <a:off x="1028700" y="2286000"/>
            <a:ext cx="3335840" cy="3581401"/>
          </a:xfrm>
          <a:prstGeom prst="rect">
            <a:avLst/>
          </a:prstGeom>
        </p:spPr>
        <p:txBody>
          <a:bodyPr>
            <a:normAutofit fontScale="92500"/>
          </a:bodyPr>
          <a:lstStyle/>
          <a:p>
            <a:r>
              <a:rPr lang="en-GB" dirty="0" err="1" smtClean="0"/>
              <a:t>Yn</a:t>
            </a:r>
            <a:r>
              <a:rPr lang="en-GB" dirty="0" smtClean="0"/>
              <a:t> </a:t>
            </a:r>
            <a:r>
              <a:rPr lang="en-GB" dirty="0" err="1" smtClean="0"/>
              <a:t>eich</a:t>
            </a:r>
            <a:r>
              <a:rPr lang="en-GB" dirty="0" smtClean="0"/>
              <a:t> </a:t>
            </a:r>
            <a:r>
              <a:rPr lang="en-GB" dirty="0" err="1" smtClean="0"/>
              <a:t>grwpiau</a:t>
            </a:r>
            <a:r>
              <a:rPr lang="en-GB" dirty="0" smtClean="0"/>
              <a:t> </a:t>
            </a:r>
            <a:r>
              <a:rPr lang="en-GB" dirty="0" err="1" smtClean="0"/>
              <a:t>trafodwch</a:t>
            </a:r>
            <a:r>
              <a:rPr lang="en-GB" dirty="0" smtClean="0"/>
              <a:t> pa </a:t>
            </a:r>
            <a:r>
              <a:rPr lang="en-GB" dirty="0" err="1" smtClean="0"/>
              <a:t>erthyglau</a:t>
            </a:r>
            <a:r>
              <a:rPr lang="en-GB" dirty="0" smtClean="0"/>
              <a:t>/ </a:t>
            </a:r>
            <a:r>
              <a:rPr lang="en-GB" dirty="0" err="1" smtClean="0"/>
              <a:t>adroddiadau</a:t>
            </a:r>
            <a:r>
              <a:rPr lang="en-GB" dirty="0" smtClean="0"/>
              <a:t> </a:t>
            </a:r>
            <a:r>
              <a:rPr lang="en-GB" dirty="0" err="1" smtClean="0"/>
              <a:t>sydd</a:t>
            </a:r>
            <a:r>
              <a:rPr lang="en-GB" dirty="0" smtClean="0"/>
              <a:t> </a:t>
            </a:r>
            <a:r>
              <a:rPr lang="en-GB" dirty="0" err="1" smtClean="0"/>
              <a:t>gennych</a:t>
            </a:r>
            <a:r>
              <a:rPr lang="en-GB" dirty="0" smtClean="0"/>
              <a:t> am </a:t>
            </a:r>
            <a:r>
              <a:rPr lang="en-GB" dirty="0" err="1" smtClean="0"/>
              <a:t>addysg</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werthoedd</a:t>
            </a:r>
            <a:endParaRPr lang="en-GB" dirty="0" smtClean="0"/>
          </a:p>
          <a:p>
            <a:r>
              <a:rPr lang="en-GB" dirty="0" smtClean="0"/>
              <a:t>Beth </a:t>
            </a:r>
            <a:r>
              <a:rPr lang="en-GB" dirty="0" err="1" smtClean="0"/>
              <a:t>yw</a:t>
            </a:r>
            <a:r>
              <a:rPr lang="en-GB" dirty="0" smtClean="0"/>
              <a:t> </a:t>
            </a:r>
            <a:r>
              <a:rPr lang="en-GB" dirty="0" err="1" smtClean="0"/>
              <a:t>eich</a:t>
            </a:r>
            <a:r>
              <a:rPr lang="en-GB" dirty="0" smtClean="0"/>
              <a:t> barn chi </a:t>
            </a:r>
            <a:r>
              <a:rPr lang="en-GB" dirty="0" err="1" smtClean="0"/>
              <a:t>ar</a:t>
            </a:r>
            <a:r>
              <a:rPr lang="en-GB" dirty="0" smtClean="0"/>
              <a:t> </a:t>
            </a:r>
            <a:r>
              <a:rPr lang="en-GB" dirty="0" err="1" smtClean="0"/>
              <a:t>addysg</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werthoedd</a:t>
            </a:r>
            <a:r>
              <a:rPr lang="en-GB" dirty="0" smtClean="0"/>
              <a:t>? </a:t>
            </a:r>
          </a:p>
        </p:txBody>
      </p:sp>
      <p:sp>
        <p:nvSpPr>
          <p:cNvPr id="4" name="Content Placeholder 3"/>
          <p:cNvSpPr>
            <a:spLocks noGrp="1"/>
          </p:cNvSpPr>
          <p:nvPr>
            <p:ph sz="half" idx="4294967295"/>
          </p:nvPr>
        </p:nvSpPr>
        <p:spPr>
          <a:xfrm>
            <a:off x="4894052" y="2286000"/>
            <a:ext cx="3335840" cy="3581401"/>
          </a:xfrm>
          <a:prstGeom prst="rect">
            <a:avLst/>
          </a:prstGeom>
        </p:spPr>
        <p:txBody>
          <a:bodyPr>
            <a:normAutofit/>
          </a:bodyPr>
          <a:lstStyle/>
          <a:p>
            <a:r>
              <a:rPr lang="en-GB" i="1" dirty="0" smtClean="0"/>
              <a:t>In your groups discuss what articles/reports you have found regarding value based education</a:t>
            </a:r>
          </a:p>
          <a:p>
            <a:r>
              <a:rPr lang="en-GB" i="1" dirty="0" smtClean="0"/>
              <a:t>What is your opinion on value based education?</a:t>
            </a:r>
          </a:p>
          <a:p>
            <a:pPr marL="0" indent="0">
              <a:buNone/>
            </a:pPr>
            <a:endParaRPr lang="en-GB" i="1" dirty="0" smtClean="0"/>
          </a:p>
        </p:txBody>
      </p:sp>
      <p:pic>
        <p:nvPicPr>
          <p:cNvPr id="1026" name="Picture 2" descr="C:\Users\l.roberts\AppData\Local\Microsoft\Windows\Temporary Internet Files\Content.IE5\S9T0P2O1\group-discuss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8435"/>
            <a:ext cx="3785616" cy="1672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480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Aseiniadau</a:t>
            </a:r>
            <a:r>
              <a:rPr lang="en-GB" dirty="0" smtClean="0"/>
              <a:t/>
            </a:r>
            <a:br>
              <a:rPr lang="en-GB" dirty="0" smtClean="0"/>
            </a:br>
            <a:r>
              <a:rPr lang="en-GB" dirty="0" smtClean="0"/>
              <a:t>Assignments</a:t>
            </a:r>
            <a:endParaRPr lang="cy-GB" dirty="0"/>
          </a:p>
        </p:txBody>
      </p:sp>
      <p:sp>
        <p:nvSpPr>
          <p:cNvPr id="3" name="Content Placeholder 2"/>
          <p:cNvSpPr>
            <a:spLocks noGrp="1"/>
          </p:cNvSpPr>
          <p:nvPr>
            <p:ph sz="half" idx="4294967295"/>
          </p:nvPr>
        </p:nvSpPr>
        <p:spPr>
          <a:xfrm>
            <a:off x="1028700" y="2286000"/>
            <a:ext cx="3335840" cy="3581401"/>
          </a:xfrm>
          <a:prstGeom prst="rect">
            <a:avLst/>
          </a:prstGeom>
        </p:spPr>
        <p:txBody>
          <a:bodyPr/>
          <a:lstStyle/>
          <a:p>
            <a:r>
              <a:rPr lang="en-GB" dirty="0" err="1" smtClean="0"/>
              <a:t>Ystyriwch</a:t>
            </a:r>
            <a:r>
              <a:rPr lang="en-GB" dirty="0" smtClean="0"/>
              <a:t> </a:t>
            </a:r>
            <a:r>
              <a:rPr lang="en-GB" dirty="0" err="1" smtClean="0"/>
              <a:t>ddefnyddio</a:t>
            </a:r>
            <a:r>
              <a:rPr lang="en-GB" dirty="0" smtClean="0"/>
              <a:t> </a:t>
            </a:r>
            <a:r>
              <a:rPr lang="en-GB" dirty="0" err="1" smtClean="0"/>
              <a:t>materion</a:t>
            </a:r>
            <a:r>
              <a:rPr lang="en-GB" dirty="0" smtClean="0"/>
              <a:t> </a:t>
            </a:r>
            <a:r>
              <a:rPr lang="en-GB" dirty="0" err="1" smtClean="0"/>
              <a:t>addysg</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werthoedd</a:t>
            </a:r>
            <a:r>
              <a:rPr lang="en-GB" dirty="0" smtClean="0"/>
              <a:t> </a:t>
            </a:r>
            <a:r>
              <a:rPr lang="en-GB" dirty="0" err="1" smtClean="0"/>
              <a:t>fel</a:t>
            </a:r>
            <a:r>
              <a:rPr lang="en-GB" dirty="0" smtClean="0"/>
              <a:t> </a:t>
            </a:r>
            <a:r>
              <a:rPr lang="en-GB" dirty="0" err="1" smtClean="0"/>
              <a:t>ffocws</a:t>
            </a:r>
            <a:r>
              <a:rPr lang="en-GB" dirty="0" smtClean="0"/>
              <a:t> </a:t>
            </a:r>
            <a:r>
              <a:rPr lang="en-GB" dirty="0" err="1" smtClean="0"/>
              <a:t>ar</a:t>
            </a:r>
            <a:r>
              <a:rPr lang="en-GB" dirty="0" smtClean="0"/>
              <a:t> </a:t>
            </a:r>
            <a:r>
              <a:rPr lang="en-GB" dirty="0" err="1" smtClean="0"/>
              <a:t>gyfer</a:t>
            </a:r>
            <a:r>
              <a:rPr lang="en-GB" dirty="0" smtClean="0"/>
              <a:t> </a:t>
            </a:r>
            <a:r>
              <a:rPr lang="en-GB" dirty="0" err="1" smtClean="0"/>
              <a:t>eich</a:t>
            </a:r>
            <a:r>
              <a:rPr lang="en-GB" dirty="0" smtClean="0"/>
              <a:t> </a:t>
            </a:r>
            <a:r>
              <a:rPr lang="en-GB" smtClean="0"/>
              <a:t>aseiniad</a:t>
            </a:r>
            <a:endParaRPr lang="en-GB" dirty="0" smtClean="0"/>
          </a:p>
          <a:p>
            <a:r>
              <a:rPr lang="en-GB" dirty="0" err="1" smtClean="0"/>
              <a:t>Materion</a:t>
            </a:r>
            <a:endParaRPr lang="en-GB" dirty="0" smtClean="0"/>
          </a:p>
          <a:p>
            <a:r>
              <a:rPr lang="en-GB" dirty="0" err="1" smtClean="0"/>
              <a:t>Camau</a:t>
            </a:r>
            <a:r>
              <a:rPr lang="en-GB" dirty="0" smtClean="0"/>
              <a:t> </a:t>
            </a:r>
            <a:r>
              <a:rPr lang="en-GB" dirty="0" err="1" smtClean="0"/>
              <a:t>nesaf</a:t>
            </a:r>
            <a:endParaRPr lang="cy-GB" dirty="0"/>
          </a:p>
        </p:txBody>
      </p:sp>
      <p:sp>
        <p:nvSpPr>
          <p:cNvPr id="4" name="Content Placeholder 3"/>
          <p:cNvSpPr>
            <a:spLocks noGrp="1"/>
          </p:cNvSpPr>
          <p:nvPr>
            <p:ph sz="half" idx="4294967295"/>
          </p:nvPr>
        </p:nvSpPr>
        <p:spPr>
          <a:xfrm>
            <a:off x="4894052" y="2286000"/>
            <a:ext cx="3335840" cy="3581401"/>
          </a:xfrm>
          <a:prstGeom prst="rect">
            <a:avLst/>
          </a:prstGeom>
        </p:spPr>
        <p:txBody>
          <a:bodyPr/>
          <a:lstStyle/>
          <a:p>
            <a:r>
              <a:rPr lang="en-GB" i="1" dirty="0" smtClean="0"/>
              <a:t>Consider whether value based education</a:t>
            </a:r>
            <a:r>
              <a:rPr lang="en-GB" i="1" dirty="0"/>
              <a:t> </a:t>
            </a:r>
            <a:r>
              <a:rPr lang="en-GB" i="1" dirty="0" smtClean="0"/>
              <a:t>could be the focus for your </a:t>
            </a:r>
            <a:r>
              <a:rPr lang="en-GB" i="1" dirty="0" smtClean="0"/>
              <a:t>assignment</a:t>
            </a:r>
            <a:endParaRPr lang="en-GB" i="1" dirty="0" smtClean="0"/>
          </a:p>
          <a:p>
            <a:r>
              <a:rPr lang="en-GB" i="1" dirty="0" smtClean="0"/>
              <a:t>Issues</a:t>
            </a:r>
          </a:p>
          <a:p>
            <a:r>
              <a:rPr lang="en-GB" i="1" dirty="0" smtClean="0"/>
              <a:t>Next steps</a:t>
            </a:r>
            <a:endParaRPr lang="cy-GB" i="1" dirty="0"/>
          </a:p>
        </p:txBody>
      </p:sp>
      <p:pic>
        <p:nvPicPr>
          <p:cNvPr id="7177" name="Picture 9" descr="C:\Users\l.roberts\AppData\Local\Microsoft\Windows\Temporary Internet Files\Content.IE5\5KQJEYQZ\sticky-not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2157984"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2108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Cyfeirnodau</a:t>
            </a:r>
            <a:r>
              <a:rPr lang="en-GB" dirty="0" smtClean="0"/>
              <a:t/>
            </a:r>
            <a:br>
              <a:rPr lang="en-GB" dirty="0" smtClean="0"/>
            </a:br>
            <a:r>
              <a:rPr lang="en-GB" dirty="0" smtClean="0"/>
              <a:t>References</a:t>
            </a:r>
            <a:endParaRPr lang="en-US" dirty="0"/>
          </a:p>
        </p:txBody>
      </p:sp>
      <p:sp>
        <p:nvSpPr>
          <p:cNvPr id="6" name="Content Placeholder 5"/>
          <p:cNvSpPr>
            <a:spLocks noGrp="1"/>
          </p:cNvSpPr>
          <p:nvPr>
            <p:ph idx="1"/>
          </p:nvPr>
        </p:nvSpPr>
        <p:spPr/>
        <p:txBody>
          <a:bodyPr/>
          <a:lstStyle/>
          <a:p>
            <a:r>
              <a:rPr lang="en-US" sz="1200" dirty="0" smtClean="0"/>
              <a:t>Blackhorse Primary School ( 2017) </a:t>
            </a:r>
            <a:r>
              <a:rPr lang="en-US" sz="1200" i="1" dirty="0" smtClean="0"/>
              <a:t>Our Values Curriculum</a:t>
            </a:r>
            <a:r>
              <a:rPr lang="en-US" sz="1200" dirty="0" smtClean="0"/>
              <a:t>. </a:t>
            </a:r>
            <a:r>
              <a:rPr lang="en-US" sz="1200" dirty="0"/>
              <a:t>Available at </a:t>
            </a:r>
            <a:r>
              <a:rPr lang="en-US" sz="1200" dirty="0">
                <a:hlinkClick r:id="rId2"/>
              </a:rPr>
              <a:t>http://</a:t>
            </a:r>
            <a:r>
              <a:rPr lang="en-US" sz="1200" dirty="0" smtClean="0">
                <a:hlinkClick r:id="rId2"/>
              </a:rPr>
              <a:t>www.blackhorseprimary.org.uk/our-learning/our-values-curriculum</a:t>
            </a:r>
            <a:r>
              <a:rPr lang="en-US" sz="1200" dirty="0" smtClean="0"/>
              <a:t> ( Accessed on 26.07.17) </a:t>
            </a:r>
            <a:endParaRPr lang="en-US" sz="1200" dirty="0"/>
          </a:p>
          <a:p>
            <a:r>
              <a:rPr lang="en-US" sz="1200" dirty="0" err="1" smtClean="0"/>
              <a:t>Boonstra</a:t>
            </a:r>
            <a:r>
              <a:rPr lang="en-US" sz="1200" dirty="0" smtClean="0"/>
              <a:t>. C. ( 2012) </a:t>
            </a:r>
            <a:r>
              <a:rPr lang="en-US" sz="1200" i="1" dirty="0"/>
              <a:t>T</a:t>
            </a:r>
            <a:r>
              <a:rPr lang="en-US" sz="1200" i="1" dirty="0" smtClean="0"/>
              <a:t>he </a:t>
            </a:r>
            <a:r>
              <a:rPr lang="en-US" sz="1200" i="1" dirty="0"/>
              <a:t>Shift to Value-Centered Education </a:t>
            </a:r>
            <a:r>
              <a:rPr lang="en-US" sz="1200" dirty="0"/>
              <a:t>at </a:t>
            </a:r>
            <a:r>
              <a:rPr lang="en-US" sz="1200" dirty="0" err="1" smtClean="0"/>
              <a:t>TEDxAmsterdamED</a:t>
            </a:r>
            <a:r>
              <a:rPr lang="en-US" sz="1200" dirty="0"/>
              <a:t> Available at </a:t>
            </a:r>
            <a:r>
              <a:rPr lang="en-US" sz="1200" dirty="0">
                <a:hlinkClick r:id="rId3"/>
              </a:rPr>
              <a:t>https://</a:t>
            </a:r>
            <a:r>
              <a:rPr lang="en-US" sz="1200" dirty="0" smtClean="0">
                <a:hlinkClick r:id="rId3"/>
              </a:rPr>
              <a:t>www.youtube.com/watch?v=AEDM3zzYN_I</a:t>
            </a:r>
            <a:r>
              <a:rPr lang="en-US" sz="1200" dirty="0" smtClean="0"/>
              <a:t> ( Accessed on 26.07.17) </a:t>
            </a:r>
          </a:p>
          <a:p>
            <a:r>
              <a:rPr lang="en-GB" sz="1200" dirty="0" smtClean="0"/>
              <a:t>Human Scale Education ( 2014</a:t>
            </a:r>
            <a:r>
              <a:rPr lang="en-GB" sz="1200" dirty="0"/>
              <a:t>) </a:t>
            </a:r>
            <a:r>
              <a:rPr lang="en-GB" sz="1200" dirty="0" smtClean="0"/>
              <a:t> </a:t>
            </a:r>
            <a:r>
              <a:rPr lang="en-GB" sz="1200" i="1" dirty="0" smtClean="0"/>
              <a:t>Human Scale Education</a:t>
            </a:r>
            <a:r>
              <a:rPr lang="en-GB" sz="1200" dirty="0" smtClean="0"/>
              <a:t>. Available </a:t>
            </a:r>
            <a:r>
              <a:rPr lang="en-GB" sz="1200" dirty="0"/>
              <a:t>at </a:t>
            </a:r>
            <a:r>
              <a:rPr lang="en-GB" sz="1200" dirty="0">
                <a:hlinkClick r:id="rId4"/>
              </a:rPr>
              <a:t>http://</a:t>
            </a:r>
            <a:r>
              <a:rPr lang="en-GB" sz="1200" dirty="0" smtClean="0">
                <a:hlinkClick r:id="rId4"/>
              </a:rPr>
              <a:t>www.hse.org.uk/about_hse.html</a:t>
            </a:r>
            <a:r>
              <a:rPr lang="en-GB" sz="1200" dirty="0" smtClean="0"/>
              <a:t> ( Accessed 28.07.17)</a:t>
            </a:r>
          </a:p>
          <a:p>
            <a:r>
              <a:rPr lang="en-GB" sz="1200" dirty="0" smtClean="0"/>
              <a:t>Stanley Park High School ( 2017) </a:t>
            </a:r>
            <a:r>
              <a:rPr lang="en-GB" sz="1200" i="1" dirty="0" smtClean="0"/>
              <a:t>Key </a:t>
            </a:r>
            <a:r>
              <a:rPr lang="en-GB" sz="1200" i="1" dirty="0"/>
              <a:t>N</a:t>
            </a:r>
            <a:r>
              <a:rPr lang="en-GB" sz="1200" i="1" dirty="0" smtClean="0"/>
              <a:t>ote Address by David Taylor</a:t>
            </a:r>
            <a:r>
              <a:rPr lang="en-GB" sz="1200" dirty="0" smtClean="0"/>
              <a:t>, </a:t>
            </a:r>
            <a:r>
              <a:rPr lang="en-GB" sz="1200" dirty="0" err="1" smtClean="0"/>
              <a:t>Headteacher</a:t>
            </a:r>
            <a:r>
              <a:rPr lang="en-GB" sz="1200" dirty="0" smtClean="0"/>
              <a:t>. Learning and Teaching for a New Era. Conference by Carmarthenshire County Council. Parc y Scarlets. 28.06.17. </a:t>
            </a:r>
          </a:p>
          <a:p>
            <a:r>
              <a:rPr lang="en-GB" sz="1200" dirty="0"/>
              <a:t>UNICEF( no date</a:t>
            </a:r>
            <a:r>
              <a:rPr lang="en-GB" sz="1200" i="1" dirty="0"/>
              <a:t>) Rights Respecting Schools</a:t>
            </a:r>
            <a:r>
              <a:rPr lang="en-GB" sz="1200" dirty="0"/>
              <a:t>. Available at  </a:t>
            </a:r>
            <a:r>
              <a:rPr lang="en-GB" sz="1200" dirty="0">
                <a:hlinkClick r:id="rId5"/>
              </a:rPr>
              <a:t>https://www.unicef.org.uk/rights-respecting-schools/</a:t>
            </a:r>
            <a:r>
              <a:rPr lang="en-GB" sz="1200" dirty="0"/>
              <a:t>   (Accessed 25.07.17)</a:t>
            </a:r>
          </a:p>
          <a:p>
            <a:endParaRPr lang="en-US" sz="1200" dirty="0" smtClean="0"/>
          </a:p>
          <a:p>
            <a:endParaRPr lang="en-US" sz="1200" dirty="0" smtClean="0"/>
          </a:p>
        </p:txBody>
      </p:sp>
    </p:spTree>
    <p:extLst>
      <p:ext uri="{BB962C8B-B14F-4D97-AF65-F5344CB8AC3E}">
        <p14:creationId xmlns:p14="http://schemas.microsoft.com/office/powerpoint/2010/main" val="38396705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261</TotalTime>
  <Words>965</Words>
  <Application>Microsoft Office PowerPoint</Application>
  <PresentationFormat>On-screen Show (4:3)</PresentationFormat>
  <Paragraphs>139</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Brush Script MT</vt:lpstr>
      <vt:lpstr>Rage Italic</vt:lpstr>
      <vt:lpstr>Pushpin</vt:lpstr>
      <vt:lpstr>Pynciau Llosg /  Around the Water Cooler</vt:lpstr>
      <vt:lpstr>Gorolwg /  Overview</vt:lpstr>
      <vt:lpstr>Gwerthoedd Values</vt:lpstr>
      <vt:lpstr>Addysg yn seiliedig ar werthoedd Value based education</vt:lpstr>
      <vt:lpstr>Enghreifftiau Ymarferol Practical Examples</vt:lpstr>
      <vt:lpstr>Captain Champion</vt:lpstr>
      <vt:lpstr>Respect the Wonder Dog</vt:lpstr>
      <vt:lpstr>Proud Pony</vt:lpstr>
      <vt:lpstr>Brave Bear</vt:lpstr>
      <vt:lpstr>Samda the Successful</vt:lpstr>
      <vt:lpstr>PowerPoint Presentation</vt:lpstr>
      <vt:lpstr>PowerPoint Presentation</vt:lpstr>
      <vt:lpstr>PowerPoint Presentation</vt:lpstr>
      <vt:lpstr>PowerPoint Presentation</vt:lpstr>
      <vt:lpstr>Adnoddau Resources</vt:lpstr>
      <vt:lpstr>Addysg ar Raddfa Dynol Human Scale Education</vt:lpstr>
      <vt:lpstr>Human Scale Education  Ethos </vt:lpstr>
      <vt:lpstr>Stanley Park High School, 2017</vt:lpstr>
      <vt:lpstr>Tasg Task</vt:lpstr>
      <vt:lpstr>Trafodaeth Discussion</vt:lpstr>
      <vt:lpstr>Aseiniadau Assignments</vt:lpstr>
      <vt:lpstr>Cyfeirnodau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 Amgylch yr Oerydd Dwr Around the Water Cooler</dc:title>
  <dc:creator>Administrator</dc:creator>
  <cp:lastModifiedBy>Lynwen Roberts</cp:lastModifiedBy>
  <cp:revision>25</cp:revision>
  <dcterms:created xsi:type="dcterms:W3CDTF">2015-09-16T08:41:31Z</dcterms:created>
  <dcterms:modified xsi:type="dcterms:W3CDTF">2019-07-16T13:40:01Z</dcterms:modified>
</cp:coreProperties>
</file>