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69" r:id="rId2"/>
    <p:sldId id="357" r:id="rId3"/>
    <p:sldId id="358" r:id="rId4"/>
    <p:sldId id="350" r:id="rId5"/>
    <p:sldId id="368" r:id="rId6"/>
    <p:sldId id="369" r:id="rId7"/>
    <p:sldId id="372" r:id="rId8"/>
    <p:sldId id="382" r:id="rId9"/>
    <p:sldId id="383" r:id="rId10"/>
    <p:sldId id="381" r:id="rId11"/>
    <p:sldId id="367" r:id="rId12"/>
    <p:sldId id="272" r:id="rId13"/>
    <p:sldId id="384" r:id="rId14"/>
    <p:sldId id="377" r:id="rId15"/>
    <p:sldId id="376" r:id="rId16"/>
    <p:sldId id="378" r:id="rId17"/>
    <p:sldId id="379" r:id="rId18"/>
    <p:sldId id="362" r:id="rId19"/>
    <p:sldId id="380" r:id="rId20"/>
    <p:sldId id="374" r:id="rId21"/>
    <p:sldId id="375" r:id="rId22"/>
    <p:sldId id="373" r:id="rId23"/>
    <p:sldId id="35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7" autoAdjust="0"/>
    <p:restoredTop sz="94660"/>
  </p:normalViewPr>
  <p:slideViewPr>
    <p:cSldViewPr snapToGrid="0">
      <p:cViewPr varScale="1">
        <p:scale>
          <a:sx n="70" d="100"/>
          <a:sy n="70" d="100"/>
        </p:scale>
        <p:origin x="48" y="6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A5800-73FF-4320-AD01-180A88D56363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FB4F0-B835-4B04-AAD7-12A9F8E17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797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F87FB727-E9F8-F4FB-273D-8F8A37DA5BF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BBC360FF-9876-F095-AC64-BA350273ECB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1602A076-C2CF-21B0-3F11-BC69B5F625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C8CC497-218D-433A-8BD6-7DDFD330F84B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4D840FFF-CA7E-EBA6-07A4-FC8AA97D3FE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5F9AFAEE-7CEA-9702-D6FA-3A40BD6560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E44184F3-5732-C1D7-9DDA-D541160ADF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F5FFC00-74E9-41EC-A8CB-8D5A6CF75446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871CE82B-DDD5-3402-4099-A7B25A4EF11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954B906F-4DB8-16F2-F39C-AA5E28DE5B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2485AE19-1A96-C097-9256-69F56EFF4A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19CD754-A9E1-4316-B3AD-A624BB436658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8">
            <a:extLst>
              <a:ext uri="{FF2B5EF4-FFF2-40B4-BE49-F238E27FC236}">
                <a16:creationId xmlns:a16="http://schemas.microsoft.com/office/drawing/2014/main" id="{2D363E6D-77C3-9497-516B-CB9FCB07C3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7F531FA-B4E3-4183-ABB9-5B87E4DF74DF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F3074BEB-DC3E-6AF2-41B5-6A119097C75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48C4FF02-5E4C-0203-361A-80B08A3FFB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8">
            <a:extLst>
              <a:ext uri="{FF2B5EF4-FFF2-40B4-BE49-F238E27FC236}">
                <a16:creationId xmlns:a16="http://schemas.microsoft.com/office/drawing/2014/main" id="{0FA922CB-6BBD-747A-008B-1E56F3E474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7E72439-03A1-478E-B938-13EEE7519804}" type="slidenum">
              <a:rPr lang="en-GB" altLang="en-US" smtClean="0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69C4AE29-93AE-8D37-306F-0D0AEBC8EF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1DC5409-FC56-6835-4E96-E02580920B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8">
            <a:extLst>
              <a:ext uri="{FF2B5EF4-FFF2-40B4-BE49-F238E27FC236}">
                <a16:creationId xmlns:a16="http://schemas.microsoft.com/office/drawing/2014/main" id="{36F57A41-6600-F2D2-E6B3-B221BBBB198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865A60-3177-4387-A7AE-46623DAAAF67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8B261FC6-5870-301F-7F16-7F3281EA6C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8F798E95-4E9B-EC1E-8D1B-FE4189393D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8">
            <a:extLst>
              <a:ext uri="{FF2B5EF4-FFF2-40B4-BE49-F238E27FC236}">
                <a16:creationId xmlns:a16="http://schemas.microsoft.com/office/drawing/2014/main" id="{7E4C1743-842E-653D-152A-CCABC65913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8160300-6ADF-4113-8527-B12D0F408BC0}" type="slidenum">
              <a:rPr lang="en-GB" altLang="en-US" smtClean="0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F411CFC-B420-3414-3016-2ABC20D753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ED33914F-F8DA-3511-EB7F-CCD820E6AD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8">
            <a:extLst>
              <a:ext uri="{FF2B5EF4-FFF2-40B4-BE49-F238E27FC236}">
                <a16:creationId xmlns:a16="http://schemas.microsoft.com/office/drawing/2014/main" id="{62899D9B-109A-603A-1B48-9CB4A398B4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BA6C97C-0731-4B95-A7F0-3DCD7022DC78}" type="slidenum">
              <a:rPr lang="en-GB" altLang="en-US" smtClean="0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7979A1D6-3E45-B94C-B4E3-56F01517FB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714462BE-CA3D-1BB2-5DE5-4EBEE8B05F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>
            <a:extLst>
              <a:ext uri="{FF2B5EF4-FFF2-40B4-BE49-F238E27FC236}">
                <a16:creationId xmlns:a16="http://schemas.microsoft.com/office/drawing/2014/main" id="{455621A7-4D6A-3396-43C4-3CF9C107F11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5513E41-F4B5-401C-B438-CB6A996D1155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DCF91FBB-88C7-424D-99C6-E6855AC6A9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613C5D7E-8C52-7D9C-1984-490DAED933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8">
            <a:extLst>
              <a:ext uri="{FF2B5EF4-FFF2-40B4-BE49-F238E27FC236}">
                <a16:creationId xmlns:a16="http://schemas.microsoft.com/office/drawing/2014/main" id="{35B0E39D-BC68-30CE-310F-6987CB2885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08282CA-4460-4250-B973-6CD966ABF5BF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1CCB4041-73F9-886E-3F1C-9BC97E1350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D8EC8ADB-9747-6B4E-E5EF-DF049295F5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8">
            <a:extLst>
              <a:ext uri="{FF2B5EF4-FFF2-40B4-BE49-F238E27FC236}">
                <a16:creationId xmlns:a16="http://schemas.microsoft.com/office/drawing/2014/main" id="{F23189EA-234B-131B-0764-286765333A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D396166-DA2A-4B2D-B2CA-838134A21377}" type="slidenum">
              <a:rPr lang="en-GB" altLang="en-US" smtClean="0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C8E46592-B93E-0DE0-9C9D-5BFA360D89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B80A92E7-251D-D2A3-4798-F8A10E8DCC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8">
            <a:extLst>
              <a:ext uri="{FF2B5EF4-FFF2-40B4-BE49-F238E27FC236}">
                <a16:creationId xmlns:a16="http://schemas.microsoft.com/office/drawing/2014/main" id="{6C054DE5-9342-D986-B71D-7E568B09E0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A3934E0-C13D-4918-AE93-9E9EBA2D0BF5}" type="slidenum">
              <a:rPr lang="en-GB" altLang="en-US" smtClean="0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77CED365-5EB8-E67E-3EB8-7352691BB3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5F1EA130-D9BC-3BF9-42BB-4629508E89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8">
            <a:extLst>
              <a:ext uri="{FF2B5EF4-FFF2-40B4-BE49-F238E27FC236}">
                <a16:creationId xmlns:a16="http://schemas.microsoft.com/office/drawing/2014/main" id="{B885571A-6D74-F3DF-BB26-26736EFD029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CA7EB2-2106-46F6-A0F1-2A27DC68451F}" type="slidenum">
              <a:rPr lang="en-GB" altLang="en-US" smtClean="0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542B283A-75AA-3414-173B-2CF885AAA2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95FF5262-7E6A-BE88-19F2-2280B1216B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8">
            <a:extLst>
              <a:ext uri="{FF2B5EF4-FFF2-40B4-BE49-F238E27FC236}">
                <a16:creationId xmlns:a16="http://schemas.microsoft.com/office/drawing/2014/main" id="{8E26204D-9279-1EE0-9D27-4687CB6537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AD19980-433C-4D26-9BB6-E986123329F8}" type="slidenum">
              <a:rPr lang="en-GB" altLang="en-US" smtClean="0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86DA25A1-86CD-5B33-C1AB-8F9A9F49BC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BD8CC7F5-A857-3713-CEBE-B9E08380AE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8">
            <a:extLst>
              <a:ext uri="{FF2B5EF4-FFF2-40B4-BE49-F238E27FC236}">
                <a16:creationId xmlns:a16="http://schemas.microsoft.com/office/drawing/2014/main" id="{D1C6A7B4-79EF-CB21-96F0-BBD696900B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2A24D46-F49F-4B8E-B23B-A848CEE2CAB6}" type="slidenum">
              <a:rPr lang="en-GB" altLang="en-US" smtClean="0"/>
              <a:pPr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7A03CD7F-0E87-2655-2700-EF11E085C6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F1E564B-2641-0DC4-E3E5-B95BB0173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725DB6C0-8407-801A-9DB4-3925A53749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fld id="{D14FB901-0B15-4589-81F8-320D656B9955}" type="slidenum">
              <a:rPr lang="en-GB" altLang="en-US" smtClean="0">
                <a:latin typeface="Calibri" panose="020F0502020204030204" pitchFamily="34" charset="0"/>
              </a:rPr>
              <a:pPr/>
              <a:t>23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3CD9578F-76AE-5811-2BDE-92CBA56F25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A582E9CA-1E37-B94A-BDBB-5D3BB06CBC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0053-314E-9C06-8153-02E72B741C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D3D2A8-5E89-FEFE-49EA-16839330F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DE8BF-76F8-B115-4289-1677CD7D0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CB291-18E7-30D7-5CEE-A3C737737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FE3EB-3210-6C2B-8A06-C064EA4D6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071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A654A-B8CD-BC38-8C54-496B0B75B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9A6DF-85EF-673B-B2B7-3D401E08D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A9C90-EEBE-66E1-59AB-BD5CF1E74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8AD30-A08F-4038-26FD-7A0C9AD22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B0046-63AA-0E12-CB3B-3AA95C4D4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0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4DFAE-6A99-21CE-E862-301F8D8A4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A3649-71D4-3F40-0A10-669708DC9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FFB76-DD4C-82A6-58F2-88CFA205D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837FF-7412-EF7D-D470-4C2A05497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4322E-5968-9EFD-04B7-D7620D430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903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53968-6A7C-50FE-C375-CCB3A34E1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FF257-8EC5-C17A-3D73-0D7EFDAFE8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8DCC86-5A87-FC21-5F7F-3ACA9F5223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EFDFC-07F4-FB36-A690-2C02B4E62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10DEB1-65E1-D96B-19E4-AA9B1E439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FAE63A-431E-E741-17CA-D5869BAAE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036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3899C-35FA-07D7-F13C-6D88B9FB7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9E3D6C-988C-7F07-5D6E-21C120D90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345C7-BA3C-0579-B1A2-C3BE751A4D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4A0DD3-294C-1E38-9BE3-2C5CE34D81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230A88-8FD4-4C49-747B-66B55A587E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62124D-8989-12EF-CFF5-A98B20AB9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0BBCCC-57DA-D97F-FF5A-57D92C832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C81A36-7A2F-5FC2-DD1F-ACEDD3617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63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1C3CF-54EF-CAB3-1FA4-06EF7A253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E64B5B-E470-6F79-C768-3FDDA84E4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5E1CE1-27CA-D807-2402-5ADD6F723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335AD-DFFF-49C7-666A-1935F3681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740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361AEC-4767-6D57-C9C2-DEF12FF5F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9651BB-559D-B335-BC61-6025B61F0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3C378B-1FBD-B723-3D34-E9D3953A7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552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FA027-BA73-4BB8-C09B-28A25E7E5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C66DC-D52C-159E-2F58-A746A458A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50271A-AF65-D9C8-FEA4-D01A27A019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F79E1C-1D97-6341-D80C-79576B468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4A9DB-B7DD-B8BD-C4A3-F9939E648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D5CA7-C75E-2515-0C3D-1C660A5FA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54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384D8-ABCD-8FC8-6E19-801DD5613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96F98D-B6AE-78D2-15A9-59FD68916C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0EB730-32BA-B203-9229-33ABF0C686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7162B3-D059-54DC-B5D6-4B912611D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B8A7CC-EAC0-6507-B640-FB6E4399F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9963F5-ECE0-FBAF-03FE-98D0EEF5A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444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74495-B8DF-AE0F-C444-06190B57E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36E9C5-B9B3-4EE1-B2A6-EE10BE9539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2293B-CB7A-F3E9-3B62-183FB3E75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B2082-E1DF-F101-5CEC-B2D9A873A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C5E31-A5F1-F9B4-6DBA-7A0BE36D5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781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272B0A-8FCD-31E5-1296-C49A0A411F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DD5267-A279-4276-3F50-4BCC33EE50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409A6-016B-51D2-02C2-0D574758E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BDF8D-70E8-1D86-D312-C721082D7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CE3AC-0ABB-AFE1-F8E2-4397E6C6C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15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BFA672-8CF0-5CCB-4129-966648695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B5789F-ADF0-4243-370B-C67D498C28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CE7B1-11F2-5ADF-A56D-0F8E6913E9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4CD4C6-3D7D-4DC4-8321-AAA74AB58359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DCBEA-00B7-78ED-756C-CA72D84B31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401D9-EEF6-EC3F-4BB5-B72DC0B855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8BCFF-DFD4-4D92-9C47-F0053099A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110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6" name="Rectangle 6155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8" name="Rectangle 6157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D3234D21-4B27-3090-138A-B4197405D8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rtlCol="0" anchor="b">
            <a:normAutofit/>
          </a:bodyPr>
          <a:lstStyle/>
          <a:p>
            <a:pPr algn="l">
              <a:defRPr/>
            </a:pPr>
            <a:r>
              <a:rPr lang="en-GB" altLang="en-US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MBA – Master of Business Administration</a:t>
            </a: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</a:rPr>
              <a:t>LCMB7024</a:t>
            </a:r>
            <a:br>
              <a:rPr lang="en-GB" sz="2300" b="1">
                <a:solidFill>
                  <a:srgbClr val="FFFFFF"/>
                </a:solidFill>
              </a:rPr>
            </a:br>
            <a:br>
              <a:rPr lang="en-GB" sz="2300" b="1" u="sng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  <a:cs typeface="Arial" panose="020B0604020202020204" pitchFamily="34" charset="0"/>
              </a:rPr>
              <a:t>Marketing Management</a:t>
            </a:r>
            <a:br>
              <a:rPr lang="en-GB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endParaRPr lang="en-GB" altLang="en-US" sz="2300">
              <a:solidFill>
                <a:srgbClr val="FFFFFF"/>
              </a:solidFill>
            </a:endParaRPr>
          </a:p>
        </p:txBody>
      </p:sp>
      <p:sp>
        <p:nvSpPr>
          <p:cNvPr id="6160" name="Rectangle 6159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2" name="Oval 6161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7" name="Picture 1" descr="TSD_logo2010">
            <a:extLst>
              <a:ext uri="{FF2B5EF4-FFF2-40B4-BE49-F238E27FC236}">
                <a16:creationId xmlns:a16="http://schemas.microsoft.com/office/drawing/2014/main" id="{E8AF1549-1AEE-EE03-7AF3-E0BC251983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4" name="Rectangle 820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6" name="Rectangle 820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AE88E888-D591-4794-459D-C359BB1E04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rtlCol="0" anchor="b">
            <a:normAutofit/>
          </a:bodyPr>
          <a:lstStyle/>
          <a:p>
            <a:pPr algn="l">
              <a:defRPr/>
            </a:pPr>
            <a:r>
              <a:rPr lang="en-GB" altLang="en-US" sz="3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</a:t>
            </a:r>
            <a:br>
              <a:rPr lang="en-GB" altLang="en-US" sz="3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3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B</a:t>
            </a:r>
            <a:br>
              <a:rPr lang="en-GB" altLang="en-US" sz="3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400" b="1">
                <a:solidFill>
                  <a:srgbClr val="FFFFFF"/>
                </a:solidFill>
                <a:cs typeface="Arial" panose="020B0604020202020204" pitchFamily="34" charset="0"/>
              </a:rPr>
              <a:t>Marketing Management</a:t>
            </a:r>
            <a:br>
              <a:rPr lang="en-GB" sz="3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3400">
                <a:solidFill>
                  <a:srgbClr val="FFFFFF"/>
                </a:solidFill>
              </a:rPr>
            </a:br>
            <a:r>
              <a:rPr lang="en-GB" altLang="en-US" sz="3400">
                <a:solidFill>
                  <a:srgbClr val="FFFFFF"/>
                </a:solidFill>
              </a:rPr>
              <a:t> </a:t>
            </a:r>
            <a:br>
              <a:rPr lang="en-GB" altLang="en-US" sz="3400">
                <a:solidFill>
                  <a:srgbClr val="FFFFFF"/>
                </a:solidFill>
              </a:rPr>
            </a:br>
            <a:endParaRPr lang="en-GB" altLang="en-US" sz="3400">
              <a:solidFill>
                <a:srgbClr val="FFFFFF"/>
              </a:solidFill>
            </a:endParaRPr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0" name="Oval 820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8C09DEAD-5C8A-984B-348A-58ECD7B02F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8" name="Rectangle 10247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52" name="Rectangle 10251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54" name="Rectangle 10253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C8AE68D6-9780-DDCF-CCC0-837D0363D64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15668" y="1464576"/>
            <a:ext cx="4747280" cy="3098061"/>
          </a:xfrm>
        </p:spPr>
        <p:txBody>
          <a:bodyPr anchor="b">
            <a:normAutofit/>
          </a:bodyPr>
          <a:lstStyle/>
          <a:p>
            <a:pPr algn="l" eaLnBrk="1" hangingPunct="1"/>
            <a:br>
              <a:rPr lang="en-GB" altLang="en-US" sz="3000" dirty="0">
                <a:solidFill>
                  <a:srgbClr val="FFFFFF"/>
                </a:solidFill>
              </a:rPr>
            </a:br>
            <a:r>
              <a:rPr lang="en-GB" altLang="en-US" sz="30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Marketing Concept: The Nature of Marketing, Its key Components and Applications</a:t>
            </a:r>
            <a:br>
              <a:rPr lang="en-GB" altLang="en-US" sz="30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3000" dirty="0">
                <a:solidFill>
                  <a:srgbClr val="FFFFFF"/>
                </a:solidFill>
              </a:rPr>
            </a:br>
            <a:br>
              <a:rPr lang="en-GB" altLang="en-US" sz="3000" dirty="0">
                <a:solidFill>
                  <a:srgbClr val="FFFFFF"/>
                </a:solidFill>
              </a:rPr>
            </a:br>
            <a:endParaRPr lang="en-GB" altLang="en-US" sz="3000" dirty="0">
              <a:solidFill>
                <a:srgbClr val="FFFFFF"/>
              </a:solidFill>
            </a:endParaRPr>
          </a:p>
        </p:txBody>
      </p:sp>
      <p:sp>
        <p:nvSpPr>
          <p:cNvPr id="10256" name="Rectangle 10255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8" name="Oval 10257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3" name="Picture 1" descr="TSD_logo2010">
            <a:extLst>
              <a:ext uri="{FF2B5EF4-FFF2-40B4-BE49-F238E27FC236}">
                <a16:creationId xmlns:a16="http://schemas.microsoft.com/office/drawing/2014/main" id="{D80EDAAF-53F3-793C-9260-54F655FC1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Rectangle 1229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40B5424-C380-147F-1FF9-FC12804744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br>
              <a:rPr lang="en-GB" altLang="en-US" sz="3700" b="1"/>
            </a:br>
            <a:r>
              <a:rPr lang="en-GB" altLang="en-US" sz="3700" b="1"/>
              <a:t>Marketing Defined: I</a:t>
            </a:r>
            <a:br>
              <a:rPr lang="en-GB" altLang="en-US" sz="3700" b="1"/>
            </a:br>
            <a:endParaRPr lang="en-GB" altLang="en-US" sz="370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9A8C731-BA52-6127-7B15-691B76B89C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altLang="en-US" sz="2000" b="1" i="1"/>
          </a:p>
          <a:p>
            <a:pPr marL="0" indent="0">
              <a:buNone/>
            </a:pPr>
            <a:endParaRPr lang="en-GB" altLang="en-US" sz="2000" b="1" i="1"/>
          </a:p>
          <a:p>
            <a:pPr marL="0" indent="0">
              <a:buNone/>
            </a:pPr>
            <a:r>
              <a:rPr lang="en-GB" altLang="en-US" sz="2000" b="1" i="1"/>
              <a:t>Marketing is a social and managerial process by which individuals and organisations obtain what they need and want through creating and exchanging value with others </a:t>
            </a:r>
            <a:r>
              <a:rPr lang="en-GB" altLang="en-US" sz="2000" b="1"/>
              <a:t>(Kotler et al, 2017)</a:t>
            </a:r>
            <a:br>
              <a:rPr lang="en-GB" altLang="en-US" sz="2000"/>
            </a:br>
            <a:endParaRPr lang="en-GB" altLang="en-US" sz="2000" b="1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5329C217-404B-89DA-C917-276B3E14E8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7ABF7B4-9C9E-48D3-8DA3-36E2568E4D48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7" name="Rectangle 1332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B12553F9-EA56-F99B-3602-0E0819592F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br>
              <a:rPr lang="en-GB" altLang="en-US" sz="3700" b="1"/>
            </a:br>
            <a:r>
              <a:rPr lang="en-GB" altLang="en-US" sz="3700" b="1"/>
              <a:t>Marketing Defined: II</a:t>
            </a:r>
            <a:br>
              <a:rPr lang="en-GB" altLang="en-US" sz="3700" b="1"/>
            </a:br>
            <a:endParaRPr lang="en-GB" altLang="en-US" sz="370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8654B17-1D4B-A852-A203-D0BE5A7E11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altLang="en-US" sz="2000" b="1" i="1"/>
          </a:p>
          <a:p>
            <a:pPr marL="0" indent="0">
              <a:buNone/>
            </a:pPr>
            <a:r>
              <a:rPr lang="en-GB" altLang="en-US" sz="2000" b="1" i="1"/>
              <a:t>Marketing is the activity, set of institutions, and processes for creating, communicating, delivering, and exchanging offerings that have value for customers, clients, partners, and society at large </a:t>
            </a:r>
            <a:r>
              <a:rPr lang="en-GB" altLang="en-US" sz="2000" b="1"/>
              <a:t>(AMA, 2017)</a:t>
            </a:r>
            <a:br>
              <a:rPr lang="en-GB" altLang="en-US" sz="2000"/>
            </a:br>
            <a:endParaRPr lang="en-GB" altLang="en-US" sz="2000" b="1"/>
          </a:p>
        </p:txBody>
      </p:sp>
      <p:sp>
        <p:nvSpPr>
          <p:cNvPr id="13328" name="Rectangle 1332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9" name="Rectangle 1332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D8FCFBE1-2340-C317-49DB-4A010340BE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35F58DC-1493-420D-B901-F5A7A6BA9255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C571D869-697B-7C6B-51E3-44A5EC5621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8984" y="4230093"/>
            <a:ext cx="4150581" cy="1800165"/>
          </a:xfrm>
        </p:spPr>
        <p:txBody>
          <a:bodyPr anchor="t">
            <a:normAutofit/>
          </a:bodyPr>
          <a:lstStyle/>
          <a:p>
            <a:pPr algn="r">
              <a:defRPr/>
            </a:pPr>
            <a:br>
              <a:rPr lang="en-GB" altLang="en-US" sz="2200" b="1"/>
            </a:br>
            <a:r>
              <a:rPr lang="en-GB" altLang="en-US" sz="2200" b="1"/>
              <a:t>The Nature of Marketing: Creating &amp; Capturing Value</a:t>
            </a:r>
            <a:br>
              <a:rPr lang="en-GB" altLang="en-US" sz="2200" b="1"/>
            </a:br>
            <a:br>
              <a:rPr lang="en-GB" altLang="en-US" sz="2200" b="1"/>
            </a:br>
            <a:endParaRPr lang="en-GB" altLang="en-US" sz="2200"/>
          </a:p>
        </p:txBody>
      </p:sp>
      <p:pic>
        <p:nvPicPr>
          <p:cNvPr id="14341" name="Picture 2" descr="Timeline&#10;&#10;Description automatically generated">
            <a:extLst>
              <a:ext uri="{FF2B5EF4-FFF2-40B4-BE49-F238E27FC236}">
                <a16:creationId xmlns:a16="http://schemas.microsoft.com/office/drawing/2014/main" id="{E25829C6-B765-7608-1839-21F1EC1B63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6592" y="569595"/>
            <a:ext cx="11139778" cy="323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427AA03-DD50-AF32-B218-E93EA13A9F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46415" y="4230094"/>
            <a:ext cx="6235268" cy="18001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altLang="en-US" sz="2000" b="1" i="1"/>
          </a:p>
          <a:p>
            <a:pPr marL="0" indent="0">
              <a:buNone/>
            </a:pPr>
            <a:endParaRPr lang="en-GB" altLang="en-US" sz="2000" b="1" i="1"/>
          </a:p>
        </p:txBody>
      </p:sp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E7BFF8DC-0AE7-4AD2-9B28-2E5F26D62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7E0162AD-C6E5-4BF8-A453-76ADB3687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31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79932C05-8A77-42E1-170E-178A9C423D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1877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320BDACC-41B2-4174-A9A5-F5413FE2E2F4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5" name="Rectangle 1536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C25B6BF9-9BF9-FEF6-6E40-104679BCC6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/>
            </a:br>
            <a:r>
              <a:rPr lang="en-GB" altLang="en-US" sz="4000" b="1"/>
              <a:t>Marketing Concept</a:t>
            </a:r>
            <a:br>
              <a:rPr lang="en-GB" altLang="en-US" sz="4000" b="1"/>
            </a:br>
            <a:endParaRPr lang="en-GB" altLang="en-US" sz="400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A8399E2-0061-826B-B00A-E190717423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2000" b="1"/>
              <a:t>There is need to understand &amp; differentiate some key terms so as to understand the Marketing concept.</a:t>
            </a:r>
          </a:p>
          <a:p>
            <a:pPr marL="0" indent="0">
              <a:buNone/>
            </a:pPr>
            <a:r>
              <a:rPr lang="en-GB" altLang="en-US" sz="2000" b="1"/>
              <a:t>Some of these terms are:</a:t>
            </a:r>
          </a:p>
          <a:p>
            <a:pPr marL="0" indent="0">
              <a:buNone/>
            </a:pPr>
            <a:r>
              <a:rPr lang="en-GB" altLang="en-US" sz="2000" b="1"/>
              <a:t>Marketing concept</a:t>
            </a:r>
          </a:p>
          <a:p>
            <a:pPr marL="0" indent="0">
              <a:buNone/>
            </a:pPr>
            <a:r>
              <a:rPr lang="en-GB" altLang="en-US" sz="2000" b="1"/>
              <a:t>Needs</a:t>
            </a:r>
          </a:p>
          <a:p>
            <a:pPr marL="0" indent="0">
              <a:buNone/>
            </a:pPr>
            <a:r>
              <a:rPr lang="en-GB" altLang="en-US" sz="2000" b="1"/>
              <a:t>Wants</a:t>
            </a:r>
          </a:p>
          <a:p>
            <a:pPr marL="0" indent="0">
              <a:buNone/>
            </a:pPr>
            <a:r>
              <a:rPr lang="en-GB" altLang="en-US" sz="2000" b="1"/>
              <a:t>Demands</a:t>
            </a:r>
          </a:p>
          <a:p>
            <a:pPr marL="0" indent="0">
              <a:buNone/>
            </a:pPr>
            <a:r>
              <a:rPr lang="en-GB" altLang="en-US" sz="2000" b="1"/>
              <a:t>Market offerings</a:t>
            </a:r>
          </a:p>
          <a:p>
            <a:pPr marL="0" indent="0">
              <a:buNone/>
            </a:pPr>
            <a:r>
              <a:rPr lang="en-GB" altLang="en-US" sz="2000" b="1"/>
              <a:t>Marketing myopia</a:t>
            </a:r>
          </a:p>
          <a:p>
            <a:pPr marL="0" indent="0">
              <a:buNone/>
            </a:pPr>
            <a:r>
              <a:rPr lang="en-GB" altLang="en-US" sz="2000" b="1"/>
              <a:t>Market</a:t>
            </a:r>
          </a:p>
          <a:p>
            <a:pPr marL="0" indent="0">
              <a:buNone/>
            </a:pPr>
            <a:r>
              <a:rPr lang="en-GB" altLang="en-US" sz="2000" b="1"/>
              <a:t>Exchange</a:t>
            </a:r>
          </a:p>
          <a:p>
            <a:pPr marL="0" indent="0">
              <a:buNone/>
            </a:pPr>
            <a:r>
              <a:rPr lang="en-GB" altLang="en-US" sz="2000" b="1"/>
              <a:t>Marketing management</a:t>
            </a:r>
          </a:p>
          <a:p>
            <a:pPr marL="0" indent="0">
              <a:buNone/>
            </a:pPr>
            <a:endParaRPr lang="en-GB" altLang="en-US" sz="2000" b="1"/>
          </a:p>
        </p:txBody>
      </p:sp>
      <p:sp>
        <p:nvSpPr>
          <p:cNvPr id="15376" name="Rectangle 1537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7" name="Rectangle 1537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3F509766-C343-8580-7E68-29B185EB27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DDB1A1BD-ACD0-40F5-82BF-518EB335EFA5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3" name="Rectangle 1639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50A07658-BD2B-143C-2522-7B69E2C2E5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/>
            </a:br>
            <a:r>
              <a:rPr lang="en-GB" altLang="en-US" sz="4000" b="1"/>
              <a:t>Marketing Concept Explained</a:t>
            </a:r>
            <a:br>
              <a:rPr lang="en-GB" altLang="en-US" sz="4000" b="1"/>
            </a:br>
            <a:endParaRPr lang="en-GB" altLang="en-US" sz="4000"/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76D23233-EA43-7D41-8F60-77D5437D65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1700" b="1"/>
              <a:t>Marketing concept:</a:t>
            </a:r>
          </a:p>
          <a:p>
            <a:pPr marL="0" indent="0">
              <a:buNone/>
            </a:pPr>
            <a:r>
              <a:rPr lang="en-GB" altLang="en-US" sz="1700" b="1"/>
              <a:t>A philosophy in which achieving organisational goals depends on knowing the needs and wants of target markets and delivering the desired satisfactions better than competitors do.</a:t>
            </a:r>
          </a:p>
          <a:p>
            <a:pPr marL="0" indent="0">
              <a:buNone/>
            </a:pPr>
            <a:endParaRPr lang="en-GB" altLang="en-US" sz="1700" b="1"/>
          </a:p>
          <a:p>
            <a:pPr marL="0" indent="0">
              <a:buNone/>
            </a:pPr>
            <a:r>
              <a:rPr lang="en-GB" altLang="en-US" sz="1700" b="1"/>
              <a:t>Needs:</a:t>
            </a:r>
          </a:p>
          <a:p>
            <a:pPr marL="0" indent="0">
              <a:buNone/>
            </a:pPr>
            <a:r>
              <a:rPr lang="en-GB" altLang="en-US" sz="1700" b="1"/>
              <a:t>States of felt deprivation.</a:t>
            </a:r>
          </a:p>
          <a:p>
            <a:pPr marL="0" indent="0">
              <a:buNone/>
            </a:pPr>
            <a:endParaRPr lang="en-GB" altLang="en-US" sz="1700" b="1"/>
          </a:p>
          <a:p>
            <a:pPr marL="0" indent="0">
              <a:buNone/>
            </a:pPr>
            <a:r>
              <a:rPr lang="en-GB" altLang="en-US" sz="1700" b="1"/>
              <a:t>Wants:</a:t>
            </a:r>
          </a:p>
          <a:p>
            <a:pPr marL="0" indent="0">
              <a:buNone/>
            </a:pPr>
            <a:r>
              <a:rPr lang="en-GB" altLang="en-US" sz="1700" b="1"/>
              <a:t>The form human needs take as they are shaped by culture and individual personality.</a:t>
            </a:r>
          </a:p>
          <a:p>
            <a:pPr marL="0" indent="0">
              <a:buNone/>
            </a:pPr>
            <a:endParaRPr lang="en-GB" altLang="en-US" sz="1700" b="1"/>
          </a:p>
          <a:p>
            <a:pPr marL="0" indent="0">
              <a:buNone/>
            </a:pPr>
            <a:r>
              <a:rPr lang="en-GB" altLang="en-US" sz="1700" b="1"/>
              <a:t>Demands:</a:t>
            </a:r>
          </a:p>
          <a:p>
            <a:pPr marL="0" indent="0">
              <a:buNone/>
            </a:pPr>
            <a:r>
              <a:rPr lang="en-GB" altLang="en-US" sz="1700" b="1"/>
              <a:t>Human wants that are backed by buying power.</a:t>
            </a:r>
          </a:p>
        </p:txBody>
      </p:sp>
      <p:sp>
        <p:nvSpPr>
          <p:cNvPr id="16395" name="Rectangle 1639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7" name="Rectangle 1639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3F9B768B-1676-C214-D464-A3570F17605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A6192DA2-BA63-45F1-A263-1F4ABF88FE1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7" name="Rectangle 1741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id="{BA7583C7-B9C7-CF58-43C5-31532C3761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/>
            </a:br>
            <a:r>
              <a:rPr lang="en-GB" altLang="en-US" sz="4000" b="1"/>
              <a:t>Marketing Concept</a:t>
            </a:r>
            <a:br>
              <a:rPr lang="en-GB" altLang="en-US" sz="4000" b="1"/>
            </a:br>
            <a:endParaRPr lang="en-GB" altLang="en-US" sz="400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76C989B4-D012-8D9E-E2D5-D43E522B6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altLang="en-US" sz="1700" b="1"/>
              <a:t>Market offerings:</a:t>
            </a:r>
          </a:p>
          <a:p>
            <a:pPr marL="0" indent="0">
              <a:buNone/>
              <a:defRPr/>
            </a:pPr>
            <a:r>
              <a:rPr lang="en-GB" altLang="en-US" sz="1700" b="1"/>
              <a:t>Some combination of products, services, information or experiences offered to a market to satisfy a need or want.</a:t>
            </a:r>
          </a:p>
          <a:p>
            <a:pPr marL="0" indent="0">
              <a:buNone/>
              <a:defRPr/>
            </a:pPr>
            <a:r>
              <a:rPr lang="en-GB" altLang="en-US" sz="1700" b="1"/>
              <a:t>Marketing myopia:</a:t>
            </a:r>
          </a:p>
          <a:p>
            <a:pPr marL="0" indent="0">
              <a:buNone/>
              <a:defRPr/>
            </a:pPr>
            <a:r>
              <a:rPr lang="en-GB" altLang="en-US" sz="1700" b="1"/>
              <a:t>The mistake of paying more attention to the specific products a company offers than to the benefits and experiences produced by these products.</a:t>
            </a:r>
          </a:p>
          <a:p>
            <a:pPr marL="0" indent="0">
              <a:buNone/>
              <a:defRPr/>
            </a:pPr>
            <a:r>
              <a:rPr lang="en-GB" altLang="en-US" sz="1700" b="1"/>
              <a:t>Market:</a:t>
            </a:r>
          </a:p>
          <a:p>
            <a:pPr marL="0" indent="0">
              <a:buNone/>
              <a:defRPr/>
            </a:pPr>
            <a:r>
              <a:rPr lang="en-GB" altLang="en-US" sz="1700" b="1"/>
              <a:t>The set of all actual and potential buyers of a product or service.</a:t>
            </a:r>
          </a:p>
          <a:p>
            <a:pPr marL="0" indent="0">
              <a:buNone/>
              <a:defRPr/>
            </a:pPr>
            <a:r>
              <a:rPr lang="en-GB" altLang="en-US" sz="1700" b="1"/>
              <a:t>Exchange:</a:t>
            </a:r>
          </a:p>
          <a:p>
            <a:pPr marL="0" indent="0">
              <a:buNone/>
              <a:defRPr/>
            </a:pPr>
            <a:r>
              <a:rPr lang="en-GB" altLang="en-US" sz="1700" b="1"/>
              <a:t>The act of obtaining a desired object from someone by offering something in return.</a:t>
            </a:r>
          </a:p>
          <a:p>
            <a:pPr marL="0" indent="0">
              <a:buNone/>
              <a:defRPr/>
            </a:pPr>
            <a:r>
              <a:rPr lang="en-GB" altLang="en-US" sz="1700" b="1"/>
              <a:t>Marketing management:</a:t>
            </a:r>
          </a:p>
          <a:p>
            <a:pPr marL="0" indent="0">
              <a:buNone/>
              <a:defRPr/>
            </a:pPr>
            <a:r>
              <a:rPr lang="en-GB" altLang="en-US" sz="1700" b="1"/>
              <a:t>The art and science of choosing target markets and building profitable relationships with them.</a:t>
            </a:r>
          </a:p>
          <a:p>
            <a:pPr marL="0" indent="0">
              <a:buNone/>
              <a:defRPr/>
            </a:pPr>
            <a:endParaRPr lang="en-GB" altLang="en-US" sz="1700" b="1"/>
          </a:p>
        </p:txBody>
      </p:sp>
      <p:sp>
        <p:nvSpPr>
          <p:cNvPr id="17419" name="Rectangle 1741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1" name="Rectangle 1742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6E0CF9CA-1E53-5974-4F07-A409251B37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C7E9A96-E246-46C9-BF3B-B04161E40D33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1" name="Rectangle 1844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20AA9C2C-4972-B841-F979-416E2DBBAF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/>
            </a:br>
            <a:r>
              <a:rPr lang="en-GB" altLang="en-US" sz="4000" b="1"/>
              <a:t>The Nature of Marketing</a:t>
            </a:r>
            <a:br>
              <a:rPr lang="en-GB" altLang="en-US" sz="4000" b="1"/>
            </a:br>
            <a:endParaRPr lang="en-GB" altLang="en-US" sz="4000"/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423B94CB-C838-88A6-F874-29B4E8956E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altLang="en-US" sz="2000" b="1" i="1"/>
          </a:p>
          <a:p>
            <a:pPr marL="0" indent="0">
              <a:buNone/>
            </a:pPr>
            <a:endParaRPr lang="en-GB" altLang="en-US" sz="2000" b="1"/>
          </a:p>
          <a:p>
            <a:pPr marL="0" indent="0">
              <a:buNone/>
            </a:pPr>
            <a:r>
              <a:rPr lang="en-GB" altLang="en-US" sz="2000" b="1"/>
              <a:t>…..is the process of creating and capturing value.</a:t>
            </a:r>
          </a:p>
          <a:p>
            <a:pPr marL="0" indent="0">
              <a:buNone/>
            </a:pPr>
            <a:r>
              <a:rPr lang="en-GB" altLang="en-US" sz="2000" b="1" i="1"/>
              <a:t> </a:t>
            </a:r>
            <a:endParaRPr lang="en-GB" altLang="en-US" sz="2000" b="1"/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ECBCE0BA-1D4C-91E7-34B4-EF29EF56D2D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9506E1C-3911-4E35-B792-DE21B5BBC834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8" name="Rectangle 19467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0EB5EE2C-A38A-1AFB-861D-416A818287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8261" y="401567"/>
            <a:ext cx="9244398" cy="752178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3400" b="1" dirty="0"/>
              <a:t>Marketing: Process of Creating and Capturing Value</a:t>
            </a:r>
          </a:p>
        </p:txBody>
      </p:sp>
      <p:pic>
        <p:nvPicPr>
          <p:cNvPr id="19459" name="Content Placeholder 2" descr="Diagram&#10;&#10;Description automatically generated">
            <a:extLst>
              <a:ext uri="{FF2B5EF4-FFF2-40B4-BE49-F238E27FC236}">
                <a16:creationId xmlns:a16="http://schemas.microsoft.com/office/drawing/2014/main" id="{4DF95701-DE96-1748-96A1-24419E2F85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3254"/>
          <a:stretch/>
        </p:blipFill>
        <p:spPr>
          <a:xfrm>
            <a:off x="856565" y="1153745"/>
            <a:ext cx="10042113" cy="5240671"/>
          </a:xfrm>
          <a:prstGeom prst="rect">
            <a:avLst/>
          </a:prstGeom>
        </p:spPr>
      </p:pic>
      <p:sp>
        <p:nvSpPr>
          <p:cNvPr id="19470" name="Rectangle 19469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72" name="Rectangle 19471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4038599" cy="45677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0" name="Slide Number Placeholder 4">
            <a:extLst>
              <a:ext uri="{FF2B5EF4-FFF2-40B4-BE49-F238E27FC236}">
                <a16:creationId xmlns:a16="http://schemas.microsoft.com/office/drawing/2014/main" id="{5FBC9D53-ADED-7B3E-94BD-229AC129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FD1D3C6-46EC-4F15-B313-478BBE009AC5}" type="slidenum">
              <a:rPr lang="en-GB" altLang="en-US" sz="1100">
                <a:solidFill>
                  <a:srgbClr val="FFFFFF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11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572A6AC3-A5EB-4E50-B460-8B0A428F3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30EC0A9E-0C05-65D6-9053-B147C829ED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8181" y="2057044"/>
            <a:ext cx="9792469" cy="1293788"/>
          </a:xfrm>
        </p:spPr>
        <p:txBody>
          <a:bodyPr anchor="ctr">
            <a:normAutofit/>
          </a:bodyPr>
          <a:lstStyle/>
          <a:p>
            <a:pPr algn="ctr" eaLnBrk="1" hangingPunct="1"/>
            <a:r>
              <a:rPr lang="en-GB" altLang="en-US" sz="4000" b="1" dirty="0"/>
              <a:t>Supporting Articles </a:t>
            </a:r>
          </a:p>
        </p:txBody>
      </p:sp>
      <p:pic>
        <p:nvPicPr>
          <p:cNvPr id="21509" name="Picture 3">
            <a:extLst>
              <a:ext uri="{FF2B5EF4-FFF2-40B4-BE49-F238E27FC236}">
                <a16:creationId xmlns:a16="http://schemas.microsoft.com/office/drawing/2014/main" id="{A511C4DE-6E15-7283-1878-D7D94D002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1533" y="962169"/>
            <a:ext cx="1311728" cy="48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07" name="Rectangle 3">
            <a:extLst>
              <a:ext uri="{FF2B5EF4-FFF2-40B4-BE49-F238E27FC236}">
                <a16:creationId xmlns:a16="http://schemas.microsoft.com/office/drawing/2014/main" id="{C9C25403-F97F-1120-1E7B-E6B4DCC1E9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98181" y="3514855"/>
            <a:ext cx="9792469" cy="2606545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GB" altLang="en-US" sz="2000" b="1"/>
          </a:p>
          <a:p>
            <a:pPr algn="ctr"/>
            <a:r>
              <a:rPr lang="en-GB" altLang="en-US" sz="2000" b="1">
                <a:latin typeface="Tahoma" panose="020B0604030504040204" pitchFamily="34" charset="0"/>
                <a:cs typeface="Times New Roman" panose="02020603050405020304" pitchFamily="18" charset="0"/>
              </a:rPr>
              <a:t>Week 1 - Case Study - A.1 - Sales Surge as Coronavirus lockdowns forces more shoppers online</a:t>
            </a:r>
          </a:p>
          <a:p>
            <a:pPr algn="ctr"/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altLang="en-US" sz="2000" b="1">
                <a:latin typeface="Tahoma" panose="020B0604030504040204" pitchFamily="34" charset="0"/>
                <a:cs typeface="Times New Roman" panose="02020603050405020304" pitchFamily="18" charset="0"/>
              </a:rPr>
              <a:t>Week 1 - Case Study - A.2 - Sharing Economy - Uber will be a survivor after Covid-19</a:t>
            </a:r>
          </a:p>
        </p:txBody>
      </p:sp>
      <p:sp>
        <p:nvSpPr>
          <p:cNvPr id="21508" name="Slide Number Placeholder 4">
            <a:extLst>
              <a:ext uri="{FF2B5EF4-FFF2-40B4-BE49-F238E27FC236}">
                <a16:creationId xmlns:a16="http://schemas.microsoft.com/office/drawing/2014/main" id="{6A9DDE39-601D-ED09-CFF4-A76472B7D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147D3179-B392-41AA-8397-3AF054BDFD59}" type="slidenum">
              <a:rPr lang="en-GB" altLang="en-US" sz="1800">
                <a:latin typeface="Arial" panose="020B0604020202020204" pitchFamily="34" charset="0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6" name="Rectangle 23562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BDC5DF69-9ED3-F84C-9956-4A59B981F8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pic>
        <p:nvPicPr>
          <p:cNvPr id="23558" name="Picture 3">
            <a:extLst>
              <a:ext uri="{FF2B5EF4-FFF2-40B4-BE49-F238E27FC236}">
                <a16:creationId xmlns:a16="http://schemas.microsoft.com/office/drawing/2014/main" id="{88ECF585-EEC2-E7D2-23EF-5B3F61A59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4336" y="1282890"/>
            <a:ext cx="3829959" cy="390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3">
            <a:extLst>
              <a:ext uri="{FF2B5EF4-FFF2-40B4-BE49-F238E27FC236}">
                <a16:creationId xmlns:a16="http://schemas.microsoft.com/office/drawing/2014/main" id="{96BA4A25-BFFD-2FF4-C773-A8DD7A2C77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sz="1700" b="1"/>
              <a:t>As defined then:</a:t>
            </a:r>
          </a:p>
          <a:p>
            <a:pPr marL="0" indent="0">
              <a:buNone/>
              <a:defRPr/>
            </a:pPr>
            <a:r>
              <a:rPr lang="en-GB" sz="1700"/>
              <a:t>a set of procedures and methods for the regular planned analysis and presentation of information for use in making marketing decisions (Cox and Good, 1967).</a:t>
            </a:r>
          </a:p>
          <a:p>
            <a:pPr marL="0" indent="0">
              <a:buNone/>
              <a:defRPr/>
            </a:pPr>
            <a:endParaRPr lang="en-GB" altLang="en-US" sz="1700" b="1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r>
              <a:rPr lang="en-GB" altLang="en-US" sz="1700" b="1">
                <a:latin typeface="Tahoma" panose="020B0604030504040204" pitchFamily="34" charset="0"/>
                <a:cs typeface="Times New Roman" panose="02020603050405020304" pitchFamily="18" charset="0"/>
              </a:rPr>
              <a:t>As defined now:</a:t>
            </a:r>
          </a:p>
          <a:p>
            <a:pPr marL="0" indent="0">
              <a:buNone/>
              <a:defRPr/>
            </a:pPr>
            <a:r>
              <a:rPr lang="en-GB" sz="1700"/>
              <a:t>….is the most critical factor contributing to the accuracy of decision making (Shkeer and Awang, 2019).</a:t>
            </a:r>
          </a:p>
          <a:p>
            <a:pPr marL="0" indent="0">
              <a:buNone/>
              <a:defRPr/>
            </a:pPr>
            <a:r>
              <a:rPr lang="en-GB" sz="1700"/>
              <a:t>      </a:t>
            </a:r>
          </a:p>
          <a:p>
            <a:pPr marL="0" indent="0">
              <a:buNone/>
              <a:defRPr/>
            </a:pPr>
            <a:r>
              <a:rPr lang="en-GB" sz="1700"/>
              <a:t>Can you see the growing importance of IS in Marketing?                                                                      </a:t>
            </a:r>
          </a:p>
          <a:p>
            <a:pPr marL="0" indent="0">
              <a:buNone/>
              <a:defRPr/>
            </a:pPr>
            <a:endParaRPr lang="en-GB" sz="1700"/>
          </a:p>
          <a:p>
            <a:pPr>
              <a:defRPr/>
            </a:pPr>
            <a:endParaRPr lang="en-GB" altLang="en-US" sz="1700" b="1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565" name="Rectangle 23564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67" name="Rectangle 23566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6" name="Slide Number Placeholder 4">
            <a:extLst>
              <a:ext uri="{FF2B5EF4-FFF2-40B4-BE49-F238E27FC236}">
                <a16:creationId xmlns:a16="http://schemas.microsoft.com/office/drawing/2014/main" id="{6DFE2309-EDD4-E388-72B8-8E91BF21A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A9540C6-3BF4-4CC4-B758-D88BEB9937F7}" type="slidenum">
              <a:rPr lang="en-GB" altLang="en-US" sz="1100">
                <a:solidFill>
                  <a:srgbClr val="FFFFFF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11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11" name="Rectangle 25610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538209F9-9341-6775-63F8-67843C44D5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8184" y="174032"/>
            <a:ext cx="10175631" cy="1111843"/>
          </a:xfrm>
        </p:spPr>
        <p:txBody>
          <a:bodyPr anchor="ctr">
            <a:normAutofit/>
          </a:bodyPr>
          <a:lstStyle/>
          <a:p>
            <a:pPr algn="ctr"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5B47A3C2-AAAC-912B-37A7-02FD400C60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08184" y="1459907"/>
            <a:ext cx="10175630" cy="767904"/>
          </a:xfrm>
        </p:spPr>
        <p:txBody>
          <a:bodyPr anchor="ctr">
            <a:normAutofit/>
          </a:bodyPr>
          <a:lstStyle/>
          <a:p>
            <a:pPr marL="0" indent="0" algn="ctr">
              <a:buNone/>
              <a:defRPr/>
            </a:pPr>
            <a:r>
              <a:rPr lang="en-GB" sz="2000"/>
              <a:t>Components of MKIS:</a:t>
            </a:r>
          </a:p>
          <a:p>
            <a:pPr marL="0" indent="0" algn="ctr">
              <a:buNone/>
              <a:defRPr/>
            </a:pPr>
            <a:endParaRPr lang="en-GB" sz="2000"/>
          </a:p>
          <a:p>
            <a:pPr algn="ctr">
              <a:defRPr/>
            </a:pPr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5606" name="Picture 2" descr="Diagram&#10;&#10;Description automatically generated">
            <a:extLst>
              <a:ext uri="{FF2B5EF4-FFF2-40B4-BE49-F238E27FC236}">
                <a16:creationId xmlns:a16="http://schemas.microsoft.com/office/drawing/2014/main" id="{774AF845-AEE1-D5E1-EB54-0E045D946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84231" y="2405149"/>
            <a:ext cx="8617441" cy="389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9B514384-3615-F4B5-9B94-02DE1EC47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EAC79CBF-6647-48E3-BBD4-8250FF82DEEB}" type="slidenum">
              <a:rPr lang="en-GB" altLang="en-US" sz="1800" smtClean="0">
                <a:latin typeface="Arial" panose="020B0604020202020204" pitchFamily="34" charset="0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9" name="Rectangle 27658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1333201A-6A96-C309-ACE1-B2FB7DB08F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8184" y="174032"/>
            <a:ext cx="10175631" cy="1111843"/>
          </a:xfrm>
        </p:spPr>
        <p:txBody>
          <a:bodyPr anchor="ctr">
            <a:normAutofit/>
          </a:bodyPr>
          <a:lstStyle/>
          <a:p>
            <a:pPr algn="ctr"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3A58F8B6-30E9-F76C-BCB9-C38C1BD64C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08184" y="1459907"/>
            <a:ext cx="10175630" cy="76790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altLang="en-US" sz="2000"/>
              <a:t>Characteristics of MKIS - I:</a:t>
            </a:r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7654" name="Picture 2" descr="What Is MIS? Characteristics, Objectives, Role, Component">
            <a:extLst>
              <a:ext uri="{FF2B5EF4-FFF2-40B4-BE49-F238E27FC236}">
                <a16:creationId xmlns:a16="http://schemas.microsoft.com/office/drawing/2014/main" id="{A71E6716-3B6C-64C8-66B6-ED2023B57F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57011" y="2405149"/>
            <a:ext cx="9871881" cy="389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Slide Number Placeholder 4">
            <a:extLst>
              <a:ext uri="{FF2B5EF4-FFF2-40B4-BE49-F238E27FC236}">
                <a16:creationId xmlns:a16="http://schemas.microsoft.com/office/drawing/2014/main" id="{D2805E90-2EDA-CD3C-84D3-26ECC2081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87AB01C1-3312-4C9A-8431-464ACB30B2E2}" type="slidenum">
              <a:rPr lang="en-GB" altLang="en-US" sz="1800">
                <a:latin typeface="Arial" panose="020B0604020202020204" pitchFamily="34" charset="0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14" name="Rectangle 297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022F238D-04A9-DAAA-F9D0-5D32CB0BDF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dirty="0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pic>
        <p:nvPicPr>
          <p:cNvPr id="29702" name="Picture 4" descr="What is Marketing Information System? Definition, Characteristics,  Components, Decisions, Process, Importance - The Investors Book">
            <a:extLst>
              <a:ext uri="{FF2B5EF4-FFF2-40B4-BE49-F238E27FC236}">
                <a16:creationId xmlns:a16="http://schemas.microsoft.com/office/drawing/2014/main" id="{F26B6BEF-22A2-C5EB-CBD7-5C5D4E65C3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66" r="11565" b="-1"/>
          <a:stretch/>
        </p:blipFill>
        <p:spPr bwMode="auto">
          <a:xfrm>
            <a:off x="1" y="10"/>
            <a:ext cx="693639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3">
            <a:extLst>
              <a:ext uri="{FF2B5EF4-FFF2-40B4-BE49-F238E27FC236}">
                <a16:creationId xmlns:a16="http://schemas.microsoft.com/office/drawing/2014/main" id="{144CA42D-2937-9EAE-DC65-56737DFFAD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000" dirty="0"/>
              <a:t>Characteristics of MKIS - II:</a:t>
            </a:r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                                                                       </a:t>
            </a:r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endParaRPr lang="en-GB" altLang="en-US" sz="2000" b="1" dirty="0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700" name="Slide Number Placeholder 4">
            <a:extLst>
              <a:ext uri="{FF2B5EF4-FFF2-40B4-BE49-F238E27FC236}">
                <a16:creationId xmlns:a16="http://schemas.microsoft.com/office/drawing/2014/main" id="{ABFACB17-D4FC-7CE6-BB9D-D7CDF1A58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0467832" y="6356350"/>
            <a:ext cx="88596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E1101F01-9767-44BF-AFC9-A406D342A60E}" type="slidenum">
              <a:rPr lang="en-GB" altLang="en-US" sz="1800">
                <a:latin typeface="Arial" panose="020B0604020202020204" pitchFamily="34" charset="0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16</a:t>
            </a:fld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5" name="Rectangle 317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0910770F-1862-AD95-C155-643E7DF570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pic>
        <p:nvPicPr>
          <p:cNvPr id="31750" name="Picture 2" descr="Diagram&#10;&#10;Description automatically generated">
            <a:extLst>
              <a:ext uri="{FF2B5EF4-FFF2-40B4-BE49-F238E27FC236}">
                <a16:creationId xmlns:a16="http://schemas.microsoft.com/office/drawing/2014/main" id="{DD4181A4-292B-E270-C2EF-6EF4FF6C23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62" r="17260" b="-1"/>
          <a:stretch/>
        </p:blipFill>
        <p:spPr bwMode="auto">
          <a:xfrm>
            <a:off x="1" y="10"/>
            <a:ext cx="693639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3">
            <a:extLst>
              <a:ext uri="{FF2B5EF4-FFF2-40B4-BE49-F238E27FC236}">
                <a16:creationId xmlns:a16="http://schemas.microsoft.com/office/drawing/2014/main" id="{BB826CE0-0D27-7A3F-B3D2-ED35A7C6EB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000" dirty="0"/>
              <a:t>Assess MKIS Needs: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/>
              <a:t>                                                                       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>
              <a:defRPr/>
            </a:pPr>
            <a:endParaRPr lang="en-GB" altLang="en-US" sz="2000" b="1" dirty="0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48" name="Slide Number Placeholder 4">
            <a:extLst>
              <a:ext uri="{FF2B5EF4-FFF2-40B4-BE49-F238E27FC236}">
                <a16:creationId xmlns:a16="http://schemas.microsoft.com/office/drawing/2014/main" id="{CA033B80-585E-EB76-37C9-4FB0D18E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0467832" y="6356350"/>
            <a:ext cx="88596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7EDDEF6-CCC7-42F4-A61F-8DE1BD3E221F}" type="slidenum">
              <a:rPr lang="en-GB" altLang="en-US" sz="1800">
                <a:latin typeface="Arial" panose="020B0604020202020204" pitchFamily="34" charset="0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17</a:t>
            </a:fld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1" name="Rectangle 3380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4F312C59-6328-0A5D-32A4-29D155734B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Scanning the Marketing Environment for MKIS.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8D96E56-8F56-95F4-B100-075D254208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altLang="en-US" sz="2000" b="1"/>
              <a:t>Why Scanning Marketing Environment for MKIS? </a:t>
            </a:r>
          </a:p>
          <a:p>
            <a:pPr marL="0" indent="0">
              <a:buNone/>
              <a:defRPr/>
            </a:pPr>
            <a:endParaRPr lang="en-GB" altLang="en-US" sz="2000" b="1"/>
          </a:p>
          <a:p>
            <a:pPr>
              <a:defRPr/>
            </a:pPr>
            <a:r>
              <a:rPr lang="en-GB" altLang="en-US" sz="2000"/>
              <a:t>Organisations are faced with the need to control an ever larger and rapidly changing marketing environment.</a:t>
            </a:r>
          </a:p>
          <a:p>
            <a:pPr>
              <a:defRPr/>
            </a:pPr>
            <a:endParaRPr lang="en-GB" altLang="en-US" sz="2000"/>
          </a:p>
          <a:p>
            <a:pPr>
              <a:defRPr/>
            </a:pPr>
            <a:r>
              <a:rPr lang="en-GB" altLang="en-US" sz="2000"/>
              <a:t>The information processing requirements of companies are expanding as their competitive environments become more dynamic and volatile.</a:t>
            </a:r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5" name="Rectangle 3380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6" name="Slide Number Placeholder 4">
            <a:extLst>
              <a:ext uri="{FF2B5EF4-FFF2-40B4-BE49-F238E27FC236}">
                <a16:creationId xmlns:a16="http://schemas.microsoft.com/office/drawing/2014/main" id="{B008542C-3878-68E1-775F-ECA7EDE9B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E63BE34D-984A-43BA-9ABF-FF692F4AF717}" type="slidenum">
              <a:rPr lang="en-GB" altLang="en-US" sz="1100">
                <a:solidFill>
                  <a:srgbClr val="FFFFFF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18</a:t>
            </a:fld>
            <a:endParaRPr lang="en-GB" altLang="en-US" sz="11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9" name="Rectangle 3584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874C3B89-EDE1-FE46-D820-DFC78E4A1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Scanning the Marketing Environment for MKIS.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3C79E41-22C9-BB24-46BC-6CC2E92A42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altLang="en-US" sz="2000" b="1"/>
              <a:t>Why Scanning Marketing Environment for MKIS? </a:t>
            </a:r>
          </a:p>
          <a:p>
            <a:pPr>
              <a:defRPr/>
            </a:pPr>
            <a:endParaRPr lang="en-GB" altLang="en-US" sz="2000"/>
          </a:p>
          <a:p>
            <a:pPr>
              <a:defRPr/>
            </a:pPr>
            <a:r>
              <a:rPr lang="en-GB" altLang="en-US" sz="2000"/>
              <a:t>Managing marketing information by means of IT has become one of the most vital elements of effective marketing.</a:t>
            </a:r>
          </a:p>
          <a:p>
            <a:pPr marL="0" indent="0">
              <a:buNone/>
              <a:defRPr/>
            </a:pPr>
            <a:endParaRPr lang="en-GB" altLang="en-US" sz="2000"/>
          </a:p>
          <a:p>
            <a:pPr>
              <a:defRPr/>
            </a:pPr>
            <a:r>
              <a:rPr lang="en-GB" altLang="en-US" sz="2000"/>
              <a:t>Marketing can no longer be an area of the (few) specialists: everyone in the organization must be charged with responsibility for customers and contributing to developing and delivering value for them.</a:t>
            </a:r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5851" name="Rectangle 3585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53" name="Rectangle 3585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4" name="Slide Number Placeholder 4">
            <a:extLst>
              <a:ext uri="{FF2B5EF4-FFF2-40B4-BE49-F238E27FC236}">
                <a16:creationId xmlns:a16="http://schemas.microsoft.com/office/drawing/2014/main" id="{408DFA37-2E19-F4F5-1093-E805B6BBE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6DC195C-CB6D-45BF-A72A-3946990895E3}" type="slidenum">
              <a:rPr lang="en-GB" altLang="en-US" sz="1100">
                <a:solidFill>
                  <a:srgbClr val="FFFFFF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19</a:t>
            </a:fld>
            <a:endParaRPr lang="en-GB" altLang="en-US" sz="11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897" name="Rectangle 3789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0445B5A5-357A-AC29-B9EE-683EBAA28D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Scanning the Marketing Environment for MKIS.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DA46D520-86CB-8086-7752-D765446AD2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altLang="en-US" sz="2000" b="1">
                <a:latin typeface="Tahoma" panose="020B0604030504040204" pitchFamily="34" charset="0"/>
                <a:cs typeface="Times New Roman" panose="02020603050405020304" pitchFamily="18" charset="0"/>
              </a:rPr>
              <a:t>MKIS in Scanning Marketing Environment </a:t>
            </a:r>
          </a:p>
          <a:p>
            <a:pPr>
              <a:defRPr/>
            </a:pPr>
            <a:r>
              <a:rPr lang="en-GB" altLang="en-US" sz="2000"/>
              <a:t>MKIS has been seen as a system to support marketing management in its decision making.</a:t>
            </a:r>
          </a:p>
          <a:p>
            <a:pPr marL="0" indent="0">
              <a:buNone/>
              <a:defRPr/>
            </a:pPr>
            <a:endParaRPr lang="en-GB" altLang="en-US" sz="2000"/>
          </a:p>
          <a:p>
            <a:pPr>
              <a:defRPr/>
            </a:pPr>
            <a:r>
              <a:rPr lang="en-GB" altLang="en-US" sz="2000"/>
              <a:t>MKIS can be an essential tool for the entire marketing organization.</a:t>
            </a:r>
          </a:p>
          <a:p>
            <a:pPr marL="0" indent="0">
              <a:buNone/>
              <a:defRPr/>
            </a:pPr>
            <a:endParaRPr lang="en-GB" altLang="en-US" sz="2000"/>
          </a:p>
          <a:p>
            <a:pPr>
              <a:defRPr/>
            </a:pPr>
            <a:r>
              <a:rPr lang="en-GB" altLang="en-US" sz="2000"/>
              <a:t>The concept of MKIS is wide and loose, ranging from the strategic to the operational levels.</a:t>
            </a:r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7899" name="Rectangle 3789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901" name="Rectangle 3790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2" name="Slide Number Placeholder 4">
            <a:extLst>
              <a:ext uri="{FF2B5EF4-FFF2-40B4-BE49-F238E27FC236}">
                <a16:creationId xmlns:a16="http://schemas.microsoft.com/office/drawing/2014/main" id="{4CE17DEF-8B39-7195-A235-2A1FBCE3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D5197D1-B460-4C43-85D4-C8190D5FE6F4}" type="slidenum">
              <a:rPr lang="en-GB" altLang="en-US" sz="1100">
                <a:solidFill>
                  <a:srgbClr val="FFFFFF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20</a:t>
            </a:fld>
            <a:endParaRPr lang="en-GB" altLang="en-US" sz="11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399E654D-0D06-0B1C-DB86-4655CE36C9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Further Readings for Week 1.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F3171059-BC1D-87C8-1A02-833AA0DDCD8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sz="2000" b="1"/>
              <a:t>Chapter 1 &amp; 4 </a:t>
            </a:r>
            <a:r>
              <a:rPr lang="en-GB" sz="2000"/>
              <a:t>of …..</a:t>
            </a:r>
          </a:p>
          <a:p>
            <a:pPr>
              <a:defRPr/>
            </a:pPr>
            <a:r>
              <a:rPr lang="en-GB" sz="2000"/>
              <a:t>Kotler, P., Armstrong, G., Harris, L., C., &amp; Piercy, N., (2017). Principles of Marketing: European Edition. 7th European Edition. Harlow: Pearson.</a:t>
            </a:r>
          </a:p>
          <a:p>
            <a:pPr marL="0" indent="0">
              <a:buNone/>
              <a:defRPr/>
            </a:pPr>
            <a:r>
              <a:rPr lang="en-GB" sz="2000" b="1"/>
              <a:t>Article:</a:t>
            </a:r>
          </a:p>
          <a:p>
            <a:pPr>
              <a:defRPr/>
            </a:pPr>
            <a:r>
              <a:rPr lang="en-GB" sz="200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Fletcher, K., Buttery, A., and Deans, K., (1988):"The Structure and Content of The Marketing Information System: A Guide for Management", Marketing Intelligence &amp; Planning, Vol. 6(4), pp. 27 - 35</a:t>
            </a:r>
          </a:p>
          <a:p>
            <a:pPr>
              <a:defRPr/>
            </a:pPr>
            <a:r>
              <a:rPr lang="en-GB" sz="2000"/>
              <a:t>Talvinen, J. M. (1995). Information Systems in Marketing Identifying Opportunities for New Applications, European Journal of Marketing, Vol. 29 (1), pp. 8-26.</a:t>
            </a:r>
            <a:endParaRPr lang="en-GB" sz="2000" b="1"/>
          </a:p>
          <a:p>
            <a:pPr marL="0" indent="0">
              <a:buNone/>
              <a:defRPr/>
            </a:pPr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GB" altLang="en-US" sz="2000" b="1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9947" name="Rectangle 3994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49" name="Rectangle 3994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40" name="Slide Number Placeholder 4">
            <a:extLst>
              <a:ext uri="{FF2B5EF4-FFF2-40B4-BE49-F238E27FC236}">
                <a16:creationId xmlns:a16="http://schemas.microsoft.com/office/drawing/2014/main" id="{FBDF5535-2E15-078C-5005-AD10CA0B3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3264310-147B-473A-B1E1-7CABF488CCD7}" type="slidenum">
              <a:rPr lang="en-GB" altLang="en-US" sz="1100">
                <a:solidFill>
                  <a:srgbClr val="FFFFFF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21</a:t>
            </a:fld>
            <a:endParaRPr lang="en-GB" altLang="en-US" sz="11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93" name="Rectangle 4199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9F3E9BF1-0524-9775-96E5-65852E6895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BF67E5C-80C2-9635-396E-43D49C0FA4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1400">
                <a:latin typeface="+mj-lt"/>
              </a:rPr>
              <a:t>American Marketing Association (2017). Marketing Definitions. Available @: https://www.ama.org/the-definition-of-marketing-what-is-marketing/  (Access on 18/09/2021)</a:t>
            </a:r>
          </a:p>
          <a:p>
            <a:pPr>
              <a:defRPr/>
            </a:pPr>
            <a:r>
              <a:rPr lang="en-GB" sz="1400">
                <a:latin typeface="+mj-lt"/>
              </a:rPr>
              <a:t>Cox, D.F. and Good, R.E. (1967). “How to Build a Marketing Information System”, Harvard Business Review, Vol. 45 (3), pp. 145-54.</a:t>
            </a:r>
          </a:p>
          <a:p>
            <a:pPr>
              <a:defRPr/>
            </a:pPr>
            <a:r>
              <a:rPr lang="en-GB" sz="1400">
                <a:latin typeface="+mj-lt"/>
              </a:rPr>
              <a:t>Grönroos, C. (1990). Service Management and Marketing: Managing the Moments of Truth in Service Competition, Lexington Books, Lexington, MA, </a:t>
            </a:r>
          </a:p>
          <a:p>
            <a:pPr>
              <a:defRPr/>
            </a:pPr>
            <a:r>
              <a:rPr lang="en-GB" sz="1400"/>
              <a:t>Kotler, P., Armstrong, G., Harris, L., C., &amp; Piercy, N., (2017). Principles of Marketing: European Edition. 7th European Edition. Harlow: Pearson.</a:t>
            </a:r>
          </a:p>
          <a:p>
            <a:pPr>
              <a:defRPr/>
            </a:pPr>
            <a:r>
              <a:rPr lang="en-GB" sz="1400">
                <a:latin typeface="+mj-lt"/>
              </a:rPr>
              <a:t>Shkeer, A. S. and Awang, Z., (2019). The Impact of Marketing Information System Components on Organizational Decision Making - A Case of Jordanian Five Star Hotels, International Review of Management and Marketing, Vol. 9(6), 197-204.</a:t>
            </a:r>
          </a:p>
          <a:p>
            <a:pPr>
              <a:defRPr/>
            </a:pPr>
            <a:r>
              <a:rPr lang="en-GB" sz="1400">
                <a:latin typeface="+mj-lt"/>
              </a:rPr>
              <a:t>Talvinen, J. M. (1995). Information Systems in Marketing Identifying Opportunities for New Applications, European Journal of Marketing, Vol. 29 (1), pp. 8-26</a:t>
            </a:r>
            <a:endParaRPr lang="en-GB" sz="1400" b="1">
              <a:latin typeface="+mj-lt"/>
            </a:endParaRPr>
          </a:p>
          <a:p>
            <a:pPr>
              <a:defRPr/>
            </a:pPr>
            <a:r>
              <a:rPr lang="en-GB" sz="1400">
                <a:latin typeface="+mj-lt"/>
              </a:rPr>
              <a:t>Webster, F.E. Jr, (1988). “The rediscovery of the marketing concept”, Business Horizons, Vol. 31, pp. 29-39. </a:t>
            </a:r>
          </a:p>
        </p:txBody>
      </p:sp>
      <p:sp>
        <p:nvSpPr>
          <p:cNvPr id="41995" name="Rectangle 4199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97" name="Rectangle 4199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8" name="Slide Number Placeholder 4">
            <a:extLst>
              <a:ext uri="{FF2B5EF4-FFF2-40B4-BE49-F238E27FC236}">
                <a16:creationId xmlns:a16="http://schemas.microsoft.com/office/drawing/2014/main" id="{B7DCCB1E-2B72-00EE-EB49-57AA42FC9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E13C8CD5-714E-4F94-B7DD-6A7E2D472D17}" type="slidenum">
              <a:rPr lang="en-GB" altLang="en-US" sz="1100">
                <a:solidFill>
                  <a:srgbClr val="FFFFFF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22</a:t>
            </a:fld>
            <a:endParaRPr lang="en-GB" altLang="en-US" sz="11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41" name="Rectangle 44040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B92C3A42-8121-6E8B-0D67-2BF387BE4D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altLang="en-US" sz="4000" b="1"/>
              <a:t>Marketing Management</a:t>
            </a:r>
            <a:endParaRPr lang="en-GB" altLang="en-US" sz="4000"/>
          </a:p>
        </p:txBody>
      </p:sp>
      <p:pic>
        <p:nvPicPr>
          <p:cNvPr id="44036" name="Picture 5" descr="Image result for any questions gif">
            <a:extLst>
              <a:ext uri="{FF2B5EF4-FFF2-40B4-BE49-F238E27FC236}">
                <a16:creationId xmlns:a16="http://schemas.microsoft.com/office/drawing/2014/main" id="{D7ADAF5F-A42B-F12A-1689-D12140C8F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8130" y="1923447"/>
            <a:ext cx="3876165" cy="257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5" name="Rectangle 3">
            <a:extLst>
              <a:ext uri="{FF2B5EF4-FFF2-40B4-BE49-F238E27FC236}">
                <a16:creationId xmlns:a16="http://schemas.microsoft.com/office/drawing/2014/main" id="{C26CEF04-0991-610E-DA4A-834C52773F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endParaRPr lang="en-GB" altLang="en-US" sz="2000"/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b="1"/>
              <a:t>    Any Question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000"/>
          </a:p>
        </p:txBody>
      </p:sp>
      <p:sp>
        <p:nvSpPr>
          <p:cNvPr id="44043" name="Rectangle 44042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5" name="Rectangle 44044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1268</Words>
  <Application>Microsoft Office PowerPoint</Application>
  <PresentationFormat>Widescreen</PresentationFormat>
  <Paragraphs>168</Paragraphs>
  <Slides>23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Calibri Light</vt:lpstr>
      <vt:lpstr>Myriad Pro</vt:lpstr>
      <vt:lpstr>Tahoma</vt:lpstr>
      <vt:lpstr>Wingdings</vt:lpstr>
      <vt:lpstr>Office Theme</vt:lpstr>
      <vt:lpstr>MBA – Master of Business Administration  LCMB7024  Marketing Management   </vt:lpstr>
      <vt:lpstr>Week 1 Lecture B Marketing Management    </vt:lpstr>
      <vt:lpstr> Marketing Concept: The Nature of Marketing, Its key Components and Applications   </vt:lpstr>
      <vt:lpstr> Marketing Defined: I </vt:lpstr>
      <vt:lpstr> Marketing Defined: II </vt:lpstr>
      <vt:lpstr> The Nature of Marketing: Creating &amp; Capturing Value  </vt:lpstr>
      <vt:lpstr> Marketing Concept </vt:lpstr>
      <vt:lpstr> Marketing Concept Explained </vt:lpstr>
      <vt:lpstr> Marketing Concept </vt:lpstr>
      <vt:lpstr> The Nature of Marketing </vt:lpstr>
      <vt:lpstr>Marketing: Process of Creating and Capturing Value</vt:lpstr>
      <vt:lpstr>Supporting Articles </vt:lpstr>
      <vt:lpstr>MKIS – Marketing Information System.</vt:lpstr>
      <vt:lpstr>MKIS – Marketing Information System.</vt:lpstr>
      <vt:lpstr>MKIS – Marketing Information System.</vt:lpstr>
      <vt:lpstr>MKIS – Marketing Information System.</vt:lpstr>
      <vt:lpstr>MKIS – Marketing Information System.</vt:lpstr>
      <vt:lpstr>Scanning the Marketing Environment for MKIS.</vt:lpstr>
      <vt:lpstr>Scanning the Marketing Environment for MKIS.</vt:lpstr>
      <vt:lpstr>Scanning the Marketing Environment for MKIS.</vt:lpstr>
      <vt:lpstr>Further Readings for Week 1.</vt:lpstr>
      <vt:lpstr>References.</vt:lpstr>
      <vt:lpstr>Marketing Management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– Master of Business Administration  LCM7024  Marketing Management   </dc:title>
  <dc:creator>Efua Adams</dc:creator>
  <cp:lastModifiedBy>Efua Adams</cp:lastModifiedBy>
  <cp:revision>3</cp:revision>
  <dcterms:created xsi:type="dcterms:W3CDTF">2023-09-08T19:04:39Z</dcterms:created>
  <dcterms:modified xsi:type="dcterms:W3CDTF">2023-09-08T20:24:39Z</dcterms:modified>
</cp:coreProperties>
</file>