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8"/>
  </p:notesMasterIdLst>
  <p:handoutMasterIdLst>
    <p:handoutMasterId r:id="rId19"/>
  </p:handoutMasterIdLst>
  <p:sldIdLst>
    <p:sldId id="775" r:id="rId2"/>
    <p:sldId id="331" r:id="rId3"/>
    <p:sldId id="688" r:id="rId4"/>
    <p:sldId id="704" r:id="rId5"/>
    <p:sldId id="766" r:id="rId6"/>
    <p:sldId id="767" r:id="rId7"/>
    <p:sldId id="709" r:id="rId8"/>
    <p:sldId id="768" r:id="rId9"/>
    <p:sldId id="769" r:id="rId10"/>
    <p:sldId id="770" r:id="rId11"/>
    <p:sldId id="771" r:id="rId12"/>
    <p:sldId id="772" r:id="rId13"/>
    <p:sldId id="773" r:id="rId14"/>
    <p:sldId id="774" r:id="rId15"/>
    <p:sldId id="673" r:id="rId16"/>
    <p:sldId id="776" r:id="rId1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18" autoAdjust="0"/>
    <p:restoredTop sz="94576" autoAdjust="0"/>
  </p:normalViewPr>
  <p:slideViewPr>
    <p:cSldViewPr>
      <p:cViewPr varScale="1">
        <p:scale>
          <a:sx n="93" d="100"/>
          <a:sy n="93" d="100"/>
        </p:scale>
        <p:origin x="1536" y="2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20/08/2020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20/08/2020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20/08/2020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20/08/2020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20/08/2020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20/08/2020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20/08/2020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20/08/2020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20/08/2020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20/08/2020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20/08/2020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20/08/2020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ACUA 6001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79512" y="2133600"/>
            <a:ext cx="8712967" cy="3363913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Data Centre Virtualization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Week 4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Data Centre Networking Concept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					 - Koushik </a:t>
            </a:r>
            <a:r>
              <a:rPr lang="en-GB" altLang="en-US" dirty="0" err="1">
                <a:solidFill>
                  <a:schemeClr val="tx1"/>
                </a:solidFill>
              </a:rPr>
              <a:t>Modak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7344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 dirty="0"/>
              <a:t>To understand the basics of Data Centre Networking.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To understand the Data Centre Network Topology.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8350" y="76200"/>
            <a:ext cx="9135649" cy="838200"/>
          </a:xfrm>
        </p:spPr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Data Center Networking - Basics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endParaRPr 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429000" y="838200"/>
            <a:ext cx="5454650" cy="5715000"/>
          </a:xfrm>
        </p:spPr>
        <p:txBody>
          <a:bodyPr/>
          <a:lstStyle/>
          <a:p>
            <a:pPr marL="0" indent="0">
              <a:buNone/>
            </a:pPr>
            <a:endParaRPr lang="en-US" b="1" dirty="0">
              <a:solidFill>
                <a:srgbClr val="3333FF"/>
              </a:solidFill>
            </a:endParaRPr>
          </a:p>
          <a:p>
            <a:endParaRPr lang="en-US" sz="2000" b="1" dirty="0">
              <a:solidFill>
                <a:srgbClr val="3333FF"/>
              </a:solidFill>
            </a:endParaRPr>
          </a:p>
          <a:p>
            <a:endParaRPr lang="en-US" sz="2000" b="1" dirty="0">
              <a:solidFill>
                <a:srgbClr val="3333FF"/>
              </a:solidFill>
            </a:endParaRPr>
          </a:p>
          <a:p>
            <a:r>
              <a:rPr lang="en-US" sz="2000" b="1" dirty="0">
                <a:solidFill>
                  <a:srgbClr val="3333FF"/>
                </a:solidFill>
              </a:rPr>
              <a:t> Basic Concepts</a:t>
            </a:r>
          </a:p>
          <a:p>
            <a:pPr lvl="1">
              <a:buFontTx/>
              <a:buNone/>
            </a:pPr>
            <a:endParaRPr lang="en-US" sz="1800" b="1" dirty="0">
              <a:solidFill>
                <a:srgbClr val="3333FF"/>
              </a:solidFill>
            </a:endParaRPr>
          </a:p>
          <a:p>
            <a:r>
              <a:rPr lang="en-US" sz="2000" b="1" dirty="0">
                <a:solidFill>
                  <a:srgbClr val="3333FF"/>
                </a:solidFill>
              </a:rPr>
              <a:t> Data Center Topology</a:t>
            </a:r>
          </a:p>
          <a:p>
            <a:endParaRPr lang="en-US" sz="2000" b="1" dirty="0">
              <a:solidFill>
                <a:srgbClr val="3333FF"/>
              </a:solidFill>
            </a:endParaRPr>
          </a:p>
          <a:p>
            <a:r>
              <a:rPr lang="en-US" sz="2000" b="1" dirty="0">
                <a:solidFill>
                  <a:srgbClr val="3333FF"/>
                </a:solidFill>
              </a:rPr>
              <a:t> Data Center Virtualization</a:t>
            </a:r>
          </a:p>
          <a:p>
            <a:endParaRPr lang="en-US" sz="2000" b="1" dirty="0">
              <a:solidFill>
                <a:srgbClr val="3333FF"/>
              </a:solidFill>
            </a:endParaRPr>
          </a:p>
          <a:p>
            <a:endParaRPr lang="en-US" sz="2000" b="1" dirty="0">
              <a:solidFill>
                <a:srgbClr val="3333FF"/>
              </a:solidFill>
            </a:endParaRPr>
          </a:p>
          <a:p>
            <a:endParaRPr lang="en-US" sz="2000" b="1" dirty="0">
              <a:solidFill>
                <a:srgbClr val="3333FF"/>
              </a:solidFill>
            </a:endParaRPr>
          </a:p>
          <a:p>
            <a:endParaRPr lang="en-US" sz="2000" b="1" dirty="0">
              <a:solidFill>
                <a:srgbClr val="3333FF"/>
              </a:solidFill>
            </a:endParaRPr>
          </a:p>
          <a:p>
            <a:pPr marL="0" indent="0">
              <a:buNone/>
            </a:pPr>
            <a:endParaRPr lang="en-US" sz="2000" b="1" dirty="0">
              <a:solidFill>
                <a:srgbClr val="3333FF"/>
              </a:solidFill>
            </a:endParaRPr>
          </a:p>
          <a:p>
            <a:pPr marL="0" indent="0">
              <a:buNone/>
            </a:pPr>
            <a:endParaRPr lang="en-US" sz="2000" b="1" dirty="0">
              <a:solidFill>
                <a:srgbClr val="3333FF"/>
              </a:solidFill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rgbClr val="3333FF"/>
                </a:solidFill>
              </a:rPr>
              <a:t> </a:t>
            </a:r>
          </a:p>
          <a:p>
            <a:pPr>
              <a:buFontTx/>
              <a:buNone/>
            </a:pPr>
            <a:endParaRPr lang="en-US" sz="2000" b="1" dirty="0">
              <a:solidFill>
                <a:srgbClr val="3333FF"/>
              </a:solidFill>
            </a:endParaRPr>
          </a:p>
          <a:p>
            <a:endParaRPr lang="en-US" sz="2000" b="1" dirty="0">
              <a:solidFill>
                <a:srgbClr val="3333FF"/>
              </a:solidFill>
            </a:endParaRPr>
          </a:p>
          <a:p>
            <a:pPr>
              <a:buFontTx/>
              <a:buNone/>
            </a:pPr>
            <a:endParaRPr lang="en-US" sz="2000" b="1" dirty="0">
              <a:solidFill>
                <a:srgbClr val="3333FF"/>
              </a:solidFill>
            </a:endParaRPr>
          </a:p>
          <a:p>
            <a:pPr>
              <a:buFontTx/>
              <a:buNone/>
            </a:pPr>
            <a:endParaRPr lang="en-US" sz="2000" b="1" dirty="0">
              <a:solidFill>
                <a:srgbClr val="3333FF"/>
              </a:solidFill>
            </a:endParaRPr>
          </a:p>
        </p:txBody>
      </p:sp>
      <p:pic>
        <p:nvPicPr>
          <p:cNvPr id="2" name="Picture 2" descr="http://www.cs.cmu.edu/%7Edleeds/teaching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" y="1295400"/>
            <a:ext cx="3352800" cy="426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37101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382000" cy="519113"/>
          </a:xfrm>
          <a:ln/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Data Centre </a:t>
            </a:r>
          </a:p>
        </p:txBody>
      </p:sp>
      <p:sp>
        <p:nvSpPr>
          <p:cNvPr id="2457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340768"/>
            <a:ext cx="8206036" cy="5016758"/>
          </a:xfrm>
        </p:spPr>
        <p:txBody>
          <a:bodyPr/>
          <a:lstStyle/>
          <a:p>
            <a:pPr>
              <a:buFontTx/>
              <a:buNone/>
            </a:pPr>
            <a:r>
              <a:rPr lang="en-GB" dirty="0">
                <a:solidFill>
                  <a:srgbClr val="3333FF"/>
                </a:solidFill>
              </a:rPr>
              <a:t>Consists of:</a:t>
            </a:r>
          </a:p>
          <a:p>
            <a:pPr lvl="1">
              <a:buNone/>
            </a:pPr>
            <a:endParaRPr lang="en-GB" dirty="0">
              <a:solidFill>
                <a:srgbClr val="3333FF"/>
              </a:solidFill>
            </a:endParaRPr>
          </a:p>
          <a:p>
            <a:pPr lvl="2"/>
            <a:r>
              <a:rPr lang="en-GB" dirty="0">
                <a:solidFill>
                  <a:srgbClr val="3333FF"/>
                </a:solidFill>
              </a:rPr>
              <a:t> Servers (Physical machines)</a:t>
            </a:r>
          </a:p>
          <a:p>
            <a:pPr lvl="2"/>
            <a:r>
              <a:rPr lang="en-GB" dirty="0">
                <a:solidFill>
                  <a:srgbClr val="3333FF"/>
                </a:solidFill>
              </a:rPr>
              <a:t>Storage</a:t>
            </a:r>
          </a:p>
          <a:p>
            <a:pPr lvl="2"/>
            <a:r>
              <a:rPr lang="en-GB" dirty="0">
                <a:solidFill>
                  <a:srgbClr val="3333FF"/>
                </a:solidFill>
              </a:rPr>
              <a:t>Network devices (switch, router, cables)</a:t>
            </a:r>
          </a:p>
          <a:p>
            <a:pPr lvl="2"/>
            <a:r>
              <a:rPr lang="en-GB" dirty="0">
                <a:solidFill>
                  <a:srgbClr val="3333FF"/>
                </a:solidFill>
              </a:rPr>
              <a:t>Power distribution systems</a:t>
            </a:r>
          </a:p>
          <a:p>
            <a:pPr lvl="2"/>
            <a:r>
              <a:rPr lang="en-GB" dirty="0">
                <a:solidFill>
                  <a:srgbClr val="3333FF"/>
                </a:solidFill>
              </a:rPr>
              <a:t>Cooling systems</a:t>
            </a:r>
          </a:p>
          <a:p>
            <a:pPr lvl="8">
              <a:buNone/>
            </a:pPr>
            <a:endParaRPr lang="en-GB" sz="2000" dirty="0">
              <a:solidFill>
                <a:srgbClr val="3333FF"/>
              </a:solidFill>
            </a:endParaRPr>
          </a:p>
          <a:p>
            <a:pPr lvl="2">
              <a:buNone/>
            </a:pPr>
            <a:endParaRPr lang="en-GB" dirty="0">
              <a:solidFill>
                <a:srgbClr val="3333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11615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382000" cy="519113"/>
          </a:xfrm>
          <a:ln/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Data Centre Network </a:t>
            </a:r>
          </a:p>
        </p:txBody>
      </p:sp>
      <p:sp>
        <p:nvSpPr>
          <p:cNvPr id="2457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340768"/>
            <a:ext cx="8206036" cy="5016758"/>
          </a:xfrm>
        </p:spPr>
        <p:txBody>
          <a:bodyPr/>
          <a:lstStyle/>
          <a:p>
            <a:pPr>
              <a:buFontTx/>
              <a:buNone/>
            </a:pPr>
            <a:r>
              <a:rPr lang="en-GB" dirty="0">
                <a:solidFill>
                  <a:srgbClr val="3333FF"/>
                </a:solidFill>
              </a:rPr>
              <a:t>	Communications infrastructure – Could be described by:</a:t>
            </a:r>
          </a:p>
          <a:p>
            <a:pPr lvl="2"/>
            <a:r>
              <a:rPr lang="en-GB" dirty="0">
                <a:solidFill>
                  <a:srgbClr val="3333FF"/>
                </a:solidFill>
              </a:rPr>
              <a:t> Topology</a:t>
            </a:r>
          </a:p>
          <a:p>
            <a:pPr lvl="2"/>
            <a:r>
              <a:rPr lang="en-GB" dirty="0">
                <a:solidFill>
                  <a:srgbClr val="3333FF"/>
                </a:solidFill>
              </a:rPr>
              <a:t> Routing / switching equipment</a:t>
            </a:r>
          </a:p>
          <a:p>
            <a:pPr lvl="2"/>
            <a:r>
              <a:rPr lang="en-GB" dirty="0">
                <a:solidFill>
                  <a:srgbClr val="3333FF"/>
                </a:solidFill>
              </a:rPr>
              <a:t>Protocols</a:t>
            </a:r>
          </a:p>
          <a:p>
            <a:pPr lvl="8">
              <a:buNone/>
            </a:pPr>
            <a:endParaRPr lang="en-GB" sz="2000" dirty="0">
              <a:solidFill>
                <a:srgbClr val="3333FF"/>
              </a:solidFill>
            </a:endParaRPr>
          </a:p>
          <a:p>
            <a:pPr lvl="2">
              <a:buNone/>
            </a:pPr>
            <a:endParaRPr lang="en-GB" dirty="0">
              <a:solidFill>
                <a:srgbClr val="3333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477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83389"/>
            <a:ext cx="8382000" cy="519113"/>
          </a:xfrm>
          <a:ln/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Data </a:t>
            </a:r>
            <a:r>
              <a:rPr lang="en-GB" dirty="0" err="1">
                <a:solidFill>
                  <a:srgbClr val="FF0000"/>
                </a:solidFill>
              </a:rPr>
              <a:t>Center</a:t>
            </a:r>
            <a:r>
              <a:rPr lang="en-GB" dirty="0">
                <a:solidFill>
                  <a:srgbClr val="FF0000"/>
                </a:solidFill>
              </a:rPr>
              <a:t> Network </a:t>
            </a:r>
          </a:p>
        </p:txBody>
      </p:sp>
      <p:sp>
        <p:nvSpPr>
          <p:cNvPr id="2457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052736"/>
            <a:ext cx="8206036" cy="4608512"/>
          </a:xfrm>
        </p:spPr>
        <p:txBody>
          <a:bodyPr/>
          <a:lstStyle/>
          <a:p>
            <a:pPr>
              <a:buFontTx/>
              <a:buNone/>
            </a:pPr>
            <a:r>
              <a:rPr lang="en-GB" dirty="0">
                <a:solidFill>
                  <a:srgbClr val="3333FF"/>
                </a:solidFill>
              </a:rPr>
              <a:t>Data Centre Network vs.  ISP Networks:</a:t>
            </a:r>
          </a:p>
          <a:p>
            <a:pPr lvl="1"/>
            <a:r>
              <a:rPr lang="en-GB" dirty="0">
                <a:solidFill>
                  <a:srgbClr val="3333FF"/>
                </a:solidFill>
              </a:rPr>
              <a:t> Number of nodes</a:t>
            </a:r>
          </a:p>
          <a:p>
            <a:pPr lvl="2"/>
            <a:r>
              <a:rPr lang="en-GB" dirty="0">
                <a:solidFill>
                  <a:srgbClr val="3333FF"/>
                </a:solidFill>
              </a:rPr>
              <a:t> ISPs backbones (hundreds)</a:t>
            </a:r>
          </a:p>
          <a:p>
            <a:pPr lvl="3"/>
            <a:r>
              <a:rPr lang="en-GB" dirty="0">
                <a:solidFill>
                  <a:srgbClr val="3333FF"/>
                </a:solidFill>
              </a:rPr>
              <a:t>487 for AT&amp;T – Ref. 1</a:t>
            </a:r>
          </a:p>
          <a:p>
            <a:pPr lvl="2"/>
            <a:r>
              <a:rPr lang="en-GB" dirty="0">
                <a:solidFill>
                  <a:srgbClr val="3333FF"/>
                </a:solidFill>
              </a:rPr>
              <a:t>Data Centres (thousands)</a:t>
            </a:r>
          </a:p>
          <a:p>
            <a:pPr lvl="3"/>
            <a:r>
              <a:rPr lang="en-GB" dirty="0">
                <a:solidFill>
                  <a:srgbClr val="3333FF"/>
                </a:solidFill>
              </a:rPr>
              <a:t>Google (12 000)  Ref. 1</a:t>
            </a:r>
          </a:p>
          <a:p>
            <a:pPr lvl="1"/>
            <a:r>
              <a:rPr lang="en-GB" dirty="0">
                <a:solidFill>
                  <a:srgbClr val="3333FF"/>
                </a:solidFill>
              </a:rPr>
              <a:t> Topology</a:t>
            </a:r>
          </a:p>
          <a:p>
            <a:pPr lvl="2"/>
            <a:r>
              <a:rPr lang="en-GB" dirty="0">
                <a:solidFill>
                  <a:srgbClr val="3333FF"/>
                </a:solidFill>
              </a:rPr>
              <a:t>Topology with specific properties are used for data  centre in order to allow topology specific routing optimization</a:t>
            </a:r>
          </a:p>
          <a:p>
            <a:pPr marL="1371600" lvl="3" indent="0">
              <a:buNone/>
            </a:pPr>
            <a:endParaRPr lang="en-GB" dirty="0">
              <a:solidFill>
                <a:srgbClr val="3333FF"/>
              </a:solidFill>
            </a:endParaRPr>
          </a:p>
          <a:p>
            <a:pPr marL="1371600" lvl="3" indent="0">
              <a:buNone/>
            </a:pPr>
            <a:endParaRPr lang="en-GB" dirty="0">
              <a:solidFill>
                <a:srgbClr val="3333FF"/>
              </a:solidFill>
            </a:endParaRPr>
          </a:p>
          <a:p>
            <a:pPr marL="1371600" lvl="3" indent="0">
              <a:buNone/>
            </a:pPr>
            <a:endParaRPr lang="en-GB" dirty="0">
              <a:solidFill>
                <a:srgbClr val="3333FF"/>
              </a:solidFill>
            </a:endParaRPr>
          </a:p>
          <a:p>
            <a:pPr lvl="3"/>
            <a:endParaRPr lang="en-GB" dirty="0">
              <a:solidFill>
                <a:srgbClr val="3333FF"/>
              </a:solidFill>
            </a:endParaRPr>
          </a:p>
          <a:p>
            <a:pPr marL="1371600" lvl="3" indent="0">
              <a:buNone/>
            </a:pPr>
            <a:endParaRPr lang="en-GB" dirty="0">
              <a:solidFill>
                <a:srgbClr val="3333FF"/>
              </a:solidFill>
            </a:endParaRPr>
          </a:p>
          <a:p>
            <a:pPr lvl="2"/>
            <a:endParaRPr lang="en-GB" dirty="0">
              <a:solidFill>
                <a:srgbClr val="3333FF"/>
              </a:solidFill>
            </a:endParaRPr>
          </a:p>
          <a:p>
            <a:pPr lvl="2"/>
            <a:endParaRPr lang="en-GB" dirty="0">
              <a:solidFill>
                <a:srgbClr val="3333FF"/>
              </a:solidFill>
            </a:endParaRPr>
          </a:p>
          <a:p>
            <a:pPr lvl="8">
              <a:buNone/>
            </a:pPr>
            <a:endParaRPr lang="en-GB" sz="2000" dirty="0">
              <a:solidFill>
                <a:srgbClr val="3333FF"/>
              </a:solidFill>
            </a:endParaRPr>
          </a:p>
          <a:p>
            <a:pPr lvl="2">
              <a:buNone/>
            </a:pPr>
            <a:endParaRPr lang="en-GB" dirty="0">
              <a:solidFill>
                <a:srgbClr val="3333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62218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80" y="0"/>
            <a:ext cx="2466975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143000" y="1847850"/>
            <a:ext cx="7772400" cy="1005086"/>
          </a:xfrm>
        </p:spPr>
        <p:txBody>
          <a:bodyPr/>
          <a:lstStyle/>
          <a:p>
            <a:pPr marL="0" indent="0">
              <a:buNone/>
            </a:pPr>
            <a:r>
              <a:rPr lang="en-US" sz="4400" dirty="0">
                <a:solidFill>
                  <a:srgbClr val="FF0000"/>
                </a:solidFill>
              </a:rPr>
              <a:t>Data Center Network Topology</a:t>
            </a:r>
            <a:endParaRPr lang="en-CA" sz="4400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5437" y="4368132"/>
            <a:ext cx="2468563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38403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83389"/>
            <a:ext cx="8382000" cy="519113"/>
          </a:xfrm>
          <a:ln/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Conventional Topology </a:t>
            </a:r>
          </a:p>
        </p:txBody>
      </p:sp>
      <p:sp>
        <p:nvSpPr>
          <p:cNvPr id="2457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340768"/>
            <a:ext cx="8206036" cy="5016758"/>
          </a:xfrm>
        </p:spPr>
        <p:txBody>
          <a:bodyPr/>
          <a:lstStyle/>
          <a:p>
            <a:pPr>
              <a:buFontTx/>
              <a:buNone/>
            </a:pPr>
            <a:r>
              <a:rPr lang="en-GB" dirty="0">
                <a:solidFill>
                  <a:srgbClr val="3333FF"/>
                </a:solidFill>
              </a:rPr>
              <a:t>Three layers:</a:t>
            </a:r>
          </a:p>
          <a:p>
            <a:pPr>
              <a:buFontTx/>
              <a:buNone/>
            </a:pPr>
            <a:endParaRPr lang="en-GB" dirty="0">
              <a:solidFill>
                <a:srgbClr val="3333FF"/>
              </a:solidFill>
            </a:endParaRPr>
          </a:p>
          <a:p>
            <a:pPr lvl="1"/>
            <a:r>
              <a:rPr lang="en-GB" dirty="0">
                <a:solidFill>
                  <a:srgbClr val="3333FF"/>
                </a:solidFill>
              </a:rPr>
              <a:t> Access layer with Top of the  Rack (</a:t>
            </a:r>
            <a:r>
              <a:rPr lang="en-GB" dirty="0" err="1">
                <a:solidFill>
                  <a:srgbClr val="3333FF"/>
                </a:solidFill>
              </a:rPr>
              <a:t>ToR</a:t>
            </a:r>
            <a:r>
              <a:rPr lang="en-GB" dirty="0">
                <a:solidFill>
                  <a:srgbClr val="3333FF"/>
                </a:solidFill>
              </a:rPr>
              <a:t>) switches</a:t>
            </a:r>
          </a:p>
          <a:p>
            <a:pPr lvl="1"/>
            <a:endParaRPr lang="en-GB" dirty="0">
              <a:solidFill>
                <a:srgbClr val="3333FF"/>
              </a:solidFill>
            </a:endParaRPr>
          </a:p>
          <a:p>
            <a:pPr lvl="1"/>
            <a:r>
              <a:rPr lang="en-GB" dirty="0">
                <a:solidFill>
                  <a:srgbClr val="3333FF"/>
                </a:solidFill>
              </a:rPr>
              <a:t>Aggregation layer</a:t>
            </a:r>
          </a:p>
          <a:p>
            <a:pPr marL="457200" lvl="1" indent="0">
              <a:buNone/>
            </a:pPr>
            <a:endParaRPr lang="en-GB" dirty="0">
              <a:solidFill>
                <a:srgbClr val="3333FF"/>
              </a:solidFill>
            </a:endParaRPr>
          </a:p>
          <a:p>
            <a:pPr lvl="1"/>
            <a:r>
              <a:rPr lang="en-GB" dirty="0">
                <a:solidFill>
                  <a:srgbClr val="3333FF"/>
                </a:solidFill>
              </a:rPr>
              <a:t>Core layer</a:t>
            </a:r>
          </a:p>
          <a:p>
            <a:pPr marL="914400" lvl="2" indent="0">
              <a:buNone/>
            </a:pPr>
            <a:endParaRPr lang="en-GB" dirty="0">
              <a:solidFill>
                <a:srgbClr val="3333FF"/>
              </a:solidFill>
            </a:endParaRPr>
          </a:p>
          <a:p>
            <a:pPr marL="1371600" lvl="3" indent="0">
              <a:buNone/>
            </a:pPr>
            <a:endParaRPr lang="en-GB" dirty="0">
              <a:solidFill>
                <a:srgbClr val="3333FF"/>
              </a:solidFill>
            </a:endParaRPr>
          </a:p>
          <a:p>
            <a:pPr lvl="3"/>
            <a:endParaRPr lang="en-GB" dirty="0">
              <a:solidFill>
                <a:srgbClr val="3333FF"/>
              </a:solidFill>
            </a:endParaRPr>
          </a:p>
          <a:p>
            <a:pPr marL="1371600" lvl="3" indent="0">
              <a:buNone/>
            </a:pPr>
            <a:endParaRPr lang="en-GB" dirty="0">
              <a:solidFill>
                <a:srgbClr val="3333FF"/>
              </a:solidFill>
            </a:endParaRPr>
          </a:p>
          <a:p>
            <a:pPr lvl="2"/>
            <a:endParaRPr lang="en-GB" dirty="0">
              <a:solidFill>
                <a:srgbClr val="3333FF"/>
              </a:solidFill>
            </a:endParaRPr>
          </a:p>
          <a:p>
            <a:pPr lvl="2"/>
            <a:endParaRPr lang="en-GB" dirty="0">
              <a:solidFill>
                <a:srgbClr val="3333FF"/>
              </a:solidFill>
            </a:endParaRPr>
          </a:p>
          <a:p>
            <a:pPr lvl="8">
              <a:buNone/>
            </a:pPr>
            <a:endParaRPr lang="en-GB" sz="2000" dirty="0">
              <a:solidFill>
                <a:srgbClr val="3333FF"/>
              </a:solidFill>
            </a:endParaRPr>
          </a:p>
          <a:p>
            <a:pPr lvl="2">
              <a:buNone/>
            </a:pPr>
            <a:endParaRPr lang="en-GB" dirty="0">
              <a:solidFill>
                <a:srgbClr val="3333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65577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83389"/>
            <a:ext cx="8382000" cy="519113"/>
          </a:xfrm>
          <a:ln/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Conventional Topology (Ref1)</a:t>
            </a:r>
          </a:p>
        </p:txBody>
      </p:sp>
      <p:sp>
        <p:nvSpPr>
          <p:cNvPr id="2457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340768"/>
            <a:ext cx="8206036" cy="5016758"/>
          </a:xfrm>
        </p:spPr>
        <p:txBody>
          <a:bodyPr/>
          <a:lstStyle/>
          <a:p>
            <a:pPr marL="914400" lvl="2" indent="0">
              <a:buNone/>
            </a:pPr>
            <a:endParaRPr lang="en-GB" dirty="0">
              <a:solidFill>
                <a:srgbClr val="3333FF"/>
              </a:solidFill>
            </a:endParaRPr>
          </a:p>
          <a:p>
            <a:pPr marL="1371600" lvl="3" indent="0">
              <a:buNone/>
            </a:pPr>
            <a:endParaRPr lang="en-GB" dirty="0">
              <a:solidFill>
                <a:srgbClr val="3333FF"/>
              </a:solidFill>
            </a:endParaRPr>
          </a:p>
          <a:p>
            <a:pPr lvl="3"/>
            <a:endParaRPr lang="en-GB" dirty="0">
              <a:solidFill>
                <a:srgbClr val="3333FF"/>
              </a:solidFill>
            </a:endParaRPr>
          </a:p>
          <a:p>
            <a:pPr marL="1371600" lvl="3" indent="0">
              <a:buNone/>
            </a:pPr>
            <a:endParaRPr lang="en-GB" dirty="0">
              <a:solidFill>
                <a:srgbClr val="3333FF"/>
              </a:solidFill>
            </a:endParaRPr>
          </a:p>
          <a:p>
            <a:pPr lvl="2"/>
            <a:endParaRPr lang="en-GB" dirty="0">
              <a:solidFill>
                <a:srgbClr val="3333FF"/>
              </a:solidFill>
            </a:endParaRPr>
          </a:p>
          <a:p>
            <a:pPr lvl="2"/>
            <a:endParaRPr lang="en-GB" dirty="0">
              <a:solidFill>
                <a:srgbClr val="3333FF"/>
              </a:solidFill>
            </a:endParaRPr>
          </a:p>
          <a:p>
            <a:pPr lvl="8">
              <a:buNone/>
            </a:pPr>
            <a:endParaRPr lang="en-GB" sz="2000" dirty="0">
              <a:solidFill>
                <a:srgbClr val="3333FF"/>
              </a:solidFill>
            </a:endParaRPr>
          </a:p>
          <a:p>
            <a:pPr lvl="2">
              <a:buNone/>
            </a:pPr>
            <a:endParaRPr lang="en-GB" dirty="0">
              <a:solidFill>
                <a:srgbClr val="3333FF"/>
              </a:solidFill>
            </a:endParaRPr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679929" y="602502"/>
            <a:ext cx="6781799" cy="5016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35833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83389"/>
            <a:ext cx="8382000" cy="519113"/>
          </a:xfrm>
          <a:ln/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Conventional Topology </a:t>
            </a:r>
          </a:p>
        </p:txBody>
      </p:sp>
      <p:sp>
        <p:nvSpPr>
          <p:cNvPr id="2457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340768"/>
            <a:ext cx="8206036" cy="5016758"/>
          </a:xfrm>
        </p:spPr>
        <p:txBody>
          <a:bodyPr/>
          <a:lstStyle/>
          <a:p>
            <a:pPr>
              <a:buFontTx/>
              <a:buNone/>
            </a:pPr>
            <a:r>
              <a:rPr lang="en-GB" dirty="0">
                <a:solidFill>
                  <a:srgbClr val="3333FF"/>
                </a:solidFill>
              </a:rPr>
              <a:t>Specific case:</a:t>
            </a:r>
          </a:p>
          <a:p>
            <a:pPr>
              <a:buFontTx/>
              <a:buNone/>
            </a:pPr>
            <a:endParaRPr lang="en-GB" dirty="0">
              <a:solidFill>
                <a:srgbClr val="3333FF"/>
              </a:solidFill>
            </a:endParaRPr>
          </a:p>
          <a:p>
            <a:pPr lvl="1"/>
            <a:r>
              <a:rPr lang="en-GB" dirty="0">
                <a:solidFill>
                  <a:srgbClr val="3333FF"/>
                </a:solidFill>
              </a:rPr>
              <a:t> Flat layer 2 topology: Only layer 2 switches</a:t>
            </a:r>
          </a:p>
          <a:p>
            <a:pPr lvl="1"/>
            <a:endParaRPr lang="en-GB" dirty="0">
              <a:solidFill>
                <a:srgbClr val="3333FF"/>
              </a:solidFill>
            </a:endParaRPr>
          </a:p>
          <a:p>
            <a:pPr marL="914400" lvl="2" indent="0">
              <a:buNone/>
            </a:pPr>
            <a:endParaRPr lang="en-GB" dirty="0">
              <a:solidFill>
                <a:srgbClr val="3333FF"/>
              </a:solidFill>
            </a:endParaRPr>
          </a:p>
          <a:p>
            <a:pPr marL="1371600" lvl="3" indent="0">
              <a:buNone/>
            </a:pPr>
            <a:endParaRPr lang="en-GB" dirty="0">
              <a:solidFill>
                <a:srgbClr val="3333FF"/>
              </a:solidFill>
            </a:endParaRPr>
          </a:p>
          <a:p>
            <a:pPr lvl="3"/>
            <a:endParaRPr lang="en-GB" dirty="0">
              <a:solidFill>
                <a:srgbClr val="3333FF"/>
              </a:solidFill>
            </a:endParaRPr>
          </a:p>
          <a:p>
            <a:pPr marL="1371600" lvl="3" indent="0">
              <a:buNone/>
            </a:pPr>
            <a:endParaRPr lang="en-GB" dirty="0">
              <a:solidFill>
                <a:srgbClr val="3333FF"/>
              </a:solidFill>
            </a:endParaRPr>
          </a:p>
          <a:p>
            <a:pPr lvl="2"/>
            <a:endParaRPr lang="en-GB" dirty="0">
              <a:solidFill>
                <a:srgbClr val="3333FF"/>
              </a:solidFill>
            </a:endParaRPr>
          </a:p>
          <a:p>
            <a:pPr lvl="2"/>
            <a:endParaRPr lang="en-GB" dirty="0">
              <a:solidFill>
                <a:srgbClr val="3333FF"/>
              </a:solidFill>
            </a:endParaRPr>
          </a:p>
          <a:p>
            <a:pPr lvl="8">
              <a:buNone/>
            </a:pPr>
            <a:endParaRPr lang="en-GB" sz="2000" dirty="0">
              <a:solidFill>
                <a:srgbClr val="3333FF"/>
              </a:solidFill>
            </a:endParaRPr>
          </a:p>
          <a:p>
            <a:pPr lvl="2">
              <a:buNone/>
            </a:pPr>
            <a:endParaRPr lang="en-GB" dirty="0">
              <a:solidFill>
                <a:srgbClr val="3333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16641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83389"/>
            <a:ext cx="8382000" cy="519113"/>
          </a:xfrm>
          <a:ln/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Clos Topology </a:t>
            </a:r>
          </a:p>
        </p:txBody>
      </p:sp>
      <p:sp>
        <p:nvSpPr>
          <p:cNvPr id="2457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340768"/>
            <a:ext cx="8206036" cy="5016758"/>
          </a:xfrm>
        </p:spPr>
        <p:txBody>
          <a:bodyPr/>
          <a:lstStyle/>
          <a:p>
            <a:pPr>
              <a:buFontTx/>
              <a:buNone/>
            </a:pPr>
            <a:r>
              <a:rPr lang="en-GB" dirty="0">
                <a:solidFill>
                  <a:srgbClr val="3333FF"/>
                </a:solidFill>
              </a:rPr>
              <a:t>Hierarchical/Staged/Layered:</a:t>
            </a:r>
          </a:p>
          <a:p>
            <a:pPr>
              <a:buFontTx/>
              <a:buNone/>
            </a:pPr>
            <a:endParaRPr lang="en-GB" dirty="0">
              <a:solidFill>
                <a:srgbClr val="3333FF"/>
              </a:solidFill>
            </a:endParaRPr>
          </a:p>
          <a:p>
            <a:pPr lvl="1"/>
            <a:r>
              <a:rPr lang="en-GB" dirty="0">
                <a:solidFill>
                  <a:srgbClr val="3333FF"/>
                </a:solidFill>
              </a:rPr>
              <a:t> Each switch in a stage is connected to all the switches in the next stage</a:t>
            </a:r>
          </a:p>
          <a:p>
            <a:pPr lvl="1"/>
            <a:endParaRPr lang="en-GB" dirty="0">
              <a:solidFill>
                <a:srgbClr val="3333FF"/>
              </a:solidFill>
            </a:endParaRPr>
          </a:p>
          <a:p>
            <a:pPr lvl="1"/>
            <a:r>
              <a:rPr lang="en-GB" dirty="0">
                <a:solidFill>
                  <a:srgbClr val="3333FF"/>
                </a:solidFill>
              </a:rPr>
              <a:t>Key benefit:</a:t>
            </a:r>
          </a:p>
          <a:p>
            <a:pPr lvl="2"/>
            <a:r>
              <a:rPr lang="en-GB" dirty="0">
                <a:solidFill>
                  <a:srgbClr val="3333FF"/>
                </a:solidFill>
              </a:rPr>
              <a:t>Extensive path diversity</a:t>
            </a:r>
          </a:p>
          <a:p>
            <a:pPr lvl="1"/>
            <a:endParaRPr lang="en-GB" dirty="0">
              <a:solidFill>
                <a:srgbClr val="3333FF"/>
              </a:solidFill>
            </a:endParaRPr>
          </a:p>
          <a:p>
            <a:pPr marL="914400" lvl="2" indent="0">
              <a:buNone/>
            </a:pPr>
            <a:endParaRPr lang="en-GB" dirty="0">
              <a:solidFill>
                <a:srgbClr val="3333FF"/>
              </a:solidFill>
            </a:endParaRPr>
          </a:p>
          <a:p>
            <a:pPr marL="1371600" lvl="3" indent="0">
              <a:buNone/>
            </a:pPr>
            <a:endParaRPr lang="en-GB" dirty="0">
              <a:solidFill>
                <a:srgbClr val="3333FF"/>
              </a:solidFill>
            </a:endParaRPr>
          </a:p>
          <a:p>
            <a:pPr lvl="3"/>
            <a:endParaRPr lang="en-GB" dirty="0">
              <a:solidFill>
                <a:srgbClr val="3333FF"/>
              </a:solidFill>
            </a:endParaRPr>
          </a:p>
          <a:p>
            <a:pPr marL="1371600" lvl="3" indent="0">
              <a:buNone/>
            </a:pPr>
            <a:endParaRPr lang="en-GB" dirty="0">
              <a:solidFill>
                <a:srgbClr val="3333FF"/>
              </a:solidFill>
            </a:endParaRPr>
          </a:p>
          <a:p>
            <a:pPr lvl="2"/>
            <a:endParaRPr lang="en-GB" dirty="0">
              <a:solidFill>
                <a:srgbClr val="3333FF"/>
              </a:solidFill>
            </a:endParaRPr>
          </a:p>
          <a:p>
            <a:pPr lvl="2"/>
            <a:endParaRPr lang="en-GB" dirty="0">
              <a:solidFill>
                <a:srgbClr val="3333FF"/>
              </a:solidFill>
            </a:endParaRPr>
          </a:p>
          <a:p>
            <a:pPr lvl="8">
              <a:buNone/>
            </a:pPr>
            <a:endParaRPr lang="en-GB" sz="2000" dirty="0">
              <a:solidFill>
                <a:srgbClr val="3333FF"/>
              </a:solidFill>
            </a:endParaRPr>
          </a:p>
          <a:p>
            <a:pPr lvl="2">
              <a:buNone/>
            </a:pPr>
            <a:endParaRPr lang="en-GB" dirty="0">
              <a:solidFill>
                <a:srgbClr val="3333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59227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83389"/>
            <a:ext cx="8382000" cy="519113"/>
          </a:xfrm>
          <a:ln/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Clos Topology (Ref. 1) </a:t>
            </a:r>
          </a:p>
        </p:txBody>
      </p:sp>
      <p:sp>
        <p:nvSpPr>
          <p:cNvPr id="2457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972210"/>
            <a:ext cx="8206036" cy="5016758"/>
          </a:xfrm>
        </p:spPr>
        <p:txBody>
          <a:bodyPr/>
          <a:lstStyle/>
          <a:p>
            <a:pPr marL="457200" lvl="1" indent="0">
              <a:buNone/>
            </a:pPr>
            <a:endParaRPr lang="en-GB" dirty="0">
              <a:solidFill>
                <a:srgbClr val="3333FF"/>
              </a:solidFill>
            </a:endParaRPr>
          </a:p>
          <a:p>
            <a:pPr marL="914400" lvl="2" indent="0">
              <a:buNone/>
            </a:pPr>
            <a:endParaRPr lang="en-GB" dirty="0">
              <a:solidFill>
                <a:srgbClr val="3333FF"/>
              </a:solidFill>
            </a:endParaRPr>
          </a:p>
          <a:p>
            <a:pPr marL="1371600" lvl="3" indent="0">
              <a:buNone/>
            </a:pPr>
            <a:endParaRPr lang="en-GB" dirty="0">
              <a:solidFill>
                <a:srgbClr val="3333FF"/>
              </a:solidFill>
            </a:endParaRPr>
          </a:p>
          <a:p>
            <a:pPr lvl="3"/>
            <a:endParaRPr lang="en-GB" dirty="0">
              <a:solidFill>
                <a:srgbClr val="3333FF"/>
              </a:solidFill>
            </a:endParaRPr>
          </a:p>
          <a:p>
            <a:pPr marL="1371600" lvl="3" indent="0">
              <a:buNone/>
            </a:pPr>
            <a:endParaRPr lang="en-GB" dirty="0">
              <a:solidFill>
                <a:srgbClr val="3333FF"/>
              </a:solidFill>
            </a:endParaRPr>
          </a:p>
          <a:p>
            <a:pPr lvl="2"/>
            <a:endParaRPr lang="en-GB" dirty="0">
              <a:solidFill>
                <a:srgbClr val="3333FF"/>
              </a:solidFill>
            </a:endParaRPr>
          </a:p>
          <a:p>
            <a:pPr lvl="2"/>
            <a:endParaRPr lang="en-GB" dirty="0">
              <a:solidFill>
                <a:srgbClr val="3333FF"/>
              </a:solidFill>
            </a:endParaRPr>
          </a:p>
          <a:p>
            <a:pPr lvl="8">
              <a:buNone/>
            </a:pPr>
            <a:endParaRPr lang="en-GB" sz="2000" dirty="0">
              <a:solidFill>
                <a:srgbClr val="3333FF"/>
              </a:solidFill>
            </a:endParaRPr>
          </a:p>
          <a:p>
            <a:pPr lvl="2">
              <a:buNone/>
            </a:pPr>
            <a:endParaRPr lang="en-GB" dirty="0">
              <a:solidFill>
                <a:srgbClr val="3333FF"/>
              </a:solidFill>
            </a:endParaRPr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762000" y="1447800"/>
            <a:ext cx="7467599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38745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83389"/>
            <a:ext cx="8382000" cy="519113"/>
          </a:xfrm>
          <a:ln/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Clos Topology </a:t>
            </a:r>
          </a:p>
        </p:txBody>
      </p:sp>
      <p:sp>
        <p:nvSpPr>
          <p:cNvPr id="2457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340768"/>
            <a:ext cx="8206036" cy="5016758"/>
          </a:xfrm>
        </p:spPr>
        <p:txBody>
          <a:bodyPr/>
          <a:lstStyle/>
          <a:p>
            <a:pPr>
              <a:buFontTx/>
              <a:buNone/>
            </a:pPr>
            <a:r>
              <a:rPr lang="en-GB" dirty="0">
                <a:solidFill>
                  <a:srgbClr val="3333FF"/>
                </a:solidFill>
              </a:rPr>
              <a:t>Specific case:  Fat tree</a:t>
            </a:r>
          </a:p>
          <a:p>
            <a:pPr>
              <a:buFontTx/>
              <a:buNone/>
            </a:pPr>
            <a:endParaRPr lang="en-GB" dirty="0">
              <a:solidFill>
                <a:srgbClr val="3333FF"/>
              </a:solidFill>
            </a:endParaRPr>
          </a:p>
          <a:p>
            <a:pPr lvl="1"/>
            <a:r>
              <a:rPr lang="en-GB" dirty="0">
                <a:solidFill>
                  <a:srgbClr val="3333FF"/>
                </a:solidFill>
              </a:rPr>
              <a:t> Built in a tree like structure</a:t>
            </a:r>
          </a:p>
          <a:p>
            <a:pPr lvl="1"/>
            <a:endParaRPr lang="en-GB" dirty="0">
              <a:solidFill>
                <a:srgbClr val="3333FF"/>
              </a:solidFill>
            </a:endParaRPr>
          </a:p>
          <a:p>
            <a:pPr marL="457200" lvl="1" indent="0">
              <a:buNone/>
            </a:pPr>
            <a:endParaRPr lang="en-GB" dirty="0">
              <a:solidFill>
                <a:srgbClr val="3333FF"/>
              </a:solidFill>
            </a:endParaRPr>
          </a:p>
          <a:p>
            <a:pPr marL="914400" lvl="2" indent="0">
              <a:buNone/>
            </a:pPr>
            <a:endParaRPr lang="en-GB" dirty="0">
              <a:solidFill>
                <a:srgbClr val="3333FF"/>
              </a:solidFill>
            </a:endParaRPr>
          </a:p>
          <a:p>
            <a:pPr marL="1371600" lvl="3" indent="0">
              <a:buNone/>
            </a:pPr>
            <a:endParaRPr lang="en-GB" dirty="0">
              <a:solidFill>
                <a:srgbClr val="3333FF"/>
              </a:solidFill>
            </a:endParaRPr>
          </a:p>
          <a:p>
            <a:pPr lvl="3"/>
            <a:endParaRPr lang="en-GB" dirty="0">
              <a:solidFill>
                <a:srgbClr val="3333FF"/>
              </a:solidFill>
            </a:endParaRPr>
          </a:p>
          <a:p>
            <a:pPr marL="1371600" lvl="3" indent="0">
              <a:buNone/>
            </a:pPr>
            <a:endParaRPr lang="en-GB" dirty="0">
              <a:solidFill>
                <a:srgbClr val="3333FF"/>
              </a:solidFill>
            </a:endParaRPr>
          </a:p>
          <a:p>
            <a:pPr lvl="2"/>
            <a:endParaRPr lang="en-GB" dirty="0">
              <a:solidFill>
                <a:srgbClr val="3333FF"/>
              </a:solidFill>
            </a:endParaRPr>
          </a:p>
          <a:p>
            <a:pPr lvl="2"/>
            <a:endParaRPr lang="en-GB" dirty="0">
              <a:solidFill>
                <a:srgbClr val="3333FF"/>
              </a:solidFill>
            </a:endParaRPr>
          </a:p>
          <a:p>
            <a:pPr lvl="8">
              <a:buNone/>
            </a:pPr>
            <a:endParaRPr lang="en-GB" sz="2000" dirty="0">
              <a:solidFill>
                <a:srgbClr val="3333FF"/>
              </a:solidFill>
            </a:endParaRPr>
          </a:p>
          <a:p>
            <a:pPr lvl="2">
              <a:buNone/>
            </a:pPr>
            <a:endParaRPr lang="en-GB" dirty="0">
              <a:solidFill>
                <a:srgbClr val="3333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24725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83389"/>
            <a:ext cx="8382000" cy="519113"/>
          </a:xfrm>
          <a:ln/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Clos Topology – Fat tree </a:t>
            </a:r>
          </a:p>
        </p:txBody>
      </p:sp>
      <p:sp>
        <p:nvSpPr>
          <p:cNvPr id="2457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972210"/>
            <a:ext cx="8206036" cy="5016758"/>
          </a:xfrm>
        </p:spPr>
        <p:txBody>
          <a:bodyPr/>
          <a:lstStyle/>
          <a:p>
            <a:pPr marL="457200" lvl="1" indent="0">
              <a:buNone/>
            </a:pPr>
            <a:endParaRPr lang="en-GB" dirty="0">
              <a:solidFill>
                <a:srgbClr val="3333FF"/>
              </a:solidFill>
            </a:endParaRPr>
          </a:p>
          <a:p>
            <a:pPr marL="914400" lvl="2" indent="0">
              <a:buNone/>
            </a:pPr>
            <a:endParaRPr lang="en-GB" dirty="0">
              <a:solidFill>
                <a:srgbClr val="3333FF"/>
              </a:solidFill>
            </a:endParaRPr>
          </a:p>
          <a:p>
            <a:pPr marL="1371600" lvl="3" indent="0">
              <a:buNone/>
            </a:pPr>
            <a:endParaRPr lang="en-GB" dirty="0">
              <a:solidFill>
                <a:srgbClr val="3333FF"/>
              </a:solidFill>
            </a:endParaRPr>
          </a:p>
          <a:p>
            <a:pPr lvl="3"/>
            <a:endParaRPr lang="en-GB" dirty="0">
              <a:solidFill>
                <a:srgbClr val="3333FF"/>
              </a:solidFill>
            </a:endParaRPr>
          </a:p>
          <a:p>
            <a:pPr marL="1371600" lvl="3" indent="0">
              <a:buNone/>
            </a:pPr>
            <a:endParaRPr lang="en-GB" dirty="0">
              <a:solidFill>
                <a:srgbClr val="3333FF"/>
              </a:solidFill>
            </a:endParaRPr>
          </a:p>
          <a:p>
            <a:pPr lvl="2"/>
            <a:endParaRPr lang="en-GB" dirty="0">
              <a:solidFill>
                <a:srgbClr val="3333FF"/>
              </a:solidFill>
            </a:endParaRPr>
          </a:p>
          <a:p>
            <a:pPr lvl="2"/>
            <a:endParaRPr lang="en-GB" dirty="0">
              <a:solidFill>
                <a:srgbClr val="3333FF"/>
              </a:solidFill>
            </a:endParaRPr>
          </a:p>
          <a:p>
            <a:pPr lvl="8">
              <a:buNone/>
            </a:pPr>
            <a:endParaRPr lang="en-GB" sz="2000" dirty="0">
              <a:solidFill>
                <a:srgbClr val="3333FF"/>
              </a:solidFill>
            </a:endParaRPr>
          </a:p>
          <a:p>
            <a:pPr lvl="2">
              <a:buNone/>
            </a:pPr>
            <a:endParaRPr lang="en-GB" dirty="0">
              <a:solidFill>
                <a:srgbClr val="3333FF"/>
              </a:solidFill>
            </a:endParaRPr>
          </a:p>
        </p:txBody>
      </p:sp>
      <p:pic>
        <p:nvPicPr>
          <p:cNvPr id="5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685800" y="1600200"/>
            <a:ext cx="7848600" cy="403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7718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963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14400"/>
          </a:xfrm>
          <a:ln/>
        </p:spPr>
        <p:txBody>
          <a:bodyPr/>
          <a:lstStyle/>
          <a:p>
            <a:r>
              <a:rPr lang="en-GB" sz="4000" dirty="0">
                <a:solidFill>
                  <a:srgbClr val="FF0000"/>
                </a:solidFill>
              </a:rPr>
              <a:t>The End</a:t>
            </a:r>
          </a:p>
        </p:txBody>
      </p:sp>
      <p:sp>
        <p:nvSpPr>
          <p:cNvPr id="7096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143000"/>
            <a:ext cx="8763000" cy="4181475"/>
          </a:xfrm>
        </p:spPr>
        <p:txBody>
          <a:bodyPr/>
          <a:lstStyle/>
          <a:p>
            <a:endParaRPr lang="en-CA" dirty="0"/>
          </a:p>
          <a:p>
            <a:endParaRPr lang="en-CA" dirty="0"/>
          </a:p>
          <a:p>
            <a:endParaRPr lang="en-CA" dirty="0"/>
          </a:p>
          <a:p>
            <a:endParaRPr lang="en-CA" dirty="0"/>
          </a:p>
          <a:p>
            <a:endParaRPr lang="en-CA" dirty="0"/>
          </a:p>
          <a:p>
            <a:endParaRPr lang="en-CA" dirty="0"/>
          </a:p>
          <a:p>
            <a:endParaRPr lang="en-CA" dirty="0"/>
          </a:p>
          <a:p>
            <a:endParaRPr lang="en-CA" dirty="0"/>
          </a:p>
          <a:p>
            <a:endParaRPr lang="en-CA" dirty="0"/>
          </a:p>
          <a:p>
            <a:endParaRPr lang="en-CA" dirty="0"/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4401120" y="-186898"/>
            <a:ext cx="34176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228600" algn="l"/>
              </a:tabLst>
            </a:pPr>
            <a:r>
              <a:rPr kumimoji="0" lang="en-CA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228600" algn="l"/>
              </a:tabLst>
            </a:pPr>
            <a:endParaRPr lang="en-CA" sz="1200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228600" algn="l"/>
              </a:tabLst>
            </a:pPr>
            <a:endParaRPr kumimoji="0" lang="en-CA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228600" algn="l"/>
              </a:tabLst>
            </a:pPr>
            <a:r>
              <a:rPr kumimoji="0" lang="en-CA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endParaRPr kumimoji="0" lang="en-CA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365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" y="990600"/>
            <a:ext cx="3429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654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86400" y="3657600"/>
            <a:ext cx="3048000" cy="2253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0977590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CBEF54-C00D-8F45-8CD4-6F67193124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E4622-73E4-EE4E-8E8C-45A7B3BA6A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sz="2000" dirty="0"/>
              <a:t>C. Guo et al., ‘‘</a:t>
            </a:r>
            <a:r>
              <a:rPr lang="en-GB" sz="2000" dirty="0" err="1"/>
              <a:t>SecondNet</a:t>
            </a:r>
            <a:r>
              <a:rPr lang="en-GB" sz="2000" dirty="0"/>
              <a:t>: A data centre network virtualization architecture with bandwidth guarantees,’’ in Proc. 6th Int. Conf. Co-NEXT, 2010.</a:t>
            </a:r>
          </a:p>
          <a:p>
            <a:pPr algn="just"/>
            <a:r>
              <a:rPr lang="en-GB" sz="2000" dirty="0"/>
              <a:t>Santana, G.A.A. (2013) </a:t>
            </a:r>
            <a:r>
              <a:rPr lang="en-GB" sz="2000" i="1" dirty="0"/>
              <a:t>Data Centre Virtualization Fundamentals: Understanding Techniques and Designs for Highly Efficient Data Centres with Cisco Nexus</a:t>
            </a:r>
            <a:r>
              <a:rPr lang="en-GB" sz="2000" dirty="0"/>
              <a:t>, UCS, MDS, and Beyond, Pearson Education.</a:t>
            </a:r>
          </a:p>
          <a:p>
            <a:pPr algn="just"/>
            <a:r>
              <a:rPr lang="en-GB" sz="2000" dirty="0"/>
              <a:t>G. Santana, “Data Centre Virtualization Fundamentals,” Cisco Press, 2014, ISBN:1587143240</a:t>
            </a:r>
          </a:p>
          <a:p>
            <a:pPr algn="just"/>
            <a:r>
              <a:rPr lang="en-GB" sz="2000" dirty="0"/>
              <a:t>A. Greenberg, "VL2: A Scalable and Flexible Data Centre Network," CACM, Vol. 54, NO. 3, March 2011.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45338C-C821-064F-8E54-6212AA962C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5545C8-924E-9C49-A3E1-4E838C3BF2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58579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814</TotalTime>
  <Words>391</Words>
  <Application>Microsoft Macintosh PowerPoint</Application>
  <PresentationFormat>On-screen Show (4:3)</PresentationFormat>
  <Paragraphs>155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Myriad Pro</vt:lpstr>
      <vt:lpstr>Verdana</vt:lpstr>
      <vt:lpstr>20140311PresentationUWTSDTemplate</vt:lpstr>
      <vt:lpstr>ACUA 6001</vt:lpstr>
      <vt:lpstr>Lesson Aims</vt:lpstr>
      <vt:lpstr>Data Center Networking - Basics </vt:lpstr>
      <vt:lpstr>Data Centre </vt:lpstr>
      <vt:lpstr>Data Centre Network </vt:lpstr>
      <vt:lpstr>Data Center Network </vt:lpstr>
      <vt:lpstr>PowerPoint Presentation</vt:lpstr>
      <vt:lpstr>Conventional Topology </vt:lpstr>
      <vt:lpstr>Conventional Topology (Ref1)</vt:lpstr>
      <vt:lpstr>Conventional Topology </vt:lpstr>
      <vt:lpstr>Clos Topology </vt:lpstr>
      <vt:lpstr>Clos Topology (Ref. 1) </vt:lpstr>
      <vt:lpstr>Clos Topology </vt:lpstr>
      <vt:lpstr>Clos Topology – Fat tree </vt:lpstr>
      <vt:lpstr>The End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Modak Koushik</cp:lastModifiedBy>
  <cp:revision>52</cp:revision>
  <cp:lastPrinted>2018-07-09T15:27:01Z</cp:lastPrinted>
  <dcterms:created xsi:type="dcterms:W3CDTF">2002-10-07T19:43:58Z</dcterms:created>
  <dcterms:modified xsi:type="dcterms:W3CDTF">2020-08-20T00:13:52Z</dcterms:modified>
</cp:coreProperties>
</file>