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1"/>
  </p:sldMasterIdLst>
  <p:notesMasterIdLst>
    <p:notesMasterId r:id="rId36"/>
  </p:notesMasterIdLst>
  <p:sldIdLst>
    <p:sldId id="256" r:id="rId2"/>
    <p:sldId id="257" r:id="rId3"/>
    <p:sldId id="258" r:id="rId4"/>
    <p:sldId id="259" r:id="rId5"/>
    <p:sldId id="260" r:id="rId6"/>
    <p:sldId id="261" r:id="rId7"/>
    <p:sldId id="263" r:id="rId8"/>
    <p:sldId id="262" r:id="rId9"/>
    <p:sldId id="275" r:id="rId10"/>
    <p:sldId id="276" r:id="rId11"/>
    <p:sldId id="277" r:id="rId12"/>
    <p:sldId id="265" r:id="rId13"/>
    <p:sldId id="266" r:id="rId14"/>
    <p:sldId id="267" r:id="rId15"/>
    <p:sldId id="271" r:id="rId16"/>
    <p:sldId id="278" r:id="rId17"/>
    <p:sldId id="279" r:id="rId18"/>
    <p:sldId id="280" r:id="rId19"/>
    <p:sldId id="281" r:id="rId20"/>
    <p:sldId id="272" r:id="rId21"/>
    <p:sldId id="274" r:id="rId22"/>
    <p:sldId id="273" r:id="rId23"/>
    <p:sldId id="287" r:id="rId24"/>
    <p:sldId id="288" r:id="rId25"/>
    <p:sldId id="282" r:id="rId26"/>
    <p:sldId id="283" r:id="rId27"/>
    <p:sldId id="284" r:id="rId28"/>
    <p:sldId id="285" r:id="rId29"/>
    <p:sldId id="286" r:id="rId30"/>
    <p:sldId id="268" r:id="rId31"/>
    <p:sldId id="269" r:id="rId32"/>
    <p:sldId id="270" r:id="rId33"/>
    <p:sldId id="289" r:id="rId34"/>
    <p:sldId id="291"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3" autoAdjust="0"/>
    <p:restoredTop sz="63946"/>
  </p:normalViewPr>
  <p:slideViewPr>
    <p:cSldViewPr snapToGrid="0">
      <p:cViewPr varScale="1">
        <p:scale>
          <a:sx n="79" d="100"/>
          <a:sy n="79" d="100"/>
        </p:scale>
        <p:origin x="2120"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7B8F0EDE-2F09-4E45-9C3E-8EB8AAF406FB}"/>
    <pc:docChg chg="undo custSel addSld modSld">
      <pc:chgData name="Luke Roach" userId="3c173453-1e89-4ab7-a897-c035ad6940d7" providerId="ADAL" clId="{7B8F0EDE-2F09-4E45-9C3E-8EB8AAF406FB}" dt="2022-02-25T11:27:24.725" v="444" actId="26606"/>
      <pc:docMkLst>
        <pc:docMk/>
      </pc:docMkLst>
      <pc:sldChg chg="modSp new mod">
        <pc:chgData name="Luke Roach" userId="3c173453-1e89-4ab7-a897-c035ad6940d7" providerId="ADAL" clId="{7B8F0EDE-2F09-4E45-9C3E-8EB8AAF406FB}" dt="2022-02-25T11:21:57.309" v="25" actId="121"/>
        <pc:sldMkLst>
          <pc:docMk/>
          <pc:sldMk cId="4156295335" sldId="287"/>
        </pc:sldMkLst>
        <pc:spChg chg="mod">
          <ac:chgData name="Luke Roach" userId="3c173453-1e89-4ab7-a897-c035ad6940d7" providerId="ADAL" clId="{7B8F0EDE-2F09-4E45-9C3E-8EB8AAF406FB}" dt="2022-02-25T11:10:50.412" v="13" actId="14100"/>
          <ac:spMkLst>
            <pc:docMk/>
            <pc:sldMk cId="4156295335" sldId="287"/>
            <ac:spMk id="2" creationId="{55774443-4B92-4AC3-8969-8F1EE40EABE8}"/>
          </ac:spMkLst>
        </pc:spChg>
        <pc:spChg chg="mod">
          <ac:chgData name="Luke Roach" userId="3c173453-1e89-4ab7-a897-c035ad6940d7" providerId="ADAL" clId="{7B8F0EDE-2F09-4E45-9C3E-8EB8AAF406FB}" dt="2022-02-25T11:21:57.309" v="25" actId="121"/>
          <ac:spMkLst>
            <pc:docMk/>
            <pc:sldMk cId="4156295335" sldId="287"/>
            <ac:spMk id="3" creationId="{4D72B3D7-DD11-4980-8FCA-08FB121CD6F9}"/>
          </ac:spMkLst>
        </pc:spChg>
      </pc:sldChg>
      <pc:sldChg chg="modSp new mod">
        <pc:chgData name="Luke Roach" userId="3c173453-1e89-4ab7-a897-c035ad6940d7" providerId="ADAL" clId="{7B8F0EDE-2F09-4E45-9C3E-8EB8AAF406FB}" dt="2022-02-25T11:23:27.732" v="45" actId="27636"/>
        <pc:sldMkLst>
          <pc:docMk/>
          <pc:sldMk cId="2406910232" sldId="288"/>
        </pc:sldMkLst>
        <pc:spChg chg="mod">
          <ac:chgData name="Luke Roach" userId="3c173453-1e89-4ab7-a897-c035ad6940d7" providerId="ADAL" clId="{7B8F0EDE-2F09-4E45-9C3E-8EB8AAF406FB}" dt="2022-02-25T11:22:56.028" v="31" actId="14100"/>
          <ac:spMkLst>
            <pc:docMk/>
            <pc:sldMk cId="2406910232" sldId="288"/>
            <ac:spMk id="2" creationId="{DD680CA0-34A0-4A51-94C1-4E4067B7F043}"/>
          </ac:spMkLst>
        </pc:spChg>
        <pc:spChg chg="mod">
          <ac:chgData name="Luke Roach" userId="3c173453-1e89-4ab7-a897-c035ad6940d7" providerId="ADAL" clId="{7B8F0EDE-2F09-4E45-9C3E-8EB8AAF406FB}" dt="2022-02-25T11:23:27.732" v="45" actId="27636"/>
          <ac:spMkLst>
            <pc:docMk/>
            <pc:sldMk cId="2406910232" sldId="288"/>
            <ac:spMk id="3" creationId="{B527BFC8-CF16-41D9-B952-7444F3AD225D}"/>
          </ac:spMkLst>
        </pc:spChg>
      </pc:sldChg>
      <pc:sldChg chg="modSp new mod">
        <pc:chgData name="Luke Roach" userId="3c173453-1e89-4ab7-a897-c035ad6940d7" providerId="ADAL" clId="{7B8F0EDE-2F09-4E45-9C3E-8EB8AAF406FB}" dt="2022-02-25T11:26:22.631" v="252" actId="20577"/>
        <pc:sldMkLst>
          <pc:docMk/>
          <pc:sldMk cId="2847156736" sldId="289"/>
        </pc:sldMkLst>
        <pc:spChg chg="mod">
          <ac:chgData name="Luke Roach" userId="3c173453-1e89-4ab7-a897-c035ad6940d7" providerId="ADAL" clId="{7B8F0EDE-2F09-4E45-9C3E-8EB8AAF406FB}" dt="2022-02-25T11:24:50.144" v="50" actId="20577"/>
          <ac:spMkLst>
            <pc:docMk/>
            <pc:sldMk cId="2847156736" sldId="289"/>
            <ac:spMk id="2" creationId="{295BE1C9-AFD6-48E8-BE65-41B36B15F78B}"/>
          </ac:spMkLst>
        </pc:spChg>
        <pc:spChg chg="mod">
          <ac:chgData name="Luke Roach" userId="3c173453-1e89-4ab7-a897-c035ad6940d7" providerId="ADAL" clId="{7B8F0EDE-2F09-4E45-9C3E-8EB8AAF406FB}" dt="2022-02-25T11:26:22.631" v="252" actId="20577"/>
          <ac:spMkLst>
            <pc:docMk/>
            <pc:sldMk cId="2847156736" sldId="289"/>
            <ac:spMk id="3" creationId="{1D0CD78F-DD99-4252-929B-3B7EEE4651E6}"/>
          </ac:spMkLst>
        </pc:spChg>
      </pc:sldChg>
      <pc:sldChg chg="modSp new mod">
        <pc:chgData name="Luke Roach" userId="3c173453-1e89-4ab7-a897-c035ad6940d7" providerId="ADAL" clId="{7B8F0EDE-2F09-4E45-9C3E-8EB8AAF406FB}" dt="2022-02-25T11:26:55.021" v="343" actId="20577"/>
        <pc:sldMkLst>
          <pc:docMk/>
          <pc:sldMk cId="3485192363" sldId="290"/>
        </pc:sldMkLst>
        <pc:spChg chg="mod">
          <ac:chgData name="Luke Roach" userId="3c173453-1e89-4ab7-a897-c035ad6940d7" providerId="ADAL" clId="{7B8F0EDE-2F09-4E45-9C3E-8EB8AAF406FB}" dt="2022-02-25T11:26:32.591" v="267" actId="20577"/>
          <ac:spMkLst>
            <pc:docMk/>
            <pc:sldMk cId="3485192363" sldId="290"/>
            <ac:spMk id="2" creationId="{7D3A876D-ED2D-4ACE-9009-CCF8FA37EB14}"/>
          </ac:spMkLst>
        </pc:spChg>
        <pc:spChg chg="mod">
          <ac:chgData name="Luke Roach" userId="3c173453-1e89-4ab7-a897-c035ad6940d7" providerId="ADAL" clId="{7B8F0EDE-2F09-4E45-9C3E-8EB8AAF406FB}" dt="2022-02-25T11:26:55.021" v="343" actId="20577"/>
          <ac:spMkLst>
            <pc:docMk/>
            <pc:sldMk cId="3485192363" sldId="290"/>
            <ac:spMk id="3" creationId="{907A7B97-B3AD-4D67-BD5A-7878EBB43D25}"/>
          </ac:spMkLst>
        </pc:spChg>
      </pc:sldChg>
      <pc:sldChg chg="addSp delSp modSp new mod setBg">
        <pc:chgData name="Luke Roach" userId="3c173453-1e89-4ab7-a897-c035ad6940d7" providerId="ADAL" clId="{7B8F0EDE-2F09-4E45-9C3E-8EB8AAF406FB}" dt="2022-02-25T11:27:24.725" v="444" actId="26606"/>
        <pc:sldMkLst>
          <pc:docMk/>
          <pc:sldMk cId="918716399" sldId="291"/>
        </pc:sldMkLst>
        <pc:spChg chg="mod">
          <ac:chgData name="Luke Roach" userId="3c173453-1e89-4ab7-a897-c035ad6940d7" providerId="ADAL" clId="{7B8F0EDE-2F09-4E45-9C3E-8EB8AAF406FB}" dt="2022-02-25T11:27:24.725" v="444" actId="26606"/>
          <ac:spMkLst>
            <pc:docMk/>
            <pc:sldMk cId="918716399" sldId="291"/>
            <ac:spMk id="2" creationId="{8A9B9519-A91E-4D14-9091-479E201F1308}"/>
          </ac:spMkLst>
        </pc:spChg>
        <pc:spChg chg="del mod">
          <ac:chgData name="Luke Roach" userId="3c173453-1e89-4ab7-a897-c035ad6940d7" providerId="ADAL" clId="{7B8F0EDE-2F09-4E45-9C3E-8EB8AAF406FB}" dt="2022-02-25T11:27:24.725" v="444" actId="26606"/>
          <ac:spMkLst>
            <pc:docMk/>
            <pc:sldMk cId="918716399" sldId="291"/>
            <ac:spMk id="3" creationId="{C570069D-0CE4-4DE9-9B1C-F32B05D610A5}"/>
          </ac:spMkLst>
        </pc:spChg>
        <pc:spChg chg="add">
          <ac:chgData name="Luke Roach" userId="3c173453-1e89-4ab7-a897-c035ad6940d7" providerId="ADAL" clId="{7B8F0EDE-2F09-4E45-9C3E-8EB8AAF406FB}" dt="2022-02-25T11:27:24.725" v="444" actId="26606"/>
          <ac:spMkLst>
            <pc:docMk/>
            <pc:sldMk cId="918716399" sldId="291"/>
            <ac:spMk id="9" creationId="{72526924-84D3-45FB-A5FE-62D8FCBF53B6}"/>
          </ac:spMkLst>
        </pc:spChg>
        <pc:spChg chg="add">
          <ac:chgData name="Luke Roach" userId="3c173453-1e89-4ab7-a897-c035ad6940d7" providerId="ADAL" clId="{7B8F0EDE-2F09-4E45-9C3E-8EB8AAF406FB}" dt="2022-02-25T11:27:24.725" v="444" actId="26606"/>
          <ac:spMkLst>
            <pc:docMk/>
            <pc:sldMk cId="918716399" sldId="291"/>
            <ac:spMk id="11" creationId="{5C2A6256-1DD0-4E4B-A8B3-9A711B4DBE0C}"/>
          </ac:spMkLst>
        </pc:spChg>
        <pc:spChg chg="add">
          <ac:chgData name="Luke Roach" userId="3c173453-1e89-4ab7-a897-c035ad6940d7" providerId="ADAL" clId="{7B8F0EDE-2F09-4E45-9C3E-8EB8AAF406FB}" dt="2022-02-25T11:27:24.725" v="444" actId="26606"/>
          <ac:spMkLst>
            <pc:docMk/>
            <pc:sldMk cId="918716399" sldId="291"/>
            <ac:spMk id="13" creationId="{41760540-185E-4652-BFD2-9B362EF3BC99}"/>
          </ac:spMkLst>
        </pc:spChg>
        <pc:spChg chg="add">
          <ac:chgData name="Luke Roach" userId="3c173453-1e89-4ab7-a897-c035ad6940d7" providerId="ADAL" clId="{7B8F0EDE-2F09-4E45-9C3E-8EB8AAF406FB}" dt="2022-02-25T11:27:24.725" v="444" actId="26606"/>
          <ac:spMkLst>
            <pc:docMk/>
            <pc:sldMk cId="918716399" sldId="291"/>
            <ac:spMk id="15" creationId="{729789F4-85C1-41A0-83EB-992E22210CB9}"/>
          </ac:spMkLst>
        </pc:spChg>
        <pc:spChg chg="add">
          <ac:chgData name="Luke Roach" userId="3c173453-1e89-4ab7-a897-c035ad6940d7" providerId="ADAL" clId="{7B8F0EDE-2F09-4E45-9C3E-8EB8AAF406FB}" dt="2022-02-25T11:27:24.725" v="444" actId="26606"/>
          <ac:spMkLst>
            <pc:docMk/>
            <pc:sldMk cId="918716399" sldId="291"/>
            <ac:spMk id="17" creationId="{9D9D367D-6DD2-4A7C-8918-0DCAC297559A}"/>
          </ac:spMkLst>
        </pc:spChg>
        <pc:graphicFrameChg chg="add">
          <ac:chgData name="Luke Roach" userId="3c173453-1e89-4ab7-a897-c035ad6940d7" providerId="ADAL" clId="{7B8F0EDE-2F09-4E45-9C3E-8EB8AAF406FB}" dt="2022-02-25T11:27:24.725" v="444" actId="26606"/>
          <ac:graphicFrameMkLst>
            <pc:docMk/>
            <pc:sldMk cId="918716399" sldId="291"/>
            <ac:graphicFrameMk id="5" creationId="{BB728748-7B1A-4C70-99C7-9E15B6BEB4B2}"/>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C4DCD5-34C0-44F6-8E00-79A18D117A68}"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BAE072F-3696-40B2-BE7F-89F40CC31B20}">
      <dgm:prSet/>
      <dgm:spPr/>
      <dgm:t>
        <a:bodyPr/>
        <a:lstStyle/>
        <a:p>
          <a:r>
            <a:rPr lang="en-GB"/>
            <a:t>Thanks for coming!</a:t>
          </a:r>
          <a:endParaRPr lang="en-US"/>
        </a:p>
      </dgm:t>
    </dgm:pt>
    <dgm:pt modelId="{D9D8ADA0-4707-4932-89E1-B1874E2C84D9}" type="parTrans" cxnId="{7E718CB8-51F4-4530-83FC-E855196A4925}">
      <dgm:prSet/>
      <dgm:spPr/>
      <dgm:t>
        <a:bodyPr/>
        <a:lstStyle/>
        <a:p>
          <a:endParaRPr lang="en-US"/>
        </a:p>
      </dgm:t>
    </dgm:pt>
    <dgm:pt modelId="{B41529D5-3503-4EFB-AAD2-2F117BF5CD49}" type="sibTrans" cxnId="{7E718CB8-51F4-4530-83FC-E855196A4925}">
      <dgm:prSet/>
      <dgm:spPr/>
      <dgm:t>
        <a:bodyPr/>
        <a:lstStyle/>
        <a:p>
          <a:endParaRPr lang="en-US"/>
        </a:p>
      </dgm:t>
    </dgm:pt>
    <dgm:pt modelId="{B937FCA9-0D21-47E7-A4AC-87022D4583D6}">
      <dgm:prSet/>
      <dgm:spPr/>
      <dgm:t>
        <a:bodyPr/>
        <a:lstStyle/>
        <a:p>
          <a:r>
            <a:rPr lang="en-GB"/>
            <a:t>See you all next week!</a:t>
          </a:r>
          <a:endParaRPr lang="en-US"/>
        </a:p>
      </dgm:t>
    </dgm:pt>
    <dgm:pt modelId="{76123E6C-C5C7-4379-A251-B831D8B34B7A}" type="parTrans" cxnId="{63764AF4-179E-4005-8103-5C3C2E81C69B}">
      <dgm:prSet/>
      <dgm:spPr/>
      <dgm:t>
        <a:bodyPr/>
        <a:lstStyle/>
        <a:p>
          <a:endParaRPr lang="en-US"/>
        </a:p>
      </dgm:t>
    </dgm:pt>
    <dgm:pt modelId="{0C09E886-5D0D-43F6-9EE8-762C0E6FD16D}" type="sibTrans" cxnId="{63764AF4-179E-4005-8103-5C3C2E81C69B}">
      <dgm:prSet/>
      <dgm:spPr/>
      <dgm:t>
        <a:bodyPr/>
        <a:lstStyle/>
        <a:p>
          <a:endParaRPr lang="en-US"/>
        </a:p>
      </dgm:t>
    </dgm:pt>
    <dgm:pt modelId="{EC579D80-5794-49E5-9AB8-089C7D0229C0}" type="pres">
      <dgm:prSet presAssocID="{BEC4DCD5-34C0-44F6-8E00-79A18D117A68}" presName="root" presStyleCnt="0">
        <dgm:presLayoutVars>
          <dgm:dir/>
          <dgm:resizeHandles val="exact"/>
        </dgm:presLayoutVars>
      </dgm:prSet>
      <dgm:spPr/>
    </dgm:pt>
    <dgm:pt modelId="{B680DDF4-4873-47A3-93CB-D7FE928803B8}" type="pres">
      <dgm:prSet presAssocID="{2BAE072F-3696-40B2-BE7F-89F40CC31B20}" presName="compNode" presStyleCnt="0"/>
      <dgm:spPr/>
    </dgm:pt>
    <dgm:pt modelId="{3A283E20-941A-40AF-94B3-C2A96D4423C7}" type="pres">
      <dgm:prSet presAssocID="{2BAE072F-3696-40B2-BE7F-89F40CC31B2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iling Face with No Fill"/>
        </a:ext>
      </dgm:extLst>
    </dgm:pt>
    <dgm:pt modelId="{1B05E505-B4D6-4610-8139-512876F779A3}" type="pres">
      <dgm:prSet presAssocID="{2BAE072F-3696-40B2-BE7F-89F40CC31B20}" presName="spaceRect" presStyleCnt="0"/>
      <dgm:spPr/>
    </dgm:pt>
    <dgm:pt modelId="{48ADFD3E-5330-492F-B9C6-9DEC211AAA6A}" type="pres">
      <dgm:prSet presAssocID="{2BAE072F-3696-40B2-BE7F-89F40CC31B20}" presName="textRect" presStyleLbl="revTx" presStyleIdx="0" presStyleCnt="2">
        <dgm:presLayoutVars>
          <dgm:chMax val="1"/>
          <dgm:chPref val="1"/>
        </dgm:presLayoutVars>
      </dgm:prSet>
      <dgm:spPr/>
    </dgm:pt>
    <dgm:pt modelId="{DD4A6621-0D9C-4F1E-B37A-E2D231E0ECB6}" type="pres">
      <dgm:prSet presAssocID="{B41529D5-3503-4EFB-AAD2-2F117BF5CD49}" presName="sibTrans" presStyleCnt="0"/>
      <dgm:spPr/>
    </dgm:pt>
    <dgm:pt modelId="{18A3F720-D4D1-4A19-95D4-8D08D38BF12B}" type="pres">
      <dgm:prSet presAssocID="{B937FCA9-0D21-47E7-A4AC-87022D4583D6}" presName="compNode" presStyleCnt="0"/>
      <dgm:spPr/>
    </dgm:pt>
    <dgm:pt modelId="{D86792E7-D2CE-441B-9865-FBDAA44B7C33}" type="pres">
      <dgm:prSet presAssocID="{B937FCA9-0D21-47E7-A4AC-87022D4583D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ble"/>
        </a:ext>
      </dgm:extLst>
    </dgm:pt>
    <dgm:pt modelId="{C75C923B-F7C4-4A6B-990D-2A13F607C404}" type="pres">
      <dgm:prSet presAssocID="{B937FCA9-0D21-47E7-A4AC-87022D4583D6}" presName="spaceRect" presStyleCnt="0"/>
      <dgm:spPr/>
    </dgm:pt>
    <dgm:pt modelId="{7F7E3697-3850-4777-A7A8-2EEF0CDA518C}" type="pres">
      <dgm:prSet presAssocID="{B937FCA9-0D21-47E7-A4AC-87022D4583D6}" presName="textRect" presStyleLbl="revTx" presStyleIdx="1" presStyleCnt="2">
        <dgm:presLayoutVars>
          <dgm:chMax val="1"/>
          <dgm:chPref val="1"/>
        </dgm:presLayoutVars>
      </dgm:prSet>
      <dgm:spPr/>
    </dgm:pt>
  </dgm:ptLst>
  <dgm:cxnLst>
    <dgm:cxn modelId="{4329265D-316F-4B56-AD48-E9CEBD0A6037}" type="presOf" srcId="{BEC4DCD5-34C0-44F6-8E00-79A18D117A68}" destId="{EC579D80-5794-49E5-9AB8-089C7D0229C0}" srcOrd="0" destOrd="0" presId="urn:microsoft.com/office/officeart/2018/2/layout/IconLabelList"/>
    <dgm:cxn modelId="{CD47FF83-16E5-4F83-9169-A3893DDCDFE2}" type="presOf" srcId="{B937FCA9-0D21-47E7-A4AC-87022D4583D6}" destId="{7F7E3697-3850-4777-A7A8-2EEF0CDA518C}" srcOrd="0" destOrd="0" presId="urn:microsoft.com/office/officeart/2018/2/layout/IconLabelList"/>
    <dgm:cxn modelId="{7E718CB8-51F4-4530-83FC-E855196A4925}" srcId="{BEC4DCD5-34C0-44F6-8E00-79A18D117A68}" destId="{2BAE072F-3696-40B2-BE7F-89F40CC31B20}" srcOrd="0" destOrd="0" parTransId="{D9D8ADA0-4707-4932-89E1-B1874E2C84D9}" sibTransId="{B41529D5-3503-4EFB-AAD2-2F117BF5CD49}"/>
    <dgm:cxn modelId="{079ACCE2-F929-4501-82CF-37B86BDF8FB6}" type="presOf" srcId="{2BAE072F-3696-40B2-BE7F-89F40CC31B20}" destId="{48ADFD3E-5330-492F-B9C6-9DEC211AAA6A}" srcOrd="0" destOrd="0" presId="urn:microsoft.com/office/officeart/2018/2/layout/IconLabelList"/>
    <dgm:cxn modelId="{63764AF4-179E-4005-8103-5C3C2E81C69B}" srcId="{BEC4DCD5-34C0-44F6-8E00-79A18D117A68}" destId="{B937FCA9-0D21-47E7-A4AC-87022D4583D6}" srcOrd="1" destOrd="0" parTransId="{76123E6C-C5C7-4379-A251-B831D8B34B7A}" sibTransId="{0C09E886-5D0D-43F6-9EE8-762C0E6FD16D}"/>
    <dgm:cxn modelId="{3AE619AE-6F2A-4F82-A359-B2F379472AA9}" type="presParOf" srcId="{EC579D80-5794-49E5-9AB8-089C7D0229C0}" destId="{B680DDF4-4873-47A3-93CB-D7FE928803B8}" srcOrd="0" destOrd="0" presId="urn:microsoft.com/office/officeart/2018/2/layout/IconLabelList"/>
    <dgm:cxn modelId="{407FCC36-1D2B-4FC1-B3FC-E533A2CCBE93}" type="presParOf" srcId="{B680DDF4-4873-47A3-93CB-D7FE928803B8}" destId="{3A283E20-941A-40AF-94B3-C2A96D4423C7}" srcOrd="0" destOrd="0" presId="urn:microsoft.com/office/officeart/2018/2/layout/IconLabelList"/>
    <dgm:cxn modelId="{D2C0B3E4-CBFF-41AA-81C4-DD5ECCB994CA}" type="presParOf" srcId="{B680DDF4-4873-47A3-93CB-D7FE928803B8}" destId="{1B05E505-B4D6-4610-8139-512876F779A3}" srcOrd="1" destOrd="0" presId="urn:microsoft.com/office/officeart/2018/2/layout/IconLabelList"/>
    <dgm:cxn modelId="{D9969CB4-3565-454D-94F1-2ACA5E802451}" type="presParOf" srcId="{B680DDF4-4873-47A3-93CB-D7FE928803B8}" destId="{48ADFD3E-5330-492F-B9C6-9DEC211AAA6A}" srcOrd="2" destOrd="0" presId="urn:microsoft.com/office/officeart/2018/2/layout/IconLabelList"/>
    <dgm:cxn modelId="{82A63F84-B765-4C4F-A7EA-8AE2EF56D9AD}" type="presParOf" srcId="{EC579D80-5794-49E5-9AB8-089C7D0229C0}" destId="{DD4A6621-0D9C-4F1E-B37A-E2D231E0ECB6}" srcOrd="1" destOrd="0" presId="urn:microsoft.com/office/officeart/2018/2/layout/IconLabelList"/>
    <dgm:cxn modelId="{039E9641-D3A8-42BA-945A-84DB04C6D310}" type="presParOf" srcId="{EC579D80-5794-49E5-9AB8-089C7D0229C0}" destId="{18A3F720-D4D1-4A19-95D4-8D08D38BF12B}" srcOrd="2" destOrd="0" presId="urn:microsoft.com/office/officeart/2018/2/layout/IconLabelList"/>
    <dgm:cxn modelId="{05B15120-A74E-4930-A78D-0C1E63A4BD12}" type="presParOf" srcId="{18A3F720-D4D1-4A19-95D4-8D08D38BF12B}" destId="{D86792E7-D2CE-441B-9865-FBDAA44B7C33}" srcOrd="0" destOrd="0" presId="urn:microsoft.com/office/officeart/2018/2/layout/IconLabelList"/>
    <dgm:cxn modelId="{D2518636-D9FD-41C1-AE40-04AC4EE23153}" type="presParOf" srcId="{18A3F720-D4D1-4A19-95D4-8D08D38BF12B}" destId="{C75C923B-F7C4-4A6B-990D-2A13F607C404}" srcOrd="1" destOrd="0" presId="urn:microsoft.com/office/officeart/2018/2/layout/IconLabelList"/>
    <dgm:cxn modelId="{56DA12DB-2E29-44C8-980D-8AFC7BF01D7F}" type="presParOf" srcId="{18A3F720-D4D1-4A19-95D4-8D08D38BF12B}" destId="{7F7E3697-3850-4777-A7A8-2EEF0CDA518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283E20-941A-40AF-94B3-C2A96D4423C7}">
      <dsp:nvSpPr>
        <dsp:cNvPr id="0" name=""/>
        <dsp:cNvSpPr/>
      </dsp:nvSpPr>
      <dsp:spPr>
        <a:xfrm>
          <a:off x="1407543" y="111697"/>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8ADFD3E-5330-492F-B9C6-9DEC211AAA6A}">
      <dsp:nvSpPr>
        <dsp:cNvPr id="0" name=""/>
        <dsp:cNvSpPr/>
      </dsp:nvSpPr>
      <dsp:spPr>
        <a:xfrm>
          <a:off x="219543" y="252589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33500">
            <a:lnSpc>
              <a:spcPct val="90000"/>
            </a:lnSpc>
            <a:spcBef>
              <a:spcPct val="0"/>
            </a:spcBef>
            <a:spcAft>
              <a:spcPct val="35000"/>
            </a:spcAft>
            <a:buNone/>
          </a:pPr>
          <a:r>
            <a:rPr lang="en-GB" sz="3000" kern="1200"/>
            <a:t>Thanks for coming!</a:t>
          </a:r>
          <a:endParaRPr lang="en-US" sz="3000" kern="1200"/>
        </a:p>
      </dsp:txBody>
      <dsp:txXfrm>
        <a:off x="219543" y="2525890"/>
        <a:ext cx="4320000" cy="720000"/>
      </dsp:txXfrm>
    </dsp:sp>
    <dsp:sp modelId="{D86792E7-D2CE-441B-9865-FBDAA44B7C33}">
      <dsp:nvSpPr>
        <dsp:cNvPr id="0" name=""/>
        <dsp:cNvSpPr/>
      </dsp:nvSpPr>
      <dsp:spPr>
        <a:xfrm>
          <a:off x="6483543" y="111697"/>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F7E3697-3850-4777-A7A8-2EEF0CDA518C}">
      <dsp:nvSpPr>
        <dsp:cNvPr id="0" name=""/>
        <dsp:cNvSpPr/>
      </dsp:nvSpPr>
      <dsp:spPr>
        <a:xfrm>
          <a:off x="5295543" y="252589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33500">
            <a:lnSpc>
              <a:spcPct val="90000"/>
            </a:lnSpc>
            <a:spcBef>
              <a:spcPct val="0"/>
            </a:spcBef>
            <a:spcAft>
              <a:spcPct val="35000"/>
            </a:spcAft>
            <a:buNone/>
          </a:pPr>
          <a:r>
            <a:rPr lang="en-GB" sz="3000" kern="1200"/>
            <a:t>See you all next week!</a:t>
          </a:r>
          <a:endParaRPr lang="en-US" sz="3000" kern="1200"/>
        </a:p>
      </dsp:txBody>
      <dsp:txXfrm>
        <a:off x="5295543" y="2525890"/>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A1CEA7-F961-CA4E-97E3-6B7AFF307768}" type="datetimeFigureOut">
              <a:rPr lang="en-US" smtClean="0"/>
              <a:t>1/24/24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1E42BD-3812-4C43-8C36-96B897529D7E}" type="slidenum">
              <a:rPr lang="en-US" smtClean="0"/>
              <a:t>‹#›</a:t>
            </a:fld>
            <a:endParaRPr lang="en-US"/>
          </a:p>
        </p:txBody>
      </p:sp>
    </p:spTree>
    <p:extLst>
      <p:ext uri="{BB962C8B-B14F-4D97-AF65-F5344CB8AC3E}">
        <p14:creationId xmlns:p14="http://schemas.microsoft.com/office/powerpoint/2010/main" val="8439262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1E42BD-3812-4C43-8C36-96B897529D7E}" type="slidenum">
              <a:rPr lang="en-US" smtClean="0"/>
              <a:t>1</a:t>
            </a:fld>
            <a:endParaRPr lang="en-US"/>
          </a:p>
        </p:txBody>
      </p:sp>
    </p:spTree>
    <p:extLst>
      <p:ext uri="{BB962C8B-B14F-4D97-AF65-F5344CB8AC3E}">
        <p14:creationId xmlns:p14="http://schemas.microsoft.com/office/powerpoint/2010/main" val="16506269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1E42BD-3812-4C43-8C36-96B897529D7E}" type="slidenum">
              <a:rPr lang="en-US" smtClean="0"/>
              <a:t>2</a:t>
            </a:fld>
            <a:endParaRPr lang="en-US"/>
          </a:p>
        </p:txBody>
      </p:sp>
    </p:spTree>
    <p:extLst>
      <p:ext uri="{BB962C8B-B14F-4D97-AF65-F5344CB8AC3E}">
        <p14:creationId xmlns:p14="http://schemas.microsoft.com/office/powerpoint/2010/main" val="30631505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Stan Cohen was a prominent British sociologist known for his influential work in the field of criminology and sociology, particularly his contributions to the study of moral panics. He was born on December 23, 1942, and passed away on January 7, 2013. Stan Cohen's research and writings have had a lasting impact on the understanding of social reactions to deviance and the dynamics of moral panics.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key points about Stan Cohen and his work:</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Folk Devils and Moral Panics:</a:t>
            </a:r>
            <a:r>
              <a:rPr lang="en-GB" b="0" i="0" u="none" strike="noStrike" dirty="0">
                <a:solidFill>
                  <a:srgbClr val="374151"/>
                </a:solidFill>
                <a:effectLst/>
                <a:latin typeface="Arial" panose="020B0604020202020204" pitchFamily="34" charset="0"/>
                <a:cs typeface="Arial" panose="020B0604020202020204" pitchFamily="34" charset="0"/>
              </a:rPr>
              <a:t> Stan Cohen is perhaps best known for his ground breaking book "Folk Devils and Moral Panics: The Creation of Mods and Rockers," published in 1972. In this book, he examined the media and societal reactions to the conflict between two youth subcultures, the "mods" and the "rockers," in the 1960s. Cohen introduced the concept of "moral panic" to describe the exaggerated and sensationalized reactions by the media, the public, and authorities to perceived social threats or deviant behaviour.</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Moral Panic Theory:</a:t>
            </a:r>
            <a:r>
              <a:rPr lang="en-GB" b="0" i="0" u="none" strike="noStrike" dirty="0">
                <a:solidFill>
                  <a:srgbClr val="374151"/>
                </a:solidFill>
                <a:effectLst/>
                <a:latin typeface="Arial" panose="020B0604020202020204" pitchFamily="34" charset="0"/>
                <a:cs typeface="Arial" panose="020B0604020202020204" pitchFamily="34" charset="0"/>
              </a:rPr>
              <a:t> Stan Cohen's work laid the foundation for the development of moral panic theory within sociology and criminology. According to this theory, moral panics occur when a particular group or behaviour is defined as a threat to societal values and norms. This leads to heightened public concern, often fuelled by media coverage, and may result in the implementation of measures to control or suppress the perceived threat.</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Secondary Deviance:</a:t>
            </a:r>
            <a:r>
              <a:rPr lang="en-GB" b="0" i="0" u="none" strike="noStrike" dirty="0">
                <a:solidFill>
                  <a:srgbClr val="374151"/>
                </a:solidFill>
                <a:effectLst/>
                <a:latin typeface="Arial" panose="020B0604020202020204" pitchFamily="34" charset="0"/>
                <a:cs typeface="Arial" panose="020B0604020202020204" pitchFamily="34" charset="0"/>
              </a:rPr>
              <a:t> Cohen also contributed to the concept of "secondary deviance," which explores how societal reactions and labelling can exacerbate and reinforce deviant behaviour. He argued that individuals who are labelled as deviant or stigmatized may adopt those identities and engage in further deviant acts as a response to societal reactions.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Critical Criminology:</a:t>
            </a:r>
            <a:r>
              <a:rPr lang="en-GB" b="0" i="0" u="none" strike="noStrike" dirty="0">
                <a:solidFill>
                  <a:srgbClr val="374151"/>
                </a:solidFill>
                <a:effectLst/>
                <a:latin typeface="Arial" panose="020B0604020202020204" pitchFamily="34" charset="0"/>
                <a:cs typeface="Arial" panose="020B0604020202020204" pitchFamily="34" charset="0"/>
              </a:rPr>
              <a:t> Stan Cohen was associated with critical criminology, a perspective that challenges traditional criminological theories and focuses on issues of power, inequality, and social justice. His work encouraged scholars to examine the role of social control, media, and societal reactions in shaping perceptions of crime and deviance.</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Legacy:</a:t>
            </a:r>
            <a:r>
              <a:rPr lang="en-GB" b="0" i="0" u="none" strike="noStrike" dirty="0">
                <a:solidFill>
                  <a:srgbClr val="374151"/>
                </a:solidFill>
                <a:effectLst/>
                <a:latin typeface="Arial" panose="020B0604020202020204" pitchFamily="34" charset="0"/>
                <a:cs typeface="Arial" panose="020B0604020202020204" pitchFamily="34" charset="0"/>
              </a:rPr>
              <a:t> Stan Cohen's research continues to be influential in the fields of criminology, sociology, and media studies. His concepts and theories, particularly those related to moral panics and the societal reaction to deviance, remain relevant for understanding contemporary issues such as youth subcultures, social movements, and media sensationalism.</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Stan Cohen's work has had a lasting impact on the study of social reactions to deviant behaviour and the role of media and public discourse in shaping perceptions of crime and social issues. His insights into moral panics and labelling processes have provided valuable frameworks for analysing the dynamics of social control and the construction of social problems.</a:t>
            </a:r>
          </a:p>
          <a:p>
            <a:endParaRPr lang="en-US" dirty="0"/>
          </a:p>
        </p:txBody>
      </p:sp>
      <p:sp>
        <p:nvSpPr>
          <p:cNvPr id="4" name="Slide Number Placeholder 3"/>
          <p:cNvSpPr>
            <a:spLocks noGrp="1"/>
          </p:cNvSpPr>
          <p:nvPr>
            <p:ph type="sldNum" sz="quarter" idx="5"/>
          </p:nvPr>
        </p:nvSpPr>
        <p:spPr/>
        <p:txBody>
          <a:bodyPr/>
          <a:lstStyle/>
          <a:p>
            <a:fld id="{291E42BD-3812-4C43-8C36-96B897529D7E}" type="slidenum">
              <a:rPr lang="en-US" smtClean="0"/>
              <a:t>3</a:t>
            </a:fld>
            <a:endParaRPr lang="en-US"/>
          </a:p>
        </p:txBody>
      </p:sp>
    </p:spTree>
    <p:extLst>
      <p:ext uri="{BB962C8B-B14F-4D97-AF65-F5344CB8AC3E}">
        <p14:creationId xmlns:p14="http://schemas.microsoft.com/office/powerpoint/2010/main" val="40254029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In the context of Stan Cohen's concept of "moral panics," "folk devils" refer to individuals or groups who are identified and demonized as the supposed culprits or causes of a perceived social problem or threat to societal values and norms. These individuals or groups become the focus of heightened societal concern, negative media coverage, and public outrage during a moral panic.</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Key characteristics of folk devils in the context of moral panics include: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Scapegoating:</a:t>
            </a:r>
            <a:r>
              <a:rPr lang="en-GB" b="0" i="0" u="none" strike="noStrike" dirty="0">
                <a:solidFill>
                  <a:srgbClr val="374151"/>
                </a:solidFill>
                <a:effectLst/>
                <a:latin typeface="Arial" panose="020B0604020202020204" pitchFamily="34" charset="0"/>
                <a:cs typeface="Arial" panose="020B0604020202020204" pitchFamily="34" charset="0"/>
              </a:rPr>
              <a:t> Folk devils are often scapegoated for the perceived social issue. They are blamed for causing or exacerbating the problem, even if their actual role is minimal or misunderstood.</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Exaggerated Threat:</a:t>
            </a:r>
            <a:r>
              <a:rPr lang="en-GB" b="0" i="0" u="none" strike="noStrike" dirty="0">
                <a:solidFill>
                  <a:srgbClr val="374151"/>
                </a:solidFill>
                <a:effectLst/>
                <a:latin typeface="Arial" panose="020B0604020202020204" pitchFamily="34" charset="0"/>
                <a:cs typeface="Arial" panose="020B0604020202020204" pitchFamily="34" charset="0"/>
              </a:rPr>
              <a:t> The behaviour or characteristics of folk devils are often portrayed in an exaggerated and sensationalized manner by the media and other social institutions. This exaggeration contributes to the sense of crisis.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Stigmatization:</a:t>
            </a:r>
            <a:r>
              <a:rPr lang="en-GB" b="0" i="0" u="none" strike="noStrike" dirty="0">
                <a:solidFill>
                  <a:srgbClr val="374151"/>
                </a:solidFill>
                <a:effectLst/>
                <a:latin typeface="Arial" panose="020B0604020202020204" pitchFamily="34" charset="0"/>
                <a:cs typeface="Arial" panose="020B0604020202020204" pitchFamily="34" charset="0"/>
              </a:rPr>
              <a:t> Folk devils may be stigmatized and labelled as deviant, dangerous, or morally corrupt. This labelling can lead to social exclusion and negative consequences for the individuals or groups in question.</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Amplified Public Concern:</a:t>
            </a:r>
            <a:r>
              <a:rPr lang="en-GB" b="0" i="0" u="none" strike="noStrike" dirty="0">
                <a:solidFill>
                  <a:srgbClr val="374151"/>
                </a:solidFill>
                <a:effectLst/>
                <a:latin typeface="Arial" panose="020B0604020202020204" pitchFamily="34" charset="0"/>
                <a:cs typeface="Arial" panose="020B0604020202020204" pitchFamily="34" charset="0"/>
              </a:rPr>
              <a:t> The identification of folk devils amplifies public concern and fear about the perceived social problem. As the media and public discourse focus on these individuals or groups, the sense of crisis intensifies.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Calls for Action:</a:t>
            </a:r>
            <a:r>
              <a:rPr lang="en-GB" b="0" i="0" u="none" strike="noStrike" dirty="0">
                <a:solidFill>
                  <a:srgbClr val="374151"/>
                </a:solidFill>
                <a:effectLst/>
                <a:latin typeface="Arial" panose="020B0604020202020204" pitchFamily="34" charset="0"/>
                <a:cs typeface="Arial" panose="020B0604020202020204" pitchFamily="34" charset="0"/>
              </a:rPr>
              <a:t> Moral panics involving folk devils often lead to calls for action and demands for stricter social control measures. Authorities and institutions may respond with policies, regulations, or law enforcement actions to address the perceived threat.</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Cycle of Deviance:</a:t>
            </a:r>
            <a:r>
              <a:rPr lang="en-GB" b="0" i="0" u="none" strike="noStrike" dirty="0">
                <a:solidFill>
                  <a:srgbClr val="374151"/>
                </a:solidFill>
                <a:effectLst/>
                <a:latin typeface="Arial" panose="020B0604020202020204" pitchFamily="34" charset="0"/>
                <a:cs typeface="Arial" panose="020B0604020202020204" pitchFamily="34" charset="0"/>
              </a:rPr>
              <a:t> The labelling of folk devils and their subsequent treatment can lead to a cycle of deviance, where individuals who were initially targeted as deviants may adopt deviant identities or behaviours in response to societal reactions.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It's important to note that the identification of folk devils during a moral panic is often based on stereotypes, misunderstandings, or selective presentation of information. These individuals or groups may not actually pose the level of threat or danger that is attributed to them during the panic. Moral panics, including the creation of folk devils, are driven by social and cultural factors and can have real consequences for those who are targeted. Stan Cohen's concept of folk devils sheds light on how societal reactions and media portrayal can contribute to the construction of social problems and the labelling of certain groups as outsiders or threats.</a:t>
            </a:r>
          </a:p>
          <a:p>
            <a:endParaRPr lang="en-US" dirty="0"/>
          </a:p>
        </p:txBody>
      </p:sp>
      <p:sp>
        <p:nvSpPr>
          <p:cNvPr id="4" name="Slide Number Placeholder 3"/>
          <p:cNvSpPr>
            <a:spLocks noGrp="1"/>
          </p:cNvSpPr>
          <p:nvPr>
            <p:ph type="sldNum" sz="quarter" idx="5"/>
          </p:nvPr>
        </p:nvSpPr>
        <p:spPr/>
        <p:txBody>
          <a:bodyPr/>
          <a:lstStyle/>
          <a:p>
            <a:fld id="{291E42BD-3812-4C43-8C36-96B897529D7E}" type="slidenum">
              <a:rPr lang="en-US" smtClean="0"/>
              <a:t>4</a:t>
            </a:fld>
            <a:endParaRPr lang="en-US"/>
          </a:p>
        </p:txBody>
      </p:sp>
    </p:spTree>
    <p:extLst>
      <p:ext uri="{BB962C8B-B14F-4D97-AF65-F5344CB8AC3E}">
        <p14:creationId xmlns:p14="http://schemas.microsoft.com/office/powerpoint/2010/main" val="4289151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Moral panics are sociocultural phenomena characterized by heightened public concern, fear, or outrage over a perceived threat to societal values, norms, or safety. These panics often involve exaggerated or sensationalized reactions to a specific issue or group, and they are typically driven by media coverage and public discourse. What counts as a moral panic and who decides can vary, but there are common elements and factors that contribute to the identification of a moral panic:</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Perceived Threat:</a:t>
            </a:r>
            <a:r>
              <a:rPr lang="en-GB" b="0" i="0" u="none" strike="noStrike" dirty="0">
                <a:solidFill>
                  <a:srgbClr val="374151"/>
                </a:solidFill>
                <a:effectLst/>
                <a:latin typeface="Arial" panose="020B0604020202020204" pitchFamily="34" charset="0"/>
                <a:cs typeface="Arial" panose="020B0604020202020204" pitchFamily="34" charset="0"/>
              </a:rPr>
              <a:t> Moral panics typically revolve around the perception of a threat or problem that is believed to challenge societal values or norms. This threat can be real or imagined but is often sensationalized in media reporting.</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Exaggeration:</a:t>
            </a:r>
            <a:r>
              <a:rPr lang="en-GB" b="0" i="0" u="none" strike="noStrike" dirty="0">
                <a:solidFill>
                  <a:srgbClr val="374151"/>
                </a:solidFill>
                <a:effectLst/>
                <a:latin typeface="Arial" panose="020B0604020202020204" pitchFamily="34" charset="0"/>
                <a:cs typeface="Arial" panose="020B0604020202020204" pitchFamily="34" charset="0"/>
              </a:rPr>
              <a:t> The extent and nature of the perceived threat are often exaggerated or sensationalized in media coverage. This exaggeration contributes to the sense of crisis.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Public Concern:</a:t>
            </a:r>
            <a:r>
              <a:rPr lang="en-GB" b="0" i="0" u="none" strike="noStrike" dirty="0">
                <a:solidFill>
                  <a:srgbClr val="374151"/>
                </a:solidFill>
                <a:effectLst/>
                <a:latin typeface="Arial" panose="020B0604020202020204" pitchFamily="34" charset="0"/>
                <a:cs typeface="Arial" panose="020B0604020202020204" pitchFamily="34" charset="0"/>
              </a:rPr>
              <a:t> A moral panic is characterized by widespread public concern and fear related to the perceived threat. People may become alarmed and anxious about the issue, even if the actual risk is relatively low.</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Media Amplification:</a:t>
            </a:r>
            <a:r>
              <a:rPr lang="en-GB" b="0" i="0" u="none" strike="noStrike" dirty="0">
                <a:solidFill>
                  <a:srgbClr val="374151"/>
                </a:solidFill>
                <a:effectLst/>
                <a:latin typeface="Arial" panose="020B0604020202020204" pitchFamily="34" charset="0"/>
                <a:cs typeface="Arial" panose="020B0604020202020204" pitchFamily="34" charset="0"/>
              </a:rPr>
              <a:t> The media plays a crucial role in moral panics by amplifying and disseminating information about the perceived threat. Sensationalized reporting, dramatic headlines, and extensive coverage contribute to the panic.</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Social Reaction:</a:t>
            </a:r>
            <a:r>
              <a:rPr lang="en-GB" b="0" i="0" u="none" strike="noStrike" dirty="0">
                <a:solidFill>
                  <a:srgbClr val="374151"/>
                </a:solidFill>
                <a:effectLst/>
                <a:latin typeface="Arial" panose="020B0604020202020204" pitchFamily="34" charset="0"/>
                <a:cs typeface="Arial" panose="020B0604020202020204" pitchFamily="34" charset="0"/>
              </a:rPr>
              <a:t> A moral panic often leads to social reactions, such as calls for action, demands for stricter social control measures, or the targeting of individuals or groups as scapegoats.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Stigmatization and Labelling:</a:t>
            </a:r>
            <a:r>
              <a:rPr lang="en-GB" b="0" i="0" u="none" strike="noStrike" dirty="0">
                <a:solidFill>
                  <a:srgbClr val="374151"/>
                </a:solidFill>
                <a:effectLst/>
                <a:latin typeface="Arial" panose="020B0604020202020204" pitchFamily="34" charset="0"/>
                <a:cs typeface="Arial" panose="020B0604020202020204" pitchFamily="34" charset="0"/>
              </a:rPr>
              <a:t> Those associated with the perceived threat may be stigmatized and labelled as deviant, dangerous, or morally corrupt. This labelling can lead to social exclusion and negative consequences.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Amplification Spiral:</a:t>
            </a:r>
            <a:r>
              <a:rPr lang="en-GB" b="0" i="0" u="none" strike="noStrike" dirty="0">
                <a:solidFill>
                  <a:srgbClr val="374151"/>
                </a:solidFill>
                <a:effectLst/>
                <a:latin typeface="Arial" panose="020B0604020202020204" pitchFamily="34" charset="0"/>
                <a:cs typeface="Arial" panose="020B0604020202020204" pitchFamily="34" charset="0"/>
              </a:rPr>
              <a:t> Moral panics can create an amplification spiral, where increased media coverage and public concern feed into each other, intensifying the panic.</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Cycle of Deviance:</a:t>
            </a:r>
            <a:r>
              <a:rPr lang="en-GB" b="0" i="0" u="none" strike="noStrike" dirty="0">
                <a:solidFill>
                  <a:srgbClr val="374151"/>
                </a:solidFill>
                <a:effectLst/>
                <a:latin typeface="Arial" panose="020B0604020202020204" pitchFamily="34" charset="0"/>
                <a:cs typeface="Arial" panose="020B0604020202020204" pitchFamily="34" charset="0"/>
              </a:rPr>
              <a:t> In some cases, the labelling and stigmatization of individuals or groups during a moral panic can lead to a cycle of deviance, where those targeted may adopt deviant identities or </a:t>
            </a:r>
            <a:r>
              <a:rPr lang="en-GB" b="0" i="0" u="none" strike="noStrike" dirty="0" err="1">
                <a:solidFill>
                  <a:srgbClr val="374151"/>
                </a:solidFill>
                <a:effectLst/>
                <a:latin typeface="Arial" panose="020B0604020202020204" pitchFamily="34" charset="0"/>
                <a:cs typeface="Arial" panose="020B0604020202020204" pitchFamily="34" charset="0"/>
              </a:rPr>
              <a:t>behaviors</a:t>
            </a:r>
            <a:r>
              <a:rPr lang="en-GB" b="0" i="0" u="none" strike="noStrike" dirty="0">
                <a:solidFill>
                  <a:srgbClr val="374151"/>
                </a:solidFill>
                <a:effectLst/>
                <a:latin typeface="Arial" panose="020B0604020202020204" pitchFamily="34" charset="0"/>
                <a:cs typeface="Arial" panose="020B0604020202020204" pitchFamily="34" charset="0"/>
              </a:rPr>
              <a:t> in response to societal reactions.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The identification of a moral panic is often subjective and can vary depending on who is making the assessment. Scholars, researchers, media analysts, and sociologists are among those who may identify and study moral panics. They typically examine the key characteristics and dynamics described above to determine whether a particular issue or event meets the criteria of a moral panic.</a:t>
            </a:r>
          </a:p>
          <a:p>
            <a:pPr algn="l"/>
            <a:r>
              <a:rPr lang="en-GB" b="0" i="0" u="none" strike="noStrike" dirty="0">
                <a:solidFill>
                  <a:srgbClr val="374151"/>
                </a:solidFill>
                <a:effectLst/>
                <a:latin typeface="Arial" panose="020B0604020202020204" pitchFamily="34" charset="0"/>
                <a:cs typeface="Arial" panose="020B0604020202020204" pitchFamily="34" charset="0"/>
              </a:rPr>
              <a:t>It's important to note that not all instances of heightened public concern or media attention necessarily constitute a moral panic. The term is reserved for cases where the reaction is disproportionate, exaggerated, and driven by societal anxieties and sensationalized reporting. Whether a phenomenon qualifies as a moral panic may be subject to debate and interpretation within academic and social contexts.</a:t>
            </a:r>
          </a:p>
          <a:p>
            <a:endParaRPr lang="en-US" dirty="0"/>
          </a:p>
        </p:txBody>
      </p:sp>
      <p:sp>
        <p:nvSpPr>
          <p:cNvPr id="4" name="Slide Number Placeholder 3"/>
          <p:cNvSpPr>
            <a:spLocks noGrp="1"/>
          </p:cNvSpPr>
          <p:nvPr>
            <p:ph type="sldNum" sz="quarter" idx="5"/>
          </p:nvPr>
        </p:nvSpPr>
        <p:spPr/>
        <p:txBody>
          <a:bodyPr/>
          <a:lstStyle/>
          <a:p>
            <a:fld id="{291E42BD-3812-4C43-8C36-96B897529D7E}" type="slidenum">
              <a:rPr lang="en-US" smtClean="0"/>
              <a:t>5</a:t>
            </a:fld>
            <a:endParaRPr lang="en-US"/>
          </a:p>
        </p:txBody>
      </p:sp>
    </p:spTree>
    <p:extLst>
      <p:ext uri="{BB962C8B-B14F-4D97-AF65-F5344CB8AC3E}">
        <p14:creationId xmlns:p14="http://schemas.microsoft.com/office/powerpoint/2010/main" val="28828263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1E42BD-3812-4C43-8C36-96B897529D7E}" type="slidenum">
              <a:rPr lang="en-US" smtClean="0"/>
              <a:t>6</a:t>
            </a:fld>
            <a:endParaRPr lang="en-US"/>
          </a:p>
        </p:txBody>
      </p:sp>
    </p:spTree>
    <p:extLst>
      <p:ext uri="{BB962C8B-B14F-4D97-AF65-F5344CB8AC3E}">
        <p14:creationId xmlns:p14="http://schemas.microsoft.com/office/powerpoint/2010/main" val="19154248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1E42BD-3812-4C43-8C36-96B897529D7E}" type="slidenum">
              <a:rPr lang="en-US" smtClean="0"/>
              <a:t>7</a:t>
            </a:fld>
            <a:endParaRPr lang="en-US"/>
          </a:p>
        </p:txBody>
      </p:sp>
    </p:spTree>
    <p:extLst>
      <p:ext uri="{BB962C8B-B14F-4D97-AF65-F5344CB8AC3E}">
        <p14:creationId xmlns:p14="http://schemas.microsoft.com/office/powerpoint/2010/main" val="28153397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Several sociological and criminological theories and concepts are closely related to or can be compared with the theory of moral panic. These theories often intersect with moral panic theory in the study of social reactions to deviance, social problems, and public perception.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some notable theories and concepts that can be compared with moral panic:</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Labelling Theory:</a:t>
            </a:r>
            <a:r>
              <a:rPr lang="en-GB" b="0" i="0" u="none" strike="noStrike" dirty="0">
                <a:solidFill>
                  <a:srgbClr val="374151"/>
                </a:solidFill>
                <a:effectLst/>
                <a:latin typeface="Arial" panose="020B0604020202020204" pitchFamily="34" charset="0"/>
                <a:cs typeface="Arial" panose="020B0604020202020204" pitchFamily="34" charset="0"/>
              </a:rPr>
              <a:t> Labelling theory examines how the process of labelling individuals or groups as deviant can lead to their self-fulfilling prophecy of deviance. It emphasizes the role of societal reactions, stigmatization, and the labelling of individuals in contributing to deviant behaviour. Moral panic theory and labelling theory share an interest in the consequences of societal reactions and labelling, especially during heightened social concerns.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Constructivist Theory:</a:t>
            </a:r>
            <a:r>
              <a:rPr lang="en-GB" b="0" i="0" u="none" strike="noStrike" dirty="0">
                <a:solidFill>
                  <a:srgbClr val="374151"/>
                </a:solidFill>
                <a:effectLst/>
                <a:latin typeface="Arial" panose="020B0604020202020204" pitchFamily="34" charset="0"/>
                <a:cs typeface="Arial" panose="020B0604020202020204" pitchFamily="34" charset="0"/>
              </a:rPr>
              <a:t> Constructivist theories of deviance and social problems emphasize the social construction of reality. They argue that what society perceives as a problem or deviant behaviour is shaped by cultural and social factors, including media representations. Moral panics can be seen as a manifestation of the construction of social problems, driven by media and social discourse.</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Critical Criminology:</a:t>
            </a:r>
            <a:r>
              <a:rPr lang="en-GB" b="0" i="0" u="none" strike="noStrike" dirty="0">
                <a:solidFill>
                  <a:srgbClr val="374151"/>
                </a:solidFill>
                <a:effectLst/>
                <a:latin typeface="Arial" panose="020B0604020202020204" pitchFamily="34" charset="0"/>
                <a:cs typeface="Arial" panose="020B0604020202020204" pitchFamily="34" charset="0"/>
              </a:rPr>
              <a:t> Critical criminology perspectives, including conflict theory and Marxist criminology, examine power dynamics and social inequalities as factors influencing the definition of deviance and the societal response to it. Moral panics often intersect with critical criminology by highlighting the role of power, social control, and social divisions in the creation and amplification of panics.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Media Effects and Agenda-Setting Theory:</a:t>
            </a:r>
            <a:r>
              <a:rPr lang="en-GB" b="0" i="0" u="none" strike="noStrike" dirty="0">
                <a:solidFill>
                  <a:srgbClr val="374151"/>
                </a:solidFill>
                <a:effectLst/>
                <a:latin typeface="Arial" panose="020B0604020202020204" pitchFamily="34" charset="0"/>
                <a:cs typeface="Arial" panose="020B0604020202020204" pitchFamily="34" charset="0"/>
              </a:rPr>
              <a:t> Agenda-setting theory explores how media coverage influences public perception and the prioritization of issues. Moral panics are often fuelled by media reporting, making the study of media effects and agenda-setting relevant to understanding how panics emerge and spread.</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Social Control Theory:</a:t>
            </a:r>
            <a:r>
              <a:rPr lang="en-GB" b="0" i="0" u="none" strike="noStrike" dirty="0">
                <a:solidFill>
                  <a:srgbClr val="374151"/>
                </a:solidFill>
                <a:effectLst/>
                <a:latin typeface="Arial" panose="020B0604020202020204" pitchFamily="34" charset="0"/>
                <a:cs typeface="Arial" panose="020B0604020202020204" pitchFamily="34" charset="0"/>
              </a:rPr>
              <a:t> Social control theories examine the mechanisms and institutions that maintain social order. Moral panic theory and social control theory intersect when analysing how heightened public concern during a panic may lead to increased efforts to control and regulate the perceived threat, often involving law enforcement and policy changes.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Strain Theory:</a:t>
            </a:r>
            <a:r>
              <a:rPr lang="en-GB" b="0" i="0" u="none" strike="noStrike" dirty="0">
                <a:solidFill>
                  <a:srgbClr val="374151"/>
                </a:solidFill>
                <a:effectLst/>
                <a:latin typeface="Arial" panose="020B0604020202020204" pitchFamily="34" charset="0"/>
                <a:cs typeface="Arial" panose="020B0604020202020204" pitchFamily="34" charset="0"/>
              </a:rPr>
              <a:t> Strain theory explores how social and economic inequalities can lead to deviant behaviour. Moral panics can be linked to strain theory when they emerge in response to social tensions and perceived threats arising from economic, political, or cultural changes.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Societal Reaction (Labelling) Chain:</a:t>
            </a:r>
            <a:r>
              <a:rPr lang="en-GB" b="0" i="0" u="none" strike="noStrike" dirty="0">
                <a:solidFill>
                  <a:srgbClr val="374151"/>
                </a:solidFill>
                <a:effectLst/>
                <a:latin typeface="Arial" panose="020B0604020202020204" pitchFamily="34" charset="0"/>
                <a:cs typeface="Arial" panose="020B0604020202020204" pitchFamily="34" charset="0"/>
              </a:rPr>
              <a:t> This concept focuses on the sequential process in which societal reactions to deviance and social problems unfold. It emphasizes the stages of identification, societal reaction, and labelling that can lead to consequences for individuals or groups. Moral panic theory is often integrated into the societal reaction chain, highlighting the amplification of reactions during panics.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Deviance Amplification:</a:t>
            </a:r>
            <a:r>
              <a:rPr lang="en-GB" b="0" i="0" u="none" strike="noStrike" dirty="0">
                <a:solidFill>
                  <a:srgbClr val="374151"/>
                </a:solidFill>
                <a:effectLst/>
                <a:latin typeface="Arial" panose="020B0604020202020204" pitchFamily="34" charset="0"/>
                <a:cs typeface="Arial" panose="020B0604020202020204" pitchFamily="34" charset="0"/>
              </a:rPr>
              <a:t> Deviance amplification refers to the process by which societal reactions and media coverage can intensify and exacerbate deviant behaviour or social problems. Moral panics are prime examples of deviance amplification, as they involve the exaggeration and </a:t>
            </a:r>
            <a:r>
              <a:rPr lang="en-GB" b="0" i="0" u="none" strike="noStrike" dirty="0" err="1">
                <a:solidFill>
                  <a:srgbClr val="374151"/>
                </a:solidFill>
                <a:effectLst/>
                <a:latin typeface="Arial" panose="020B0604020202020204" pitchFamily="34" charset="0"/>
                <a:cs typeface="Arial" panose="020B0604020202020204" pitchFamily="34" charset="0"/>
              </a:rPr>
              <a:t>sensationalisation</a:t>
            </a:r>
            <a:r>
              <a:rPr lang="en-GB" b="0" i="0" u="none" strike="noStrike" dirty="0">
                <a:solidFill>
                  <a:srgbClr val="374151"/>
                </a:solidFill>
                <a:effectLst/>
                <a:latin typeface="Arial" panose="020B0604020202020204" pitchFamily="34" charset="0"/>
                <a:cs typeface="Arial" panose="020B0604020202020204" pitchFamily="34" charset="0"/>
              </a:rPr>
              <a:t> of perceived threats.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While these theories and concepts overlap with moral panic theory, they each offer unique perspectives and emphasize different aspects of social reactions to deviance and social problems. Researchers often draw from multiple theories to provide a comprehensive understanding of how moral panics arise, evolve, and impact society.</a:t>
            </a:r>
          </a:p>
          <a:p>
            <a:endParaRPr lang="en-US" dirty="0"/>
          </a:p>
        </p:txBody>
      </p:sp>
      <p:sp>
        <p:nvSpPr>
          <p:cNvPr id="4" name="Slide Number Placeholder 3"/>
          <p:cNvSpPr>
            <a:spLocks noGrp="1"/>
          </p:cNvSpPr>
          <p:nvPr>
            <p:ph type="sldNum" sz="quarter" idx="5"/>
          </p:nvPr>
        </p:nvSpPr>
        <p:spPr/>
        <p:txBody>
          <a:bodyPr/>
          <a:lstStyle/>
          <a:p>
            <a:fld id="{291E42BD-3812-4C43-8C36-96B897529D7E}" type="slidenum">
              <a:rPr lang="en-US" smtClean="0"/>
              <a:t>8</a:t>
            </a:fld>
            <a:endParaRPr lang="en-US"/>
          </a:p>
        </p:txBody>
      </p:sp>
    </p:spTree>
    <p:extLst>
      <p:ext uri="{BB962C8B-B14F-4D97-AF65-F5344CB8AC3E}">
        <p14:creationId xmlns:p14="http://schemas.microsoft.com/office/powerpoint/2010/main" val="17714275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Social </a:t>
            </a:r>
            <a:r>
              <a:rPr lang="en-GB" b="0" i="0" u="none" strike="noStrike" dirty="0" err="1">
                <a:solidFill>
                  <a:srgbClr val="374151"/>
                </a:solidFill>
                <a:effectLst/>
                <a:latin typeface="Arial" panose="020B0604020202020204" pitchFamily="34" charset="0"/>
                <a:cs typeface="Arial" panose="020B0604020202020204" pitchFamily="34" charset="0"/>
              </a:rPr>
              <a:t>labeling</a:t>
            </a:r>
            <a:r>
              <a:rPr lang="en-GB" b="0" i="0" u="none" strike="noStrike" dirty="0">
                <a:solidFill>
                  <a:srgbClr val="374151"/>
                </a:solidFill>
                <a:effectLst/>
                <a:latin typeface="Arial" panose="020B0604020202020204" pitchFamily="34" charset="0"/>
                <a:cs typeface="Arial" panose="020B0604020202020204" pitchFamily="34" charset="0"/>
              </a:rPr>
              <a:t>, particularly in the context of deviance or the assignment of certain identities or stigmatization to individuals or groups, can have significant and far-reaching consequences. These consequences may vary depending on the nature of the label, the context in which it is applied, and the responses of individuals and society.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some possible consequences of social labelling:</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Stigmatization:</a:t>
            </a:r>
            <a:r>
              <a:rPr lang="en-GB" b="0" i="0" u="none" strike="noStrike" dirty="0">
                <a:solidFill>
                  <a:srgbClr val="374151"/>
                </a:solidFill>
                <a:effectLst/>
                <a:latin typeface="Arial" panose="020B0604020202020204" pitchFamily="34" charset="0"/>
                <a:cs typeface="Arial" panose="020B0604020202020204" pitchFamily="34" charset="0"/>
              </a:rPr>
              <a:t> Labelling can result in stigmatization, where individuals or groups are marked as different, undesirable, or deviant in the eyes of society. Stigmatization can lead to social exclusion, discrimination, and negative stereotypes.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Self-Fulfilling Prophecy:</a:t>
            </a:r>
            <a:r>
              <a:rPr lang="en-GB" b="0" i="0" u="none" strike="noStrike" dirty="0">
                <a:solidFill>
                  <a:srgbClr val="374151"/>
                </a:solidFill>
                <a:effectLst/>
                <a:latin typeface="Arial" panose="020B0604020202020204" pitchFamily="34" charset="0"/>
                <a:cs typeface="Arial" panose="020B0604020202020204" pitchFamily="34" charset="0"/>
              </a:rPr>
              <a:t> The act of labelling can create a self-fulfilling prophecy, where individuals internalize the label and begin to conform to the expectations associated with it. For example, if someone is </a:t>
            </a:r>
            <a:r>
              <a:rPr lang="en-GB" b="0" i="0" u="none" strike="noStrike" dirty="0" err="1">
                <a:solidFill>
                  <a:srgbClr val="374151"/>
                </a:solidFill>
                <a:effectLst/>
                <a:latin typeface="Arial" panose="020B0604020202020204" pitchFamily="34" charset="0"/>
                <a:cs typeface="Arial" panose="020B0604020202020204" pitchFamily="34" charset="0"/>
              </a:rPr>
              <a:t>labeled</a:t>
            </a:r>
            <a:r>
              <a:rPr lang="en-GB" b="0" i="0" u="none" strike="noStrike" dirty="0">
                <a:solidFill>
                  <a:srgbClr val="374151"/>
                </a:solidFill>
                <a:effectLst/>
                <a:latin typeface="Arial" panose="020B0604020202020204" pitchFamily="34" charset="0"/>
                <a:cs typeface="Arial" panose="020B0604020202020204" pitchFamily="34" charset="0"/>
              </a:rPr>
              <a:t> as a troublemaker, they may adopt deviant behaviours as a response to the label.</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Marginalization:</a:t>
            </a:r>
            <a:r>
              <a:rPr lang="en-GB" b="0" i="0" u="none" strike="noStrike" dirty="0">
                <a:solidFill>
                  <a:srgbClr val="374151"/>
                </a:solidFill>
                <a:effectLst/>
                <a:latin typeface="Arial" panose="020B0604020202020204" pitchFamily="34" charset="0"/>
                <a:cs typeface="Arial" panose="020B0604020202020204" pitchFamily="34" charset="0"/>
              </a:rPr>
              <a:t> Labelled individuals or groups may become marginalized or pushed to the fringes of society, with limited access to resources, opportunities, and social participation. This can further exacerbate social inequalities.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Reduced Self-Esteem:</a:t>
            </a:r>
            <a:r>
              <a:rPr lang="en-GB" b="0" i="0" u="none" strike="noStrike" dirty="0">
                <a:solidFill>
                  <a:srgbClr val="374151"/>
                </a:solidFill>
                <a:effectLst/>
                <a:latin typeface="Arial" panose="020B0604020202020204" pitchFamily="34" charset="0"/>
                <a:cs typeface="Arial" panose="020B0604020202020204" pitchFamily="34" charset="0"/>
              </a:rPr>
              <a:t> Being labelled as deviant or stigmatized can lead to reduced self-esteem and self-worth. Individuals may internalize the negative perceptions others have of them, which can impact their mental and emotional well-being.</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Limited Opportunities:</a:t>
            </a:r>
            <a:r>
              <a:rPr lang="en-GB" b="0" i="0" u="none" strike="noStrike" dirty="0">
                <a:solidFill>
                  <a:srgbClr val="374151"/>
                </a:solidFill>
                <a:effectLst/>
                <a:latin typeface="Arial" panose="020B0604020202020204" pitchFamily="34" charset="0"/>
                <a:cs typeface="Arial" panose="020B0604020202020204" pitchFamily="34" charset="0"/>
              </a:rPr>
              <a:t> Social labelling can restrict individuals' access to education, employment, housing, and other opportunities. Employers, for example, may be less likely to hire someone with a criminal record due to the label of "ex-convict."</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Criminalization:</a:t>
            </a:r>
            <a:r>
              <a:rPr lang="en-GB" b="0" i="0" u="none" strike="noStrike" dirty="0">
                <a:solidFill>
                  <a:srgbClr val="374151"/>
                </a:solidFill>
                <a:effectLst/>
                <a:latin typeface="Arial" panose="020B0604020202020204" pitchFamily="34" charset="0"/>
                <a:cs typeface="Arial" panose="020B0604020202020204" pitchFamily="34" charset="0"/>
              </a:rPr>
              <a:t> In some cases, labelling can contribute to the criminalization of certain behaviours or groups. For instance, the label of "gang member" can result in increased law enforcement scrutiny and surveillance.</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Social Control:</a:t>
            </a:r>
            <a:r>
              <a:rPr lang="en-GB" b="0" i="0" u="none" strike="noStrike" dirty="0">
                <a:solidFill>
                  <a:srgbClr val="374151"/>
                </a:solidFill>
                <a:effectLst/>
                <a:latin typeface="Arial" panose="020B0604020202020204" pitchFamily="34" charset="0"/>
                <a:cs typeface="Arial" panose="020B0604020202020204" pitchFamily="34" charset="0"/>
              </a:rPr>
              <a:t> Labelled individuals may experience increased social control and surveillance. Authorities may monitor them more closely, subject them to restrictions, or impose stricter penalties for perceived deviant behaviour.</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Resistance and Deviance:</a:t>
            </a:r>
            <a:r>
              <a:rPr lang="en-GB" b="0" i="0" u="none" strike="noStrike" dirty="0">
                <a:solidFill>
                  <a:srgbClr val="374151"/>
                </a:solidFill>
                <a:effectLst/>
                <a:latin typeface="Arial" panose="020B0604020202020204" pitchFamily="34" charset="0"/>
                <a:cs typeface="Arial" panose="020B0604020202020204" pitchFamily="34" charset="0"/>
              </a:rPr>
              <a:t> Some individuals respond to labelling by engaging in further deviant behaviour as a form of resistance or as a way to assert their identity. This can lead to a cycle of deviance.</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Family and Community Effects:</a:t>
            </a:r>
            <a:r>
              <a:rPr lang="en-GB" b="0" i="0" u="none" strike="noStrike" dirty="0">
                <a:solidFill>
                  <a:srgbClr val="374151"/>
                </a:solidFill>
                <a:effectLst/>
                <a:latin typeface="Arial" panose="020B0604020202020204" pitchFamily="34" charset="0"/>
                <a:cs typeface="Arial" panose="020B0604020202020204" pitchFamily="34" charset="0"/>
              </a:rPr>
              <a:t> Social labelling can also affect the families and communities of those who are labelled. Families may experience shame or social isolation, while communities may face increased scrutiny and policing.</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Health Consequences:</a:t>
            </a:r>
            <a:r>
              <a:rPr lang="en-GB" b="0" i="0" u="none" strike="noStrike" dirty="0">
                <a:solidFill>
                  <a:srgbClr val="374151"/>
                </a:solidFill>
                <a:effectLst/>
                <a:latin typeface="Arial" panose="020B0604020202020204" pitchFamily="34" charset="0"/>
                <a:cs typeface="Arial" panose="020B0604020202020204" pitchFamily="34" charset="0"/>
              </a:rPr>
              <a:t> The stress and discrimination associated with being labelled can have adverse physical and mental health effects on individuals. This can include increased rates of depression, anxiety, and other health issues.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Social Identity:</a:t>
            </a:r>
            <a:r>
              <a:rPr lang="en-GB" b="0" i="0" u="none" strike="noStrike" dirty="0">
                <a:solidFill>
                  <a:srgbClr val="374151"/>
                </a:solidFill>
                <a:effectLst/>
                <a:latin typeface="Arial" panose="020B0604020202020204" pitchFamily="34" charset="0"/>
                <a:cs typeface="Arial" panose="020B0604020202020204" pitchFamily="34" charset="0"/>
              </a:rPr>
              <a:t> Labelling can shape an individual's social identity and how they perceive themselves within society. Individuals may develop a sense of identity based on the label and may seek out social groups that share that identity.</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Reintegration Challenges:</a:t>
            </a:r>
            <a:r>
              <a:rPr lang="en-GB" b="0" i="0" u="none" strike="noStrike" dirty="0">
                <a:solidFill>
                  <a:srgbClr val="374151"/>
                </a:solidFill>
                <a:effectLst/>
                <a:latin typeface="Arial" panose="020B0604020202020204" pitchFamily="34" charset="0"/>
                <a:cs typeface="Arial" panose="020B0604020202020204" pitchFamily="34" charset="0"/>
              </a:rPr>
              <a:t> For individuals who have been labelled and have served time in correctional facilities, reintegration into society can be particularly challenging. The label of "ex-convict" can create barriers to finding employment and stable housing.</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It's important to recognize that the consequences of social labelling are not uniform, and they can vary widely based on factors such as the specific label, the social context, and individual resilience. Societal efforts to reduce stigmatization and discrimination, promote inclusivity, and challenge negative stereotypes can mitigate some of the harmful consequences associated with labelling</a:t>
            </a:r>
            <a:r>
              <a:rPr lang="en-GB" b="0" i="0" u="none" strike="noStrike" dirty="0">
                <a:solidFill>
                  <a:srgbClr val="374151"/>
                </a:solidFill>
                <a:effectLst/>
                <a:latin typeface="Söhne"/>
              </a:rPr>
              <a:t>.</a:t>
            </a:r>
          </a:p>
          <a:p>
            <a:endParaRPr lang="en-US" dirty="0"/>
          </a:p>
        </p:txBody>
      </p:sp>
      <p:sp>
        <p:nvSpPr>
          <p:cNvPr id="4" name="Slide Number Placeholder 3"/>
          <p:cNvSpPr>
            <a:spLocks noGrp="1"/>
          </p:cNvSpPr>
          <p:nvPr>
            <p:ph type="sldNum" sz="quarter" idx="5"/>
          </p:nvPr>
        </p:nvSpPr>
        <p:spPr/>
        <p:txBody>
          <a:bodyPr/>
          <a:lstStyle/>
          <a:p>
            <a:fld id="{291E42BD-3812-4C43-8C36-96B897529D7E}" type="slidenum">
              <a:rPr lang="en-US" smtClean="0"/>
              <a:t>11</a:t>
            </a:fld>
            <a:endParaRPr lang="en-US"/>
          </a:p>
        </p:txBody>
      </p:sp>
    </p:spTree>
    <p:extLst>
      <p:ext uri="{BB962C8B-B14F-4D97-AF65-F5344CB8AC3E}">
        <p14:creationId xmlns:p14="http://schemas.microsoft.com/office/powerpoint/2010/main" val="726935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Stanley Cohen, a British sociologist, made significant contributions to the study of media and its connection to crime and social reactions to deviance. He explored how media representations and coverage can contribute to the construction of social problems, including the creation of moral panics. Cohen's work, particularly in his book "Folk Devils and Moral Panics," sheds light on the relationship between the media and crime in the following ways: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Amplification of Deviance:</a:t>
            </a:r>
            <a:r>
              <a:rPr lang="en-GB" b="0" i="0" u="none" strike="noStrike" dirty="0">
                <a:solidFill>
                  <a:srgbClr val="374151"/>
                </a:solidFill>
                <a:effectLst/>
                <a:latin typeface="Arial" panose="020B0604020202020204" pitchFamily="34" charset="0"/>
                <a:cs typeface="Arial" panose="020B0604020202020204" pitchFamily="34" charset="0"/>
              </a:rPr>
              <a:t> Cohen argued that the media can amplify deviant </a:t>
            </a:r>
            <a:r>
              <a:rPr lang="en-GB" b="0" i="0" u="none" strike="noStrike" dirty="0" err="1">
                <a:solidFill>
                  <a:srgbClr val="374151"/>
                </a:solidFill>
                <a:effectLst/>
                <a:latin typeface="Arial" panose="020B0604020202020204" pitchFamily="34" charset="0"/>
                <a:cs typeface="Arial" panose="020B0604020202020204" pitchFamily="34" charset="0"/>
              </a:rPr>
              <a:t>behavior</a:t>
            </a:r>
            <a:r>
              <a:rPr lang="en-GB" b="0" i="0" u="none" strike="noStrike" dirty="0">
                <a:solidFill>
                  <a:srgbClr val="374151"/>
                </a:solidFill>
                <a:effectLst/>
                <a:latin typeface="Arial" panose="020B0604020202020204" pitchFamily="34" charset="0"/>
                <a:cs typeface="Arial" panose="020B0604020202020204" pitchFamily="34" charset="0"/>
              </a:rPr>
              <a:t> and social issues by giving them disproportionate attention. When the media focuses extensively on a particular crime or deviant act, it can create the impression that the problem is widespread or more serious than it actually is. This amplification can contribute to public concern and anxiety.</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Selective Reporting:</a:t>
            </a:r>
            <a:r>
              <a:rPr lang="en-GB" b="0" i="0" u="none" strike="noStrike" dirty="0">
                <a:solidFill>
                  <a:srgbClr val="374151"/>
                </a:solidFill>
                <a:effectLst/>
                <a:latin typeface="Arial" panose="020B0604020202020204" pitchFamily="34" charset="0"/>
                <a:cs typeface="Arial" panose="020B0604020202020204" pitchFamily="34" charset="0"/>
              </a:rPr>
              <a:t> Media outlets may selectively report on certain types of crimes or deviant </a:t>
            </a:r>
            <a:r>
              <a:rPr lang="en-GB" b="0" i="0" u="none" strike="noStrike" dirty="0" err="1">
                <a:solidFill>
                  <a:srgbClr val="374151"/>
                </a:solidFill>
                <a:effectLst/>
                <a:latin typeface="Arial" panose="020B0604020202020204" pitchFamily="34" charset="0"/>
                <a:cs typeface="Arial" panose="020B0604020202020204" pitchFamily="34" charset="0"/>
              </a:rPr>
              <a:t>behavior</a:t>
            </a:r>
            <a:r>
              <a:rPr lang="en-GB" b="0" i="0" u="none" strike="noStrike" dirty="0">
                <a:solidFill>
                  <a:srgbClr val="374151"/>
                </a:solidFill>
                <a:effectLst/>
                <a:latin typeface="Arial" panose="020B0604020202020204" pitchFamily="34" charset="0"/>
                <a:cs typeface="Arial" panose="020B0604020202020204" pitchFamily="34" charset="0"/>
              </a:rPr>
              <a:t>, emphasizing particular incidents while downplaying others. This selective reporting can shape public perceptions of which crimes are most significant or threatening.</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Creation of Moral Panics:</a:t>
            </a:r>
            <a:r>
              <a:rPr lang="en-GB" b="0" i="0" u="none" strike="noStrike" dirty="0">
                <a:solidFill>
                  <a:srgbClr val="374151"/>
                </a:solidFill>
                <a:effectLst/>
                <a:latin typeface="Arial" panose="020B0604020202020204" pitchFamily="34" charset="0"/>
                <a:cs typeface="Arial" panose="020B0604020202020204" pitchFamily="34" charset="0"/>
              </a:rPr>
              <a:t> Cohen introduced the concept of "moral panics" to describe situations in which media coverage, often sensationalized, leads to heightened public concern and fear over a perceived social threat. The media's role in framing and presenting stories can contribute to the creation and escalation of moral panics.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Construction of Social Problems:</a:t>
            </a:r>
            <a:r>
              <a:rPr lang="en-GB" b="0" i="0" u="none" strike="noStrike" dirty="0">
                <a:solidFill>
                  <a:srgbClr val="374151"/>
                </a:solidFill>
                <a:effectLst/>
                <a:latin typeface="Arial" panose="020B0604020202020204" pitchFamily="34" charset="0"/>
                <a:cs typeface="Arial" panose="020B0604020202020204" pitchFamily="34" charset="0"/>
              </a:rPr>
              <a:t> Cohen argued that the media plays a central role in constructing social problems by defining what is deviant or problematic in society. Media representations contribute to the </a:t>
            </a:r>
            <a:r>
              <a:rPr lang="en-GB" b="0" i="0" u="none" strike="noStrike" dirty="0" err="1">
                <a:solidFill>
                  <a:srgbClr val="374151"/>
                </a:solidFill>
                <a:effectLst/>
                <a:latin typeface="Arial" panose="020B0604020202020204" pitchFamily="34" charset="0"/>
                <a:cs typeface="Arial" panose="020B0604020202020204" pitchFamily="34" charset="0"/>
              </a:rPr>
              <a:t>labeling</a:t>
            </a:r>
            <a:r>
              <a:rPr lang="en-GB" b="0" i="0" u="none" strike="noStrike" dirty="0">
                <a:solidFill>
                  <a:srgbClr val="374151"/>
                </a:solidFill>
                <a:effectLst/>
                <a:latin typeface="Arial" panose="020B0604020202020204" pitchFamily="34" charset="0"/>
                <a:cs typeface="Arial" panose="020B0604020202020204" pitchFamily="34" charset="0"/>
              </a:rPr>
              <a:t> and stigmatization of individuals or groups associated with the perceived problem.</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Stereotyping and Stigmatization:</a:t>
            </a:r>
            <a:r>
              <a:rPr lang="en-GB" b="0" i="0" u="none" strike="noStrike" dirty="0">
                <a:solidFill>
                  <a:srgbClr val="374151"/>
                </a:solidFill>
                <a:effectLst/>
                <a:latin typeface="Arial" panose="020B0604020202020204" pitchFamily="34" charset="0"/>
                <a:cs typeface="Arial" panose="020B0604020202020204" pitchFamily="34" charset="0"/>
              </a:rPr>
              <a:t> Media depictions of crime and deviance can reinforce stereotypes and stigmatize specific communities or social groups. Certain groups may be disproportionately portrayed as criminals or threats, perpetuating negative stereotypes.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Public Perceptions of Crime:</a:t>
            </a:r>
            <a:r>
              <a:rPr lang="en-GB" b="0" i="0" u="none" strike="noStrike" dirty="0">
                <a:solidFill>
                  <a:srgbClr val="374151"/>
                </a:solidFill>
                <a:effectLst/>
                <a:latin typeface="Arial" panose="020B0604020202020204" pitchFamily="34" charset="0"/>
                <a:cs typeface="Arial" panose="020B0604020202020204" pitchFamily="34" charset="0"/>
              </a:rPr>
              <a:t> The media can influence public perceptions of crime rates and safety. Extensive coverage of crime stories can lead people to overestimate the prevalence of crime in their communities and contribute to a climate of fear.</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Policy and Public Response:</a:t>
            </a:r>
            <a:r>
              <a:rPr lang="en-GB" b="0" i="0" u="none" strike="noStrike" dirty="0">
                <a:solidFill>
                  <a:srgbClr val="374151"/>
                </a:solidFill>
                <a:effectLst/>
                <a:latin typeface="Arial" panose="020B0604020202020204" pitchFamily="34" charset="0"/>
                <a:cs typeface="Arial" panose="020B0604020202020204" pitchFamily="34" charset="0"/>
              </a:rPr>
              <a:t> Media coverage can shape public opinion and influence policymakers. Politicians and authorities may respond to media-driven public concern by implementing new laws, policies, or law enforcement measures.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Cultural and Social Impact:</a:t>
            </a:r>
            <a:r>
              <a:rPr lang="en-GB" b="0" i="0" u="none" strike="noStrike" dirty="0">
                <a:solidFill>
                  <a:srgbClr val="374151"/>
                </a:solidFill>
                <a:effectLst/>
                <a:latin typeface="Arial" panose="020B0604020202020204" pitchFamily="34" charset="0"/>
                <a:cs typeface="Arial" panose="020B0604020202020204" pitchFamily="34" charset="0"/>
              </a:rPr>
              <a:t> Media representations of crime and deviance can have a broader cultural and social impact. They can shape popular culture, influence public debates on crime-related issues, and contribute to the creation of shared societal narratives about deviance and safety.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Cohen's work highlights the complex relationship between media, crime, and public perception. He demonstrated how media representations can contribute to the social construction of deviance, moral panics, and the amplification of certain crimes and issues. Understanding this connection is crucial for media literacy and for critically analysing how media coverage can influence public attitudes, policy decisions, and societal reactions to crime and deviance.</a:t>
            </a:r>
          </a:p>
          <a:p>
            <a:endParaRPr lang="en-US" dirty="0"/>
          </a:p>
        </p:txBody>
      </p:sp>
      <p:sp>
        <p:nvSpPr>
          <p:cNvPr id="4" name="Slide Number Placeholder 3"/>
          <p:cNvSpPr>
            <a:spLocks noGrp="1"/>
          </p:cNvSpPr>
          <p:nvPr>
            <p:ph type="sldNum" sz="quarter" idx="5"/>
          </p:nvPr>
        </p:nvSpPr>
        <p:spPr/>
        <p:txBody>
          <a:bodyPr/>
          <a:lstStyle/>
          <a:p>
            <a:fld id="{291E42BD-3812-4C43-8C36-96B897529D7E}" type="slidenum">
              <a:rPr lang="en-US" smtClean="0"/>
              <a:t>12</a:t>
            </a:fld>
            <a:endParaRPr lang="en-US"/>
          </a:p>
        </p:txBody>
      </p:sp>
    </p:spTree>
    <p:extLst>
      <p:ext uri="{BB962C8B-B14F-4D97-AF65-F5344CB8AC3E}">
        <p14:creationId xmlns:p14="http://schemas.microsoft.com/office/powerpoint/2010/main" val="30915737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err="1">
                <a:solidFill>
                  <a:srgbClr val="374151"/>
                </a:solidFill>
                <a:effectLst/>
                <a:latin typeface="Arial" panose="020B0604020202020204" pitchFamily="34" charset="0"/>
                <a:cs typeface="Arial" panose="020B0604020202020204" pitchFamily="34" charset="0"/>
              </a:rPr>
              <a:t>Jewkes</a:t>
            </a:r>
            <a:r>
              <a:rPr lang="en-GB" b="0" i="0" u="none" strike="noStrike" dirty="0">
                <a:solidFill>
                  <a:srgbClr val="374151"/>
                </a:solidFill>
                <a:effectLst/>
                <a:latin typeface="Arial" panose="020B0604020202020204" pitchFamily="34" charset="0"/>
                <a:cs typeface="Arial" panose="020B0604020202020204" pitchFamily="34" charset="0"/>
              </a:rPr>
              <a:t> (2004) provides a comprehensive framework for understanding the defining features of moral panics. Her work builds upon the foundational concepts introduced by sociologist Stanley Cohen in the 1970s and expands on the characteristics and dynamics of moral panics.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err="1">
                <a:solidFill>
                  <a:srgbClr val="374151"/>
                </a:solidFill>
                <a:effectLst/>
                <a:latin typeface="Arial" panose="020B0604020202020204" pitchFamily="34" charset="0"/>
                <a:cs typeface="Arial" panose="020B0604020202020204" pitchFamily="34" charset="0"/>
              </a:rPr>
              <a:t>Jewkes</a:t>
            </a:r>
            <a:r>
              <a:rPr lang="en-GB" b="0" i="0" u="none" strike="noStrike" dirty="0">
                <a:solidFill>
                  <a:srgbClr val="374151"/>
                </a:solidFill>
                <a:effectLst/>
                <a:latin typeface="Arial" panose="020B0604020202020204" pitchFamily="34" charset="0"/>
                <a:cs typeface="Arial" panose="020B0604020202020204" pitchFamily="34" charset="0"/>
              </a:rPr>
              <a:t>' defining features of moral panics include the following:</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Media Amplification:</a:t>
            </a:r>
            <a:r>
              <a:rPr lang="en-GB" b="0" i="0" u="none" strike="noStrike" dirty="0">
                <a:solidFill>
                  <a:srgbClr val="374151"/>
                </a:solidFill>
                <a:effectLst/>
                <a:latin typeface="Arial" panose="020B0604020202020204" pitchFamily="34" charset="0"/>
                <a:cs typeface="Arial" panose="020B0604020202020204" pitchFamily="34" charset="0"/>
              </a:rPr>
              <a:t> The media plays a central role in moral panics by amplifying and sensationalizing certain social issues or incidents. Media outlets, including newspapers, television, and digital platforms, may disproportionately cover a specific event or topic, often using dramatic language and imagery to capture the public's attention.</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Exaggeration of Threat:</a:t>
            </a:r>
            <a:r>
              <a:rPr lang="en-GB" b="0" i="0" u="none" strike="noStrike" dirty="0">
                <a:solidFill>
                  <a:srgbClr val="374151"/>
                </a:solidFill>
                <a:effectLst/>
                <a:latin typeface="Arial" panose="020B0604020202020204" pitchFamily="34" charset="0"/>
                <a:cs typeface="Arial" panose="020B0604020202020204" pitchFamily="34" charset="0"/>
              </a:rPr>
              <a:t> Moral panics involve the exaggeration of the perceived threat posed by a particular issue, behaviour, or group. The media and other social institutions portray the issue as more significant, dangerous, or widespread than objective evidence may suggest.</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Volatility and Disproportionate Concern:</a:t>
            </a:r>
            <a:r>
              <a:rPr lang="en-GB" b="0" i="0" u="none" strike="noStrike" dirty="0">
                <a:solidFill>
                  <a:srgbClr val="374151"/>
                </a:solidFill>
                <a:effectLst/>
                <a:latin typeface="Arial" panose="020B0604020202020204" pitchFamily="34" charset="0"/>
                <a:cs typeface="Arial" panose="020B0604020202020204" pitchFamily="34" charset="0"/>
              </a:rPr>
              <a:t> Moral panics are characterized by a sudden and intense public concern or fear. This concern is often disproportionate to the actual threat posed by the issue. The public reaction can escalate rapidly and result in demands for immediate action.</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Symbolization and Simplification:</a:t>
            </a:r>
            <a:r>
              <a:rPr lang="en-GB" b="0" i="0" u="none" strike="noStrike" dirty="0">
                <a:solidFill>
                  <a:srgbClr val="374151"/>
                </a:solidFill>
                <a:effectLst/>
                <a:latin typeface="Arial" panose="020B0604020202020204" pitchFamily="34" charset="0"/>
                <a:cs typeface="Arial" panose="020B0604020202020204" pitchFamily="34" charset="0"/>
              </a:rPr>
              <a:t> Moral panics often involve the symbolization and simplification of complex social issues or behaviours. Specific individuals, groups, or events become symbolic representations of the perceived problem, making it easier for the public to understand and respond emotionally.</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Stigmatization and Labelling:</a:t>
            </a:r>
            <a:r>
              <a:rPr lang="en-GB" b="0" i="0" u="none" strike="noStrike" dirty="0">
                <a:solidFill>
                  <a:srgbClr val="374151"/>
                </a:solidFill>
                <a:effectLst/>
                <a:latin typeface="Arial" panose="020B0604020202020204" pitchFamily="34" charset="0"/>
                <a:cs typeface="Arial" panose="020B0604020202020204" pitchFamily="34" charset="0"/>
              </a:rPr>
              <a:t> Those associated with the perceived threat are stigmatized and labelled as deviant or dangerous. This labelling can lead to social exclusion, discrimination, and negative stereotypes.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Social and Political Response:</a:t>
            </a:r>
            <a:r>
              <a:rPr lang="en-GB" b="0" i="0" u="none" strike="noStrike" dirty="0">
                <a:solidFill>
                  <a:srgbClr val="374151"/>
                </a:solidFill>
                <a:effectLst/>
                <a:latin typeface="Arial" panose="020B0604020202020204" pitchFamily="34" charset="0"/>
                <a:cs typeface="Arial" panose="020B0604020202020204" pitchFamily="34" charset="0"/>
              </a:rPr>
              <a:t> Moral panics can prompt social and political responses, including the introduction of new laws, policies, or measures aimed at addressing the perceived threat. Policymakers may feel pressured to act quickly in response to public concern.</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Cyclic Nature:</a:t>
            </a:r>
            <a:r>
              <a:rPr lang="en-GB" b="0" i="0" u="none" strike="noStrike" dirty="0">
                <a:solidFill>
                  <a:srgbClr val="374151"/>
                </a:solidFill>
                <a:effectLst/>
                <a:latin typeface="Arial" panose="020B0604020202020204" pitchFamily="34" charset="0"/>
                <a:cs typeface="Arial" panose="020B0604020202020204" pitchFamily="34" charset="0"/>
              </a:rPr>
              <a:t> Moral panics often follow a cyclical pattern. They have a defined beginning, peak in intensity, and eventually subside. However, some moral panics can re-emerge or become recurrent issues over time.</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Scapegoating:</a:t>
            </a:r>
            <a:r>
              <a:rPr lang="en-GB" b="0" i="0" u="none" strike="noStrike" dirty="0">
                <a:solidFill>
                  <a:srgbClr val="374151"/>
                </a:solidFill>
                <a:effectLst/>
                <a:latin typeface="Arial" panose="020B0604020202020204" pitchFamily="34" charset="0"/>
                <a:cs typeface="Arial" panose="020B0604020202020204" pitchFamily="34" charset="0"/>
              </a:rPr>
              <a:t> Moral panics frequently involve scapegoating, where individuals or groups are blamed for causing or contributing to the perceived problem. Scapegoats may face public condemnation and may be subject to punitive measures.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Moral Boundary Work:</a:t>
            </a:r>
            <a:r>
              <a:rPr lang="en-GB" b="0" i="0" u="none" strike="noStrike" dirty="0">
                <a:solidFill>
                  <a:srgbClr val="374151"/>
                </a:solidFill>
                <a:effectLst/>
                <a:latin typeface="Arial" panose="020B0604020202020204" pitchFamily="34" charset="0"/>
                <a:cs typeface="Arial" panose="020B0604020202020204" pitchFamily="34" charset="0"/>
              </a:rPr>
              <a:t> Moral panics contribute to the redefinition and reinforcement of societal moral boundaries. They help establish what is considered acceptable or unacceptable behaviour within a given cultural context.</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Creation of a Crisis:</a:t>
            </a:r>
            <a:r>
              <a:rPr lang="en-GB" b="0" i="0" u="none" strike="noStrike" dirty="0">
                <a:solidFill>
                  <a:srgbClr val="374151"/>
                </a:solidFill>
                <a:effectLst/>
                <a:latin typeface="Arial" panose="020B0604020202020204" pitchFamily="34" charset="0"/>
                <a:cs typeface="Arial" panose="020B0604020202020204" pitchFamily="34" charset="0"/>
              </a:rPr>
              <a:t> Moral panics create a sense of crisis within society, fostering anxiety, uncertainty, and a perceived need for immediate action. The sense of crisis is often driven by moral concerns rather than objective assessments of risk.</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err="1">
                <a:solidFill>
                  <a:srgbClr val="374151"/>
                </a:solidFill>
                <a:effectLst/>
                <a:latin typeface="Arial" panose="020B0604020202020204" pitchFamily="34" charset="0"/>
                <a:cs typeface="Arial" panose="020B0604020202020204" pitchFamily="34" charset="0"/>
              </a:rPr>
              <a:t>Jewkes</a:t>
            </a:r>
            <a:r>
              <a:rPr lang="en-GB" b="0" i="0" u="none" strike="noStrike" dirty="0">
                <a:solidFill>
                  <a:srgbClr val="374151"/>
                </a:solidFill>
                <a:effectLst/>
                <a:latin typeface="Arial" panose="020B0604020202020204" pitchFamily="34" charset="0"/>
                <a:cs typeface="Arial" panose="020B0604020202020204" pitchFamily="34" charset="0"/>
              </a:rPr>
              <a:t>' framework provides a comprehensive understanding of moral panics as complex sociocultural phenomena driven by media coverage, public perception, and societal reactions. It underscores the role of media amplification, exaggeration, and symbolization in shaping public responses to perceived social issues and the consequences of these responses on individuals and groups associated with the moral panic.</a:t>
            </a:r>
          </a:p>
          <a:p>
            <a:endParaRPr lang="en-US" dirty="0"/>
          </a:p>
        </p:txBody>
      </p:sp>
      <p:sp>
        <p:nvSpPr>
          <p:cNvPr id="4" name="Slide Number Placeholder 3"/>
          <p:cNvSpPr>
            <a:spLocks noGrp="1"/>
          </p:cNvSpPr>
          <p:nvPr>
            <p:ph type="sldNum" sz="quarter" idx="5"/>
          </p:nvPr>
        </p:nvSpPr>
        <p:spPr/>
        <p:txBody>
          <a:bodyPr/>
          <a:lstStyle/>
          <a:p>
            <a:fld id="{291E42BD-3812-4C43-8C36-96B897529D7E}" type="slidenum">
              <a:rPr lang="en-US" smtClean="0"/>
              <a:t>14</a:t>
            </a:fld>
            <a:endParaRPr lang="en-US"/>
          </a:p>
        </p:txBody>
      </p:sp>
    </p:spTree>
    <p:extLst>
      <p:ext uri="{BB962C8B-B14F-4D97-AF65-F5344CB8AC3E}">
        <p14:creationId xmlns:p14="http://schemas.microsoft.com/office/powerpoint/2010/main" val="842614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In his work on newsworthiness, sociologist Frank Chibnall (1977) explored the factors that influence the selection and presentation of news stories by the media. Chibnall's research focused on the criteria and values that shape what news organizations consider "newsworthy" and therefore worthy of coverage.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His view on newsworthiness highlights several key considerations: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Threshold of Deviance:</a:t>
            </a:r>
            <a:r>
              <a:rPr lang="en-GB" b="0" i="0" u="none" strike="noStrike" dirty="0">
                <a:solidFill>
                  <a:srgbClr val="374151"/>
                </a:solidFill>
                <a:effectLst/>
                <a:latin typeface="Arial" panose="020B0604020202020204" pitchFamily="34" charset="0"/>
                <a:cs typeface="Arial" panose="020B0604020202020204" pitchFamily="34" charset="0"/>
              </a:rPr>
              <a:t> Chibnall proposed the concept of the "threshold of deviance" to explain how certain events or behaviours become newsworthy. He argued that events or behaviours must deviate from societal norms or expectations to a sufficient degree to capture the media's attention. In other words, the more an event or behaviour deviates from the norm, the more likely it is to be considered newsworthy.</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Conformity and Deviation:</a:t>
            </a:r>
            <a:r>
              <a:rPr lang="en-GB" b="0" i="0" u="none" strike="noStrike" dirty="0">
                <a:solidFill>
                  <a:srgbClr val="374151"/>
                </a:solidFill>
                <a:effectLst/>
                <a:latin typeface="Arial" panose="020B0604020202020204" pitchFamily="34" charset="0"/>
                <a:cs typeface="Arial" panose="020B0604020202020204" pitchFamily="34" charset="0"/>
              </a:rPr>
              <a:t> Chibnall emphasized the role of conformity and deviation in determining newsworthiness. Events or behaviours that conform to societal norms are often considered unremarkable and, therefore, less newsworthy. On the other hand, actions or incidents that deviate significantly from societal norms are more likely to be seen as newsworthy because they are considered unusual or exceptional.</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News Values:</a:t>
            </a:r>
            <a:r>
              <a:rPr lang="en-GB" b="0" i="0" u="none" strike="noStrike" dirty="0">
                <a:solidFill>
                  <a:srgbClr val="374151"/>
                </a:solidFill>
                <a:effectLst/>
                <a:latin typeface="Arial" panose="020B0604020202020204" pitchFamily="34" charset="0"/>
                <a:cs typeface="Arial" panose="020B0604020202020204" pitchFamily="34" charset="0"/>
              </a:rPr>
              <a:t> Chibnall recognized that news organizations operate based on a set of news values or criteria that guide their editorial decisions. These news values include factors such as proximity (closeness to the audience), prominence (involvement of well-known individuals or institutions), impact (significance of the event), timeliness (freshness of the story), and conflict (presence of tension or disagreement).</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Social and Cultural Context:</a:t>
            </a:r>
            <a:r>
              <a:rPr lang="en-GB" b="0" i="0" u="none" strike="noStrike" dirty="0">
                <a:solidFill>
                  <a:srgbClr val="374151"/>
                </a:solidFill>
                <a:effectLst/>
                <a:latin typeface="Arial" panose="020B0604020202020204" pitchFamily="34" charset="0"/>
                <a:cs typeface="Arial" panose="020B0604020202020204" pitchFamily="34" charset="0"/>
              </a:rPr>
              <a:t> Chibnall highlighted the importance of the social and cultural context in shaping newsworthiness judgments. What is considered newsworthy can vary across different cultures and societies based on their values, norms, and priorities. Events that challenge or reinforce cultural norms may be more likely to make headlines.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Media Gatekeeping:</a:t>
            </a:r>
            <a:r>
              <a:rPr lang="en-GB" b="0" i="0" u="none" strike="noStrike" dirty="0">
                <a:solidFill>
                  <a:srgbClr val="374151"/>
                </a:solidFill>
                <a:effectLst/>
                <a:latin typeface="Arial" panose="020B0604020202020204" pitchFamily="34" charset="0"/>
                <a:cs typeface="Arial" panose="020B0604020202020204" pitchFamily="34" charset="0"/>
              </a:rPr>
              <a:t> Chibnall's work underscores the role of media gatekeepers—editors, journalists, and news producers—in determining newsworthiness. These gatekeepers make decisions about which stories to cover, how to frame them, and how prominently to present them to the audience. Their judgments are influenced by their understanding of the audience's interests and expectations.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News Selection Bias:</a:t>
            </a:r>
            <a:r>
              <a:rPr lang="en-GB" b="0" i="0" u="none" strike="noStrike" dirty="0">
                <a:solidFill>
                  <a:srgbClr val="374151"/>
                </a:solidFill>
                <a:effectLst/>
                <a:latin typeface="Arial" panose="020B0604020202020204" pitchFamily="34" charset="0"/>
                <a:cs typeface="Arial" panose="020B0604020202020204" pitchFamily="34" charset="0"/>
              </a:rPr>
              <a:t> Chibnall's research also highlighted the potential for bias in news selection. He argued that media organizations may have inherent biases in favour of certain types of stories or perspectives, which can influence their decisions about what is newsworthy. For example, stories that align with the media outlet's editorial stance or agenda may be given more attention.</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Chibnall's perspective on newsworthiness provides insights into the complex process of news selection and presentation. His emphasis on the interplay between conformity and deviation, as well as the role of cultural context and gatekeepers, highlights the subjectivity and cultural specificity of news judgments. Understanding these factors is crucial for media consumers to critically assess news coverage and its potential biases.</a:t>
            </a:r>
          </a:p>
          <a:p>
            <a:endParaRPr lang="en-US" dirty="0"/>
          </a:p>
        </p:txBody>
      </p:sp>
      <p:sp>
        <p:nvSpPr>
          <p:cNvPr id="4" name="Slide Number Placeholder 3"/>
          <p:cNvSpPr>
            <a:spLocks noGrp="1"/>
          </p:cNvSpPr>
          <p:nvPr>
            <p:ph type="sldNum" sz="quarter" idx="5"/>
          </p:nvPr>
        </p:nvSpPr>
        <p:spPr/>
        <p:txBody>
          <a:bodyPr/>
          <a:lstStyle/>
          <a:p>
            <a:fld id="{291E42BD-3812-4C43-8C36-96B897529D7E}" type="slidenum">
              <a:rPr lang="en-US" smtClean="0"/>
              <a:t>15</a:t>
            </a:fld>
            <a:endParaRPr lang="en-US"/>
          </a:p>
        </p:txBody>
      </p:sp>
    </p:spTree>
    <p:extLst>
      <p:ext uri="{BB962C8B-B14F-4D97-AF65-F5344CB8AC3E}">
        <p14:creationId xmlns:p14="http://schemas.microsoft.com/office/powerpoint/2010/main" val="17410122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err="1">
                <a:solidFill>
                  <a:srgbClr val="374151"/>
                </a:solidFill>
                <a:effectLst/>
                <a:latin typeface="Arial" panose="020B0604020202020204" pitchFamily="34" charset="0"/>
                <a:cs typeface="Arial" panose="020B0604020202020204" pitchFamily="34" charset="0"/>
              </a:rPr>
              <a:t>Jewkes</a:t>
            </a:r>
            <a:r>
              <a:rPr lang="en-GB" b="0" i="0" u="none" strike="noStrike" dirty="0">
                <a:solidFill>
                  <a:srgbClr val="374151"/>
                </a:solidFill>
                <a:effectLst/>
                <a:latin typeface="Arial" panose="020B0604020202020204" pitchFamily="34" charset="0"/>
                <a:cs typeface="Arial" panose="020B0604020202020204" pitchFamily="34" charset="0"/>
              </a:rPr>
              <a:t>' work, "The Construction of Crime News," published in 2004, explores the process through which crime news is constructed and presented in the media. Her research delves into the various factors and influences that shape the way crime is reported, highlighting the social and cultural dynamics at play.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an overview of the key points from </a:t>
            </a:r>
            <a:r>
              <a:rPr lang="en-GB" b="0" i="0" u="none" strike="noStrike" dirty="0" err="1">
                <a:solidFill>
                  <a:srgbClr val="374151"/>
                </a:solidFill>
                <a:effectLst/>
                <a:latin typeface="Arial" panose="020B0604020202020204" pitchFamily="34" charset="0"/>
                <a:cs typeface="Arial" panose="020B0604020202020204" pitchFamily="34" charset="0"/>
              </a:rPr>
              <a:t>Jewkes</a:t>
            </a:r>
            <a:r>
              <a:rPr lang="en-GB" b="0" i="0" u="none" strike="noStrike" dirty="0">
                <a:solidFill>
                  <a:srgbClr val="374151"/>
                </a:solidFill>
                <a:effectLst/>
                <a:latin typeface="Arial" panose="020B0604020202020204" pitchFamily="34" charset="0"/>
                <a:cs typeface="Arial" panose="020B0604020202020204" pitchFamily="34" charset="0"/>
              </a:rPr>
              <a:t>' work:</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News as a Social Construct:</a:t>
            </a:r>
            <a:r>
              <a:rPr lang="en-GB" b="0" i="0" u="none" strike="noStrike" dirty="0">
                <a:solidFill>
                  <a:srgbClr val="374151"/>
                </a:solidFill>
                <a:effectLst/>
                <a:latin typeface="Arial" panose="020B0604020202020204" pitchFamily="34" charset="0"/>
                <a:cs typeface="Arial" panose="020B0604020202020204" pitchFamily="34" charset="0"/>
              </a:rPr>
              <a:t> </a:t>
            </a:r>
            <a:r>
              <a:rPr lang="en-GB" b="0" i="0" u="none" strike="noStrike" dirty="0" err="1">
                <a:solidFill>
                  <a:srgbClr val="374151"/>
                </a:solidFill>
                <a:effectLst/>
                <a:latin typeface="Arial" panose="020B0604020202020204" pitchFamily="34" charset="0"/>
                <a:cs typeface="Arial" panose="020B0604020202020204" pitchFamily="34" charset="0"/>
              </a:rPr>
              <a:t>Jewkes</a:t>
            </a:r>
            <a:r>
              <a:rPr lang="en-GB" b="0" i="0" u="none" strike="noStrike" dirty="0">
                <a:solidFill>
                  <a:srgbClr val="374151"/>
                </a:solidFill>
                <a:effectLst/>
                <a:latin typeface="Arial" panose="020B0604020202020204" pitchFamily="34" charset="0"/>
                <a:cs typeface="Arial" panose="020B0604020202020204" pitchFamily="34" charset="0"/>
              </a:rPr>
              <a:t> argues that news is not an objective reflection of reality but a social construct influenced by a range of factors, including media organizations, journalists, audiences, and societal norms. The construction of crime news is shaped by these influences and may not necessarily represent the full scope of criminal events.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Gatekeeping and Selection:</a:t>
            </a:r>
            <a:r>
              <a:rPr lang="en-GB" b="0" i="0" u="none" strike="noStrike" dirty="0">
                <a:solidFill>
                  <a:srgbClr val="374151"/>
                </a:solidFill>
                <a:effectLst/>
                <a:latin typeface="Arial" panose="020B0604020202020204" pitchFamily="34" charset="0"/>
                <a:cs typeface="Arial" panose="020B0604020202020204" pitchFamily="34" charset="0"/>
              </a:rPr>
              <a:t> The selection of crime stories for news coverage involves gatekeeping, where editors, journalists, and media organizations make choices about which crimes to report and how to frame them. These decisions are influenced by news values, editorial priorities, and audience interests.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News Values and Crime:</a:t>
            </a:r>
            <a:r>
              <a:rPr lang="en-GB" b="0" i="0" u="none" strike="noStrike" dirty="0">
                <a:solidFill>
                  <a:srgbClr val="374151"/>
                </a:solidFill>
                <a:effectLst/>
                <a:latin typeface="Arial" panose="020B0604020202020204" pitchFamily="34" charset="0"/>
                <a:cs typeface="Arial" panose="020B0604020202020204" pitchFamily="34" charset="0"/>
              </a:rPr>
              <a:t> </a:t>
            </a:r>
            <a:r>
              <a:rPr lang="en-GB" b="0" i="0" u="none" strike="noStrike" dirty="0" err="1">
                <a:solidFill>
                  <a:srgbClr val="374151"/>
                </a:solidFill>
                <a:effectLst/>
                <a:latin typeface="Arial" panose="020B0604020202020204" pitchFamily="34" charset="0"/>
                <a:cs typeface="Arial" panose="020B0604020202020204" pitchFamily="34" charset="0"/>
              </a:rPr>
              <a:t>Jewkes</a:t>
            </a:r>
            <a:r>
              <a:rPr lang="en-GB" b="0" i="0" u="none" strike="noStrike" dirty="0">
                <a:solidFill>
                  <a:srgbClr val="374151"/>
                </a:solidFill>
                <a:effectLst/>
                <a:latin typeface="Arial" panose="020B0604020202020204" pitchFamily="34" charset="0"/>
                <a:cs typeface="Arial" panose="020B0604020202020204" pitchFamily="34" charset="0"/>
              </a:rPr>
              <a:t> explores the news values that guide the selection and presentation of crime stories. These values include factors like proximity (closeness to the audience), prominence (involvement of well-known individuals), impact (significance of the crime), novelty (unusual or unexpected aspects), and conflict (presence of tension or disagreement).</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Sensationalism:</a:t>
            </a:r>
            <a:r>
              <a:rPr lang="en-GB" b="0" i="0" u="none" strike="noStrike" dirty="0">
                <a:solidFill>
                  <a:srgbClr val="374151"/>
                </a:solidFill>
                <a:effectLst/>
                <a:latin typeface="Arial" panose="020B0604020202020204" pitchFamily="34" charset="0"/>
                <a:cs typeface="Arial" panose="020B0604020202020204" pitchFamily="34" charset="0"/>
              </a:rPr>
              <a:t> Crime news often tends to be sensationalized, emphasizing dramatic and shocking aspects of criminal events. This sensationalism can contribute to the public's perception of crime as more prevalent and dangerous than it may be in reality.</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Crime Narratives:</a:t>
            </a:r>
            <a:r>
              <a:rPr lang="en-GB" b="0" i="0" u="none" strike="noStrike" dirty="0">
                <a:solidFill>
                  <a:srgbClr val="374151"/>
                </a:solidFill>
                <a:effectLst/>
                <a:latin typeface="Arial" panose="020B0604020202020204" pitchFamily="34" charset="0"/>
                <a:cs typeface="Arial" panose="020B0604020202020204" pitchFamily="34" charset="0"/>
              </a:rPr>
              <a:t> </a:t>
            </a:r>
            <a:r>
              <a:rPr lang="en-GB" b="0" i="0" u="none" strike="noStrike" dirty="0" err="1">
                <a:solidFill>
                  <a:srgbClr val="374151"/>
                </a:solidFill>
                <a:effectLst/>
                <a:latin typeface="Arial" panose="020B0604020202020204" pitchFamily="34" charset="0"/>
                <a:cs typeface="Arial" panose="020B0604020202020204" pitchFamily="34" charset="0"/>
              </a:rPr>
              <a:t>Jewkes</a:t>
            </a:r>
            <a:r>
              <a:rPr lang="en-GB" b="0" i="0" u="none" strike="noStrike" dirty="0">
                <a:solidFill>
                  <a:srgbClr val="374151"/>
                </a:solidFill>
                <a:effectLst/>
                <a:latin typeface="Arial" panose="020B0604020202020204" pitchFamily="34" charset="0"/>
                <a:cs typeface="Arial" panose="020B0604020202020204" pitchFamily="34" charset="0"/>
              </a:rPr>
              <a:t> discusses how crime news is often framed within particular narratives that shape public understanding. These narratives can include stories of victimization, criminality, heroism, or moral outrage, depending on how the crime is presented.</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Stereotypes and Bias:</a:t>
            </a:r>
            <a:r>
              <a:rPr lang="en-GB" b="0" i="0" u="none" strike="noStrike" dirty="0">
                <a:solidFill>
                  <a:srgbClr val="374151"/>
                </a:solidFill>
                <a:effectLst/>
                <a:latin typeface="Arial" panose="020B0604020202020204" pitchFamily="34" charset="0"/>
                <a:cs typeface="Arial" panose="020B0604020202020204" pitchFamily="34" charset="0"/>
              </a:rPr>
              <a:t> The construction of crime news can perpetuate stereotypes and biases, particularly in how certain crimes and individuals are portrayed. Racial, gender, and class biases can be evident in the media's coverage of crime, reinforcing existing prejudices.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Fear and Social Control:</a:t>
            </a:r>
            <a:r>
              <a:rPr lang="en-GB" b="0" i="0" u="none" strike="noStrike" dirty="0">
                <a:solidFill>
                  <a:srgbClr val="374151"/>
                </a:solidFill>
                <a:effectLst/>
                <a:latin typeface="Arial" panose="020B0604020202020204" pitchFamily="34" charset="0"/>
                <a:cs typeface="Arial" panose="020B0604020202020204" pitchFamily="34" charset="0"/>
              </a:rPr>
              <a:t> The media's portrayal of crime can contribute to a climate of fear, impacting public perceptions of safety and security. This fear can lead to calls for increased social control measures, such as stricter policing or punitive policies.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Moral Panics:</a:t>
            </a:r>
            <a:r>
              <a:rPr lang="en-GB" b="0" i="0" u="none" strike="noStrike" dirty="0">
                <a:solidFill>
                  <a:srgbClr val="374151"/>
                </a:solidFill>
                <a:effectLst/>
                <a:latin typeface="Arial" panose="020B0604020202020204" pitchFamily="34" charset="0"/>
                <a:cs typeface="Arial" panose="020B0604020202020204" pitchFamily="34" charset="0"/>
              </a:rPr>
              <a:t> </a:t>
            </a:r>
            <a:r>
              <a:rPr lang="en-GB" b="0" i="0" u="none" strike="noStrike" dirty="0" err="1">
                <a:solidFill>
                  <a:srgbClr val="374151"/>
                </a:solidFill>
                <a:effectLst/>
                <a:latin typeface="Arial" panose="020B0604020202020204" pitchFamily="34" charset="0"/>
                <a:cs typeface="Arial" panose="020B0604020202020204" pitchFamily="34" charset="0"/>
              </a:rPr>
              <a:t>Jewkes</a:t>
            </a:r>
            <a:r>
              <a:rPr lang="en-GB" b="0" i="0" u="none" strike="noStrike" dirty="0">
                <a:solidFill>
                  <a:srgbClr val="374151"/>
                </a:solidFill>
                <a:effectLst/>
                <a:latin typeface="Arial" panose="020B0604020202020204" pitchFamily="34" charset="0"/>
                <a:cs typeface="Arial" panose="020B0604020202020204" pitchFamily="34" charset="0"/>
              </a:rPr>
              <a:t> discusses how the media can contribute to the creation of moral panics, where certain crimes or groups are disproportionately demonized and subjected to public hysteria. These moral panics can lead to social and political responses.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Media Ownership and Control:</a:t>
            </a:r>
            <a:r>
              <a:rPr lang="en-GB" b="0" i="0" u="none" strike="noStrike" dirty="0">
                <a:solidFill>
                  <a:srgbClr val="374151"/>
                </a:solidFill>
                <a:effectLst/>
                <a:latin typeface="Arial" panose="020B0604020202020204" pitchFamily="34" charset="0"/>
                <a:cs typeface="Arial" panose="020B0604020202020204" pitchFamily="34" charset="0"/>
              </a:rPr>
              <a:t> The ownership and control of media organizations can influence the construction of crime news. Corporate interests, political affiliations, and media ownership can shape editorial decisions and biases.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Audience Reception:</a:t>
            </a:r>
            <a:r>
              <a:rPr lang="en-GB" b="0" i="0" u="none" strike="noStrike" dirty="0">
                <a:solidFill>
                  <a:srgbClr val="374151"/>
                </a:solidFill>
                <a:effectLst/>
                <a:latin typeface="Arial" panose="020B0604020202020204" pitchFamily="34" charset="0"/>
                <a:cs typeface="Arial" panose="020B0604020202020204" pitchFamily="34" charset="0"/>
              </a:rPr>
              <a:t> </a:t>
            </a:r>
            <a:r>
              <a:rPr lang="en-GB" b="0" i="0" u="none" strike="noStrike" dirty="0" err="1">
                <a:solidFill>
                  <a:srgbClr val="374151"/>
                </a:solidFill>
                <a:effectLst/>
                <a:latin typeface="Arial" panose="020B0604020202020204" pitchFamily="34" charset="0"/>
                <a:cs typeface="Arial" panose="020B0604020202020204" pitchFamily="34" charset="0"/>
              </a:rPr>
              <a:t>Jewkes</a:t>
            </a:r>
            <a:r>
              <a:rPr lang="en-GB" b="0" i="0" u="none" strike="noStrike" dirty="0">
                <a:solidFill>
                  <a:srgbClr val="374151"/>
                </a:solidFill>
                <a:effectLst/>
                <a:latin typeface="Arial" panose="020B0604020202020204" pitchFamily="34" charset="0"/>
                <a:cs typeface="Arial" panose="020B0604020202020204" pitchFamily="34" charset="0"/>
              </a:rPr>
              <a:t> acknowledges that audience reception plays a role in the construction of crime news. Audience expectations, preferences, and responses can influence how media organizations choose to present crime stories.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Overall, </a:t>
            </a:r>
            <a:r>
              <a:rPr lang="en-GB" b="0" i="0" u="none" strike="noStrike" dirty="0" err="1">
                <a:solidFill>
                  <a:srgbClr val="374151"/>
                </a:solidFill>
                <a:effectLst/>
                <a:latin typeface="Arial" panose="020B0604020202020204" pitchFamily="34" charset="0"/>
                <a:cs typeface="Arial" panose="020B0604020202020204" pitchFamily="34" charset="0"/>
              </a:rPr>
              <a:t>Jewkes</a:t>
            </a:r>
            <a:r>
              <a:rPr lang="en-GB" b="0" i="0" u="none" strike="noStrike" dirty="0">
                <a:solidFill>
                  <a:srgbClr val="374151"/>
                </a:solidFill>
                <a:effectLst/>
                <a:latin typeface="Arial" panose="020B0604020202020204" pitchFamily="34" charset="0"/>
                <a:cs typeface="Arial" panose="020B0604020202020204" pitchFamily="34" charset="0"/>
              </a:rPr>
              <a:t>' work underscores the complex and multifaceted nature of crime news construction. It emphasizes that crime news is not merely a reflection of objective reality but a product of social, cultural, and economic factors. Her research encourages critical examination of media representations of crime and their impact on public perceptions, policy decisions, and social attitudes toward crime and criminal justice.</a:t>
            </a:r>
          </a:p>
          <a:p>
            <a:endParaRPr lang="en-US" dirty="0"/>
          </a:p>
        </p:txBody>
      </p:sp>
      <p:sp>
        <p:nvSpPr>
          <p:cNvPr id="4" name="Slide Number Placeholder 3"/>
          <p:cNvSpPr>
            <a:spLocks noGrp="1"/>
          </p:cNvSpPr>
          <p:nvPr>
            <p:ph type="sldNum" sz="quarter" idx="5"/>
          </p:nvPr>
        </p:nvSpPr>
        <p:spPr/>
        <p:txBody>
          <a:bodyPr/>
          <a:lstStyle/>
          <a:p>
            <a:fld id="{291E42BD-3812-4C43-8C36-96B897529D7E}" type="slidenum">
              <a:rPr lang="en-US" smtClean="0"/>
              <a:t>16</a:t>
            </a:fld>
            <a:endParaRPr lang="en-US"/>
          </a:p>
        </p:txBody>
      </p:sp>
    </p:spTree>
    <p:extLst>
      <p:ext uri="{BB962C8B-B14F-4D97-AF65-F5344CB8AC3E}">
        <p14:creationId xmlns:p14="http://schemas.microsoft.com/office/powerpoint/2010/main" val="1927520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1E42BD-3812-4C43-8C36-96B897529D7E}" type="slidenum">
              <a:rPr lang="en-US" smtClean="0"/>
              <a:t>17</a:t>
            </a:fld>
            <a:endParaRPr lang="en-US"/>
          </a:p>
        </p:txBody>
      </p:sp>
    </p:spTree>
    <p:extLst>
      <p:ext uri="{BB962C8B-B14F-4D97-AF65-F5344CB8AC3E}">
        <p14:creationId xmlns:p14="http://schemas.microsoft.com/office/powerpoint/2010/main" val="24149370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1E42BD-3812-4C43-8C36-96B897529D7E}" type="slidenum">
              <a:rPr lang="en-US" smtClean="0"/>
              <a:t>18</a:t>
            </a:fld>
            <a:endParaRPr lang="en-US"/>
          </a:p>
        </p:txBody>
      </p:sp>
    </p:spTree>
    <p:extLst>
      <p:ext uri="{BB962C8B-B14F-4D97-AF65-F5344CB8AC3E}">
        <p14:creationId xmlns:p14="http://schemas.microsoft.com/office/powerpoint/2010/main" val="6285485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1E42BD-3812-4C43-8C36-96B897529D7E}" type="slidenum">
              <a:rPr lang="en-US" smtClean="0"/>
              <a:t>19</a:t>
            </a:fld>
            <a:endParaRPr lang="en-US"/>
          </a:p>
        </p:txBody>
      </p:sp>
    </p:spTree>
    <p:extLst>
      <p:ext uri="{BB962C8B-B14F-4D97-AF65-F5344CB8AC3E}">
        <p14:creationId xmlns:p14="http://schemas.microsoft.com/office/powerpoint/2010/main" val="19152037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1E42BD-3812-4C43-8C36-96B897529D7E}" type="slidenum">
              <a:rPr lang="en-US" smtClean="0"/>
              <a:t>20</a:t>
            </a:fld>
            <a:endParaRPr lang="en-US"/>
          </a:p>
        </p:txBody>
      </p:sp>
    </p:spTree>
    <p:extLst>
      <p:ext uri="{BB962C8B-B14F-4D97-AF65-F5344CB8AC3E}">
        <p14:creationId xmlns:p14="http://schemas.microsoft.com/office/powerpoint/2010/main" val="10358192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Deviance amplification, also known as the amplification spiral, is a sociological concept that describes a process in which societal reactions to deviant </a:t>
            </a:r>
            <a:r>
              <a:rPr lang="en-GB" b="0" i="0" u="none" strike="noStrike" dirty="0" err="1">
                <a:solidFill>
                  <a:srgbClr val="374151"/>
                </a:solidFill>
                <a:effectLst/>
                <a:latin typeface="Arial" panose="020B0604020202020204" pitchFamily="34" charset="0"/>
                <a:cs typeface="Arial" panose="020B0604020202020204" pitchFamily="34" charset="0"/>
              </a:rPr>
              <a:t>behavior</a:t>
            </a:r>
            <a:r>
              <a:rPr lang="en-GB" b="0" i="0" u="none" strike="noStrike" dirty="0">
                <a:solidFill>
                  <a:srgbClr val="374151"/>
                </a:solidFill>
                <a:effectLst/>
                <a:latin typeface="Arial" panose="020B0604020202020204" pitchFamily="34" charset="0"/>
                <a:cs typeface="Arial" panose="020B0604020202020204" pitchFamily="34" charset="0"/>
              </a:rPr>
              <a:t>, particularly through media coverage and social responses, inadvertently lead to an escalation or intensification of the deviant behaviour itself. In other words, when society reacts strongly to certain deviant acts, it can inadvertently contribute to the continuation or even the growth of those acts. </a:t>
            </a:r>
          </a:p>
          <a:p>
            <a:pPr algn="l"/>
            <a:r>
              <a:rPr lang="en-GB" b="0" i="0" u="none" strike="noStrike" dirty="0">
                <a:solidFill>
                  <a:srgbClr val="374151"/>
                </a:solidFill>
                <a:effectLst/>
                <a:latin typeface="Arial" panose="020B0604020202020204" pitchFamily="34" charset="0"/>
                <a:cs typeface="Arial" panose="020B0604020202020204" pitchFamily="34" charset="0"/>
              </a:rPr>
              <a:t>key components and characteristics of deviance amplification:</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Initial Deviant Act:</a:t>
            </a:r>
            <a:r>
              <a:rPr lang="en-GB" b="0" i="0" u="none" strike="noStrike" dirty="0">
                <a:solidFill>
                  <a:srgbClr val="374151"/>
                </a:solidFill>
                <a:effectLst/>
                <a:latin typeface="Arial" panose="020B0604020202020204" pitchFamily="34" charset="0"/>
                <a:cs typeface="Arial" panose="020B0604020202020204" pitchFamily="34" charset="0"/>
              </a:rPr>
              <a:t> The process typically begins with an initial deviant act or behaviour that comes to the attention of the public, law enforcement, or the media. This initial act may or may not be particularly severe, but it captures public interest or concern for some reason.</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Media Coverage:</a:t>
            </a:r>
            <a:r>
              <a:rPr lang="en-GB" b="0" i="0" u="none" strike="noStrike" dirty="0">
                <a:solidFill>
                  <a:srgbClr val="374151"/>
                </a:solidFill>
                <a:effectLst/>
                <a:latin typeface="Arial" panose="020B0604020202020204" pitchFamily="34" charset="0"/>
                <a:cs typeface="Arial" panose="020B0604020202020204" pitchFamily="34" charset="0"/>
              </a:rPr>
              <a:t> Media outlets often play a crucial role in deviance amplification. When the media extensively covers the initial deviant act, they can amplify its significance by providing extensive and sensationalized reporting. This media coverage can lead to increased public awareness and concern about the deviant behaviour.</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Heightened Public Reaction:</a:t>
            </a:r>
            <a:r>
              <a:rPr lang="en-GB" b="0" i="0" u="none" strike="noStrike" dirty="0">
                <a:solidFill>
                  <a:srgbClr val="374151"/>
                </a:solidFill>
                <a:effectLst/>
                <a:latin typeface="Arial" panose="020B0604020202020204" pitchFamily="34" charset="0"/>
                <a:cs typeface="Arial" panose="020B0604020202020204" pitchFamily="34" charset="0"/>
              </a:rPr>
              <a:t> As a result of media coverage, the public may react strongly to the deviant act. There may be fear, outrage, or demands for immediate action to address the perceived problem. This heightened reaction can create a sense of crisis.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Increased Attention:</a:t>
            </a:r>
            <a:r>
              <a:rPr lang="en-GB" b="0" i="0" u="none" strike="noStrike" dirty="0">
                <a:solidFill>
                  <a:srgbClr val="374151"/>
                </a:solidFill>
                <a:effectLst/>
                <a:latin typeface="Arial" panose="020B0604020202020204" pitchFamily="34" charset="0"/>
                <a:cs typeface="Arial" panose="020B0604020202020204" pitchFamily="34" charset="0"/>
              </a:rPr>
              <a:t> The increased attention to the deviant behaviour can attract more individuals to engage in similar acts. Some individuals may see the deviance as a way to gain attention, challenge authority, or express discontent. The deviant behaviour gains a level of notoriety.</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Social Control Responses:</a:t>
            </a:r>
            <a:r>
              <a:rPr lang="en-GB" b="0" i="0" u="none" strike="noStrike" dirty="0">
                <a:solidFill>
                  <a:srgbClr val="374151"/>
                </a:solidFill>
                <a:effectLst/>
                <a:latin typeface="Arial" panose="020B0604020202020204" pitchFamily="34" charset="0"/>
                <a:cs typeface="Arial" panose="020B0604020202020204" pitchFamily="34" charset="0"/>
              </a:rPr>
              <a:t> Authorities and policymakers may respond to the heightened public concern by implementing stricter social control measures, such as increased law enforcement, regulations, or punitive measures. These responses may inadvertently make the deviant behaviour more attractive or escalate its consequences.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Counter-Reactions:</a:t>
            </a:r>
            <a:r>
              <a:rPr lang="en-GB" b="0" i="0" u="none" strike="noStrike" dirty="0">
                <a:solidFill>
                  <a:srgbClr val="374151"/>
                </a:solidFill>
                <a:effectLst/>
                <a:latin typeface="Arial" panose="020B0604020202020204" pitchFamily="34" charset="0"/>
                <a:cs typeface="Arial" panose="020B0604020202020204" pitchFamily="34" charset="0"/>
              </a:rPr>
              <a:t> Some individuals or groups may react to the increased social control measures by engaging in further acts of deviance as a form of protest or resistance. This counter-reaction can contribute to a cycle of deviance and social conflict.</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Escalation of Deviance:</a:t>
            </a:r>
            <a:r>
              <a:rPr lang="en-GB" b="0" i="0" u="none" strike="noStrike" dirty="0">
                <a:solidFill>
                  <a:srgbClr val="374151"/>
                </a:solidFill>
                <a:effectLst/>
                <a:latin typeface="Arial" panose="020B0604020202020204" pitchFamily="34" charset="0"/>
                <a:cs typeface="Arial" panose="020B0604020202020204" pitchFamily="34" charset="0"/>
              </a:rPr>
              <a:t> The overall effect of deviance amplification is that the initial deviant act, which might have been relatively minor, escalates in significance and becomes more widespread or entrenched within a particular community or subculture.</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Deviance amplification highlights the unintended consequences of societal reactions to deviance. While the initial goal of addressing a perceived problem is to reduce or control deviant </a:t>
            </a:r>
            <a:r>
              <a:rPr lang="en-GB" b="0" i="0" u="none" strike="noStrike" dirty="0" err="1">
                <a:solidFill>
                  <a:srgbClr val="374151"/>
                </a:solidFill>
                <a:effectLst/>
                <a:latin typeface="Arial" panose="020B0604020202020204" pitchFamily="34" charset="0"/>
                <a:cs typeface="Arial" panose="020B0604020202020204" pitchFamily="34" charset="0"/>
              </a:rPr>
              <a:t>behavior</a:t>
            </a:r>
            <a:r>
              <a:rPr lang="en-GB" b="0" i="0" u="none" strike="noStrike" dirty="0">
                <a:solidFill>
                  <a:srgbClr val="374151"/>
                </a:solidFill>
                <a:effectLst/>
                <a:latin typeface="Arial" panose="020B0604020202020204" pitchFamily="34" charset="0"/>
                <a:cs typeface="Arial" panose="020B0604020202020204" pitchFamily="34" charset="0"/>
              </a:rPr>
              <a:t>, the amplification process can have the opposite effect, making the deviance more prevalent or severe. This concept underscores the importance of carefully considering how society responds to deviant acts and the potential impact of media coverage and social control measures on the dynamics of deviance.</a:t>
            </a:r>
          </a:p>
          <a:p>
            <a:endParaRPr lang="en-US" dirty="0"/>
          </a:p>
        </p:txBody>
      </p:sp>
      <p:sp>
        <p:nvSpPr>
          <p:cNvPr id="4" name="Slide Number Placeholder 3"/>
          <p:cNvSpPr>
            <a:spLocks noGrp="1"/>
          </p:cNvSpPr>
          <p:nvPr>
            <p:ph type="sldNum" sz="quarter" idx="5"/>
          </p:nvPr>
        </p:nvSpPr>
        <p:spPr/>
        <p:txBody>
          <a:bodyPr/>
          <a:lstStyle/>
          <a:p>
            <a:fld id="{291E42BD-3812-4C43-8C36-96B897529D7E}" type="slidenum">
              <a:rPr lang="en-US" smtClean="0"/>
              <a:t>21</a:t>
            </a:fld>
            <a:endParaRPr lang="en-US"/>
          </a:p>
        </p:txBody>
      </p:sp>
    </p:spTree>
    <p:extLst>
      <p:ext uri="{BB962C8B-B14F-4D97-AF65-F5344CB8AC3E}">
        <p14:creationId xmlns:p14="http://schemas.microsoft.com/office/powerpoint/2010/main" val="25151170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The 1950s and 1960s witnessed significant cultural, social, and generational changes that contributed to young people becoming more likely to be defined as "folk devils" during that era.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Several key factors help explain this phenomenon:</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Youth Subcultures:</a:t>
            </a:r>
            <a:r>
              <a:rPr lang="en-GB" b="0" i="0" u="none" strike="noStrike" dirty="0">
                <a:solidFill>
                  <a:srgbClr val="374151"/>
                </a:solidFill>
                <a:effectLst/>
                <a:latin typeface="Arial" panose="020B0604020202020204" pitchFamily="34" charset="0"/>
                <a:cs typeface="Arial" panose="020B0604020202020204" pitchFamily="34" charset="0"/>
              </a:rPr>
              <a:t> The post-World War II period saw the emergence of youth subcultures, particularly in urban areas. These subcultures, such as the beatniks, rock 'n' roll enthusiasts, and later the mods and rockers in the UK, represented a break from traditional norms and values. They often embraced distinctive styles of dress, music, and leisure activities that were perceived as unconventional or rebellious.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Cultural Shifts:</a:t>
            </a:r>
            <a:r>
              <a:rPr lang="en-GB" b="0" i="0" u="none" strike="noStrike" dirty="0">
                <a:solidFill>
                  <a:srgbClr val="374151"/>
                </a:solidFill>
                <a:effectLst/>
                <a:latin typeface="Arial" panose="020B0604020202020204" pitchFamily="34" charset="0"/>
                <a:cs typeface="Arial" panose="020B0604020202020204" pitchFamily="34" charset="0"/>
              </a:rPr>
              <a:t> The 1950s and 1960s were marked by cultural shifts that challenged the established order. This period witnessed the rise of countercultural movements, civil rights activism, anti-war protests, and the feminist movement. Young people were actively engaged in these social and political movements, and their actions were often met with resistance and condemnation from conservative segments of society.</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Media Sensationalism:</a:t>
            </a:r>
            <a:r>
              <a:rPr lang="en-GB" b="0" i="0" u="none" strike="noStrike" dirty="0">
                <a:solidFill>
                  <a:srgbClr val="374151"/>
                </a:solidFill>
                <a:effectLst/>
                <a:latin typeface="Arial" panose="020B0604020202020204" pitchFamily="34" charset="0"/>
                <a:cs typeface="Arial" panose="020B0604020202020204" pitchFamily="34" charset="0"/>
              </a:rPr>
              <a:t> The media played a significant role in amplifying and sensationalizing the activities of youth subcultures. Newspaper headlines and television reports often portrayed young people as delinquent, rebellious, or dangerous. Media coverage contributed to the perception of young people as a threat to societal values.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Generational Conflict:</a:t>
            </a:r>
            <a:r>
              <a:rPr lang="en-GB" b="0" i="0" u="none" strike="noStrike" dirty="0">
                <a:solidFill>
                  <a:srgbClr val="374151"/>
                </a:solidFill>
                <a:effectLst/>
                <a:latin typeface="Arial" panose="020B0604020202020204" pitchFamily="34" charset="0"/>
                <a:cs typeface="Arial" panose="020B0604020202020204" pitchFamily="34" charset="0"/>
              </a:rPr>
              <a:t> The generation gap between young people and their parents or older generations became more pronounced during this period. The post-war generation of youth sought to distance itself from the values and norms of their parents, leading to generational tensions. These tensions were often reflected in media narratives and societal reactions.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Moral Panics:</a:t>
            </a:r>
            <a:r>
              <a:rPr lang="en-GB" b="0" i="0" u="none" strike="noStrike" dirty="0">
                <a:solidFill>
                  <a:srgbClr val="374151"/>
                </a:solidFill>
                <a:effectLst/>
                <a:latin typeface="Arial" panose="020B0604020202020204" pitchFamily="34" charset="0"/>
                <a:cs typeface="Arial" panose="020B0604020202020204" pitchFamily="34" charset="0"/>
              </a:rPr>
              <a:t> The concept of "moral panics," as defined by sociologist Stanley Cohen, became more apparent during the 1950s and 1960s. Moral panics involve the exaggerated and sensationalized reactions to perceived social threats. Young people, due to their visible participation in countercultural movements and the media's focus on them, were often </a:t>
            </a:r>
            <a:r>
              <a:rPr lang="en-GB" b="0" i="0" u="none" strike="noStrike" dirty="0" err="1">
                <a:solidFill>
                  <a:srgbClr val="374151"/>
                </a:solidFill>
                <a:effectLst/>
                <a:latin typeface="Arial" panose="020B0604020202020204" pitchFamily="34" charset="0"/>
                <a:cs typeface="Arial" panose="020B0604020202020204" pitchFamily="34" charset="0"/>
              </a:rPr>
              <a:t>labeled</a:t>
            </a:r>
            <a:r>
              <a:rPr lang="en-GB" b="0" i="0" u="none" strike="noStrike" dirty="0">
                <a:solidFill>
                  <a:srgbClr val="374151"/>
                </a:solidFill>
                <a:effectLst/>
                <a:latin typeface="Arial" panose="020B0604020202020204" pitchFamily="34" charset="0"/>
                <a:cs typeface="Arial" panose="020B0604020202020204" pitchFamily="34" charset="0"/>
              </a:rPr>
              <a:t> as deviant and scapegoated during moral panics.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Changing Norms and Values:</a:t>
            </a:r>
            <a:r>
              <a:rPr lang="en-GB" b="0" i="0" u="none" strike="noStrike" dirty="0">
                <a:solidFill>
                  <a:srgbClr val="374151"/>
                </a:solidFill>
                <a:effectLst/>
                <a:latin typeface="Arial" panose="020B0604020202020204" pitchFamily="34" charset="0"/>
                <a:cs typeface="Arial" panose="020B0604020202020204" pitchFamily="34" charset="0"/>
              </a:rPr>
              <a:t> The 1950s and 1960s saw significant shifts in societal norms and values. Traditional norms related to gender roles, sexuality, civil rights, and political activism were being challenged. Young people played a crucial role in pushing for these changes, but their actions were viewed as threatening to established social hierarchies.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Cultural Icons:</a:t>
            </a:r>
            <a:r>
              <a:rPr lang="en-GB" b="0" i="0" u="none" strike="noStrike" dirty="0">
                <a:solidFill>
                  <a:srgbClr val="374151"/>
                </a:solidFill>
                <a:effectLst/>
                <a:latin typeface="Arial" panose="020B0604020202020204" pitchFamily="34" charset="0"/>
                <a:cs typeface="Arial" panose="020B0604020202020204" pitchFamily="34" charset="0"/>
              </a:rPr>
              <a:t> The rise of cultural icons and figures like Elvis Presley, the Beatles, Bob Dylan, and others contributed to the perception of young people as influential and disruptive forces. These figures were often associated with youth rebellion and countercultural movements.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the 1950s and 1960s were a period of significant cultural upheaval, generational conflict, and social change. Young people, often at the forefront of these transformations, challenged traditional norms and values, leading to their portrayal as "folk devils" by conservative elements of society and sensationalist media coverage. This period marked a pivotal moment in the history of youth culture and social movements, with young people becoming symbols of cultural and social change.</a:t>
            </a:r>
          </a:p>
          <a:p>
            <a:endParaRPr lang="en-US" dirty="0"/>
          </a:p>
        </p:txBody>
      </p:sp>
      <p:sp>
        <p:nvSpPr>
          <p:cNvPr id="4" name="Slide Number Placeholder 3"/>
          <p:cNvSpPr>
            <a:spLocks noGrp="1"/>
          </p:cNvSpPr>
          <p:nvPr>
            <p:ph type="sldNum" sz="quarter" idx="5"/>
          </p:nvPr>
        </p:nvSpPr>
        <p:spPr/>
        <p:txBody>
          <a:bodyPr/>
          <a:lstStyle/>
          <a:p>
            <a:fld id="{291E42BD-3812-4C43-8C36-96B897529D7E}" type="slidenum">
              <a:rPr lang="en-US" smtClean="0"/>
              <a:t>25</a:t>
            </a:fld>
            <a:endParaRPr lang="en-US"/>
          </a:p>
        </p:txBody>
      </p:sp>
    </p:spTree>
    <p:extLst>
      <p:ext uri="{BB962C8B-B14F-4D97-AF65-F5344CB8AC3E}">
        <p14:creationId xmlns:p14="http://schemas.microsoft.com/office/powerpoint/2010/main" val="24654117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The 1993 "evil" children moral panic in the United Kingdom was centred around the murder of two-year-old James Bulger and the subsequent trial and conviction of two ten-year-old boys, Jon Venables and Robert Thompson, for his abduction and murder. This case generated widespread public shock, fear, and moral outrage, and it led to a moral panic about youth, childhood, and the perceived threat posed by "evil" children.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the connection between the Jamie Bulger murder and the moral panic surrounding youth:</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The James Bulger Case:</a:t>
            </a:r>
            <a:r>
              <a:rPr lang="en-GB" b="0" i="0" u="none" strike="noStrike" dirty="0">
                <a:solidFill>
                  <a:srgbClr val="374151"/>
                </a:solidFill>
                <a:effectLst/>
                <a:latin typeface="Arial" panose="020B0604020202020204" pitchFamily="34" charset="0"/>
                <a:cs typeface="Arial" panose="020B0604020202020204" pitchFamily="34" charset="0"/>
              </a:rPr>
              <a:t> On February 12, 1993, James Bulger was abducted from a shopping centre in Bootle, England, by two ten-year-old boys, Jon Venables and Robert Thompson. The boys led James on a tragic journey that included torture and ultimately resulted in his murder.</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Discovery and Arrest:</a:t>
            </a:r>
            <a:r>
              <a:rPr lang="en-GB" b="0" i="0" u="none" strike="noStrike" dirty="0">
                <a:solidFill>
                  <a:srgbClr val="374151"/>
                </a:solidFill>
                <a:effectLst/>
                <a:latin typeface="Arial" panose="020B0604020202020204" pitchFamily="34" charset="0"/>
                <a:cs typeface="Arial" panose="020B0604020202020204" pitchFamily="34" charset="0"/>
              </a:rPr>
              <a:t> The discovery of James Bulger's body on a railway track shocked the nation. The subsequent arrest, trial, and conviction of Venables and Thompson for the murder were unprecedented events. The fact that two young children were responsible for such a horrific crime sent shockwaves throughout the UK and beyond.</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Media Coverage:</a:t>
            </a:r>
            <a:r>
              <a:rPr lang="en-GB" b="0" i="0" u="none" strike="noStrike" dirty="0">
                <a:solidFill>
                  <a:srgbClr val="374151"/>
                </a:solidFill>
                <a:effectLst/>
                <a:latin typeface="Arial" panose="020B0604020202020204" pitchFamily="34" charset="0"/>
                <a:cs typeface="Arial" panose="020B0604020202020204" pitchFamily="34" charset="0"/>
              </a:rPr>
              <a:t> The media played a significant role in amplifying the public's reaction to the case. News outlets provided extensive and sensationalized coverage of the murder trial, emphasizing the brutality of the crime and the young age of the perpetrators. The media's focus on the case contributed to the creation of a moral panic.</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"Evil" Children Discourse:</a:t>
            </a:r>
            <a:r>
              <a:rPr lang="en-GB" b="0" i="0" u="none" strike="noStrike" dirty="0">
                <a:solidFill>
                  <a:srgbClr val="374151"/>
                </a:solidFill>
                <a:effectLst/>
                <a:latin typeface="Arial" panose="020B0604020202020204" pitchFamily="34" charset="0"/>
                <a:cs typeface="Arial" panose="020B0604020202020204" pitchFamily="34" charset="0"/>
              </a:rPr>
              <a:t> The Bulger case gave rise to a discourse about "evil" children. Public debates and media discussions centred on the idea that Venables and Thompson were not simply misguided or troubled youth but inherently evil individuals. The notion that children could commit such heinous acts shook societal assumptions about the innocence of childhood.</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Calls for Tougher Measures:</a:t>
            </a:r>
            <a:r>
              <a:rPr lang="en-GB" b="0" i="0" u="none" strike="noStrike" dirty="0">
                <a:solidFill>
                  <a:srgbClr val="374151"/>
                </a:solidFill>
                <a:effectLst/>
                <a:latin typeface="Arial" panose="020B0604020202020204" pitchFamily="34" charset="0"/>
                <a:cs typeface="Arial" panose="020B0604020202020204" pitchFamily="34" charset="0"/>
              </a:rPr>
              <a:t> The moral panic surrounding the case led to calls for tougher measures regarding juvenile offenders. Some segments of society demanded that the two boys be tried and sentenced as adults, which was a departure from established legal norms for dealing with child offenders.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Fear and Stigmatization:</a:t>
            </a:r>
            <a:r>
              <a:rPr lang="en-GB" b="0" i="0" u="none" strike="noStrike" dirty="0">
                <a:solidFill>
                  <a:srgbClr val="374151"/>
                </a:solidFill>
                <a:effectLst/>
                <a:latin typeface="Arial" panose="020B0604020202020204" pitchFamily="34" charset="0"/>
                <a:cs typeface="Arial" panose="020B0604020202020204" pitchFamily="34" charset="0"/>
              </a:rPr>
              <a:t> The Bulger case and the discourse about "evil" children generated fear and stigmatization of young people, particularly those who displayed challenging behaviours or had a history of delinquency. The idea that children could be capable of extreme violence fuelled public anxiety.</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Impact on Juvenile Justice:</a:t>
            </a:r>
            <a:r>
              <a:rPr lang="en-GB" b="0" i="0" u="none" strike="noStrike" dirty="0">
                <a:solidFill>
                  <a:srgbClr val="374151"/>
                </a:solidFill>
                <a:effectLst/>
                <a:latin typeface="Arial" panose="020B0604020202020204" pitchFamily="34" charset="0"/>
                <a:cs typeface="Arial" panose="020B0604020202020204" pitchFamily="34" charset="0"/>
              </a:rPr>
              <a:t> The moral panic influenced public policy discussions about the treatment of juvenile offenders in the criminal justice system. It prompted debates about lowering the age of criminal responsibility and increasing punitive measures for young offenders.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Long-Term Impact:</a:t>
            </a:r>
            <a:r>
              <a:rPr lang="en-GB" b="0" i="0" u="none" strike="noStrike" dirty="0">
                <a:solidFill>
                  <a:srgbClr val="374151"/>
                </a:solidFill>
                <a:effectLst/>
                <a:latin typeface="Arial" panose="020B0604020202020204" pitchFamily="34" charset="0"/>
                <a:cs typeface="Arial" panose="020B0604020202020204" pitchFamily="34" charset="0"/>
              </a:rPr>
              <a:t> The James Bulger case and the moral panic surrounding it had a lasting impact on public perceptions of childhood, crime, and the treatment of young offenders. It remains a significant and controversial episode in the history of youth justice in the UK.</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The James Bulger murder and the moral panic it generated highlighted the complexity of societal reactions to extreme cases involving children and crime. It raised questions about the nature of childhood, responsibility, and the treatment of young offenders within the legal system. The case continues to be studied and discussed in the context of criminology, sociology, and psychology to understand the factors that contributed to the moral panic and the subsequent policy responses.</a:t>
            </a:r>
          </a:p>
          <a:p>
            <a:endParaRPr lang="en-US" dirty="0"/>
          </a:p>
        </p:txBody>
      </p:sp>
      <p:sp>
        <p:nvSpPr>
          <p:cNvPr id="4" name="Slide Number Placeholder 3"/>
          <p:cNvSpPr>
            <a:spLocks noGrp="1"/>
          </p:cNvSpPr>
          <p:nvPr>
            <p:ph type="sldNum" sz="quarter" idx="5"/>
          </p:nvPr>
        </p:nvSpPr>
        <p:spPr/>
        <p:txBody>
          <a:bodyPr/>
          <a:lstStyle/>
          <a:p>
            <a:fld id="{291E42BD-3812-4C43-8C36-96B897529D7E}" type="slidenum">
              <a:rPr lang="en-US" smtClean="0"/>
              <a:t>26</a:t>
            </a:fld>
            <a:endParaRPr lang="en-US"/>
          </a:p>
        </p:txBody>
      </p:sp>
    </p:spTree>
    <p:extLst>
      <p:ext uri="{BB962C8B-B14F-4D97-AF65-F5344CB8AC3E}">
        <p14:creationId xmlns:p14="http://schemas.microsoft.com/office/powerpoint/2010/main" val="34489976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The moral panic surrounding children as "tragic victims" in 1996 refers to a specific period of heightened public concern and media attention related to the victimization of children. During this time, several high-profile cases of child abuse, abduction, and harm received extensive media coverage, leading to widespread fear and moral outrage. The characterization of children as "tragic victims" underscored the perception that children were vulnerable to harm and exploitation, and it prompted societal responses aimed at protecting children.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some key elements of this moral panic:</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Media Sensationalism:</a:t>
            </a:r>
            <a:r>
              <a:rPr lang="en-GB" b="0" i="0" u="none" strike="noStrike" dirty="0">
                <a:solidFill>
                  <a:srgbClr val="374151"/>
                </a:solidFill>
                <a:effectLst/>
                <a:latin typeface="Arial" panose="020B0604020202020204" pitchFamily="34" charset="0"/>
                <a:cs typeface="Arial" panose="020B0604020202020204" pitchFamily="34" charset="0"/>
              </a:rPr>
              <a:t> The media played a significant role in amplifying the perception of children as "tragic victims." High-profile cases of child abuse and abduction were extensively covered, often with sensationalized reporting that highlighted the graphic details of these incidents. The media's focus on these cases contributed to public fear and outrage.</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High-Profile Cases:</a:t>
            </a:r>
            <a:r>
              <a:rPr lang="en-GB" b="0" i="0" u="none" strike="noStrike" dirty="0">
                <a:solidFill>
                  <a:srgbClr val="374151"/>
                </a:solidFill>
                <a:effectLst/>
                <a:latin typeface="Arial" panose="020B0604020202020204" pitchFamily="34" charset="0"/>
                <a:cs typeface="Arial" panose="020B0604020202020204" pitchFamily="34" charset="0"/>
              </a:rPr>
              <a:t> Several well-known cases contributed to the moral panic during this period. These cases often involved the abduction or abuse of children, and they garnered national and international attention. Notable cases included the JonBenét Ramsey murder case in the United States and the disappearance of Sarah Payne in the United Kingdom.</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Fear and Anxiety:</a:t>
            </a:r>
            <a:r>
              <a:rPr lang="en-GB" b="0" i="0" u="none" strike="noStrike" dirty="0">
                <a:solidFill>
                  <a:srgbClr val="374151"/>
                </a:solidFill>
                <a:effectLst/>
                <a:latin typeface="Arial" panose="020B0604020202020204" pitchFamily="34" charset="0"/>
                <a:cs typeface="Arial" panose="020B0604020202020204" pitchFamily="34" charset="0"/>
              </a:rPr>
              <a:t> The media coverage of these cases led to heightened fear and anxiety among parents and the general public. Concerns about the safety of children in their communities and homes became more pronounced, and parents often felt a heightened sense of vigilance and protectiveness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Moral Outrage:</a:t>
            </a:r>
            <a:r>
              <a:rPr lang="en-GB" b="0" i="0" u="none" strike="noStrike" dirty="0">
                <a:solidFill>
                  <a:srgbClr val="374151"/>
                </a:solidFill>
                <a:effectLst/>
                <a:latin typeface="Arial" panose="020B0604020202020204" pitchFamily="34" charset="0"/>
                <a:cs typeface="Arial" panose="020B0604020202020204" pitchFamily="34" charset="0"/>
              </a:rPr>
              <a:t> The moral panic was characterized by moral outrage over the victimization of children. The public demanded justice for the victims and called for stricter laws and penalties for offenders. There was a strong push for measures to enhance child protection.</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Policy Responses:</a:t>
            </a:r>
            <a:r>
              <a:rPr lang="en-GB" b="0" i="0" u="none" strike="noStrike" dirty="0">
                <a:solidFill>
                  <a:srgbClr val="374151"/>
                </a:solidFill>
                <a:effectLst/>
                <a:latin typeface="Arial" panose="020B0604020202020204" pitchFamily="34" charset="0"/>
                <a:cs typeface="Arial" panose="020B0604020202020204" pitchFamily="34" charset="0"/>
              </a:rPr>
              <a:t> The moral panic prompted policy responses aimed at improving child safety and welfare. These responses included changes in legislation related to child protection, increased law enforcement efforts to address child abuse, and the development of national and local programs and initiatives to support children and families.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Impact on Parenting:</a:t>
            </a:r>
            <a:r>
              <a:rPr lang="en-GB" b="0" i="0" u="none" strike="noStrike" dirty="0">
                <a:solidFill>
                  <a:srgbClr val="374151"/>
                </a:solidFill>
                <a:effectLst/>
                <a:latin typeface="Arial" panose="020B0604020202020204" pitchFamily="34" charset="0"/>
                <a:cs typeface="Arial" panose="020B0604020202020204" pitchFamily="34" charset="0"/>
              </a:rPr>
              <a:t> The moral panic influenced parenting practices, with parents becoming more cautious and protective of their children. Some parents limited their children's freedom and independence in response to heightened safety concerns.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Child Welfare Advocacy:</a:t>
            </a:r>
            <a:r>
              <a:rPr lang="en-GB" b="0" i="0" u="none" strike="noStrike" dirty="0">
                <a:solidFill>
                  <a:srgbClr val="374151"/>
                </a:solidFill>
                <a:effectLst/>
                <a:latin typeface="Arial" panose="020B0604020202020204" pitchFamily="34" charset="0"/>
                <a:cs typeface="Arial" panose="020B0604020202020204" pitchFamily="34" charset="0"/>
              </a:rPr>
              <a:t> Child welfare organizations and advocates used the moral panic as an opportunity to raise awareness about child abuse and advocate for the rights and safety of children. They played a crucial role in shaping public discourse and policy changes.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Media Ethics and Coverage:</a:t>
            </a:r>
            <a:r>
              <a:rPr lang="en-GB" b="0" i="0" u="none" strike="noStrike" dirty="0">
                <a:solidFill>
                  <a:srgbClr val="374151"/>
                </a:solidFill>
                <a:effectLst/>
                <a:latin typeface="Arial" panose="020B0604020202020204" pitchFamily="34" charset="0"/>
                <a:cs typeface="Arial" panose="020B0604020202020204" pitchFamily="34" charset="0"/>
              </a:rPr>
              <a:t> The moral panic also led to discussions about media ethics and responsible reporting, particularly regarding the protection of children's privacy and the potential negative impact of sensationalized coverage on victims and their families.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Overall, the moral panic of 1996 surrounding children as "tragic victims" highlighted the societal response to cases of child victimization. It underscored the importance of child protection and the need for policies and practices to safeguard children from harm. While the moral panic reflected genuine concerns for children's well-being, it also raised questions about the role of the media in shaping public perceptions and the potential for policy responses to be driven by fear and emotion.</a:t>
            </a:r>
          </a:p>
          <a:p>
            <a:endParaRPr lang="en-US" dirty="0"/>
          </a:p>
        </p:txBody>
      </p:sp>
      <p:sp>
        <p:nvSpPr>
          <p:cNvPr id="4" name="Slide Number Placeholder 3"/>
          <p:cNvSpPr>
            <a:spLocks noGrp="1"/>
          </p:cNvSpPr>
          <p:nvPr>
            <p:ph type="sldNum" sz="quarter" idx="5"/>
          </p:nvPr>
        </p:nvSpPr>
        <p:spPr/>
        <p:txBody>
          <a:bodyPr/>
          <a:lstStyle/>
          <a:p>
            <a:fld id="{291E42BD-3812-4C43-8C36-96B897529D7E}" type="slidenum">
              <a:rPr lang="en-US" smtClean="0"/>
              <a:t>27</a:t>
            </a:fld>
            <a:endParaRPr lang="en-US"/>
          </a:p>
        </p:txBody>
      </p:sp>
    </p:spTree>
    <p:extLst>
      <p:ext uri="{BB962C8B-B14F-4D97-AF65-F5344CB8AC3E}">
        <p14:creationId xmlns:p14="http://schemas.microsoft.com/office/powerpoint/2010/main" val="21223692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1E42BD-3812-4C43-8C36-96B897529D7E}" type="slidenum">
              <a:rPr lang="en-US" smtClean="0"/>
              <a:t>28</a:t>
            </a:fld>
            <a:endParaRPr lang="en-US"/>
          </a:p>
        </p:txBody>
      </p:sp>
    </p:spTree>
    <p:extLst>
      <p:ext uri="{BB962C8B-B14F-4D97-AF65-F5344CB8AC3E}">
        <p14:creationId xmlns:p14="http://schemas.microsoft.com/office/powerpoint/2010/main" val="31827630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4.47 mins long </a:t>
            </a:r>
          </a:p>
        </p:txBody>
      </p:sp>
      <p:sp>
        <p:nvSpPr>
          <p:cNvPr id="4" name="Slide Number Placeholder 3"/>
          <p:cNvSpPr>
            <a:spLocks noGrp="1"/>
          </p:cNvSpPr>
          <p:nvPr>
            <p:ph type="sldNum" sz="quarter" idx="5"/>
          </p:nvPr>
        </p:nvSpPr>
        <p:spPr/>
        <p:txBody>
          <a:bodyPr/>
          <a:lstStyle/>
          <a:p>
            <a:fld id="{291E42BD-3812-4C43-8C36-96B897529D7E}" type="slidenum">
              <a:rPr lang="en-US" smtClean="0"/>
              <a:t>29</a:t>
            </a:fld>
            <a:endParaRPr lang="en-US"/>
          </a:p>
        </p:txBody>
      </p:sp>
    </p:spTree>
    <p:extLst>
      <p:ext uri="{BB962C8B-B14F-4D97-AF65-F5344CB8AC3E}">
        <p14:creationId xmlns:p14="http://schemas.microsoft.com/office/powerpoint/2010/main" val="30825715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1E42BD-3812-4C43-8C36-96B897529D7E}" type="slidenum">
              <a:rPr lang="en-US" smtClean="0"/>
              <a:t>32</a:t>
            </a:fld>
            <a:endParaRPr lang="en-US"/>
          </a:p>
        </p:txBody>
      </p:sp>
    </p:spTree>
    <p:extLst>
      <p:ext uri="{BB962C8B-B14F-4D97-AF65-F5344CB8AC3E}">
        <p14:creationId xmlns:p14="http://schemas.microsoft.com/office/powerpoint/2010/main" val="41408358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91E42BD-3812-4C43-8C36-96B897529D7E}" type="slidenum">
              <a:rPr lang="en-US" smtClean="0"/>
              <a:t>34</a:t>
            </a:fld>
            <a:endParaRPr lang="en-US"/>
          </a:p>
        </p:txBody>
      </p:sp>
    </p:spTree>
    <p:extLst>
      <p:ext uri="{BB962C8B-B14F-4D97-AF65-F5344CB8AC3E}">
        <p14:creationId xmlns:p14="http://schemas.microsoft.com/office/powerpoint/2010/main" val="38937176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1/24/24</a:t>
            </a:fld>
            <a:endParaRPr lang="en-US" dirty="0"/>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dirty="0"/>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638731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4ED5C-5A53-433E-8A55-46F54CE81DA5}" type="datetime1">
              <a:rPr lang="en-US" smtClean="0"/>
              <a:t>1/24/24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19485225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29CABC0C-B6DF-45E9-B954-11C99AA62C3E}" type="datetime1">
              <a:rPr lang="en-US" smtClean="0"/>
              <a:t>1/24/24</a:t>
            </a:fld>
            <a:endParaRPr lang="en-US" dirty="0"/>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200633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AB71B9-2624-4F21-93EE-35A78B1A0DAD}" type="datetime1">
              <a:rPr lang="en-US" smtClean="0"/>
              <a:t>1/24/24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72407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D37C2A-BE2E-4840-A907-3254E2916C96}" type="datetime1">
              <a:rPr lang="en-US" smtClean="0"/>
              <a:t>1/24/24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200592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CD215-1C45-48A0-8534-39FFE8A7C95A}" type="datetime1">
              <a:rPr lang="en-US" smtClean="0"/>
              <a:t>1/24/24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2645137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D3363A0F-DEF3-4134-98D0-2E1276938A8B}" type="datetime1">
              <a:rPr lang="en-US" smtClean="0"/>
              <a:t>1/24/24</a:t>
            </a:fld>
            <a:endParaRPr lang="en-US" dirty="0"/>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0973480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endParaRPr lang="en-US" dirty="0"/>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61A2E4C8-2960-4ADD-862C-4D9643CB15AC}" type="datetime1">
              <a:rPr lang="en-US" smtClean="0"/>
              <a:t>1/24/24</a:t>
            </a:fld>
            <a:endParaRPr lang="en-US" dirty="0"/>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dirty="0"/>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998676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48BDEA15-09CD-4275-A8E0-385C965F48B0}" type="datetime1">
              <a:rPr lang="en-US" smtClean="0"/>
              <a:t>1/24/24</a:t>
            </a:fld>
            <a:endParaRPr lang="en-US" dirty="0"/>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p>
        </p:txBody>
      </p:sp>
    </p:spTree>
    <p:extLst>
      <p:ext uri="{BB962C8B-B14F-4D97-AF65-F5344CB8AC3E}">
        <p14:creationId xmlns:p14="http://schemas.microsoft.com/office/powerpoint/2010/main" val="26622325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1BC61-5547-4A60-8DA1-6699760D9972}" type="datetime1">
              <a:rPr lang="en-US" smtClean="0"/>
              <a:t>1/24/24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17782726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4B9D1C6-60D0-4CD1-8F31-F912522EB041}" type="datetime1">
              <a:rPr lang="en-US" smtClean="0"/>
              <a:t>1/24/24</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9853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4AF8082C-0922-4249-A612-B415F5231620}" type="datetime1">
              <a:rPr lang="en-US" smtClean="0"/>
              <a:t>1/24/24</a:t>
            </a:fld>
            <a:endParaRPr lang="en-US" dirty="0"/>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80123901"/>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50" r:id="rId4"/>
    <p:sldLayoutId id="2147483751" r:id="rId5"/>
    <p:sldLayoutId id="2147483756" r:id="rId6"/>
    <p:sldLayoutId id="2147483752" r:id="rId7"/>
    <p:sldLayoutId id="2147483753" r:id="rId8"/>
    <p:sldLayoutId id="2147483754" r:id="rId9"/>
    <p:sldLayoutId id="2147483755" r:id="rId10"/>
    <p:sldLayoutId id="2147483757" r:id="rId11"/>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youtube.com/watch?v=r61ks18Bd7I"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jpeg"/></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Rf_jKzB3SLY"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www.youtube.com/watch?v=iVT31s2y_Pc#action=share"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B725BC23-E0DD-4037-B2B8-7B6FA6454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0">
            <a:extLst>
              <a:ext uri="{FF2B5EF4-FFF2-40B4-BE49-F238E27FC236}">
                <a16:creationId xmlns:a16="http://schemas.microsoft.com/office/drawing/2014/main" id="{199EE120-2D35-4A48-BAAE-238F986A1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3">
            <a:extLst>
              <a:ext uri="{FF2B5EF4-FFF2-40B4-BE49-F238E27FC236}">
                <a16:creationId xmlns:a16="http://schemas.microsoft.com/office/drawing/2014/main" id="{AD61224B-632B-4CAB-BA57-C976F69426D9}"/>
              </a:ext>
            </a:extLst>
          </p:cNvPr>
          <p:cNvPicPr>
            <a:picLocks noChangeAspect="1"/>
          </p:cNvPicPr>
          <p:nvPr/>
        </p:nvPicPr>
        <p:blipFill rotWithShape="1">
          <a:blip r:embed="rId3"/>
          <a:srcRect r="-1" b="2427"/>
          <a:stretch/>
        </p:blipFill>
        <p:spPr>
          <a:xfrm>
            <a:off x="20" y="1804072"/>
            <a:ext cx="4458058" cy="4349801"/>
          </a:xfrm>
          <a:prstGeom prst="rect">
            <a:avLst/>
          </a:prstGeom>
        </p:spPr>
      </p:pic>
      <p:sp>
        <p:nvSpPr>
          <p:cNvPr id="22" name="Rectangle 12">
            <a:extLst>
              <a:ext uri="{FF2B5EF4-FFF2-40B4-BE49-F238E27FC236}">
                <a16:creationId xmlns:a16="http://schemas.microsoft.com/office/drawing/2014/main" id="{552F9EAC-0C70-441C-AC78-65174C28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1740090"/>
            <a:ext cx="7765922" cy="442752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FA4F11-128E-426C-9246-B6EAD6830846}"/>
              </a:ext>
            </a:extLst>
          </p:cNvPr>
          <p:cNvSpPr>
            <a:spLocks noGrp="1"/>
          </p:cNvSpPr>
          <p:nvPr>
            <p:ph type="ctrTitle"/>
          </p:nvPr>
        </p:nvSpPr>
        <p:spPr>
          <a:xfrm>
            <a:off x="4882101" y="2146851"/>
            <a:ext cx="6666980" cy="2658269"/>
          </a:xfrm>
        </p:spPr>
        <p:txBody>
          <a:bodyPr anchor="ctr">
            <a:normAutofit/>
          </a:bodyPr>
          <a:lstStyle/>
          <a:p>
            <a:pPr>
              <a:lnSpc>
                <a:spcPct val="115000"/>
              </a:lnSpc>
            </a:pPr>
            <a:r>
              <a:rPr lang="en-GB" sz="4200" dirty="0">
                <a:latin typeface="Calibri" panose="020F0502020204030204" pitchFamily="34" charset="0"/>
                <a:cs typeface="Calibri" panose="020F0502020204030204" pitchFamily="34" charset="0"/>
              </a:rPr>
              <a:t>Policing Models, Powers and Society</a:t>
            </a:r>
          </a:p>
        </p:txBody>
      </p:sp>
      <p:sp>
        <p:nvSpPr>
          <p:cNvPr id="3" name="Subtitle 2">
            <a:extLst>
              <a:ext uri="{FF2B5EF4-FFF2-40B4-BE49-F238E27FC236}">
                <a16:creationId xmlns:a16="http://schemas.microsoft.com/office/drawing/2014/main" id="{F8D6DB7E-1C26-47F1-8C67-7487619C2F62}"/>
              </a:ext>
            </a:extLst>
          </p:cNvPr>
          <p:cNvSpPr>
            <a:spLocks noGrp="1"/>
          </p:cNvSpPr>
          <p:nvPr>
            <p:ph type="subTitle" idx="1"/>
          </p:nvPr>
        </p:nvSpPr>
        <p:spPr>
          <a:xfrm>
            <a:off x="4882102" y="4810937"/>
            <a:ext cx="6666980" cy="1172200"/>
          </a:xfrm>
        </p:spPr>
        <p:txBody>
          <a:bodyPr anchor="t">
            <a:normAutofit/>
          </a:bodyPr>
          <a:lstStyle/>
          <a:p>
            <a:pPr>
              <a:lnSpc>
                <a:spcPct val="140000"/>
              </a:lnSpc>
            </a:pPr>
            <a:r>
              <a:rPr lang="en-GB" sz="2000" b="1" dirty="0">
                <a:latin typeface="Calibri" panose="020F0502020204030204" pitchFamily="34" charset="0"/>
                <a:cs typeface="Calibri" panose="020F0502020204030204" pitchFamily="34" charset="0"/>
              </a:rPr>
              <a:t>Week 4</a:t>
            </a:r>
          </a:p>
          <a:p>
            <a:pPr>
              <a:lnSpc>
                <a:spcPct val="140000"/>
              </a:lnSpc>
            </a:pPr>
            <a:r>
              <a:rPr lang="en-GB" sz="2000" b="1" dirty="0">
                <a:latin typeface="Calibri" panose="020F0502020204030204" pitchFamily="34" charset="0"/>
                <a:cs typeface="Calibri" panose="020F0502020204030204" pitchFamily="34" charset="0"/>
              </a:rPr>
              <a:t>Moral Panic &amp; Theories </a:t>
            </a:r>
          </a:p>
        </p:txBody>
      </p:sp>
      <p:sp>
        <p:nvSpPr>
          <p:cNvPr id="15" name="Rectangle 14">
            <a:extLst>
              <a:ext uri="{FF2B5EF4-FFF2-40B4-BE49-F238E27FC236}">
                <a16:creationId xmlns:a16="http://schemas.microsoft.com/office/drawing/2014/main" id="{0D48F6B8-EF56-4340-982E-F4D6F5DC2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75380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C596C40-FEA6-4867-853D-CF37DE3B6B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DC7C5E2-274E-49A3-A8E0-46A5B8CAC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6CF8D2C-9E01-48EC-8DDF-8A1FF60AE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308419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txBody>
          <a:bodyPr/>
          <a:lstStyle/>
          <a:p>
            <a:endParaRPr lang="en-US"/>
          </a:p>
        </p:txBody>
      </p:sp>
      <p:sp>
        <p:nvSpPr>
          <p:cNvPr id="139" name="Rectangle 138">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1" name="Rectangle 140">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 name="Rectangle 142">
            <a:extLst>
              <a:ext uri="{FF2B5EF4-FFF2-40B4-BE49-F238E27FC236}">
                <a16:creationId xmlns:a16="http://schemas.microsoft.com/office/drawing/2014/main" id="{362F176A-9349-4CD7-8042-59C0200C8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0904" y="0"/>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Rectangle 144">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95508"/>
            <a:ext cx="7582419"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943E95-DFE8-4711-B267-6FCBA8D14D52}"/>
              </a:ext>
            </a:extLst>
          </p:cNvPr>
          <p:cNvSpPr>
            <a:spLocks noGrp="1"/>
          </p:cNvSpPr>
          <p:nvPr>
            <p:ph type="title"/>
          </p:nvPr>
        </p:nvSpPr>
        <p:spPr>
          <a:xfrm>
            <a:off x="1139589" y="1709530"/>
            <a:ext cx="5837464" cy="3311479"/>
          </a:xfrm>
        </p:spPr>
        <p:txBody>
          <a:bodyPr vert="horz" lIns="109728" tIns="109728" rIns="109728" bIns="91440" rtlCol="0" anchor="b">
            <a:normAutofit/>
          </a:bodyPr>
          <a:lstStyle/>
          <a:p>
            <a:pPr>
              <a:lnSpc>
                <a:spcPct val="115000"/>
              </a:lnSpc>
            </a:pPr>
            <a:r>
              <a:rPr lang="en-US" sz="5600" b="0" cap="all" dirty="0">
                <a:solidFill>
                  <a:schemeClr val="tx2"/>
                </a:solidFill>
              </a:rPr>
              <a:t>Folk Devils and Moral Panics</a:t>
            </a:r>
          </a:p>
        </p:txBody>
      </p:sp>
      <p:pic>
        <p:nvPicPr>
          <p:cNvPr id="1026" name="Picture 2" descr="Mods and Rockers | Toluna">
            <a:extLst>
              <a:ext uri="{FF2B5EF4-FFF2-40B4-BE49-F238E27FC236}">
                <a16:creationId xmlns:a16="http://schemas.microsoft.com/office/drawing/2014/main" id="{2EF0F5BF-4384-456E-B476-A55504028A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897" r="16667" b="3"/>
          <a:stretch/>
        </p:blipFill>
        <p:spPr bwMode="auto">
          <a:xfrm>
            <a:off x="7585467" y="1074544"/>
            <a:ext cx="4606533" cy="5069861"/>
          </a:xfrm>
          <a:prstGeom prst="rect">
            <a:avLst/>
          </a:prstGeom>
          <a:noFill/>
          <a:extLst>
            <a:ext uri="{909E8E84-426E-40DD-AFC4-6F175D3DCCD1}">
              <a14:hiddenFill xmlns:a14="http://schemas.microsoft.com/office/drawing/2010/main">
                <a:solidFill>
                  <a:srgbClr val="FFFFFF"/>
                </a:solidFill>
              </a14:hiddenFill>
            </a:ext>
          </a:extLst>
        </p:spPr>
      </p:pic>
      <p:sp>
        <p:nvSpPr>
          <p:cNvPr id="147" name="Rectangle 146">
            <a:extLst>
              <a:ext uri="{FF2B5EF4-FFF2-40B4-BE49-F238E27FC236}">
                <a16:creationId xmlns:a16="http://schemas.microsoft.com/office/drawing/2014/main" id="{4E9A171F-91A7-42F8-B25C-E38B244E7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Rectangle 148">
            <a:extLst>
              <a:ext uri="{FF2B5EF4-FFF2-40B4-BE49-F238E27FC236}">
                <a16:creationId xmlns:a16="http://schemas.microsoft.com/office/drawing/2014/main" id="{57851D67-7085-40E2-B146-F91433A28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1" name="Rectangle 150">
            <a:extLst>
              <a:ext uri="{FF2B5EF4-FFF2-40B4-BE49-F238E27FC236}">
                <a16:creationId xmlns:a16="http://schemas.microsoft.com/office/drawing/2014/main" id="{985AAE23-FCB6-4663-907C-0110B0FDC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 name="Rectangle 152">
            <a:extLst>
              <a:ext uri="{FF2B5EF4-FFF2-40B4-BE49-F238E27FC236}">
                <a16:creationId xmlns:a16="http://schemas.microsoft.com/office/drawing/2014/main" id="{9C969C2C-E7E3-4052-87D4-61E733EC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5" name="Rectangle 154">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9414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ED69555-EE48-4B19-812B-4E1068DBF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txBody>
          <a:bodyPr/>
          <a:lstStyle/>
          <a:p>
            <a:endParaRPr lang="en-US"/>
          </a:p>
        </p:txBody>
      </p:sp>
      <p:sp>
        <p:nvSpPr>
          <p:cNvPr id="75" name="Rectangle 74">
            <a:extLst>
              <a:ext uri="{FF2B5EF4-FFF2-40B4-BE49-F238E27FC236}">
                <a16:creationId xmlns:a16="http://schemas.microsoft.com/office/drawing/2014/main" id="{6B72EEBA-3A5D-41CE-8465-A45A0F656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7" name="Rectangle 76">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362F176A-9349-4CD7-8042-59C0200C8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0904" y="0"/>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95508"/>
            <a:ext cx="7582419"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7BC7CD-EF35-45C2-AC42-FAB5ECFAB10A}"/>
              </a:ext>
            </a:extLst>
          </p:cNvPr>
          <p:cNvSpPr>
            <a:spLocks noGrp="1"/>
          </p:cNvSpPr>
          <p:nvPr>
            <p:ph type="title"/>
          </p:nvPr>
        </p:nvSpPr>
        <p:spPr>
          <a:xfrm>
            <a:off x="1139589" y="1709530"/>
            <a:ext cx="5837464" cy="3311479"/>
          </a:xfrm>
        </p:spPr>
        <p:txBody>
          <a:bodyPr vert="horz" lIns="109728" tIns="109728" rIns="109728" bIns="91440" rtlCol="0" anchor="b">
            <a:normAutofit/>
          </a:bodyPr>
          <a:lstStyle/>
          <a:p>
            <a:pPr>
              <a:lnSpc>
                <a:spcPct val="125000"/>
              </a:lnSpc>
            </a:pPr>
            <a:r>
              <a:rPr lang="en-US" sz="6000" b="0" cap="all">
                <a:solidFill>
                  <a:schemeClr val="tx2"/>
                </a:solidFill>
              </a:rPr>
              <a:t>Stan Cohen 1972</a:t>
            </a:r>
          </a:p>
        </p:txBody>
      </p:sp>
      <p:pic>
        <p:nvPicPr>
          <p:cNvPr id="2050" name="Picture 2" descr="Folk Devils and Moral Panics by Stanley Cohen">
            <a:extLst>
              <a:ext uri="{FF2B5EF4-FFF2-40B4-BE49-F238E27FC236}">
                <a16:creationId xmlns:a16="http://schemas.microsoft.com/office/drawing/2014/main" id="{128AAC4E-A77C-4F10-A882-32D28C86922B}"/>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15032" r="-1" b="16456"/>
          <a:stretch/>
        </p:blipFill>
        <p:spPr bwMode="auto">
          <a:xfrm>
            <a:off x="7585467" y="1074544"/>
            <a:ext cx="4606533" cy="5069861"/>
          </a:xfrm>
          <a:prstGeom prst="rect">
            <a:avLst/>
          </a:prstGeom>
          <a:noFill/>
          <a:extLst>
            <a:ext uri="{909E8E84-426E-40DD-AFC4-6F175D3DCCD1}">
              <a14:hiddenFill xmlns:a14="http://schemas.microsoft.com/office/drawing/2010/main">
                <a:solidFill>
                  <a:srgbClr val="FFFFFF"/>
                </a:solidFill>
              </a14:hiddenFill>
            </a:ext>
          </a:extLst>
        </p:spPr>
      </p:pic>
      <p:sp>
        <p:nvSpPr>
          <p:cNvPr id="83" name="Rectangle 82">
            <a:extLst>
              <a:ext uri="{FF2B5EF4-FFF2-40B4-BE49-F238E27FC236}">
                <a16:creationId xmlns:a16="http://schemas.microsoft.com/office/drawing/2014/main" id="{4E9A171F-91A7-42F8-B25C-E38B244E7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57851D67-7085-40E2-B146-F91433A28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985AAE23-FCB6-4663-907C-0110B0FDC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9C969C2C-E7E3-4052-87D4-61E733EC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90">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655622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3" name="Rectangle 1032">
            <a:extLst>
              <a:ext uri="{FF2B5EF4-FFF2-40B4-BE49-F238E27FC236}">
                <a16:creationId xmlns:a16="http://schemas.microsoft.com/office/drawing/2014/main" id="{DEB1CCE3-FB1D-471C-9AFE-D20E81E64A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896A8A-E761-4FBC-827D-FCB63A1FF4D9}"/>
              </a:ext>
            </a:extLst>
          </p:cNvPr>
          <p:cNvSpPr>
            <a:spLocks noGrp="1"/>
          </p:cNvSpPr>
          <p:nvPr>
            <p:ph type="title"/>
          </p:nvPr>
        </p:nvSpPr>
        <p:spPr>
          <a:xfrm>
            <a:off x="1434622" y="1113327"/>
            <a:ext cx="4862811" cy="2019488"/>
          </a:xfrm>
        </p:spPr>
        <p:txBody>
          <a:bodyPr>
            <a:normAutofit/>
          </a:bodyPr>
          <a:lstStyle/>
          <a:p>
            <a:r>
              <a:rPr lang="en-GB">
                <a:solidFill>
                  <a:schemeClr val="bg1"/>
                </a:solidFill>
              </a:rPr>
              <a:t>What are Folk Devils?</a:t>
            </a:r>
          </a:p>
        </p:txBody>
      </p:sp>
      <p:sp>
        <p:nvSpPr>
          <p:cNvPr id="1035" name="Rectangle 1034">
            <a:extLst>
              <a:ext uri="{FF2B5EF4-FFF2-40B4-BE49-F238E27FC236}">
                <a16:creationId xmlns:a16="http://schemas.microsoft.com/office/drawing/2014/main" id="{60F38E87-6AF8-4488-B608-9FA2F57B4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ECC3B76D-CC6E-42D0-8666-2A2164AB5A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355896"/>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32BA9D6C-8214-4E25-AF8B-48762AD8D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9" y="3419903"/>
            <a:ext cx="5789163" cy="3438097"/>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DBE9B8BD-472F-4F54-AC9D-101EE34969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Rectangle 1042">
            <a:extLst>
              <a:ext uri="{FF2B5EF4-FFF2-40B4-BE49-F238E27FC236}">
                <a16:creationId xmlns:a16="http://schemas.microsoft.com/office/drawing/2014/main" id="{0871A14F-64B0-4CCE-900E-695C55EFF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8704D43-9C04-4E21-8112-C1831009F551}"/>
              </a:ext>
            </a:extLst>
          </p:cNvPr>
          <p:cNvSpPr>
            <a:spLocks noGrp="1"/>
          </p:cNvSpPr>
          <p:nvPr>
            <p:ph idx="1"/>
          </p:nvPr>
        </p:nvSpPr>
        <p:spPr>
          <a:xfrm>
            <a:off x="1434622" y="3707541"/>
            <a:ext cx="5117253" cy="2505801"/>
          </a:xfrm>
        </p:spPr>
        <p:txBody>
          <a:bodyPr anchor="t">
            <a:normAutofit/>
          </a:bodyPr>
          <a:lstStyle/>
          <a:p>
            <a:r>
              <a:rPr lang="en-GB" dirty="0"/>
              <a:t>Who counts as a folk devil?</a:t>
            </a:r>
          </a:p>
          <a:p>
            <a:endParaRPr lang="en-GB" dirty="0"/>
          </a:p>
          <a:p>
            <a:r>
              <a:rPr lang="en-GB" dirty="0"/>
              <a:t>Where do you get this idea from?</a:t>
            </a:r>
          </a:p>
        </p:txBody>
      </p:sp>
      <p:sp>
        <p:nvSpPr>
          <p:cNvPr id="1045" name="Rectangle 1044">
            <a:extLst>
              <a:ext uri="{FF2B5EF4-FFF2-40B4-BE49-F238E27FC236}">
                <a16:creationId xmlns:a16="http://schemas.microsoft.com/office/drawing/2014/main" id="{0FDBC76A-295F-4635-A28D-ADA24F383A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olk Devils and Moral Panics: Creation of Mods and Rockers: Amazon.co.uk:  Cohen, Stanley: 9780415267120: Books">
            <a:extLst>
              <a:ext uri="{FF2B5EF4-FFF2-40B4-BE49-F238E27FC236}">
                <a16:creationId xmlns:a16="http://schemas.microsoft.com/office/drawing/2014/main" id="{F9AD3539-E076-67B6-081F-903D0483B5B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47024" y="484632"/>
            <a:ext cx="3757887" cy="58247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05841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CA4CB2-9071-41EB-AABB-2D8EB939D0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Magnifying glass and question mark">
            <a:extLst>
              <a:ext uri="{FF2B5EF4-FFF2-40B4-BE49-F238E27FC236}">
                <a16:creationId xmlns:a16="http://schemas.microsoft.com/office/drawing/2014/main" id="{E5577BAB-FAD0-2BBD-D2D9-DC32F5E56CCF}"/>
              </a:ext>
            </a:extLst>
          </p:cNvPr>
          <p:cNvPicPr>
            <a:picLocks noChangeAspect="1"/>
          </p:cNvPicPr>
          <p:nvPr/>
        </p:nvPicPr>
        <p:blipFill rotWithShape="1">
          <a:blip r:embed="rId3"/>
          <a:srcRect l="27082" r="23432" b="-2"/>
          <a:stretch/>
        </p:blipFill>
        <p:spPr>
          <a:xfrm>
            <a:off x="1" y="10"/>
            <a:ext cx="4654296" cy="5290511"/>
          </a:xfrm>
          <a:prstGeom prst="rect">
            <a:avLst/>
          </a:prstGeom>
        </p:spPr>
      </p:pic>
      <p:sp>
        <p:nvSpPr>
          <p:cNvPr id="11" name="Rectangle 10">
            <a:extLst>
              <a:ext uri="{FF2B5EF4-FFF2-40B4-BE49-F238E27FC236}">
                <a16:creationId xmlns:a16="http://schemas.microsoft.com/office/drawing/2014/main" id="{EB86F6BD-9C49-4F4F-99EA-9C5AA3183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97806" y="-2"/>
            <a:ext cx="7494194" cy="1641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8EF985-0E4D-4F89-B98B-C83AA4AE46F3}"/>
              </a:ext>
            </a:extLst>
          </p:cNvPr>
          <p:cNvSpPr>
            <a:spLocks noGrp="1"/>
          </p:cNvSpPr>
          <p:nvPr>
            <p:ph type="title"/>
          </p:nvPr>
        </p:nvSpPr>
        <p:spPr>
          <a:xfrm>
            <a:off x="5376671" y="265706"/>
            <a:ext cx="6399212" cy="1162801"/>
          </a:xfrm>
        </p:spPr>
        <p:txBody>
          <a:bodyPr>
            <a:normAutofit/>
          </a:bodyPr>
          <a:lstStyle/>
          <a:p>
            <a:r>
              <a:rPr lang="en-GB">
                <a:solidFill>
                  <a:schemeClr val="bg1"/>
                </a:solidFill>
              </a:rPr>
              <a:t>What is a Moral Panic?</a:t>
            </a:r>
          </a:p>
        </p:txBody>
      </p:sp>
      <p:sp>
        <p:nvSpPr>
          <p:cNvPr id="13" name="Rectangle 12">
            <a:extLst>
              <a:ext uri="{FF2B5EF4-FFF2-40B4-BE49-F238E27FC236}">
                <a16:creationId xmlns:a16="http://schemas.microsoft.com/office/drawing/2014/main" id="{C7DA365B-E064-481A-A62D-18CD31DB3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4795" y="1658471"/>
            <a:ext cx="7517205" cy="3541058"/>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96DBE49D-AABD-458B-B2DF-4D5FA7D5C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205919"/>
            <a:ext cx="4651248" cy="165208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6833CC6-729B-40E8-B891-D93467E34B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36801" y="3396995"/>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F46FFA-EDE0-40D1-9344-D0C7F0E9462D}"/>
              </a:ext>
            </a:extLst>
          </p:cNvPr>
          <p:cNvSpPr>
            <a:spLocks noGrp="1"/>
          </p:cNvSpPr>
          <p:nvPr>
            <p:ph idx="1"/>
          </p:nvPr>
        </p:nvSpPr>
        <p:spPr>
          <a:xfrm>
            <a:off x="5376670" y="1940119"/>
            <a:ext cx="6172413" cy="3029446"/>
          </a:xfrm>
        </p:spPr>
        <p:txBody>
          <a:bodyPr>
            <a:normAutofit/>
          </a:bodyPr>
          <a:lstStyle/>
          <a:p>
            <a:r>
              <a:rPr lang="en-GB" sz="2400" dirty="0"/>
              <a:t>What counts as moral panic?</a:t>
            </a:r>
          </a:p>
          <a:p>
            <a:endParaRPr lang="en-GB" sz="2400" dirty="0"/>
          </a:p>
          <a:p>
            <a:r>
              <a:rPr lang="en-GB" sz="2400" dirty="0"/>
              <a:t>Who decides what a moral panic is?</a:t>
            </a:r>
          </a:p>
        </p:txBody>
      </p:sp>
      <p:sp>
        <p:nvSpPr>
          <p:cNvPr id="19" name="Rectangle 18">
            <a:extLst>
              <a:ext uri="{FF2B5EF4-FFF2-40B4-BE49-F238E27FC236}">
                <a16:creationId xmlns:a16="http://schemas.microsoft.com/office/drawing/2014/main" id="{A5757897-7307-46AF-923D-FF5BF45DD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5205919"/>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60318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ECA4CB2-9071-41EB-AABB-2D8EB939D0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2050" name="Picture 2" descr="Mods v Rockers: Two tribes go to war">
            <a:extLst>
              <a:ext uri="{FF2B5EF4-FFF2-40B4-BE49-F238E27FC236}">
                <a16:creationId xmlns:a16="http://schemas.microsoft.com/office/drawing/2014/main" id="{4176C991-8729-5A05-9F32-48124B351A7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865" r="31870"/>
          <a:stretch/>
        </p:blipFill>
        <p:spPr bwMode="auto">
          <a:xfrm>
            <a:off x="1" y="10"/>
            <a:ext cx="4654296" cy="5290511"/>
          </a:xfrm>
          <a:prstGeom prst="rect">
            <a:avLst/>
          </a:prstGeom>
          <a:noFill/>
          <a:extLst>
            <a:ext uri="{909E8E84-426E-40DD-AFC4-6F175D3DCCD1}">
              <a14:hiddenFill xmlns:a14="http://schemas.microsoft.com/office/drawing/2010/main">
                <a:solidFill>
                  <a:srgbClr val="FFFFFF"/>
                </a:solidFill>
              </a14:hiddenFill>
            </a:ext>
          </a:extLst>
        </p:spPr>
      </p:pic>
      <p:sp>
        <p:nvSpPr>
          <p:cNvPr id="2057" name="Rectangle 2056">
            <a:extLst>
              <a:ext uri="{FF2B5EF4-FFF2-40B4-BE49-F238E27FC236}">
                <a16:creationId xmlns:a16="http://schemas.microsoft.com/office/drawing/2014/main" id="{EB86F6BD-9C49-4F4F-99EA-9C5AA3183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97806" y="-2"/>
            <a:ext cx="7494194" cy="1641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40D3C9-514E-45CB-8B68-C6327976A387}"/>
              </a:ext>
            </a:extLst>
          </p:cNvPr>
          <p:cNvSpPr>
            <a:spLocks noGrp="1"/>
          </p:cNvSpPr>
          <p:nvPr>
            <p:ph type="title"/>
          </p:nvPr>
        </p:nvSpPr>
        <p:spPr>
          <a:xfrm>
            <a:off x="5376671" y="265706"/>
            <a:ext cx="6399212" cy="1162801"/>
          </a:xfrm>
        </p:spPr>
        <p:txBody>
          <a:bodyPr>
            <a:normAutofit/>
          </a:bodyPr>
          <a:lstStyle/>
          <a:p>
            <a:r>
              <a:rPr lang="en-GB">
                <a:solidFill>
                  <a:schemeClr val="bg1"/>
                </a:solidFill>
              </a:rPr>
              <a:t>Mods and Rockers</a:t>
            </a:r>
          </a:p>
        </p:txBody>
      </p:sp>
      <p:sp>
        <p:nvSpPr>
          <p:cNvPr id="2059" name="Rectangle 2058">
            <a:extLst>
              <a:ext uri="{FF2B5EF4-FFF2-40B4-BE49-F238E27FC236}">
                <a16:creationId xmlns:a16="http://schemas.microsoft.com/office/drawing/2014/main" id="{C7DA365B-E064-481A-A62D-18CD31DB3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4795" y="1658471"/>
            <a:ext cx="7517205" cy="3541058"/>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1" name="Rectangle 2060">
            <a:extLst>
              <a:ext uri="{FF2B5EF4-FFF2-40B4-BE49-F238E27FC236}">
                <a16:creationId xmlns:a16="http://schemas.microsoft.com/office/drawing/2014/main" id="{96DBE49D-AABD-458B-B2DF-4D5FA7D5C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205919"/>
            <a:ext cx="4651248" cy="165208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96833CC6-729B-40E8-B891-D93467E34B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36801" y="3396995"/>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A77825-7601-4B7D-9AEB-A0127697764D}"/>
              </a:ext>
            </a:extLst>
          </p:cNvPr>
          <p:cNvSpPr>
            <a:spLocks noGrp="1"/>
          </p:cNvSpPr>
          <p:nvPr>
            <p:ph idx="1"/>
          </p:nvPr>
        </p:nvSpPr>
        <p:spPr>
          <a:xfrm>
            <a:off x="5376670" y="1940119"/>
            <a:ext cx="6172413" cy="3029446"/>
          </a:xfrm>
        </p:spPr>
        <p:txBody>
          <a:bodyPr>
            <a:normAutofit/>
          </a:bodyPr>
          <a:lstStyle/>
          <a:p>
            <a:r>
              <a:rPr lang="en-GB" dirty="0">
                <a:hlinkClick r:id="rId4"/>
              </a:rPr>
              <a:t>https://www.youtube.com/watch?v=r61ks18Bd7I</a:t>
            </a:r>
            <a:endParaRPr lang="en-GB" dirty="0"/>
          </a:p>
        </p:txBody>
      </p:sp>
      <p:sp>
        <p:nvSpPr>
          <p:cNvPr id="2065" name="Rectangle 2064">
            <a:extLst>
              <a:ext uri="{FF2B5EF4-FFF2-40B4-BE49-F238E27FC236}">
                <a16:creationId xmlns:a16="http://schemas.microsoft.com/office/drawing/2014/main" id="{A5757897-7307-46AF-923D-FF5BF45DD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5205919"/>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68412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A4E7B50-D68C-43EB-930F-EA442A13A9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Rectangle 72">
            <a:extLst>
              <a:ext uri="{FF2B5EF4-FFF2-40B4-BE49-F238E27FC236}">
                <a16:creationId xmlns:a16="http://schemas.microsoft.com/office/drawing/2014/main" id="{02822754-E01B-4742-88B9-BE0984BAF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Stanley Cohen (sociologist) - Wikipedia">
            <a:extLst>
              <a:ext uri="{FF2B5EF4-FFF2-40B4-BE49-F238E27FC236}">
                <a16:creationId xmlns:a16="http://schemas.microsoft.com/office/drawing/2014/main" id="{1B3EC2BA-7689-44CC-BB25-01638B7D16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983"/>
          <a:stretch/>
        </p:blipFill>
        <p:spPr bwMode="auto">
          <a:xfrm>
            <a:off x="8194348" y="1074544"/>
            <a:ext cx="3997652" cy="5037857"/>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387C5BBA-BBE2-4821-96CF-38FC49570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3611DA2B-4CF7-4A57-82AC-FA120DE44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C877FB-E975-4FAA-88D3-B1B2CF127311}"/>
              </a:ext>
            </a:extLst>
          </p:cNvPr>
          <p:cNvSpPr>
            <a:spLocks noGrp="1"/>
          </p:cNvSpPr>
          <p:nvPr>
            <p:ph idx="1"/>
          </p:nvPr>
        </p:nvSpPr>
        <p:spPr>
          <a:xfrm>
            <a:off x="141668" y="1506829"/>
            <a:ext cx="7696045" cy="4267766"/>
          </a:xfrm>
        </p:spPr>
        <p:txBody>
          <a:bodyPr anchor="t">
            <a:normAutofit/>
          </a:bodyPr>
          <a:lstStyle/>
          <a:p>
            <a:pPr>
              <a:lnSpc>
                <a:spcPct val="130000"/>
              </a:lnSpc>
            </a:pPr>
            <a:r>
              <a:rPr lang="en-GB" sz="1400" dirty="0">
                <a:latin typeface="Calibri" panose="020F0502020204030204" pitchFamily="34" charset="0"/>
                <a:cs typeface="Calibri" panose="020F0502020204030204" pitchFamily="34" charset="0"/>
              </a:rPr>
              <a:t>‘Societies appear to be subject, every now and then, to periods of moral panic. A condition, episode, person or group of persons emerges to become defined as a threat to societal values and interests; its nature is presented in a stylized and stereotypical fashion by the mass media; the moral barricades are manned by editors, bishops, politicians and other right-thinking people; socially accredited experts pronounce their diagnoses and solutions; ways of coping are evolved or (more often) resorted to; the condition then disappears, submerges or deteriorates and becomes more visible. Sometimes the object of the panic is quite novel and at other times it is something which has been in existence long enough, but suddenly appears in the limelight. Sometimes the panic passes over and is forgotten, except in folk-lore and collective memory; at other times it has more serious and long-lasting repercussions and might produce such changes as those in legal and social policy or even in the way society conceives itself.’ (Cohen 1972) </a:t>
            </a:r>
          </a:p>
        </p:txBody>
      </p:sp>
      <p:sp>
        <p:nvSpPr>
          <p:cNvPr id="79" name="Rectangle 78">
            <a:extLst>
              <a:ext uri="{FF2B5EF4-FFF2-40B4-BE49-F238E27FC236}">
                <a16:creationId xmlns:a16="http://schemas.microsoft.com/office/drawing/2014/main" id="{C1CF7BFC-0A02-4106-88A8-CCC0D9444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65304E59-B4DC-4CA3-89F1-5C88000EB7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73167A8C-FFEF-4D1B-8459-E2BB5C04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1CA3DFBE-30A6-4BDE-9238-14F3652B4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582317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1" name="Rectangle 3080">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E4BB71-FBF9-4722-9B80-28CA09E1A3B7}"/>
              </a:ext>
            </a:extLst>
          </p:cNvPr>
          <p:cNvSpPr>
            <a:spLocks noGrp="1"/>
          </p:cNvSpPr>
          <p:nvPr>
            <p:ph type="title"/>
          </p:nvPr>
        </p:nvSpPr>
        <p:spPr>
          <a:xfrm>
            <a:off x="642918" y="1072110"/>
            <a:ext cx="3611029" cy="1862345"/>
          </a:xfrm>
        </p:spPr>
        <p:txBody>
          <a:bodyPr>
            <a:normAutofit/>
          </a:bodyPr>
          <a:lstStyle/>
          <a:p>
            <a:pPr>
              <a:lnSpc>
                <a:spcPct val="140000"/>
              </a:lnSpc>
            </a:pPr>
            <a:r>
              <a:rPr lang="en-GB" sz="2500"/>
              <a:t>Constructionism and </a:t>
            </a:r>
            <a:br>
              <a:rPr lang="en-GB" sz="2500"/>
            </a:br>
            <a:r>
              <a:rPr lang="en-GB" sz="2500"/>
              <a:t>Crime</a:t>
            </a:r>
          </a:p>
        </p:txBody>
      </p:sp>
      <p:sp>
        <p:nvSpPr>
          <p:cNvPr id="3083" name="Rectangle 3082">
            <a:extLst>
              <a:ext uri="{FF2B5EF4-FFF2-40B4-BE49-F238E27FC236}">
                <a16:creationId xmlns:a16="http://schemas.microsoft.com/office/drawing/2014/main" id="{2060C0F7-61A6-4E64-A77E-AFBD8112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AF85B3-EF10-42BD-B0D4-53D1884B94DC}"/>
              </a:ext>
            </a:extLst>
          </p:cNvPr>
          <p:cNvSpPr>
            <a:spLocks noGrp="1"/>
          </p:cNvSpPr>
          <p:nvPr>
            <p:ph idx="1"/>
          </p:nvPr>
        </p:nvSpPr>
        <p:spPr>
          <a:xfrm>
            <a:off x="637874" y="2934455"/>
            <a:ext cx="3616073" cy="2840139"/>
          </a:xfrm>
        </p:spPr>
        <p:txBody>
          <a:bodyPr anchor="t">
            <a:normAutofit/>
          </a:bodyPr>
          <a:lstStyle/>
          <a:p>
            <a:r>
              <a:rPr lang="en-GB" dirty="0"/>
              <a:t>What theories can be compared to Moral Panic?</a:t>
            </a:r>
            <a:endParaRPr lang="en-GB"/>
          </a:p>
        </p:txBody>
      </p:sp>
      <p:pic>
        <p:nvPicPr>
          <p:cNvPr id="3074" name="Picture 2" descr="Zombie data, racial moral panic and the professional managerial classes in  British Universities">
            <a:extLst>
              <a:ext uri="{FF2B5EF4-FFF2-40B4-BE49-F238E27FC236}">
                <a16:creationId xmlns:a16="http://schemas.microsoft.com/office/drawing/2014/main" id="{50930587-9DB2-BBD6-EDB9-B8FE46368A0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59696" y="1295962"/>
            <a:ext cx="5972506" cy="4266076"/>
          </a:xfrm>
          <a:prstGeom prst="rect">
            <a:avLst/>
          </a:prstGeom>
          <a:noFill/>
          <a:extLst>
            <a:ext uri="{909E8E84-426E-40DD-AFC4-6F175D3DCCD1}">
              <a14:hiddenFill xmlns:a14="http://schemas.microsoft.com/office/drawing/2010/main">
                <a:solidFill>
                  <a:srgbClr val="FFFFFF"/>
                </a:solidFill>
              </a14:hiddenFill>
            </a:ext>
          </a:extLst>
        </p:spPr>
      </p:pic>
      <p:sp>
        <p:nvSpPr>
          <p:cNvPr id="3085" name="Rectangle 3084">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3086">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1" name="Rectangle 3090">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3" name="Rectangle 3092">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708294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ome">
            <a:extLst>
              <a:ext uri="{FF2B5EF4-FFF2-40B4-BE49-F238E27FC236}">
                <a16:creationId xmlns:a16="http://schemas.microsoft.com/office/drawing/2014/main" id="{60565303-1FA6-41F4-A0B9-A0CD806AC5B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298" r="13915"/>
          <a:stretch/>
        </p:blipFill>
        <p:spPr bwMode="auto">
          <a:xfrm>
            <a:off x="20" y="719747"/>
            <a:ext cx="4458058" cy="5389675"/>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3D8116-5631-46D9-9C8B-4C9777EE3A37}"/>
              </a:ext>
            </a:extLst>
          </p:cNvPr>
          <p:cNvSpPr>
            <a:spLocks noGrp="1"/>
          </p:cNvSpPr>
          <p:nvPr>
            <p:ph type="title"/>
          </p:nvPr>
        </p:nvSpPr>
        <p:spPr>
          <a:xfrm>
            <a:off x="4919472" y="1056362"/>
            <a:ext cx="6627226" cy="1154102"/>
          </a:xfrm>
        </p:spPr>
        <p:txBody>
          <a:bodyPr>
            <a:normAutofit/>
          </a:bodyPr>
          <a:lstStyle/>
          <a:p>
            <a:r>
              <a:rPr lang="en-GB" dirty="0"/>
              <a:t>Labelling Theory</a:t>
            </a:r>
          </a:p>
        </p:txBody>
      </p:sp>
      <p:sp>
        <p:nvSpPr>
          <p:cNvPr id="17" name="Rectangle 16">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4A56C5-0D66-4CE0-A78C-F8DE9143738E}"/>
              </a:ext>
            </a:extLst>
          </p:cNvPr>
          <p:cNvSpPr>
            <a:spLocks noGrp="1"/>
          </p:cNvSpPr>
          <p:nvPr>
            <p:ph idx="1"/>
          </p:nvPr>
        </p:nvSpPr>
        <p:spPr>
          <a:xfrm>
            <a:off x="4921857" y="2268656"/>
            <a:ext cx="6627226" cy="3768160"/>
          </a:xfrm>
        </p:spPr>
        <p:txBody>
          <a:bodyPr anchor="t">
            <a:noAutofit/>
          </a:bodyPr>
          <a:lstStyle/>
          <a:p>
            <a:pPr>
              <a:lnSpc>
                <a:spcPct val="130000"/>
              </a:lnSpc>
            </a:pPr>
            <a:r>
              <a:rPr lang="en-GB" sz="1600" b="0" i="0" dirty="0">
                <a:effectLst/>
                <a:latin typeface="Calibri" panose="020F0502020204030204" pitchFamily="34" charset="0"/>
                <a:cs typeface="Calibri" panose="020F0502020204030204" pitchFamily="34" charset="0"/>
              </a:rPr>
              <a:t>“…social groups create deviance by making rules whose infraction creates deviance, and by applying those rules to particular people and </a:t>
            </a:r>
            <a:r>
              <a:rPr lang="en-GB" sz="1600" b="0" i="0" dirty="0" err="1">
                <a:effectLst/>
                <a:latin typeface="Calibri" panose="020F0502020204030204" pitchFamily="34" charset="0"/>
                <a:cs typeface="Calibri" panose="020F0502020204030204" pitchFamily="34" charset="0"/>
              </a:rPr>
              <a:t>labeling</a:t>
            </a:r>
            <a:r>
              <a:rPr lang="en-GB" sz="1600" b="0" i="0" dirty="0">
                <a:effectLst/>
                <a:latin typeface="Calibri" panose="020F0502020204030204" pitchFamily="34" charset="0"/>
                <a:cs typeface="Calibri" panose="020F0502020204030204" pitchFamily="34" charset="0"/>
              </a:rPr>
              <a:t> them as outsiders. From this point of view, deviance is not a quality of the act the person commits, but rather a consequence of the application by other of rules and sanctions to an 'offender.' The deviant is one to whom that label has been successfully applied; deviant </a:t>
            </a:r>
            <a:r>
              <a:rPr lang="en-GB" sz="1600" b="0" i="0" dirty="0" err="1">
                <a:effectLst/>
                <a:latin typeface="Calibri" panose="020F0502020204030204" pitchFamily="34" charset="0"/>
                <a:cs typeface="Calibri" panose="020F0502020204030204" pitchFamily="34" charset="0"/>
              </a:rPr>
              <a:t>behavior</a:t>
            </a:r>
            <a:r>
              <a:rPr lang="en-GB" sz="1600" b="0" i="0" dirty="0">
                <a:effectLst/>
                <a:latin typeface="Calibri" panose="020F0502020204030204" pitchFamily="34" charset="0"/>
                <a:cs typeface="Calibri" panose="020F0502020204030204" pitchFamily="34" charset="0"/>
              </a:rPr>
              <a:t> is </a:t>
            </a:r>
            <a:r>
              <a:rPr lang="en-GB" sz="1600" b="0" i="0" dirty="0" err="1">
                <a:effectLst/>
                <a:latin typeface="Calibri" panose="020F0502020204030204" pitchFamily="34" charset="0"/>
                <a:cs typeface="Calibri" panose="020F0502020204030204" pitchFamily="34" charset="0"/>
              </a:rPr>
              <a:t>behavior</a:t>
            </a:r>
            <a:r>
              <a:rPr lang="en-GB" sz="1600" b="0" i="0" dirty="0">
                <a:effectLst/>
                <a:latin typeface="Calibri" panose="020F0502020204030204" pitchFamily="34" charset="0"/>
                <a:cs typeface="Calibri" panose="020F0502020204030204" pitchFamily="34" charset="0"/>
              </a:rPr>
              <a:t> that people so label.”</a:t>
            </a:r>
            <a:endParaRPr lang="en-GB" sz="1600" dirty="0">
              <a:latin typeface="Calibri" panose="020F0502020204030204" pitchFamily="34" charset="0"/>
              <a:cs typeface="Calibri" panose="020F0502020204030204" pitchFamily="34" charset="0"/>
            </a:endParaRPr>
          </a:p>
          <a:p>
            <a:pPr>
              <a:lnSpc>
                <a:spcPct val="130000"/>
              </a:lnSpc>
            </a:pPr>
            <a:endParaRPr lang="en-GB" sz="1600" dirty="0">
              <a:latin typeface="Calibri" panose="020F0502020204030204" pitchFamily="34" charset="0"/>
              <a:cs typeface="Calibri" panose="020F0502020204030204" pitchFamily="34" charset="0"/>
            </a:endParaRPr>
          </a:p>
          <a:p>
            <a:pPr>
              <a:lnSpc>
                <a:spcPct val="130000"/>
              </a:lnSpc>
            </a:pPr>
            <a:r>
              <a:rPr lang="en-GB" sz="1600" dirty="0">
                <a:latin typeface="Calibri" panose="020F0502020204030204" pitchFamily="34" charset="0"/>
                <a:cs typeface="Calibri" panose="020F0502020204030204" pitchFamily="34" charset="0"/>
              </a:rPr>
              <a:t>Outsiders – Howard Becker 1963</a:t>
            </a:r>
          </a:p>
        </p:txBody>
      </p:sp>
      <p:sp>
        <p:nvSpPr>
          <p:cNvPr id="19" name="Rectangle 18">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71657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D44F1-BB21-4FA8-94FE-CA24A40A87CB}"/>
              </a:ext>
            </a:extLst>
          </p:cNvPr>
          <p:cNvSpPr>
            <a:spLocks noGrp="1"/>
          </p:cNvSpPr>
          <p:nvPr>
            <p:ph type="title"/>
          </p:nvPr>
        </p:nvSpPr>
        <p:spPr/>
        <p:txBody>
          <a:bodyPr/>
          <a:lstStyle/>
          <a:p>
            <a:r>
              <a:rPr lang="en-GB" dirty="0"/>
              <a:t>Labelling Theory</a:t>
            </a:r>
          </a:p>
        </p:txBody>
      </p:sp>
      <p:sp>
        <p:nvSpPr>
          <p:cNvPr id="3" name="Content Placeholder 2">
            <a:extLst>
              <a:ext uri="{FF2B5EF4-FFF2-40B4-BE49-F238E27FC236}">
                <a16:creationId xmlns:a16="http://schemas.microsoft.com/office/drawing/2014/main" id="{CB9F25E9-73C1-41E8-BBC3-0FECA50F27D6}"/>
              </a:ext>
            </a:extLst>
          </p:cNvPr>
          <p:cNvSpPr>
            <a:spLocks noGrp="1"/>
          </p:cNvSpPr>
          <p:nvPr>
            <p:ph idx="1"/>
          </p:nvPr>
        </p:nvSpPr>
        <p:spPr/>
        <p:txBody>
          <a:bodyPr>
            <a:normAutofit fontScale="77500" lnSpcReduction="20000"/>
          </a:bodyPr>
          <a:lstStyle/>
          <a:p>
            <a:r>
              <a:rPr lang="en-GB" sz="3600" dirty="0"/>
              <a:t>Who has the power to label?</a:t>
            </a:r>
          </a:p>
          <a:p>
            <a:endParaRPr lang="en-GB" sz="3600" dirty="0"/>
          </a:p>
          <a:p>
            <a:pPr lvl="1"/>
            <a:r>
              <a:rPr lang="en-US" sz="3600" dirty="0"/>
              <a:t>The Police</a:t>
            </a:r>
          </a:p>
          <a:p>
            <a:pPr lvl="1"/>
            <a:r>
              <a:rPr lang="en-US" sz="3600" b="1" dirty="0"/>
              <a:t>The news media</a:t>
            </a:r>
          </a:p>
          <a:p>
            <a:pPr lvl="1"/>
            <a:r>
              <a:rPr lang="en-US" sz="3600" dirty="0"/>
              <a:t>Judges</a:t>
            </a:r>
          </a:p>
          <a:p>
            <a:pPr lvl="1"/>
            <a:r>
              <a:rPr lang="en-US" sz="3600" dirty="0"/>
              <a:t>Legislators/policy makers/etc.</a:t>
            </a:r>
            <a:endParaRPr lang="en-GB" sz="3600" dirty="0"/>
          </a:p>
          <a:p>
            <a:pPr lvl="1"/>
            <a:r>
              <a:rPr lang="en-GB" sz="3600" dirty="0"/>
              <a:t>Influencers</a:t>
            </a:r>
          </a:p>
          <a:p>
            <a:pPr lvl="1"/>
            <a:r>
              <a:rPr lang="en-GB" sz="3600" dirty="0"/>
              <a:t>Society</a:t>
            </a:r>
            <a:endParaRPr lang="en-US" sz="3600" dirty="0"/>
          </a:p>
          <a:p>
            <a:endParaRPr lang="en-GB" dirty="0"/>
          </a:p>
        </p:txBody>
      </p:sp>
    </p:spTree>
    <p:extLst>
      <p:ext uri="{BB962C8B-B14F-4D97-AF65-F5344CB8AC3E}">
        <p14:creationId xmlns:p14="http://schemas.microsoft.com/office/powerpoint/2010/main" val="3744190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22" name="Rectangle 4121">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24" name="Rectangle 4123">
            <a:extLst>
              <a:ext uri="{FF2B5EF4-FFF2-40B4-BE49-F238E27FC236}">
                <a16:creationId xmlns:a16="http://schemas.microsoft.com/office/drawing/2014/main" id="{DEB1CCE3-FB1D-471C-9AFE-D20E81E64A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8BA81E-5191-49D3-B559-2D0469485B02}"/>
              </a:ext>
            </a:extLst>
          </p:cNvPr>
          <p:cNvSpPr>
            <a:spLocks noGrp="1"/>
          </p:cNvSpPr>
          <p:nvPr>
            <p:ph type="title"/>
          </p:nvPr>
        </p:nvSpPr>
        <p:spPr>
          <a:xfrm>
            <a:off x="1434622" y="1113327"/>
            <a:ext cx="4862811" cy="2019488"/>
          </a:xfrm>
        </p:spPr>
        <p:txBody>
          <a:bodyPr>
            <a:normAutofit/>
          </a:bodyPr>
          <a:lstStyle/>
          <a:p>
            <a:r>
              <a:rPr lang="en-GB">
                <a:solidFill>
                  <a:schemeClr val="bg1"/>
                </a:solidFill>
              </a:rPr>
              <a:t>Labelling Theory</a:t>
            </a:r>
          </a:p>
        </p:txBody>
      </p:sp>
      <p:sp>
        <p:nvSpPr>
          <p:cNvPr id="4126" name="Rectangle 4125">
            <a:extLst>
              <a:ext uri="{FF2B5EF4-FFF2-40B4-BE49-F238E27FC236}">
                <a16:creationId xmlns:a16="http://schemas.microsoft.com/office/drawing/2014/main" id="{60F38E87-6AF8-4488-B608-9FA2F57B4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8" name="Rectangle 4127">
            <a:extLst>
              <a:ext uri="{FF2B5EF4-FFF2-40B4-BE49-F238E27FC236}">
                <a16:creationId xmlns:a16="http://schemas.microsoft.com/office/drawing/2014/main" id="{ECC3B76D-CC6E-42D0-8666-2A2164AB5A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355896"/>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30" name="Rectangle 4129">
            <a:extLst>
              <a:ext uri="{FF2B5EF4-FFF2-40B4-BE49-F238E27FC236}">
                <a16:creationId xmlns:a16="http://schemas.microsoft.com/office/drawing/2014/main" id="{32BA9D6C-8214-4E25-AF8B-48762AD8D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9" y="3419903"/>
            <a:ext cx="5789163" cy="3438097"/>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32" name="Rectangle 4131">
            <a:extLst>
              <a:ext uri="{FF2B5EF4-FFF2-40B4-BE49-F238E27FC236}">
                <a16:creationId xmlns:a16="http://schemas.microsoft.com/office/drawing/2014/main" id="{DBE9B8BD-472F-4F54-AC9D-101EE34969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34" name="Rectangle 4133">
            <a:extLst>
              <a:ext uri="{FF2B5EF4-FFF2-40B4-BE49-F238E27FC236}">
                <a16:creationId xmlns:a16="http://schemas.microsoft.com/office/drawing/2014/main" id="{0871A14F-64B0-4CCE-900E-695C55EFF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EAD711-854D-48E0-8E92-C66305D10A1A}"/>
              </a:ext>
            </a:extLst>
          </p:cNvPr>
          <p:cNvSpPr>
            <a:spLocks noGrp="1"/>
          </p:cNvSpPr>
          <p:nvPr>
            <p:ph idx="1"/>
          </p:nvPr>
        </p:nvSpPr>
        <p:spPr>
          <a:xfrm>
            <a:off x="1434622" y="3707541"/>
            <a:ext cx="5117253" cy="2876235"/>
          </a:xfrm>
        </p:spPr>
        <p:txBody>
          <a:bodyPr anchor="t">
            <a:normAutofit fontScale="40000" lnSpcReduction="20000"/>
          </a:bodyPr>
          <a:lstStyle/>
          <a:p>
            <a:pPr marL="0" indent="0">
              <a:lnSpc>
                <a:spcPct val="130000"/>
              </a:lnSpc>
              <a:buNone/>
            </a:pPr>
            <a:r>
              <a:rPr lang="en-GB" sz="2900" b="1" dirty="0">
                <a:latin typeface="Calibri" panose="020F0502020204030204" pitchFamily="34" charset="0"/>
                <a:cs typeface="Calibri" panose="020F0502020204030204" pitchFamily="34" charset="0"/>
              </a:rPr>
              <a:t>What are the possible consequences of social labelling?</a:t>
            </a:r>
          </a:p>
          <a:p>
            <a:pPr>
              <a:lnSpc>
                <a:spcPct val="130000"/>
              </a:lnSpc>
            </a:pPr>
            <a:endParaRPr lang="en-GB" sz="2900" dirty="0">
              <a:latin typeface="Calibri" panose="020F0502020204030204" pitchFamily="34" charset="0"/>
              <a:cs typeface="Calibri" panose="020F0502020204030204" pitchFamily="34" charset="0"/>
            </a:endParaRPr>
          </a:p>
          <a:p>
            <a:pPr>
              <a:lnSpc>
                <a:spcPct val="130000"/>
              </a:lnSpc>
            </a:pPr>
            <a:r>
              <a:rPr lang="en-GB" sz="2900" dirty="0">
                <a:latin typeface="Calibri" panose="020F0502020204030204" pitchFamily="34" charset="0"/>
                <a:cs typeface="Calibri" panose="020F0502020204030204" pitchFamily="34" charset="0"/>
              </a:rPr>
              <a:t>Transforms act or behaviour into crime or deviance</a:t>
            </a:r>
          </a:p>
          <a:p>
            <a:pPr>
              <a:lnSpc>
                <a:spcPct val="130000"/>
              </a:lnSpc>
            </a:pPr>
            <a:endParaRPr lang="en-GB" sz="2900" dirty="0">
              <a:latin typeface="Calibri" panose="020F0502020204030204" pitchFamily="34" charset="0"/>
              <a:cs typeface="Calibri" panose="020F0502020204030204" pitchFamily="34" charset="0"/>
            </a:endParaRPr>
          </a:p>
          <a:p>
            <a:pPr>
              <a:lnSpc>
                <a:spcPct val="130000"/>
              </a:lnSpc>
            </a:pPr>
            <a:r>
              <a:rPr lang="en-GB" sz="2900" dirty="0">
                <a:latin typeface="Calibri" panose="020F0502020204030204" pitchFamily="34" charset="0"/>
                <a:cs typeface="Calibri" panose="020F0502020204030204" pitchFamily="34" charset="0"/>
              </a:rPr>
              <a:t>Produces social</a:t>
            </a:r>
            <a:r>
              <a:rPr lang="en-US" sz="2900" dirty="0">
                <a:latin typeface="Calibri" panose="020F0502020204030204" pitchFamily="34" charset="0"/>
                <a:cs typeface="Calibri" panose="020F0502020204030204" pitchFamily="34" charset="0"/>
              </a:rPr>
              <a:t> and psychological impact</a:t>
            </a:r>
          </a:p>
          <a:p>
            <a:pPr lvl="1">
              <a:lnSpc>
                <a:spcPct val="130000"/>
              </a:lnSpc>
            </a:pPr>
            <a:endParaRPr lang="en-US" sz="2900" dirty="0">
              <a:latin typeface="Calibri" panose="020F0502020204030204" pitchFamily="34" charset="0"/>
              <a:cs typeface="Calibri" panose="020F0502020204030204" pitchFamily="34" charset="0"/>
            </a:endParaRPr>
          </a:p>
          <a:p>
            <a:pPr>
              <a:lnSpc>
                <a:spcPct val="130000"/>
              </a:lnSpc>
            </a:pPr>
            <a:r>
              <a:rPr lang="en-US" sz="2900" dirty="0">
                <a:latin typeface="Calibri" panose="020F0502020204030204" pitchFamily="34" charset="0"/>
                <a:cs typeface="Calibri" panose="020F0502020204030204" pitchFamily="34" charset="0"/>
              </a:rPr>
              <a:t>Labelling produces an impact whether deviance is perceived or actual/real </a:t>
            </a:r>
          </a:p>
          <a:p>
            <a:pPr>
              <a:lnSpc>
                <a:spcPct val="130000"/>
              </a:lnSpc>
            </a:pPr>
            <a:endParaRPr lang="en-GB" sz="1000" dirty="0"/>
          </a:p>
        </p:txBody>
      </p:sp>
      <p:sp>
        <p:nvSpPr>
          <p:cNvPr id="4136" name="Rectangle 4135">
            <a:extLst>
              <a:ext uri="{FF2B5EF4-FFF2-40B4-BE49-F238E27FC236}">
                <a16:creationId xmlns:a16="http://schemas.microsoft.com/office/drawing/2014/main" id="{0FDBC76A-295F-4635-A28D-ADA24F383A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Labeling theory - Wikipedia">
            <a:extLst>
              <a:ext uri="{FF2B5EF4-FFF2-40B4-BE49-F238E27FC236}">
                <a16:creationId xmlns:a16="http://schemas.microsoft.com/office/drawing/2014/main" id="{B29F03CE-E063-D19F-3EC1-0A17F7A4071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652" r="1" b="5793"/>
          <a:stretch/>
        </p:blipFill>
        <p:spPr bwMode="auto">
          <a:xfrm>
            <a:off x="7344569" y="759752"/>
            <a:ext cx="4362798" cy="52744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4451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90117-D502-4417-B39F-8CF215C0A0A5}"/>
              </a:ext>
            </a:extLst>
          </p:cNvPr>
          <p:cNvSpPr>
            <a:spLocks noGrp="1"/>
          </p:cNvSpPr>
          <p:nvPr>
            <p:ph type="title"/>
          </p:nvPr>
        </p:nvSpPr>
        <p:spPr/>
        <p:txBody>
          <a:bodyPr/>
          <a:lstStyle/>
          <a:p>
            <a:r>
              <a:rPr lang="en-GB" dirty="0"/>
              <a:t>The Media and Crime</a:t>
            </a:r>
          </a:p>
        </p:txBody>
      </p:sp>
      <p:sp>
        <p:nvSpPr>
          <p:cNvPr id="3" name="Content Placeholder 2">
            <a:extLst>
              <a:ext uri="{FF2B5EF4-FFF2-40B4-BE49-F238E27FC236}">
                <a16:creationId xmlns:a16="http://schemas.microsoft.com/office/drawing/2014/main" id="{754AB9B2-7708-47EC-AEE1-623D63AA6D59}"/>
              </a:ext>
            </a:extLst>
          </p:cNvPr>
          <p:cNvSpPr>
            <a:spLocks noGrp="1"/>
          </p:cNvSpPr>
          <p:nvPr>
            <p:ph idx="1"/>
          </p:nvPr>
        </p:nvSpPr>
        <p:spPr/>
        <p:txBody>
          <a:bodyPr/>
          <a:lstStyle/>
          <a:p>
            <a:r>
              <a:rPr lang="en-GB" dirty="0"/>
              <a:t>‘The media have long operated as agents of moral indignation in their own right: even if they are not self-consciously engaged in crusading or muck-raking, their very reporting of certain ‘facts’ can be sufficient to generate concern, anxiety, indignation or panic.’ (Cohen, 1972) </a:t>
            </a:r>
          </a:p>
        </p:txBody>
      </p:sp>
    </p:spTree>
    <p:extLst>
      <p:ext uri="{BB962C8B-B14F-4D97-AF65-F5344CB8AC3E}">
        <p14:creationId xmlns:p14="http://schemas.microsoft.com/office/powerpoint/2010/main" val="29963253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A4E7B50-D68C-43EB-930F-EA442A13A9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02822754-E01B-4742-88B9-BE0984BAF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81753" y="0"/>
            <a:ext cx="4010247"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8" name="Picture 4" descr="Exhausted Man Sleeping on Bench Stock Photo - Image of peaceful, seat:  27145692">
            <a:extLst>
              <a:ext uri="{FF2B5EF4-FFF2-40B4-BE49-F238E27FC236}">
                <a16:creationId xmlns:a16="http://schemas.microsoft.com/office/drawing/2014/main" id="{2EB94255-8B42-42D0-8B59-BCE6E5BD42B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01" r="4" b="12094"/>
          <a:stretch/>
        </p:blipFill>
        <p:spPr bwMode="auto">
          <a:xfrm>
            <a:off x="8181753" y="1063502"/>
            <a:ext cx="4010247" cy="2541008"/>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387C5BBA-BBE2-4821-96CF-38FC49570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Homeless Man Sleeping on a Bench Editorial Photography - Image of  homelessness, tranquil: 47117937">
            <a:extLst>
              <a:ext uri="{FF2B5EF4-FFF2-40B4-BE49-F238E27FC236}">
                <a16:creationId xmlns:a16="http://schemas.microsoft.com/office/drawing/2014/main" id="{CC4B2B4F-1255-471A-AEED-173DED7CA0A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0489"/>
          <a:stretch/>
        </p:blipFill>
        <p:spPr bwMode="auto">
          <a:xfrm>
            <a:off x="8194345" y="3625479"/>
            <a:ext cx="3997652" cy="2486925"/>
          </a:xfrm>
          <a:prstGeom prst="rect">
            <a:avLst/>
          </a:prstGeom>
          <a:noFill/>
          <a:extLst>
            <a:ext uri="{909E8E84-426E-40DD-AFC4-6F175D3DCCD1}">
              <a14:hiddenFill xmlns:a14="http://schemas.microsoft.com/office/drawing/2010/main">
                <a:solidFill>
                  <a:srgbClr val="FFFFFF"/>
                </a:solidFill>
              </a14:hiddenFill>
            </a:ext>
          </a:extLst>
        </p:spPr>
      </p:pic>
      <p:sp>
        <p:nvSpPr>
          <p:cNvPr id="79" name="Rectangle 78">
            <a:extLst>
              <a:ext uri="{FF2B5EF4-FFF2-40B4-BE49-F238E27FC236}">
                <a16:creationId xmlns:a16="http://schemas.microsoft.com/office/drawing/2014/main" id="{3611DA2B-4CF7-4A57-82AC-FA120DE44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562904-B72E-4A40-B46A-F5973EC0D5B0}"/>
              </a:ext>
            </a:extLst>
          </p:cNvPr>
          <p:cNvSpPr>
            <a:spLocks noGrp="1"/>
          </p:cNvSpPr>
          <p:nvPr>
            <p:ph type="title"/>
          </p:nvPr>
        </p:nvSpPr>
        <p:spPr>
          <a:xfrm>
            <a:off x="787178" y="1475399"/>
            <a:ext cx="6623040" cy="1140580"/>
          </a:xfrm>
        </p:spPr>
        <p:txBody>
          <a:bodyPr>
            <a:normAutofit/>
          </a:bodyPr>
          <a:lstStyle/>
          <a:p>
            <a:r>
              <a:rPr lang="en-GB" dirty="0"/>
              <a:t>Visualisation</a:t>
            </a:r>
          </a:p>
        </p:txBody>
      </p:sp>
      <p:sp>
        <p:nvSpPr>
          <p:cNvPr id="3" name="Content Placeholder 2">
            <a:extLst>
              <a:ext uri="{FF2B5EF4-FFF2-40B4-BE49-F238E27FC236}">
                <a16:creationId xmlns:a16="http://schemas.microsoft.com/office/drawing/2014/main" id="{03D89BC4-9B02-48DD-9AD2-90D5798FF8CC}"/>
              </a:ext>
            </a:extLst>
          </p:cNvPr>
          <p:cNvSpPr>
            <a:spLocks noGrp="1"/>
          </p:cNvSpPr>
          <p:nvPr>
            <p:ph idx="1"/>
          </p:nvPr>
        </p:nvSpPr>
        <p:spPr>
          <a:xfrm>
            <a:off x="787179" y="2743995"/>
            <a:ext cx="6623039" cy="3030599"/>
          </a:xfrm>
        </p:spPr>
        <p:txBody>
          <a:bodyPr anchor="t">
            <a:normAutofit/>
          </a:bodyPr>
          <a:lstStyle/>
          <a:p>
            <a:r>
              <a:rPr lang="en-GB" dirty="0"/>
              <a:t>‘The public image of these folk devils was invariably tied up to a number of highly visual scenarios associated with their appearance: youths chasing across the beach, brandishing deck chairs above their heads … sleeping on the beaches and so on.’ (Cohen, 1980. p 20)</a:t>
            </a:r>
          </a:p>
        </p:txBody>
      </p:sp>
      <p:sp>
        <p:nvSpPr>
          <p:cNvPr id="81" name="Rectangle 80">
            <a:extLst>
              <a:ext uri="{FF2B5EF4-FFF2-40B4-BE49-F238E27FC236}">
                <a16:creationId xmlns:a16="http://schemas.microsoft.com/office/drawing/2014/main" id="{C1CF7BFC-0A02-4106-88A8-CCC0D9444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65304E59-B4DC-4CA3-89F1-5C88000EB7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73167A8C-FFEF-4D1B-8459-E2BB5C04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1CA3DFBE-30A6-4BDE-9238-14F3652B4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15DCA835-3A68-4F79-8083-F784410C9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6072" y="3561468"/>
            <a:ext cx="3995928"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62295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A4E7B50-D68C-43EB-930F-EA442A13A9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Rectangle 72">
            <a:extLst>
              <a:ext uri="{FF2B5EF4-FFF2-40B4-BE49-F238E27FC236}">
                <a16:creationId xmlns:a16="http://schemas.microsoft.com/office/drawing/2014/main" id="{02822754-E01B-4742-88B9-BE0984BAF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Australia lecture for professor">
            <a:extLst>
              <a:ext uri="{FF2B5EF4-FFF2-40B4-BE49-F238E27FC236}">
                <a16:creationId xmlns:a16="http://schemas.microsoft.com/office/drawing/2014/main" id="{71CBC186-5B29-4BEA-92DF-A3763E7DB52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36" r="-2" b="-2"/>
          <a:stretch/>
        </p:blipFill>
        <p:spPr bwMode="auto">
          <a:xfrm>
            <a:off x="8194348" y="1074544"/>
            <a:ext cx="3997652" cy="5037857"/>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387C5BBA-BBE2-4821-96CF-38FC49570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3611DA2B-4CF7-4A57-82AC-FA120DE44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D55E31-3D12-4B9E-8BBB-6B187C29B14B}"/>
              </a:ext>
            </a:extLst>
          </p:cNvPr>
          <p:cNvSpPr>
            <a:spLocks noGrp="1"/>
          </p:cNvSpPr>
          <p:nvPr>
            <p:ph type="title"/>
          </p:nvPr>
        </p:nvSpPr>
        <p:spPr>
          <a:xfrm>
            <a:off x="787178" y="1475399"/>
            <a:ext cx="6623040" cy="1140580"/>
          </a:xfrm>
        </p:spPr>
        <p:txBody>
          <a:bodyPr>
            <a:normAutofit/>
          </a:bodyPr>
          <a:lstStyle/>
          <a:p>
            <a:pPr>
              <a:lnSpc>
                <a:spcPct val="140000"/>
              </a:lnSpc>
            </a:pPr>
            <a:r>
              <a:rPr lang="en-GB" sz="2000" dirty="0" err="1"/>
              <a:t>Jewkes</a:t>
            </a:r>
            <a:r>
              <a:rPr lang="en-GB" sz="2000" dirty="0"/>
              <a:t> (2004) defining features of Moral Panic</a:t>
            </a:r>
          </a:p>
        </p:txBody>
      </p:sp>
      <p:sp>
        <p:nvSpPr>
          <p:cNvPr id="3" name="Content Placeholder 2">
            <a:extLst>
              <a:ext uri="{FF2B5EF4-FFF2-40B4-BE49-F238E27FC236}">
                <a16:creationId xmlns:a16="http://schemas.microsoft.com/office/drawing/2014/main" id="{516F48EE-CD2C-4BD9-BB54-9CDD021989AE}"/>
              </a:ext>
            </a:extLst>
          </p:cNvPr>
          <p:cNvSpPr>
            <a:spLocks noGrp="1"/>
          </p:cNvSpPr>
          <p:nvPr>
            <p:ph idx="1"/>
          </p:nvPr>
        </p:nvSpPr>
        <p:spPr>
          <a:xfrm>
            <a:off x="787179" y="2743995"/>
            <a:ext cx="6623039" cy="3368406"/>
          </a:xfrm>
        </p:spPr>
        <p:txBody>
          <a:bodyPr anchor="t">
            <a:normAutofit fontScale="92500"/>
          </a:bodyPr>
          <a:lstStyle/>
          <a:p>
            <a:pPr>
              <a:lnSpc>
                <a:spcPct val="130000"/>
              </a:lnSpc>
            </a:pPr>
            <a:r>
              <a:rPr lang="en-GB" sz="1200" dirty="0"/>
              <a:t>• Moral panics occur when the media turn a reasonably ordinary event and present it as extraordinary. </a:t>
            </a:r>
          </a:p>
          <a:p>
            <a:pPr>
              <a:lnSpc>
                <a:spcPct val="130000"/>
              </a:lnSpc>
            </a:pPr>
            <a:r>
              <a:rPr lang="en-GB" sz="1200" dirty="0"/>
              <a:t>• The media, in particular, set in motion a deviance amplification spiral, through which the subjects of the panic are viewed as a source of moral decline and social disintegration. </a:t>
            </a:r>
          </a:p>
          <a:p>
            <a:pPr>
              <a:lnSpc>
                <a:spcPct val="130000"/>
              </a:lnSpc>
            </a:pPr>
            <a:r>
              <a:rPr lang="en-GB" sz="1200" dirty="0"/>
              <a:t>• Moral panics clarify the moral boundaries of the society in which they occur. </a:t>
            </a:r>
          </a:p>
          <a:p>
            <a:pPr>
              <a:lnSpc>
                <a:spcPct val="130000"/>
              </a:lnSpc>
            </a:pPr>
            <a:r>
              <a:rPr lang="en-GB" sz="1200" dirty="0"/>
              <a:t>• Moral panics occur during periods of rapid social change and anxiety. </a:t>
            </a:r>
          </a:p>
          <a:p>
            <a:pPr>
              <a:lnSpc>
                <a:spcPct val="130000"/>
              </a:lnSpc>
            </a:pPr>
            <a:r>
              <a:rPr lang="en-GB" sz="1200" dirty="0"/>
              <a:t>• Young people are the usual target of moral panics, their behaviour is ‘regarded as a barometer to test the health or sickness of as society’. </a:t>
            </a:r>
          </a:p>
        </p:txBody>
      </p:sp>
      <p:sp>
        <p:nvSpPr>
          <p:cNvPr id="79" name="Rectangle 78">
            <a:extLst>
              <a:ext uri="{FF2B5EF4-FFF2-40B4-BE49-F238E27FC236}">
                <a16:creationId xmlns:a16="http://schemas.microsoft.com/office/drawing/2014/main" id="{C1CF7BFC-0A02-4106-88A8-CCC0D9444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65304E59-B4DC-4CA3-89F1-5C88000EB7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73167A8C-FFEF-4D1B-8459-E2BB5C04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1CA3DFBE-30A6-4BDE-9238-14F3652B4F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672631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Rectangle 72">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Steve Chibnall, Cinema and Television History (CATH) Research Centre,  School of Media and Communication, De Montfort University (DMU), Leicester,  UK">
            <a:extLst>
              <a:ext uri="{FF2B5EF4-FFF2-40B4-BE49-F238E27FC236}">
                <a16:creationId xmlns:a16="http://schemas.microsoft.com/office/drawing/2014/main" id="{58B93FA2-48BF-40C3-8EF3-5D10A41ECB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8187" b="1"/>
          <a:stretch/>
        </p:blipFill>
        <p:spPr bwMode="auto">
          <a:xfrm>
            <a:off x="20" y="719747"/>
            <a:ext cx="4458058" cy="5389675"/>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9ACFE9-AB51-4BA0-95D1-A3D9D2739FD5}"/>
              </a:ext>
            </a:extLst>
          </p:cNvPr>
          <p:cNvSpPr>
            <a:spLocks noGrp="1"/>
          </p:cNvSpPr>
          <p:nvPr>
            <p:ph type="title"/>
          </p:nvPr>
        </p:nvSpPr>
        <p:spPr>
          <a:xfrm>
            <a:off x="4919472" y="1056362"/>
            <a:ext cx="6461542" cy="1154102"/>
          </a:xfrm>
        </p:spPr>
        <p:txBody>
          <a:bodyPr>
            <a:normAutofit fontScale="90000"/>
          </a:bodyPr>
          <a:lstStyle/>
          <a:p>
            <a:pPr>
              <a:lnSpc>
                <a:spcPct val="140000"/>
              </a:lnSpc>
            </a:pPr>
            <a:r>
              <a:rPr lang="en-GB" sz="2500" dirty="0"/>
              <a:t>Chibnall (1977) - Newsworthiness</a:t>
            </a:r>
          </a:p>
        </p:txBody>
      </p:sp>
      <p:sp>
        <p:nvSpPr>
          <p:cNvPr id="79" name="Rectangle 78">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9E762E-CF5D-4BA6-A198-D7B5FAE473D6}"/>
              </a:ext>
            </a:extLst>
          </p:cNvPr>
          <p:cNvSpPr>
            <a:spLocks noGrp="1"/>
          </p:cNvSpPr>
          <p:nvPr>
            <p:ph idx="1"/>
          </p:nvPr>
        </p:nvSpPr>
        <p:spPr>
          <a:xfrm>
            <a:off x="4921857" y="2268656"/>
            <a:ext cx="6627226" cy="3505938"/>
          </a:xfrm>
        </p:spPr>
        <p:txBody>
          <a:bodyPr anchor="t">
            <a:normAutofit/>
          </a:bodyPr>
          <a:lstStyle/>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Threshold of Deviance:</a:t>
            </a:r>
            <a:r>
              <a:rPr lang="en-GB" b="0" i="0" u="none" strike="noStrike" dirty="0">
                <a:solidFill>
                  <a:srgbClr val="374151"/>
                </a:solidFill>
                <a:effectLst/>
                <a:latin typeface="Calibri" panose="020F0502020204030204" pitchFamily="34" charset="0"/>
                <a:cs typeface="Calibri" panose="020F0502020204030204" pitchFamily="34" charset="0"/>
              </a:rPr>
              <a:t> </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Conformity and Deviation:</a:t>
            </a:r>
            <a:r>
              <a:rPr lang="en-GB" b="0" i="0" u="none" strike="noStrike" dirty="0">
                <a:solidFill>
                  <a:srgbClr val="374151"/>
                </a:solidFill>
                <a:effectLst/>
                <a:latin typeface="Calibri" panose="020F0502020204030204" pitchFamily="34" charset="0"/>
                <a:cs typeface="Calibri" panose="020F0502020204030204" pitchFamily="34" charset="0"/>
              </a:rPr>
              <a:t> </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News Values:</a:t>
            </a:r>
            <a:r>
              <a:rPr lang="en-GB" b="0" i="0" u="none" strike="noStrike" dirty="0">
                <a:solidFill>
                  <a:srgbClr val="374151"/>
                </a:solidFill>
                <a:effectLst/>
                <a:latin typeface="Calibri" panose="020F0502020204030204" pitchFamily="34" charset="0"/>
                <a:cs typeface="Calibri" panose="020F0502020204030204" pitchFamily="34" charset="0"/>
              </a:rPr>
              <a:t> </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Social and Cultural Context:</a:t>
            </a:r>
            <a:r>
              <a:rPr lang="en-GB" b="0" i="0" u="none" strike="noStrike" dirty="0">
                <a:solidFill>
                  <a:srgbClr val="374151"/>
                </a:solidFill>
                <a:effectLst/>
                <a:latin typeface="Calibri" panose="020F0502020204030204" pitchFamily="34" charset="0"/>
                <a:cs typeface="Calibri" panose="020F0502020204030204" pitchFamily="34" charset="0"/>
              </a:rPr>
              <a:t> </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Media Gatekeeping</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News Selection Bias</a:t>
            </a:r>
            <a:endParaRPr lang="en-GB" dirty="0">
              <a:latin typeface="Calibri" panose="020F0502020204030204" pitchFamily="34" charset="0"/>
              <a:cs typeface="Calibri" panose="020F0502020204030204" pitchFamily="34" charset="0"/>
            </a:endParaRPr>
          </a:p>
        </p:txBody>
      </p:sp>
      <p:sp>
        <p:nvSpPr>
          <p:cNvPr id="81" name="Rectangle 80">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083551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29" name="Rectangle 5128">
            <a:extLst>
              <a:ext uri="{FF2B5EF4-FFF2-40B4-BE49-F238E27FC236}">
                <a16:creationId xmlns:a16="http://schemas.microsoft.com/office/drawing/2014/main" id="{DEB1CCE3-FB1D-471C-9AFE-D20E81E64A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353FC3-727F-4074-93BB-09A2D4907FA6}"/>
              </a:ext>
            </a:extLst>
          </p:cNvPr>
          <p:cNvSpPr>
            <a:spLocks noGrp="1"/>
          </p:cNvSpPr>
          <p:nvPr>
            <p:ph type="title"/>
          </p:nvPr>
        </p:nvSpPr>
        <p:spPr>
          <a:xfrm>
            <a:off x="1434622" y="1113327"/>
            <a:ext cx="4862811" cy="2019488"/>
          </a:xfrm>
        </p:spPr>
        <p:txBody>
          <a:bodyPr>
            <a:normAutofit/>
          </a:bodyPr>
          <a:lstStyle/>
          <a:p>
            <a:pPr>
              <a:lnSpc>
                <a:spcPct val="140000"/>
              </a:lnSpc>
            </a:pPr>
            <a:r>
              <a:rPr lang="en-GB" sz="2800">
                <a:solidFill>
                  <a:schemeClr val="bg1"/>
                </a:solidFill>
              </a:rPr>
              <a:t>Jewkes (2004) – The Construction of Crime News</a:t>
            </a:r>
          </a:p>
        </p:txBody>
      </p:sp>
      <p:sp>
        <p:nvSpPr>
          <p:cNvPr id="5131" name="Rectangle 5130">
            <a:extLst>
              <a:ext uri="{FF2B5EF4-FFF2-40B4-BE49-F238E27FC236}">
                <a16:creationId xmlns:a16="http://schemas.microsoft.com/office/drawing/2014/main" id="{60F38E87-6AF8-4488-B608-9FA2F57B4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3" name="Rectangle 5132">
            <a:extLst>
              <a:ext uri="{FF2B5EF4-FFF2-40B4-BE49-F238E27FC236}">
                <a16:creationId xmlns:a16="http://schemas.microsoft.com/office/drawing/2014/main" id="{ECC3B76D-CC6E-42D0-8666-2A2164AB5A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355896"/>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5" name="Rectangle 5134">
            <a:extLst>
              <a:ext uri="{FF2B5EF4-FFF2-40B4-BE49-F238E27FC236}">
                <a16:creationId xmlns:a16="http://schemas.microsoft.com/office/drawing/2014/main" id="{32BA9D6C-8214-4E25-AF8B-48762AD8D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9" y="3419903"/>
            <a:ext cx="5789163" cy="3438097"/>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7" name="Rectangle 5136">
            <a:extLst>
              <a:ext uri="{FF2B5EF4-FFF2-40B4-BE49-F238E27FC236}">
                <a16:creationId xmlns:a16="http://schemas.microsoft.com/office/drawing/2014/main" id="{DBE9B8BD-472F-4F54-AC9D-101EE34969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9" name="Rectangle 5138">
            <a:extLst>
              <a:ext uri="{FF2B5EF4-FFF2-40B4-BE49-F238E27FC236}">
                <a16:creationId xmlns:a16="http://schemas.microsoft.com/office/drawing/2014/main" id="{0871A14F-64B0-4CCE-900E-695C55EFF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159B87-002B-408B-93CF-4EF6D5EC3928}"/>
              </a:ext>
            </a:extLst>
          </p:cNvPr>
          <p:cNvSpPr>
            <a:spLocks noGrp="1"/>
          </p:cNvSpPr>
          <p:nvPr>
            <p:ph idx="1"/>
          </p:nvPr>
        </p:nvSpPr>
        <p:spPr>
          <a:xfrm>
            <a:off x="1164390" y="3478287"/>
            <a:ext cx="5599534" cy="2505801"/>
          </a:xfrm>
        </p:spPr>
        <p:txBody>
          <a:bodyPr anchor="t">
            <a:noAutofit/>
          </a:bodyPr>
          <a:lstStyle/>
          <a:p>
            <a:pPr fontAlgn="base">
              <a:lnSpc>
                <a:spcPct val="130000"/>
              </a:lnSpc>
            </a:pPr>
            <a:r>
              <a:rPr lang="en-GB" sz="1100" b="1" i="0" dirty="0">
                <a:effectLst/>
                <a:latin typeface="Calibri" panose="020F0502020204030204" pitchFamily="34" charset="0"/>
                <a:cs typeface="Calibri" panose="020F0502020204030204" pitchFamily="34" charset="0"/>
              </a:rPr>
              <a:t>Threshold </a:t>
            </a:r>
            <a:r>
              <a:rPr lang="en-GB" sz="1100" b="0" i="0" dirty="0">
                <a:effectLst/>
                <a:latin typeface="Calibri" panose="020F0502020204030204" pitchFamily="34" charset="0"/>
                <a:cs typeface="Calibri" panose="020F0502020204030204" pitchFamily="34" charset="0"/>
              </a:rPr>
              <a:t>– events have to be considered significant or dramatic enough to be in the news – a single rape might make it into the local newspaper but a serial rapist might become a national story.</a:t>
            </a:r>
            <a:br>
              <a:rPr lang="en-GB" sz="1100" b="0" i="0" dirty="0">
                <a:effectLst/>
                <a:latin typeface="Calibri" panose="020F0502020204030204" pitchFamily="34" charset="0"/>
                <a:cs typeface="Calibri" panose="020F0502020204030204" pitchFamily="34" charset="0"/>
              </a:rPr>
            </a:br>
            <a:r>
              <a:rPr lang="en-GB" sz="1100" b="0" i="0" dirty="0">
                <a:effectLst/>
                <a:latin typeface="Calibri" panose="020F0502020204030204" pitchFamily="34" charset="0"/>
                <a:cs typeface="Calibri" panose="020F0502020204030204" pitchFamily="34" charset="0"/>
              </a:rPr>
              <a:t>E.g. the Yorkshire ripper</a:t>
            </a:r>
          </a:p>
          <a:p>
            <a:pPr fontAlgn="base">
              <a:lnSpc>
                <a:spcPct val="130000"/>
              </a:lnSpc>
            </a:pPr>
            <a:r>
              <a:rPr lang="en-GB" sz="1100" b="1" i="0" dirty="0">
                <a:effectLst/>
                <a:latin typeface="Calibri" panose="020F0502020204030204" pitchFamily="34" charset="0"/>
                <a:cs typeface="Calibri" panose="020F0502020204030204" pitchFamily="34" charset="0"/>
              </a:rPr>
              <a:t>Proximity </a:t>
            </a:r>
            <a:r>
              <a:rPr lang="en-GB" sz="1100" b="0" i="0" dirty="0">
                <a:effectLst/>
                <a:latin typeface="Calibri" panose="020F0502020204030204" pitchFamily="34" charset="0"/>
                <a:cs typeface="Calibri" panose="020F0502020204030204" pitchFamily="34" charset="0"/>
              </a:rPr>
              <a:t>– this involves items that will have some cultural meaning or geographical closeness to media audiences. For example, British criminals and victims are more newsworthy than foreigners.</a:t>
            </a:r>
            <a:br>
              <a:rPr lang="en-GB" sz="1100" b="0" i="0" dirty="0">
                <a:effectLst/>
                <a:latin typeface="Calibri" panose="020F0502020204030204" pitchFamily="34" charset="0"/>
                <a:cs typeface="Calibri" panose="020F0502020204030204" pitchFamily="34" charset="0"/>
              </a:rPr>
            </a:br>
            <a:r>
              <a:rPr lang="en-GB" sz="1100" b="0" i="0" dirty="0" err="1">
                <a:effectLst/>
                <a:latin typeface="Calibri" panose="020F0502020204030204" pitchFamily="34" charset="0"/>
                <a:cs typeface="Calibri" panose="020F0502020204030204" pitchFamily="34" charset="0"/>
              </a:rPr>
              <a:t>E..g</a:t>
            </a:r>
            <a:r>
              <a:rPr lang="en-GB" sz="1100" b="0" i="0" dirty="0">
                <a:effectLst/>
                <a:latin typeface="Calibri" panose="020F0502020204030204" pitchFamily="34" charset="0"/>
                <a:cs typeface="Calibri" panose="020F0502020204030204" pitchFamily="34" charset="0"/>
              </a:rPr>
              <a:t> 9/11, Madeleine McCann, British cannibal in America</a:t>
            </a:r>
          </a:p>
          <a:p>
            <a:pPr fontAlgn="base">
              <a:lnSpc>
                <a:spcPct val="130000"/>
              </a:lnSpc>
            </a:pPr>
            <a:r>
              <a:rPr lang="en-GB" sz="1100" b="1" i="0" dirty="0">
                <a:effectLst/>
                <a:latin typeface="Calibri" panose="020F0502020204030204" pitchFamily="34" charset="0"/>
                <a:cs typeface="Calibri" panose="020F0502020204030204" pitchFamily="34" charset="0"/>
              </a:rPr>
              <a:t>Predictability </a:t>
            </a:r>
            <a:r>
              <a:rPr lang="en-GB" sz="1100" b="0" i="0" dirty="0">
                <a:effectLst/>
                <a:latin typeface="Calibri" panose="020F0502020204030204" pitchFamily="34" charset="0"/>
                <a:cs typeface="Calibri" panose="020F0502020204030204" pitchFamily="34" charset="0"/>
              </a:rPr>
              <a:t>– stories that are predictable (known in advance) are more likely to be covered, like the publication of latest crime statistics, as media can plan ahead.</a:t>
            </a:r>
            <a:br>
              <a:rPr lang="en-GB" sz="1100" b="0" i="0" dirty="0">
                <a:effectLst/>
                <a:latin typeface="Calibri" panose="020F0502020204030204" pitchFamily="34" charset="0"/>
                <a:cs typeface="Calibri" panose="020F0502020204030204" pitchFamily="34" charset="0"/>
              </a:rPr>
            </a:br>
            <a:r>
              <a:rPr lang="en-GB" sz="1100" b="0" i="0" dirty="0" err="1">
                <a:effectLst/>
                <a:latin typeface="Calibri" panose="020F0502020204030204" pitchFamily="34" charset="0"/>
                <a:cs typeface="Calibri" panose="020F0502020204030204" pitchFamily="34" charset="0"/>
              </a:rPr>
              <a:t>E..g</a:t>
            </a:r>
            <a:r>
              <a:rPr lang="en-GB" sz="1100" b="0" i="0" dirty="0">
                <a:effectLst/>
                <a:latin typeface="Calibri" panose="020F0502020204030204" pitchFamily="34" charset="0"/>
                <a:cs typeface="Calibri" panose="020F0502020204030204" pitchFamily="34" charset="0"/>
              </a:rPr>
              <a:t>. sentencing.</a:t>
            </a:r>
          </a:p>
        </p:txBody>
      </p:sp>
      <p:sp>
        <p:nvSpPr>
          <p:cNvPr id="5141" name="Rectangle 5140">
            <a:extLst>
              <a:ext uri="{FF2B5EF4-FFF2-40B4-BE49-F238E27FC236}">
                <a16:creationId xmlns:a16="http://schemas.microsoft.com/office/drawing/2014/main" id="{0FDBC76A-295F-4635-A28D-ADA24F383A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Media and Crime by Yvonne Jewkes (Paperback, 2004) for sale online | eBay">
            <a:extLst>
              <a:ext uri="{FF2B5EF4-FFF2-40B4-BE49-F238E27FC236}">
                <a16:creationId xmlns:a16="http://schemas.microsoft.com/office/drawing/2014/main" id="{41531BD7-5023-8B6F-8B5C-EB4BC1DC8EB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64408" y="484632"/>
            <a:ext cx="4123120" cy="58247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68705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3" name="Rectangle 6152">
            <a:extLst>
              <a:ext uri="{FF2B5EF4-FFF2-40B4-BE49-F238E27FC236}">
                <a16:creationId xmlns:a16="http://schemas.microsoft.com/office/drawing/2014/main" id="{DEB1CCE3-FB1D-471C-9AFE-D20E81E64A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353FC3-727F-4074-93BB-09A2D4907FA6}"/>
              </a:ext>
            </a:extLst>
          </p:cNvPr>
          <p:cNvSpPr>
            <a:spLocks noGrp="1"/>
          </p:cNvSpPr>
          <p:nvPr>
            <p:ph type="title"/>
          </p:nvPr>
        </p:nvSpPr>
        <p:spPr>
          <a:xfrm>
            <a:off x="1434622" y="1113327"/>
            <a:ext cx="4862811" cy="2019488"/>
          </a:xfrm>
        </p:spPr>
        <p:txBody>
          <a:bodyPr>
            <a:normAutofit/>
          </a:bodyPr>
          <a:lstStyle/>
          <a:p>
            <a:pPr>
              <a:lnSpc>
                <a:spcPct val="140000"/>
              </a:lnSpc>
            </a:pPr>
            <a:r>
              <a:rPr lang="en-GB" sz="2800">
                <a:solidFill>
                  <a:schemeClr val="bg1"/>
                </a:solidFill>
              </a:rPr>
              <a:t>Jewkes (2004) – The Construction of Crime News</a:t>
            </a:r>
          </a:p>
        </p:txBody>
      </p:sp>
      <p:sp>
        <p:nvSpPr>
          <p:cNvPr id="6155" name="Rectangle 6154">
            <a:extLst>
              <a:ext uri="{FF2B5EF4-FFF2-40B4-BE49-F238E27FC236}">
                <a16:creationId xmlns:a16="http://schemas.microsoft.com/office/drawing/2014/main" id="{60F38E87-6AF8-4488-B608-9FA2F57B4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Rectangle 6156">
            <a:extLst>
              <a:ext uri="{FF2B5EF4-FFF2-40B4-BE49-F238E27FC236}">
                <a16:creationId xmlns:a16="http://schemas.microsoft.com/office/drawing/2014/main" id="{ECC3B76D-CC6E-42D0-8666-2A2164AB5A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355896"/>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9" name="Rectangle 6158">
            <a:extLst>
              <a:ext uri="{FF2B5EF4-FFF2-40B4-BE49-F238E27FC236}">
                <a16:creationId xmlns:a16="http://schemas.microsoft.com/office/drawing/2014/main" id="{32BA9D6C-8214-4E25-AF8B-48762AD8D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9" y="3419903"/>
            <a:ext cx="5789163" cy="3438097"/>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1" name="Rectangle 6160">
            <a:extLst>
              <a:ext uri="{FF2B5EF4-FFF2-40B4-BE49-F238E27FC236}">
                <a16:creationId xmlns:a16="http://schemas.microsoft.com/office/drawing/2014/main" id="{DBE9B8BD-472F-4F54-AC9D-101EE34969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3" name="Rectangle 6162">
            <a:extLst>
              <a:ext uri="{FF2B5EF4-FFF2-40B4-BE49-F238E27FC236}">
                <a16:creationId xmlns:a16="http://schemas.microsoft.com/office/drawing/2014/main" id="{0871A14F-64B0-4CCE-900E-695C55EFF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159B87-002B-408B-93CF-4EF6D5EC3928}"/>
              </a:ext>
            </a:extLst>
          </p:cNvPr>
          <p:cNvSpPr>
            <a:spLocks noGrp="1"/>
          </p:cNvSpPr>
          <p:nvPr>
            <p:ph idx="1"/>
          </p:nvPr>
        </p:nvSpPr>
        <p:spPr>
          <a:xfrm>
            <a:off x="1434622" y="3707541"/>
            <a:ext cx="5117253" cy="2505801"/>
          </a:xfrm>
        </p:spPr>
        <p:txBody>
          <a:bodyPr anchor="t">
            <a:noAutofit/>
          </a:bodyPr>
          <a:lstStyle/>
          <a:p>
            <a:pPr fontAlgn="base">
              <a:lnSpc>
                <a:spcPct val="130000"/>
              </a:lnSpc>
            </a:pPr>
            <a:r>
              <a:rPr lang="en-GB" sz="1100" b="1" i="0" dirty="0">
                <a:effectLst/>
                <a:latin typeface="Calibri" panose="020F0502020204030204" pitchFamily="34" charset="0"/>
                <a:cs typeface="Calibri" panose="020F0502020204030204" pitchFamily="34" charset="0"/>
              </a:rPr>
              <a:t>Individualism </a:t>
            </a:r>
            <a:r>
              <a:rPr lang="en-GB" sz="1100" b="0" i="0" dirty="0">
                <a:effectLst/>
                <a:latin typeface="Calibri" panose="020F0502020204030204" pitchFamily="34" charset="0"/>
                <a:cs typeface="Calibri" panose="020F0502020204030204" pitchFamily="34" charset="0"/>
              </a:rPr>
              <a:t>– focus on the actions of, or conflict between, the individuals, avoiding complex explanations.</a:t>
            </a:r>
            <a:br>
              <a:rPr lang="en-GB" sz="1100" b="0" i="0" dirty="0">
                <a:effectLst/>
                <a:latin typeface="Calibri" panose="020F0502020204030204" pitchFamily="34" charset="0"/>
                <a:cs typeface="Calibri" panose="020F0502020204030204" pitchFamily="34" charset="0"/>
              </a:rPr>
            </a:br>
            <a:r>
              <a:rPr lang="en-GB" sz="1100" b="0" i="0" dirty="0">
                <a:effectLst/>
                <a:latin typeface="Calibri" panose="020F0502020204030204" pitchFamily="34" charset="0"/>
                <a:cs typeface="Calibri" panose="020F0502020204030204" pitchFamily="34" charset="0"/>
              </a:rPr>
              <a:t>E.g. mods and rockers.</a:t>
            </a:r>
          </a:p>
          <a:p>
            <a:pPr fontAlgn="base">
              <a:lnSpc>
                <a:spcPct val="130000"/>
              </a:lnSpc>
            </a:pPr>
            <a:r>
              <a:rPr lang="en-GB" sz="1100" b="1" i="0" dirty="0">
                <a:effectLst/>
                <a:latin typeface="Calibri" panose="020F0502020204030204" pitchFamily="34" charset="0"/>
                <a:cs typeface="Calibri" panose="020F0502020204030204" pitchFamily="34" charset="0"/>
              </a:rPr>
              <a:t>Simplification </a:t>
            </a:r>
            <a:r>
              <a:rPr lang="en-GB" sz="1100" b="0" i="0" dirty="0">
                <a:effectLst/>
                <a:latin typeface="Calibri" panose="020F0502020204030204" pitchFamily="34" charset="0"/>
                <a:cs typeface="Calibri" panose="020F0502020204030204" pitchFamily="34" charset="0"/>
              </a:rPr>
              <a:t>– events that are easily understood and not too complicated, without the need for lots of background information and detail.</a:t>
            </a:r>
            <a:br>
              <a:rPr lang="en-GB" sz="1100" b="0" i="0" dirty="0">
                <a:effectLst/>
                <a:latin typeface="Calibri" panose="020F0502020204030204" pitchFamily="34" charset="0"/>
                <a:cs typeface="Calibri" panose="020F0502020204030204" pitchFamily="34" charset="0"/>
              </a:rPr>
            </a:br>
            <a:r>
              <a:rPr lang="en-GB" sz="1100" b="0" i="0" dirty="0">
                <a:effectLst/>
                <a:latin typeface="Calibri" panose="020F0502020204030204" pitchFamily="34" charset="0"/>
                <a:cs typeface="Calibri" panose="020F0502020204030204" pitchFamily="34" charset="0"/>
              </a:rPr>
              <a:t>E.g. the man who killed himself and his wife (in Woodley).</a:t>
            </a:r>
          </a:p>
          <a:p>
            <a:pPr fontAlgn="base">
              <a:lnSpc>
                <a:spcPct val="130000"/>
              </a:lnSpc>
            </a:pPr>
            <a:r>
              <a:rPr lang="en-GB" sz="1100" b="1" i="0" dirty="0">
                <a:effectLst/>
                <a:latin typeface="Calibri" panose="020F0502020204030204" pitchFamily="34" charset="0"/>
                <a:cs typeface="Calibri" panose="020F0502020204030204" pitchFamily="34" charset="0"/>
              </a:rPr>
              <a:t>Risk </a:t>
            </a:r>
            <a:r>
              <a:rPr lang="en-GB" sz="1100" b="0" i="0" dirty="0">
                <a:effectLst/>
                <a:latin typeface="Calibri" panose="020F0502020204030204" pitchFamily="34" charset="0"/>
                <a:cs typeface="Calibri" panose="020F0502020204030204" pitchFamily="34" charset="0"/>
              </a:rPr>
              <a:t>– crime becomes newsworthy when it can be presented as serious, random and unpredictable enough so that we’re all at risk of becoming victims, and we all have something to fear.</a:t>
            </a:r>
            <a:br>
              <a:rPr lang="en-GB" sz="1100" b="0" i="0" dirty="0">
                <a:effectLst/>
                <a:latin typeface="Calibri" panose="020F0502020204030204" pitchFamily="34" charset="0"/>
                <a:cs typeface="Calibri" panose="020F0502020204030204" pitchFamily="34" charset="0"/>
              </a:rPr>
            </a:br>
            <a:r>
              <a:rPr lang="en-GB" sz="1100" b="0" i="0" dirty="0">
                <a:effectLst/>
                <a:latin typeface="Calibri" panose="020F0502020204030204" pitchFamily="34" charset="0"/>
                <a:cs typeface="Calibri" panose="020F0502020204030204" pitchFamily="34" charset="0"/>
              </a:rPr>
              <a:t>E.g. stories on Crime Watch.</a:t>
            </a:r>
          </a:p>
        </p:txBody>
      </p:sp>
      <p:sp>
        <p:nvSpPr>
          <p:cNvPr id="6165" name="Rectangle 6164">
            <a:extLst>
              <a:ext uri="{FF2B5EF4-FFF2-40B4-BE49-F238E27FC236}">
                <a16:creationId xmlns:a16="http://schemas.microsoft.com/office/drawing/2014/main" id="{0FDBC76A-295F-4635-A28D-ADA24F383A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Media and Crime by Yvonne Jewkes (Paperback, 2004) for sale online | eBay">
            <a:extLst>
              <a:ext uri="{FF2B5EF4-FFF2-40B4-BE49-F238E27FC236}">
                <a16:creationId xmlns:a16="http://schemas.microsoft.com/office/drawing/2014/main" id="{3763B91C-AD4E-DBDF-E7B2-AF76D810B73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64408" y="484632"/>
            <a:ext cx="4123120" cy="58247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92475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77" name="Rectangle 7176">
            <a:extLst>
              <a:ext uri="{FF2B5EF4-FFF2-40B4-BE49-F238E27FC236}">
                <a16:creationId xmlns:a16="http://schemas.microsoft.com/office/drawing/2014/main" id="{DEB1CCE3-FB1D-471C-9AFE-D20E81E64A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353FC3-727F-4074-93BB-09A2D4907FA6}"/>
              </a:ext>
            </a:extLst>
          </p:cNvPr>
          <p:cNvSpPr>
            <a:spLocks noGrp="1"/>
          </p:cNvSpPr>
          <p:nvPr>
            <p:ph type="title"/>
          </p:nvPr>
        </p:nvSpPr>
        <p:spPr>
          <a:xfrm>
            <a:off x="1434622" y="1113327"/>
            <a:ext cx="4862811" cy="2019488"/>
          </a:xfrm>
        </p:spPr>
        <p:txBody>
          <a:bodyPr>
            <a:normAutofit/>
          </a:bodyPr>
          <a:lstStyle/>
          <a:p>
            <a:pPr>
              <a:lnSpc>
                <a:spcPct val="140000"/>
              </a:lnSpc>
            </a:pPr>
            <a:r>
              <a:rPr lang="en-GB" sz="2800">
                <a:solidFill>
                  <a:schemeClr val="bg1"/>
                </a:solidFill>
              </a:rPr>
              <a:t>Jewkes (2004) – The Construction of Crime News</a:t>
            </a:r>
          </a:p>
        </p:txBody>
      </p:sp>
      <p:sp>
        <p:nvSpPr>
          <p:cNvPr id="7179" name="Rectangle 7178">
            <a:extLst>
              <a:ext uri="{FF2B5EF4-FFF2-40B4-BE49-F238E27FC236}">
                <a16:creationId xmlns:a16="http://schemas.microsoft.com/office/drawing/2014/main" id="{60F38E87-6AF8-4488-B608-9FA2F57B4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Rectangle 7180">
            <a:extLst>
              <a:ext uri="{FF2B5EF4-FFF2-40B4-BE49-F238E27FC236}">
                <a16:creationId xmlns:a16="http://schemas.microsoft.com/office/drawing/2014/main" id="{ECC3B76D-CC6E-42D0-8666-2A2164AB5A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355896"/>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3" name="Rectangle 7182">
            <a:extLst>
              <a:ext uri="{FF2B5EF4-FFF2-40B4-BE49-F238E27FC236}">
                <a16:creationId xmlns:a16="http://schemas.microsoft.com/office/drawing/2014/main" id="{32BA9D6C-8214-4E25-AF8B-48762AD8D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9" y="3419903"/>
            <a:ext cx="5789163" cy="3438097"/>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5" name="Rectangle 7184">
            <a:extLst>
              <a:ext uri="{FF2B5EF4-FFF2-40B4-BE49-F238E27FC236}">
                <a16:creationId xmlns:a16="http://schemas.microsoft.com/office/drawing/2014/main" id="{DBE9B8BD-472F-4F54-AC9D-101EE34969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7" name="Rectangle 7186">
            <a:extLst>
              <a:ext uri="{FF2B5EF4-FFF2-40B4-BE49-F238E27FC236}">
                <a16:creationId xmlns:a16="http://schemas.microsoft.com/office/drawing/2014/main" id="{0871A14F-64B0-4CCE-900E-695C55EFF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159B87-002B-408B-93CF-4EF6D5EC3928}"/>
              </a:ext>
            </a:extLst>
          </p:cNvPr>
          <p:cNvSpPr>
            <a:spLocks noGrp="1"/>
          </p:cNvSpPr>
          <p:nvPr>
            <p:ph idx="1"/>
          </p:nvPr>
        </p:nvSpPr>
        <p:spPr>
          <a:xfrm>
            <a:off x="1434622" y="3707541"/>
            <a:ext cx="5117253" cy="2505801"/>
          </a:xfrm>
        </p:spPr>
        <p:txBody>
          <a:bodyPr anchor="t">
            <a:noAutofit/>
          </a:bodyPr>
          <a:lstStyle/>
          <a:p>
            <a:pPr fontAlgn="base">
              <a:lnSpc>
                <a:spcPct val="130000"/>
              </a:lnSpc>
            </a:pPr>
            <a:r>
              <a:rPr lang="en-GB" sz="1100" b="1" i="0" dirty="0">
                <a:effectLst/>
                <a:latin typeface="Calibri" panose="020F0502020204030204" pitchFamily="34" charset="0"/>
                <a:cs typeface="Calibri" panose="020F0502020204030204" pitchFamily="34" charset="0"/>
              </a:rPr>
              <a:t>Spectacle and graphic images </a:t>
            </a:r>
            <a:r>
              <a:rPr lang="en-GB" sz="1100" b="0" i="0" dirty="0">
                <a:effectLst/>
                <a:latin typeface="Calibri" panose="020F0502020204030204" pitchFamily="34" charset="0"/>
                <a:cs typeface="Calibri" panose="020F0502020204030204" pitchFamily="34" charset="0"/>
              </a:rPr>
              <a:t>– events, particularly CCTV or mobile phone footage are more newsworthy as they enable the media to provide a visual and dramatic impact for audiences.</a:t>
            </a:r>
            <a:br>
              <a:rPr lang="en-GB" sz="1100" b="0" i="0" dirty="0">
                <a:effectLst/>
                <a:latin typeface="Calibri" panose="020F0502020204030204" pitchFamily="34" charset="0"/>
                <a:cs typeface="Calibri" panose="020F0502020204030204" pitchFamily="34" charset="0"/>
              </a:rPr>
            </a:br>
            <a:r>
              <a:rPr lang="en-GB" sz="1100" b="0" i="0" dirty="0">
                <a:effectLst/>
                <a:latin typeface="Calibri" panose="020F0502020204030204" pitchFamily="34" charset="0"/>
                <a:cs typeface="Calibri" panose="020F0502020204030204" pitchFamily="34" charset="0"/>
              </a:rPr>
              <a:t>E.g. England riots</a:t>
            </a:r>
          </a:p>
          <a:p>
            <a:pPr fontAlgn="base">
              <a:lnSpc>
                <a:spcPct val="130000"/>
              </a:lnSpc>
            </a:pPr>
            <a:r>
              <a:rPr lang="en-GB" sz="1100" b="1" i="0" dirty="0">
                <a:effectLst/>
                <a:latin typeface="Calibri" panose="020F0502020204030204" pitchFamily="34" charset="0"/>
                <a:cs typeface="Calibri" panose="020F0502020204030204" pitchFamily="34" charset="0"/>
              </a:rPr>
              <a:t>Celebrity or high-status people </a:t>
            </a:r>
            <a:r>
              <a:rPr lang="en-GB" sz="1100" b="0" i="0" dirty="0">
                <a:effectLst/>
                <a:latin typeface="Calibri" panose="020F0502020204030204" pitchFamily="34" charset="0"/>
                <a:cs typeface="Calibri" panose="020F0502020204030204" pitchFamily="34" charset="0"/>
              </a:rPr>
              <a:t>– crime and deviance, even if quite trivial, involving celebrities or important or powerful people, whether they are victims or offenders, is seen as more newsworthy than that involving ordinary people.</a:t>
            </a:r>
            <a:br>
              <a:rPr lang="en-GB" sz="1100" b="0" i="0" dirty="0">
                <a:effectLst/>
                <a:latin typeface="Calibri" panose="020F0502020204030204" pitchFamily="34" charset="0"/>
                <a:cs typeface="Calibri" panose="020F0502020204030204" pitchFamily="34" charset="0"/>
              </a:rPr>
            </a:br>
            <a:r>
              <a:rPr lang="en-GB" sz="1100" b="0" i="0" dirty="0">
                <a:effectLst/>
                <a:latin typeface="Calibri" panose="020F0502020204030204" pitchFamily="34" charset="0"/>
                <a:cs typeface="Calibri" panose="020F0502020204030204" pitchFamily="34" charset="0"/>
              </a:rPr>
              <a:t>E.g. Jimmy </a:t>
            </a:r>
            <a:r>
              <a:rPr lang="en-GB" sz="1100" b="0" i="0" dirty="0" err="1">
                <a:effectLst/>
                <a:latin typeface="Calibri" panose="020F0502020204030204" pitchFamily="34" charset="0"/>
                <a:cs typeface="Calibri" panose="020F0502020204030204" pitchFamily="34" charset="0"/>
              </a:rPr>
              <a:t>Savlle</a:t>
            </a:r>
            <a:endParaRPr lang="en-GB" sz="1100" b="0" i="0" dirty="0">
              <a:effectLst/>
              <a:latin typeface="Calibri" panose="020F0502020204030204" pitchFamily="34" charset="0"/>
              <a:cs typeface="Calibri" panose="020F0502020204030204" pitchFamily="34" charset="0"/>
            </a:endParaRPr>
          </a:p>
          <a:p>
            <a:pPr fontAlgn="base">
              <a:lnSpc>
                <a:spcPct val="130000"/>
              </a:lnSpc>
            </a:pPr>
            <a:r>
              <a:rPr lang="en-GB" sz="1100" b="1" i="0" dirty="0">
                <a:effectLst/>
                <a:latin typeface="Calibri" panose="020F0502020204030204" pitchFamily="34" charset="0"/>
                <a:cs typeface="Calibri" panose="020F0502020204030204" pitchFamily="34" charset="0"/>
              </a:rPr>
              <a:t>Children </a:t>
            </a:r>
            <a:r>
              <a:rPr lang="en-GB" sz="1100" b="0" i="0" dirty="0">
                <a:effectLst/>
                <a:latin typeface="Calibri" panose="020F0502020204030204" pitchFamily="34" charset="0"/>
                <a:cs typeface="Calibri" panose="020F0502020204030204" pitchFamily="34" charset="0"/>
              </a:rPr>
              <a:t>– children as offenders or victims of crime have the potential to be newsworthy.</a:t>
            </a:r>
            <a:br>
              <a:rPr lang="en-GB" sz="1100" b="0" i="0" dirty="0">
                <a:effectLst/>
                <a:latin typeface="Calibri" panose="020F0502020204030204" pitchFamily="34" charset="0"/>
                <a:cs typeface="Calibri" panose="020F0502020204030204" pitchFamily="34" charset="0"/>
              </a:rPr>
            </a:br>
            <a:r>
              <a:rPr lang="en-GB" sz="1100" b="0" i="0" dirty="0">
                <a:effectLst/>
                <a:latin typeface="Calibri" panose="020F0502020204030204" pitchFamily="34" charset="0"/>
                <a:cs typeface="Calibri" panose="020F0502020204030204" pitchFamily="34" charset="0"/>
              </a:rPr>
              <a:t>E.g. Jamie Bulger, Madeleine McCann</a:t>
            </a:r>
          </a:p>
        </p:txBody>
      </p:sp>
      <p:sp>
        <p:nvSpPr>
          <p:cNvPr id="7189" name="Rectangle 7188">
            <a:extLst>
              <a:ext uri="{FF2B5EF4-FFF2-40B4-BE49-F238E27FC236}">
                <a16:creationId xmlns:a16="http://schemas.microsoft.com/office/drawing/2014/main" id="{0FDBC76A-295F-4635-A28D-ADA24F383A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Media and Crime by Yvonne Jewkes (Paperback, 2004) for sale online | eBay">
            <a:extLst>
              <a:ext uri="{FF2B5EF4-FFF2-40B4-BE49-F238E27FC236}">
                <a16:creationId xmlns:a16="http://schemas.microsoft.com/office/drawing/2014/main" id="{7D79D6BA-7905-205C-4BC3-070A917806A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64408" y="484632"/>
            <a:ext cx="4123120" cy="58247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19117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1" name="Rectangle 8200">
            <a:extLst>
              <a:ext uri="{FF2B5EF4-FFF2-40B4-BE49-F238E27FC236}">
                <a16:creationId xmlns:a16="http://schemas.microsoft.com/office/drawing/2014/main" id="{DEB1CCE3-FB1D-471C-9AFE-D20E81E64A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353FC3-727F-4074-93BB-09A2D4907FA6}"/>
              </a:ext>
            </a:extLst>
          </p:cNvPr>
          <p:cNvSpPr>
            <a:spLocks noGrp="1"/>
          </p:cNvSpPr>
          <p:nvPr>
            <p:ph type="title"/>
          </p:nvPr>
        </p:nvSpPr>
        <p:spPr>
          <a:xfrm>
            <a:off x="1434622" y="1113327"/>
            <a:ext cx="4862811" cy="2019488"/>
          </a:xfrm>
        </p:spPr>
        <p:txBody>
          <a:bodyPr>
            <a:normAutofit/>
          </a:bodyPr>
          <a:lstStyle/>
          <a:p>
            <a:pPr>
              <a:lnSpc>
                <a:spcPct val="140000"/>
              </a:lnSpc>
            </a:pPr>
            <a:r>
              <a:rPr lang="en-GB" sz="2800">
                <a:solidFill>
                  <a:schemeClr val="bg1"/>
                </a:solidFill>
              </a:rPr>
              <a:t>Jewkes (2004) – The Construction of Crime News</a:t>
            </a:r>
          </a:p>
        </p:txBody>
      </p:sp>
      <p:sp>
        <p:nvSpPr>
          <p:cNvPr id="8203" name="Rectangle 8202">
            <a:extLst>
              <a:ext uri="{FF2B5EF4-FFF2-40B4-BE49-F238E27FC236}">
                <a16:creationId xmlns:a16="http://schemas.microsoft.com/office/drawing/2014/main" id="{60F38E87-6AF8-4488-B608-9FA2F57B4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5" name="Rectangle 8204">
            <a:extLst>
              <a:ext uri="{FF2B5EF4-FFF2-40B4-BE49-F238E27FC236}">
                <a16:creationId xmlns:a16="http://schemas.microsoft.com/office/drawing/2014/main" id="{ECC3B76D-CC6E-42D0-8666-2A2164AB5A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355896"/>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7" name="Rectangle 8206">
            <a:extLst>
              <a:ext uri="{FF2B5EF4-FFF2-40B4-BE49-F238E27FC236}">
                <a16:creationId xmlns:a16="http://schemas.microsoft.com/office/drawing/2014/main" id="{32BA9D6C-8214-4E25-AF8B-48762AD8D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9" y="3419903"/>
            <a:ext cx="5789163" cy="3438097"/>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9" name="Rectangle 8208">
            <a:extLst>
              <a:ext uri="{FF2B5EF4-FFF2-40B4-BE49-F238E27FC236}">
                <a16:creationId xmlns:a16="http://schemas.microsoft.com/office/drawing/2014/main" id="{DBE9B8BD-472F-4F54-AC9D-101EE34969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11" name="Rectangle 8210">
            <a:extLst>
              <a:ext uri="{FF2B5EF4-FFF2-40B4-BE49-F238E27FC236}">
                <a16:creationId xmlns:a16="http://schemas.microsoft.com/office/drawing/2014/main" id="{0871A14F-64B0-4CCE-900E-695C55EFF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159B87-002B-408B-93CF-4EF6D5EC3928}"/>
              </a:ext>
            </a:extLst>
          </p:cNvPr>
          <p:cNvSpPr>
            <a:spLocks noGrp="1"/>
          </p:cNvSpPr>
          <p:nvPr>
            <p:ph idx="1"/>
          </p:nvPr>
        </p:nvSpPr>
        <p:spPr>
          <a:xfrm>
            <a:off x="1374723" y="3526510"/>
            <a:ext cx="5117253" cy="2505801"/>
          </a:xfrm>
        </p:spPr>
        <p:txBody>
          <a:bodyPr anchor="t">
            <a:noAutofit/>
          </a:bodyPr>
          <a:lstStyle/>
          <a:p>
            <a:pPr fontAlgn="base">
              <a:lnSpc>
                <a:spcPct val="130000"/>
              </a:lnSpc>
            </a:pPr>
            <a:r>
              <a:rPr lang="en-GB" sz="1100" b="1" i="0" dirty="0">
                <a:effectLst/>
                <a:latin typeface="Calibri" panose="020F0502020204030204" pitchFamily="34" charset="0"/>
                <a:cs typeface="Calibri" panose="020F0502020204030204" pitchFamily="34" charset="0"/>
              </a:rPr>
              <a:t>Sex</a:t>
            </a:r>
            <a:r>
              <a:rPr lang="en-GB" sz="1100" b="0" i="0" dirty="0">
                <a:effectLst/>
                <a:latin typeface="Calibri" panose="020F0502020204030204" pitchFamily="34" charset="0"/>
                <a:cs typeface="Calibri" panose="020F0502020204030204" pitchFamily="34" charset="0"/>
              </a:rPr>
              <a:t> – crimes with a sexual dimension, women as victims and non-criminal sexual deviance like BDSM (Bondage Domination </a:t>
            </a:r>
            <a:r>
              <a:rPr lang="en-GB" sz="1100" b="0" i="0" dirty="0" err="1">
                <a:effectLst/>
                <a:latin typeface="Calibri" panose="020F0502020204030204" pitchFamily="34" charset="0"/>
                <a:cs typeface="Calibri" panose="020F0502020204030204" pitchFamily="34" charset="0"/>
              </a:rPr>
              <a:t>Sado</a:t>
            </a:r>
            <a:r>
              <a:rPr lang="en-GB" sz="1100" b="0" i="0" dirty="0">
                <a:effectLst/>
                <a:latin typeface="Calibri" panose="020F0502020204030204" pitchFamily="34" charset="0"/>
                <a:cs typeface="Calibri" panose="020F0502020204030204" pitchFamily="34" charset="0"/>
              </a:rPr>
              <a:t>-Machoism) – especially involving celebrities – are more newsworthy.</a:t>
            </a:r>
            <a:br>
              <a:rPr lang="en-GB" sz="1100" b="0" i="0" dirty="0">
                <a:effectLst/>
                <a:latin typeface="Calibri" panose="020F0502020204030204" pitchFamily="34" charset="0"/>
                <a:cs typeface="Calibri" panose="020F0502020204030204" pitchFamily="34" charset="0"/>
              </a:rPr>
            </a:br>
            <a:r>
              <a:rPr lang="en-GB" sz="1100" b="0" i="0" dirty="0">
                <a:effectLst/>
                <a:latin typeface="Calibri" panose="020F0502020204030204" pitchFamily="34" charset="0"/>
                <a:cs typeface="Calibri" panose="020F0502020204030204" pitchFamily="34" charset="0"/>
              </a:rPr>
              <a:t>E.g. Jimmy Saville, Gary Speed</a:t>
            </a:r>
          </a:p>
          <a:p>
            <a:pPr fontAlgn="base">
              <a:lnSpc>
                <a:spcPct val="130000"/>
              </a:lnSpc>
            </a:pPr>
            <a:r>
              <a:rPr lang="en-GB" sz="1100" b="1" i="0" dirty="0">
                <a:effectLst/>
                <a:latin typeface="Calibri" panose="020F0502020204030204" pitchFamily="34" charset="0"/>
                <a:cs typeface="Calibri" panose="020F0502020204030204" pitchFamily="34" charset="0"/>
              </a:rPr>
              <a:t>Violence </a:t>
            </a:r>
            <a:r>
              <a:rPr lang="en-GB" sz="1100" b="0" i="0" dirty="0">
                <a:effectLst/>
                <a:latin typeface="Calibri" panose="020F0502020204030204" pitchFamily="34" charset="0"/>
                <a:cs typeface="Calibri" panose="020F0502020204030204" pitchFamily="34" charset="0"/>
              </a:rPr>
              <a:t>– violent events enable the media to report using the drama, excitement and action which appeals to audiences.</a:t>
            </a:r>
            <a:br>
              <a:rPr lang="en-GB" sz="1100" b="0" i="0" dirty="0">
                <a:effectLst/>
                <a:latin typeface="Calibri" panose="020F0502020204030204" pitchFamily="34" charset="0"/>
                <a:cs typeface="Calibri" panose="020F0502020204030204" pitchFamily="34" charset="0"/>
              </a:rPr>
            </a:br>
            <a:r>
              <a:rPr lang="en-GB" sz="1100" b="0" i="0" dirty="0">
                <a:effectLst/>
                <a:latin typeface="Calibri" panose="020F0502020204030204" pitchFamily="34" charset="0"/>
                <a:cs typeface="Calibri" panose="020F0502020204030204" pitchFamily="34" charset="0"/>
              </a:rPr>
              <a:t>E.g. Raoul Moat, Batman Shootings</a:t>
            </a:r>
          </a:p>
          <a:p>
            <a:pPr fontAlgn="base">
              <a:lnSpc>
                <a:spcPct val="130000"/>
              </a:lnSpc>
            </a:pPr>
            <a:r>
              <a:rPr lang="en-GB" sz="1100" b="1" i="0" dirty="0">
                <a:effectLst/>
                <a:latin typeface="Calibri" panose="020F0502020204030204" pitchFamily="34" charset="0"/>
                <a:cs typeface="Calibri" panose="020F0502020204030204" pitchFamily="34" charset="0"/>
              </a:rPr>
              <a:t>Conservation </a:t>
            </a:r>
            <a:r>
              <a:rPr lang="en-GB" sz="1100" b="0" i="0" dirty="0">
                <a:effectLst/>
                <a:latin typeface="Calibri" panose="020F0502020204030204" pitchFamily="34" charset="0"/>
                <a:cs typeface="Calibri" panose="020F0502020204030204" pitchFamily="34" charset="0"/>
              </a:rPr>
              <a:t>– events are made newsworthy by calls for more punishment and deterrence. For example, more police, higher fines, jailing young people, more people and longer sentences. </a:t>
            </a:r>
            <a:br>
              <a:rPr lang="en-GB" sz="1100" b="0" i="0" dirty="0">
                <a:effectLst/>
                <a:latin typeface="Calibri" panose="020F0502020204030204" pitchFamily="34" charset="0"/>
                <a:cs typeface="Calibri" panose="020F0502020204030204" pitchFamily="34" charset="0"/>
              </a:rPr>
            </a:br>
            <a:r>
              <a:rPr lang="en-GB" sz="1100" b="0" i="0" dirty="0">
                <a:effectLst/>
                <a:latin typeface="Calibri" panose="020F0502020204030204" pitchFamily="34" charset="0"/>
                <a:cs typeface="Calibri" panose="020F0502020204030204" pitchFamily="34" charset="0"/>
              </a:rPr>
              <a:t>E.g. Jamie Bulger, riots, Stuart Hall, paedophiles.</a:t>
            </a:r>
          </a:p>
        </p:txBody>
      </p:sp>
      <p:sp>
        <p:nvSpPr>
          <p:cNvPr id="8213" name="Rectangle 8212">
            <a:extLst>
              <a:ext uri="{FF2B5EF4-FFF2-40B4-BE49-F238E27FC236}">
                <a16:creationId xmlns:a16="http://schemas.microsoft.com/office/drawing/2014/main" id="{0FDBC76A-295F-4635-A28D-ADA24F383A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Media and Crime by Yvonne Jewkes (Paperback, 2004) for sale online | eBay">
            <a:extLst>
              <a:ext uri="{FF2B5EF4-FFF2-40B4-BE49-F238E27FC236}">
                <a16:creationId xmlns:a16="http://schemas.microsoft.com/office/drawing/2014/main" id="{F8A7B732-78E2-D4EF-59C9-CE0A4E50135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64408" y="484632"/>
            <a:ext cx="4123120" cy="58247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38023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4" descr="Celebrating The Sun&amp;#39;s fifty greatest ever front pages as Britain&amp;#39;s  favourite paper turns 50">
            <a:extLst>
              <a:ext uri="{FF2B5EF4-FFF2-40B4-BE49-F238E27FC236}">
                <a16:creationId xmlns:a16="http://schemas.microsoft.com/office/drawing/2014/main" id="{82E51CB5-3843-41B8-8FA1-F808A9FFF7C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30789" y="1167438"/>
            <a:ext cx="1382413" cy="1789418"/>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a:extLst>
              <a:ext uri="{FF2B5EF4-FFF2-40B4-BE49-F238E27FC236}">
                <a16:creationId xmlns:a16="http://schemas.microsoft.com/office/drawing/2014/main" id="{B48DF5A1-8F10-48EE-B39D-5589FB93125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602208" y="1169348"/>
            <a:ext cx="1417320" cy="1782792"/>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Celebrating The Sun&amp;#39;s fifty greatest ever front pages as Britain&amp;#39;s  favourite paper turns 50">
            <a:extLst>
              <a:ext uri="{FF2B5EF4-FFF2-40B4-BE49-F238E27FC236}">
                <a16:creationId xmlns:a16="http://schemas.microsoft.com/office/drawing/2014/main" id="{FC6B0A93-D865-48F7-A8FE-CD539F2866FB}"/>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81135" y="3862275"/>
            <a:ext cx="2695808" cy="1799452"/>
          </a:xfrm>
          <a:prstGeom prst="rect">
            <a:avLst/>
          </a:prstGeom>
          <a:noFill/>
          <a:extLst>
            <a:ext uri="{909E8E84-426E-40DD-AFC4-6F175D3DCCD1}">
              <a14:hiddenFill xmlns:a14="http://schemas.microsoft.com/office/drawing/2010/main">
                <a:solidFill>
                  <a:srgbClr val="FFFFFF"/>
                </a:solidFill>
              </a14:hiddenFill>
            </a:ext>
          </a:extLst>
        </p:spPr>
      </p:pic>
      <p:sp>
        <p:nvSpPr>
          <p:cNvPr id="81" name="Rectangle 80">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0" name="Content Placeholder 5129">
            <a:extLst>
              <a:ext uri="{FF2B5EF4-FFF2-40B4-BE49-F238E27FC236}">
                <a16:creationId xmlns:a16="http://schemas.microsoft.com/office/drawing/2014/main" id="{374B9BCF-845D-46DC-A700-7A1E8DA0C222}"/>
              </a:ext>
            </a:extLst>
          </p:cNvPr>
          <p:cNvSpPr>
            <a:spLocks noGrp="1"/>
          </p:cNvSpPr>
          <p:nvPr>
            <p:ph idx="1"/>
          </p:nvPr>
        </p:nvSpPr>
        <p:spPr>
          <a:xfrm>
            <a:off x="4921857" y="2268656"/>
            <a:ext cx="6627226" cy="3505938"/>
          </a:xfrm>
        </p:spPr>
        <p:txBody>
          <a:bodyPr anchor="t">
            <a:normAutofit/>
          </a:bodyPr>
          <a:lstStyle/>
          <a:p>
            <a:pPr algn="ctr"/>
            <a:r>
              <a:rPr lang="en-US" sz="3200" dirty="0">
                <a:latin typeface="Calibri" panose="020F0502020204030204" pitchFamily="34" charset="0"/>
                <a:cs typeface="Calibri" panose="020F0502020204030204" pitchFamily="34" charset="0"/>
              </a:rPr>
              <a:t>Do these examples fit with the conceptions of newsworthiness?</a:t>
            </a:r>
          </a:p>
        </p:txBody>
      </p:sp>
      <p:sp>
        <p:nvSpPr>
          <p:cNvPr id="87" name="Rectangle 86">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90">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54E07B90-9F6E-4593-8540-FD238BF52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2580"/>
            <a:ext cx="4443984"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94">
            <a:extLst>
              <a:ext uri="{FF2B5EF4-FFF2-40B4-BE49-F238E27FC236}">
                <a16:creationId xmlns:a16="http://schemas.microsoft.com/office/drawing/2014/main" id="{A2DB06F2-7851-4E68-887C-3616FCB30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79983" y="715520"/>
            <a:ext cx="64008" cy="26974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963858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25" name="Rectangle 9224">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8B1ACF-BA45-40AA-8917-DC1A215BBBA6}"/>
              </a:ext>
            </a:extLst>
          </p:cNvPr>
          <p:cNvSpPr>
            <a:spLocks noGrp="1"/>
          </p:cNvSpPr>
          <p:nvPr>
            <p:ph type="title"/>
          </p:nvPr>
        </p:nvSpPr>
        <p:spPr>
          <a:xfrm>
            <a:off x="642918" y="1072110"/>
            <a:ext cx="3611029" cy="1862345"/>
          </a:xfrm>
        </p:spPr>
        <p:txBody>
          <a:bodyPr>
            <a:normAutofit/>
          </a:bodyPr>
          <a:lstStyle/>
          <a:p>
            <a:pPr>
              <a:lnSpc>
                <a:spcPct val="140000"/>
              </a:lnSpc>
            </a:pPr>
            <a:r>
              <a:rPr lang="en-GB" sz="2300"/>
              <a:t>Deviance Amplification – Jock Young (1971)</a:t>
            </a:r>
          </a:p>
        </p:txBody>
      </p:sp>
      <p:sp>
        <p:nvSpPr>
          <p:cNvPr id="9227" name="Rectangle 9226">
            <a:extLst>
              <a:ext uri="{FF2B5EF4-FFF2-40B4-BE49-F238E27FC236}">
                <a16:creationId xmlns:a16="http://schemas.microsoft.com/office/drawing/2014/main" id="{2060C0F7-61A6-4E64-A77E-AFBD8112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641060-5CDC-4C07-AE13-BC064FA26635}"/>
              </a:ext>
            </a:extLst>
          </p:cNvPr>
          <p:cNvSpPr>
            <a:spLocks noGrp="1"/>
          </p:cNvSpPr>
          <p:nvPr>
            <p:ph idx="1"/>
          </p:nvPr>
        </p:nvSpPr>
        <p:spPr>
          <a:xfrm>
            <a:off x="637874" y="2934455"/>
            <a:ext cx="3616073" cy="2840139"/>
          </a:xfrm>
        </p:spPr>
        <p:txBody>
          <a:bodyPr anchor="t">
            <a:normAutofit/>
          </a:bodyPr>
          <a:lstStyle/>
          <a:p>
            <a:r>
              <a:rPr lang="en-GB" dirty="0">
                <a:hlinkClick r:id="rId3"/>
              </a:rPr>
              <a:t>https://www.youtube.com/watch?v=Rf_jKzB3SLY</a:t>
            </a:r>
            <a:endParaRPr lang="en-GB" dirty="0"/>
          </a:p>
          <a:p>
            <a:endParaRPr lang="en-GB" dirty="0"/>
          </a:p>
        </p:txBody>
      </p:sp>
      <p:pic>
        <p:nvPicPr>
          <p:cNvPr id="9218" name="Picture 2" descr="ShortCutstvDeviancy Amplification PowerPoint">
            <a:extLst>
              <a:ext uri="{FF2B5EF4-FFF2-40B4-BE49-F238E27FC236}">
                <a16:creationId xmlns:a16="http://schemas.microsoft.com/office/drawing/2014/main" id="{52548735-4AA0-A9C4-6D2B-CECF4E75F33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188714" y="1587954"/>
            <a:ext cx="6514470" cy="3682091"/>
          </a:xfrm>
          <a:prstGeom prst="rect">
            <a:avLst/>
          </a:prstGeom>
          <a:noFill/>
          <a:extLst>
            <a:ext uri="{909E8E84-426E-40DD-AFC4-6F175D3DCCD1}">
              <a14:hiddenFill xmlns:a14="http://schemas.microsoft.com/office/drawing/2010/main">
                <a:solidFill>
                  <a:srgbClr val="FFFFFF"/>
                </a:solidFill>
              </a14:hiddenFill>
            </a:ext>
          </a:extLst>
        </p:spPr>
      </p:pic>
      <p:sp>
        <p:nvSpPr>
          <p:cNvPr id="9229" name="Rectangle 9228">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1" name="Rectangle 9230">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3" name="Rectangle 9232">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5" name="Rectangle 9234">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7" name="Rectangle 9236">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936855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2F433-EDF1-4542-81D7-AAE354AC68B2}"/>
              </a:ext>
            </a:extLst>
          </p:cNvPr>
          <p:cNvSpPr>
            <a:spLocks noGrp="1"/>
          </p:cNvSpPr>
          <p:nvPr>
            <p:ph type="title"/>
          </p:nvPr>
        </p:nvSpPr>
        <p:spPr>
          <a:xfrm>
            <a:off x="642918" y="705113"/>
            <a:ext cx="3724896" cy="5197498"/>
          </a:xfrm>
        </p:spPr>
        <p:txBody>
          <a:bodyPr/>
          <a:lstStyle/>
          <a:p>
            <a:r>
              <a:rPr lang="en-GB" dirty="0"/>
              <a:t>Deviance Amplification – Jock Young (1971)</a:t>
            </a:r>
          </a:p>
        </p:txBody>
      </p:sp>
      <p:sp>
        <p:nvSpPr>
          <p:cNvPr id="3" name="Content Placeholder 2">
            <a:extLst>
              <a:ext uri="{FF2B5EF4-FFF2-40B4-BE49-F238E27FC236}">
                <a16:creationId xmlns:a16="http://schemas.microsoft.com/office/drawing/2014/main" id="{23577383-79A0-4581-AE97-5666FA074550}"/>
              </a:ext>
            </a:extLst>
          </p:cNvPr>
          <p:cNvSpPr>
            <a:spLocks noGrp="1"/>
          </p:cNvSpPr>
          <p:nvPr>
            <p:ph idx="1"/>
          </p:nvPr>
        </p:nvSpPr>
        <p:spPr/>
        <p:txBody>
          <a:bodyPr/>
          <a:lstStyle/>
          <a:p>
            <a:r>
              <a:rPr lang="en-GB" dirty="0"/>
              <a:t>‘(</a:t>
            </a:r>
            <a:r>
              <a:rPr lang="en-GB" dirty="0" err="1"/>
              <a:t>i</a:t>
            </a:r>
            <a:r>
              <a:rPr lang="en-GB" dirty="0"/>
              <a:t>) the police act against the drug-users in terms of their stereotypes: </a:t>
            </a:r>
          </a:p>
          <a:p>
            <a:r>
              <a:rPr lang="en-GB" dirty="0"/>
              <a:t>(ii) the drug-user group finds itself in a new situation, which it must interpret and adapt to in a changed manner; </a:t>
            </a:r>
          </a:p>
          <a:p>
            <a:r>
              <a:rPr lang="en-GB" dirty="0"/>
              <a:t>(iii) the police react in a slightly different fashion to the changed group; </a:t>
            </a:r>
          </a:p>
          <a:p>
            <a:r>
              <a:rPr lang="en-GB" dirty="0"/>
              <a:t>(iv) the drug-users interpret and adapt to this new situation; </a:t>
            </a:r>
          </a:p>
          <a:p>
            <a:r>
              <a:rPr lang="en-GB" dirty="0"/>
              <a:t>(v) the police react to these new changes; and so on’</a:t>
            </a:r>
          </a:p>
        </p:txBody>
      </p:sp>
    </p:spTree>
    <p:extLst>
      <p:ext uri="{BB962C8B-B14F-4D97-AF65-F5344CB8AC3E}">
        <p14:creationId xmlns:p14="http://schemas.microsoft.com/office/powerpoint/2010/main" val="24648205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74443-4B92-4AC3-8969-8F1EE40EABE8}"/>
              </a:ext>
            </a:extLst>
          </p:cNvPr>
          <p:cNvSpPr>
            <a:spLocks noGrp="1"/>
          </p:cNvSpPr>
          <p:nvPr>
            <p:ph type="title"/>
          </p:nvPr>
        </p:nvSpPr>
        <p:spPr>
          <a:xfrm>
            <a:off x="346230" y="705113"/>
            <a:ext cx="3986074" cy="5197498"/>
          </a:xfrm>
        </p:spPr>
        <p:txBody>
          <a:bodyPr/>
          <a:lstStyle/>
          <a:p>
            <a:r>
              <a:rPr lang="en-GB" dirty="0"/>
              <a:t>Deviance Amplification – Jock Young (1971)</a:t>
            </a:r>
          </a:p>
        </p:txBody>
      </p:sp>
      <p:sp>
        <p:nvSpPr>
          <p:cNvPr id="3" name="Content Placeholder 2">
            <a:extLst>
              <a:ext uri="{FF2B5EF4-FFF2-40B4-BE49-F238E27FC236}">
                <a16:creationId xmlns:a16="http://schemas.microsoft.com/office/drawing/2014/main" id="{4D72B3D7-DD11-4980-8FCA-08FB121CD6F9}"/>
              </a:ext>
            </a:extLst>
          </p:cNvPr>
          <p:cNvSpPr>
            <a:spLocks noGrp="1"/>
          </p:cNvSpPr>
          <p:nvPr>
            <p:ph idx="1"/>
          </p:nvPr>
        </p:nvSpPr>
        <p:spPr>
          <a:xfrm>
            <a:off x="5376671" y="452761"/>
            <a:ext cx="6172412" cy="6152225"/>
          </a:xfrm>
        </p:spPr>
        <p:txBody>
          <a:bodyPr>
            <a:normAutofit fontScale="92500" lnSpcReduction="10000"/>
          </a:bodyPr>
          <a:lstStyle/>
          <a:p>
            <a:r>
              <a:rPr lang="en-GB" dirty="0"/>
              <a:t>“He [Young] argues that ‘our knowledge of deviants not only is stereotypical because of the distortions of the mass media but is also one-dimensional’. The information that is available about deviants is based on a ‘gross misperception’ because of stereotyped information ‘purveyed via the mass media’. He goes on to suggest this leads to a social reaction based on stereotyped fantasies, rather than accurate knowledge and information; and ‘because the criterion for inclusion in the media is newsworthiness it is possible for moral panics over a particular type of deviancy to be created by the sudden dissemination of information about it.’”</a:t>
            </a:r>
          </a:p>
          <a:p>
            <a:pPr algn="r"/>
            <a:r>
              <a:rPr lang="en-GB" b="0" i="0" dirty="0">
                <a:solidFill>
                  <a:srgbClr val="000000"/>
                </a:solidFill>
                <a:effectLst/>
                <a:latin typeface="Open Sans" panose="020B0606030504020204" pitchFamily="34" charset="0"/>
              </a:rPr>
              <a:t>(Marsh and Melville, 2011)</a:t>
            </a:r>
            <a:endParaRPr lang="en-GB" dirty="0"/>
          </a:p>
        </p:txBody>
      </p:sp>
    </p:spTree>
    <p:extLst>
      <p:ext uri="{BB962C8B-B14F-4D97-AF65-F5344CB8AC3E}">
        <p14:creationId xmlns:p14="http://schemas.microsoft.com/office/powerpoint/2010/main" val="41562953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80CA0-34A0-4A51-94C1-4E4067B7F043}"/>
              </a:ext>
            </a:extLst>
          </p:cNvPr>
          <p:cNvSpPr>
            <a:spLocks noGrp="1"/>
          </p:cNvSpPr>
          <p:nvPr>
            <p:ph type="title"/>
          </p:nvPr>
        </p:nvSpPr>
        <p:spPr>
          <a:xfrm>
            <a:off x="346229" y="705113"/>
            <a:ext cx="4030461" cy="5197498"/>
          </a:xfrm>
        </p:spPr>
        <p:txBody>
          <a:bodyPr/>
          <a:lstStyle/>
          <a:p>
            <a:r>
              <a:rPr lang="en-GB" dirty="0"/>
              <a:t>Deviance Amplification – Jock Young (1971)</a:t>
            </a:r>
          </a:p>
        </p:txBody>
      </p:sp>
      <p:sp>
        <p:nvSpPr>
          <p:cNvPr id="3" name="Content Placeholder 2">
            <a:extLst>
              <a:ext uri="{FF2B5EF4-FFF2-40B4-BE49-F238E27FC236}">
                <a16:creationId xmlns:a16="http://schemas.microsoft.com/office/drawing/2014/main" id="{B527BFC8-CF16-41D9-B952-7444F3AD225D}"/>
              </a:ext>
            </a:extLst>
          </p:cNvPr>
          <p:cNvSpPr>
            <a:spLocks noGrp="1"/>
          </p:cNvSpPr>
          <p:nvPr>
            <p:ph idx="1"/>
          </p:nvPr>
        </p:nvSpPr>
        <p:spPr/>
        <p:txBody>
          <a:bodyPr>
            <a:normAutofit lnSpcReduction="10000"/>
          </a:bodyPr>
          <a:lstStyle/>
          <a:p>
            <a:r>
              <a:rPr lang="en-GB" sz="2000" dirty="0"/>
              <a:t>“Young also considers how the amplification of deviance (in this case drug-use) leads to the fantasy being translated into the reality. He argued that, over time, the police action against marihuana users led to the intensification of their deviant behaviour that included a change in their life style, so that ‘certain facets of the stereotype became the actuality’”</a:t>
            </a:r>
          </a:p>
          <a:p>
            <a:pPr algn="r"/>
            <a:r>
              <a:rPr lang="en-GB" sz="2000" b="0" i="0" dirty="0">
                <a:solidFill>
                  <a:srgbClr val="000000"/>
                </a:solidFill>
                <a:effectLst/>
                <a:latin typeface="Open Sans" panose="020B0606030504020204" pitchFamily="34" charset="0"/>
              </a:rPr>
              <a:t>(Marsh and Melville, 2011)</a:t>
            </a:r>
            <a:endParaRPr lang="en-GB" sz="2000" dirty="0"/>
          </a:p>
        </p:txBody>
      </p:sp>
    </p:spTree>
    <p:extLst>
      <p:ext uri="{BB962C8B-B14F-4D97-AF65-F5344CB8AC3E}">
        <p14:creationId xmlns:p14="http://schemas.microsoft.com/office/powerpoint/2010/main" val="24069102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EB1CCE3-FB1D-471C-9AFE-D20E81E64A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01BF11-6A34-4B8F-B6BA-9775949147DE}"/>
              </a:ext>
            </a:extLst>
          </p:cNvPr>
          <p:cNvSpPr>
            <a:spLocks noGrp="1"/>
          </p:cNvSpPr>
          <p:nvPr>
            <p:ph type="title"/>
          </p:nvPr>
        </p:nvSpPr>
        <p:spPr>
          <a:xfrm>
            <a:off x="1434622" y="1113327"/>
            <a:ext cx="4862811" cy="2019488"/>
          </a:xfrm>
        </p:spPr>
        <p:txBody>
          <a:bodyPr>
            <a:normAutofit/>
          </a:bodyPr>
          <a:lstStyle/>
          <a:p>
            <a:r>
              <a:rPr lang="en-GB">
                <a:solidFill>
                  <a:schemeClr val="bg1"/>
                </a:solidFill>
              </a:rPr>
              <a:t>Youth and Moral Panic</a:t>
            </a:r>
          </a:p>
        </p:txBody>
      </p:sp>
      <p:sp>
        <p:nvSpPr>
          <p:cNvPr id="14" name="Rectangle 13">
            <a:extLst>
              <a:ext uri="{FF2B5EF4-FFF2-40B4-BE49-F238E27FC236}">
                <a16:creationId xmlns:a16="http://schemas.microsoft.com/office/drawing/2014/main" id="{60F38E87-6AF8-4488-B608-9FA2F57B4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CC3B76D-CC6E-42D0-8666-2A2164AB5A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355896"/>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2BA9D6C-8214-4E25-AF8B-48762AD8D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9" y="3419903"/>
            <a:ext cx="5789163" cy="3438097"/>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BE9B8BD-472F-4F54-AC9D-101EE34969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871A14F-64B0-4CCE-900E-695C55EFF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2E0A59-9078-4E58-BBE5-5880D420ADB7}"/>
              </a:ext>
            </a:extLst>
          </p:cNvPr>
          <p:cNvSpPr>
            <a:spLocks noGrp="1"/>
          </p:cNvSpPr>
          <p:nvPr>
            <p:ph idx="1"/>
          </p:nvPr>
        </p:nvSpPr>
        <p:spPr>
          <a:xfrm>
            <a:off x="1434622" y="3532778"/>
            <a:ext cx="5117253" cy="3150459"/>
          </a:xfrm>
        </p:spPr>
        <p:txBody>
          <a:bodyPr anchor="t">
            <a:noAutofit/>
          </a:bodyPr>
          <a:lstStyle/>
          <a:p>
            <a:pPr>
              <a:lnSpc>
                <a:spcPct val="130000"/>
              </a:lnSpc>
            </a:pPr>
            <a:r>
              <a:rPr lang="en-GB" sz="1600" dirty="0">
                <a:latin typeface="Calibri" panose="020F0502020204030204" pitchFamily="34" charset="0"/>
                <a:cs typeface="Calibri" panose="020F0502020204030204" pitchFamily="34" charset="0"/>
              </a:rPr>
              <a:t>The 1950s and 1960s were when young people became more likely to be defined as “folk devils”. Why?</a:t>
            </a:r>
          </a:p>
          <a:p>
            <a:pPr>
              <a:lnSpc>
                <a:spcPct val="130000"/>
              </a:lnSpc>
            </a:pPr>
            <a:endParaRPr lang="en-GB" sz="1600" dirty="0">
              <a:latin typeface="Calibri" panose="020F0502020204030204" pitchFamily="34" charset="0"/>
              <a:cs typeface="Calibri" panose="020F0502020204030204" pitchFamily="34" charset="0"/>
            </a:endParaRPr>
          </a:p>
          <a:p>
            <a:pPr>
              <a:lnSpc>
                <a:spcPct val="130000"/>
              </a:lnSpc>
            </a:pPr>
            <a:r>
              <a:rPr lang="en-GB" sz="1600" dirty="0">
                <a:latin typeface="Calibri" panose="020F0502020204030204" pitchFamily="34" charset="0"/>
                <a:cs typeface="Calibri" panose="020F0502020204030204" pitchFamily="34" charset="0"/>
              </a:rPr>
              <a:t>Boundaries between ‘youth’ and adolescence’ blurred</a:t>
            </a:r>
          </a:p>
          <a:p>
            <a:pPr>
              <a:lnSpc>
                <a:spcPct val="130000"/>
              </a:lnSpc>
            </a:pPr>
            <a:r>
              <a:rPr lang="en-GB" sz="1600" dirty="0">
                <a:latin typeface="Calibri" panose="020F0502020204030204" pitchFamily="34" charset="0"/>
                <a:cs typeface="Calibri" panose="020F0502020204030204" pitchFamily="34" charset="0"/>
              </a:rPr>
              <a:t>Changes in how children were to be punished</a:t>
            </a:r>
          </a:p>
        </p:txBody>
      </p:sp>
      <p:sp>
        <p:nvSpPr>
          <p:cNvPr id="24" name="Rectangle 23">
            <a:extLst>
              <a:ext uri="{FF2B5EF4-FFF2-40B4-BE49-F238E27FC236}">
                <a16:creationId xmlns:a16="http://schemas.microsoft.com/office/drawing/2014/main" id="{0FDBC76A-295F-4635-A28D-ADA24F383A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Ice hockey">
            <a:extLst>
              <a:ext uri="{FF2B5EF4-FFF2-40B4-BE49-F238E27FC236}">
                <a16:creationId xmlns:a16="http://schemas.microsoft.com/office/drawing/2014/main" id="{128A55EE-E675-FFA8-A0D9-415AB69BACE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344569" y="1215596"/>
            <a:ext cx="4362798" cy="4362798"/>
          </a:xfrm>
          <a:prstGeom prst="rect">
            <a:avLst/>
          </a:prstGeom>
        </p:spPr>
      </p:pic>
    </p:spTree>
    <p:extLst>
      <p:ext uri="{BB962C8B-B14F-4D97-AF65-F5344CB8AC3E}">
        <p14:creationId xmlns:p14="http://schemas.microsoft.com/office/powerpoint/2010/main" val="15203864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B75D6-D5A6-4027-A748-735C5CDC9143}"/>
              </a:ext>
            </a:extLst>
          </p:cNvPr>
          <p:cNvSpPr>
            <a:spLocks noGrp="1"/>
          </p:cNvSpPr>
          <p:nvPr>
            <p:ph type="title"/>
          </p:nvPr>
        </p:nvSpPr>
        <p:spPr/>
        <p:txBody>
          <a:bodyPr/>
          <a:lstStyle/>
          <a:p>
            <a:r>
              <a:rPr lang="en-GB" dirty="0"/>
              <a:t>Youth and Moral Panic – 1993 “evil” children</a:t>
            </a:r>
          </a:p>
        </p:txBody>
      </p:sp>
      <p:sp>
        <p:nvSpPr>
          <p:cNvPr id="3" name="Content Placeholder 2">
            <a:extLst>
              <a:ext uri="{FF2B5EF4-FFF2-40B4-BE49-F238E27FC236}">
                <a16:creationId xmlns:a16="http://schemas.microsoft.com/office/drawing/2014/main" id="{E1A57DBF-8CD3-49F4-BA84-C0F54C0E85D5}"/>
              </a:ext>
            </a:extLst>
          </p:cNvPr>
          <p:cNvSpPr>
            <a:spLocks noGrp="1"/>
          </p:cNvSpPr>
          <p:nvPr>
            <p:ph idx="1"/>
          </p:nvPr>
        </p:nvSpPr>
        <p:spPr/>
        <p:txBody>
          <a:bodyPr/>
          <a:lstStyle/>
          <a:p>
            <a:pPr marL="285750" indent="-285750">
              <a:buFont typeface="Arial" panose="020B0604020202020204" pitchFamily="34" charset="0"/>
              <a:buChar char="•"/>
            </a:pPr>
            <a:r>
              <a:rPr lang="en-GB" dirty="0"/>
              <a:t>The Jamie Bulger murder</a:t>
            </a:r>
          </a:p>
          <a:p>
            <a:pPr lvl="4"/>
            <a:r>
              <a:rPr lang="en-GB" dirty="0"/>
              <a:t>The impact of the court case</a:t>
            </a:r>
          </a:p>
          <a:p>
            <a:pPr lvl="4"/>
            <a:r>
              <a:rPr lang="en-GB" dirty="0"/>
              <a:t>The mediated response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Statistics reveal children are more likely to be murdered by a parent or an adult known to them – missing from public discourse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Media more concerned with randomness of </a:t>
            </a:r>
            <a:r>
              <a:rPr lang="en-GB" i="1" dirty="0"/>
              <a:t>risk </a:t>
            </a:r>
            <a:endParaRPr lang="en-GB" dirty="0"/>
          </a:p>
          <a:p>
            <a:endParaRPr lang="en-GB" dirty="0"/>
          </a:p>
        </p:txBody>
      </p:sp>
    </p:spTree>
    <p:extLst>
      <p:ext uri="{BB962C8B-B14F-4D97-AF65-F5344CB8AC3E}">
        <p14:creationId xmlns:p14="http://schemas.microsoft.com/office/powerpoint/2010/main" val="29743095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E71F1-3B82-4010-BC45-57CD1E39E671}"/>
              </a:ext>
            </a:extLst>
          </p:cNvPr>
          <p:cNvSpPr>
            <a:spLocks noGrp="1"/>
          </p:cNvSpPr>
          <p:nvPr>
            <p:ph type="title"/>
          </p:nvPr>
        </p:nvSpPr>
        <p:spPr/>
        <p:txBody>
          <a:bodyPr/>
          <a:lstStyle/>
          <a:p>
            <a:r>
              <a:rPr lang="en-GB" b="1" dirty="0"/>
              <a:t>Youth and Moral Panic - 1996 Children as ‘tragic victims’</a:t>
            </a:r>
            <a:endParaRPr lang="en-GB" dirty="0"/>
          </a:p>
        </p:txBody>
      </p:sp>
      <p:sp>
        <p:nvSpPr>
          <p:cNvPr id="3" name="Content Placeholder 2">
            <a:extLst>
              <a:ext uri="{FF2B5EF4-FFF2-40B4-BE49-F238E27FC236}">
                <a16:creationId xmlns:a16="http://schemas.microsoft.com/office/drawing/2014/main" id="{AAC3F048-6892-4CFF-AA0A-D17E2F7E7DD5}"/>
              </a:ext>
            </a:extLst>
          </p:cNvPr>
          <p:cNvSpPr>
            <a:spLocks noGrp="1"/>
          </p:cNvSpPr>
          <p:nvPr>
            <p:ph idx="1"/>
          </p:nvPr>
        </p:nvSpPr>
        <p:spPr/>
        <p:txBody>
          <a:bodyPr>
            <a:normAutofit fontScale="92500" lnSpcReduction="20000"/>
          </a:bodyPr>
          <a:lstStyle/>
          <a:p>
            <a:r>
              <a:rPr lang="en-GB" dirty="0">
                <a:solidFill>
                  <a:schemeClr val="tx1"/>
                </a:solidFill>
                <a:latin typeface="Calibri" panose="020F0502020204030204" pitchFamily="34" charset="0"/>
                <a:cs typeface="Calibri" panose="020F0502020204030204" pitchFamily="34" charset="0"/>
              </a:rPr>
              <a:t>Paedophilia as a moral panic </a:t>
            </a:r>
          </a:p>
          <a:p>
            <a:r>
              <a:rPr lang="en-GB" dirty="0">
                <a:solidFill>
                  <a:schemeClr val="tx1"/>
                </a:solidFill>
                <a:latin typeface="Calibri" panose="020F0502020204030204" pitchFamily="34" charset="0"/>
                <a:cs typeface="Calibri" panose="020F0502020204030204" pitchFamily="34" charset="0"/>
              </a:rPr>
              <a:t>Eruption of coverage of paedophilia in mid 1990s</a:t>
            </a:r>
          </a:p>
          <a:p>
            <a:endParaRPr lang="en-GB" dirty="0">
              <a:solidFill>
                <a:schemeClr val="tx1"/>
              </a:solidFill>
              <a:latin typeface="Calibri" panose="020F0502020204030204" pitchFamily="34" charset="0"/>
              <a:cs typeface="Calibri" panose="020F0502020204030204" pitchFamily="34" charset="0"/>
            </a:endParaRPr>
          </a:p>
          <a:p>
            <a:pPr lvl="1"/>
            <a:r>
              <a:rPr lang="en-GB" sz="1800" dirty="0">
                <a:solidFill>
                  <a:schemeClr val="tx1"/>
                </a:solidFill>
                <a:latin typeface="Calibri" panose="020F0502020204030204" pitchFamily="34" charset="0"/>
                <a:cs typeface="Calibri" panose="020F0502020204030204" pitchFamily="34" charset="0"/>
              </a:rPr>
              <a:t>UK – increased public awareness</a:t>
            </a:r>
          </a:p>
          <a:p>
            <a:pPr lvl="1"/>
            <a:r>
              <a:rPr lang="en-GB" sz="1800" dirty="0">
                <a:solidFill>
                  <a:schemeClr val="tx1"/>
                </a:solidFill>
                <a:latin typeface="Calibri" panose="020F0502020204030204" pitchFamily="34" charset="0"/>
                <a:cs typeface="Calibri" panose="020F0502020204030204" pitchFamily="34" charset="0"/>
              </a:rPr>
              <a:t>NI – Catholic church</a:t>
            </a:r>
          </a:p>
          <a:p>
            <a:pPr lvl="1"/>
            <a:r>
              <a:rPr lang="en-GB" sz="1800" dirty="0">
                <a:solidFill>
                  <a:schemeClr val="tx1"/>
                </a:solidFill>
                <a:latin typeface="Calibri" panose="020F0502020204030204" pitchFamily="34" charset="0"/>
                <a:cs typeface="Calibri" panose="020F0502020204030204" pitchFamily="34" charset="0"/>
              </a:rPr>
              <a:t>Belgium – released paedophile charged with child murders</a:t>
            </a:r>
          </a:p>
          <a:p>
            <a:pPr lvl="1"/>
            <a:r>
              <a:rPr lang="en-GB" sz="1800" dirty="0">
                <a:solidFill>
                  <a:schemeClr val="tx1"/>
                </a:solidFill>
                <a:latin typeface="Calibri" panose="020F0502020204030204" pitchFamily="34" charset="0"/>
                <a:cs typeface="Calibri" panose="020F0502020204030204" pitchFamily="34" charset="0"/>
              </a:rPr>
              <a:t>UK – the West case</a:t>
            </a:r>
          </a:p>
          <a:p>
            <a:pPr lvl="1"/>
            <a:r>
              <a:rPr lang="en-GB" sz="1800" dirty="0">
                <a:solidFill>
                  <a:schemeClr val="tx1"/>
                </a:solidFill>
                <a:latin typeface="Calibri" panose="020F0502020204030204" pitchFamily="34" charset="0"/>
                <a:cs typeface="Calibri" panose="020F0502020204030204" pitchFamily="34" charset="0"/>
              </a:rPr>
              <a:t>USA – Megan’s law</a:t>
            </a:r>
          </a:p>
          <a:p>
            <a:pPr lvl="1"/>
            <a:endParaRPr lang="en-GB" sz="1800" dirty="0">
              <a:solidFill>
                <a:schemeClr val="tx1"/>
              </a:solidFill>
              <a:latin typeface="Calibri" panose="020F0502020204030204" pitchFamily="34" charset="0"/>
              <a:cs typeface="Calibri" panose="020F0502020204030204" pitchFamily="34" charset="0"/>
            </a:endParaRPr>
          </a:p>
          <a:p>
            <a:r>
              <a:rPr lang="en-GB" dirty="0">
                <a:solidFill>
                  <a:schemeClr val="tx1"/>
                </a:solidFill>
                <a:latin typeface="Calibri" panose="020F0502020204030204" pitchFamily="34" charset="0"/>
                <a:cs typeface="Calibri" panose="020F0502020204030204" pitchFamily="34" charset="0"/>
              </a:rPr>
              <a:t>The Introduction of the Sex Offenders Act (1997)</a:t>
            </a:r>
          </a:p>
          <a:p>
            <a:r>
              <a:rPr lang="en-GB" dirty="0">
                <a:solidFill>
                  <a:schemeClr val="tx1"/>
                </a:solidFill>
                <a:latin typeface="Calibri" panose="020F0502020204030204" pitchFamily="34" charset="0"/>
                <a:cs typeface="Calibri" panose="020F0502020204030204" pitchFamily="34" charset="0"/>
              </a:rPr>
              <a:t>Crime and Disorder Act (1998)</a:t>
            </a:r>
          </a:p>
          <a:p>
            <a:endParaRPr lang="en-GB" dirty="0"/>
          </a:p>
        </p:txBody>
      </p:sp>
    </p:spTree>
    <p:extLst>
      <p:ext uri="{BB962C8B-B14F-4D97-AF65-F5344CB8AC3E}">
        <p14:creationId xmlns:p14="http://schemas.microsoft.com/office/powerpoint/2010/main" val="17691311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263" name="Rectangle 10262">
            <a:extLst>
              <a:ext uri="{FF2B5EF4-FFF2-40B4-BE49-F238E27FC236}">
                <a16:creationId xmlns:a16="http://schemas.microsoft.com/office/drawing/2014/main" id="{2ECA4CB2-9071-41EB-AABB-2D8EB939D0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10242" name="Picture 2" descr="I dated paedo rocker Ian Watkins… I can't believe it has taken lags this  long to knife him for his sick crimes | The Sun">
            <a:extLst>
              <a:ext uri="{FF2B5EF4-FFF2-40B4-BE49-F238E27FC236}">
                <a16:creationId xmlns:a16="http://schemas.microsoft.com/office/drawing/2014/main" id="{0C7CDC25-61B0-1159-8E45-07B164D43B0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786"/>
          <a:stretch/>
        </p:blipFill>
        <p:spPr bwMode="auto">
          <a:xfrm>
            <a:off x="1" y="10"/>
            <a:ext cx="4654296" cy="5290511"/>
          </a:xfrm>
          <a:prstGeom prst="rect">
            <a:avLst/>
          </a:prstGeom>
          <a:noFill/>
          <a:extLst>
            <a:ext uri="{909E8E84-426E-40DD-AFC4-6F175D3DCCD1}">
              <a14:hiddenFill xmlns:a14="http://schemas.microsoft.com/office/drawing/2010/main">
                <a:solidFill>
                  <a:srgbClr val="FFFFFF"/>
                </a:solidFill>
              </a14:hiddenFill>
            </a:ext>
          </a:extLst>
        </p:spPr>
      </p:pic>
      <p:sp>
        <p:nvSpPr>
          <p:cNvPr id="10264" name="Rectangle 10263">
            <a:extLst>
              <a:ext uri="{FF2B5EF4-FFF2-40B4-BE49-F238E27FC236}">
                <a16:creationId xmlns:a16="http://schemas.microsoft.com/office/drawing/2014/main" id="{EB86F6BD-9C49-4F4F-99EA-9C5AA3183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97806" y="-2"/>
            <a:ext cx="7494194" cy="1641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D4CC4D-AD34-464B-8861-39A2A7EE85D0}"/>
              </a:ext>
            </a:extLst>
          </p:cNvPr>
          <p:cNvSpPr>
            <a:spLocks noGrp="1"/>
          </p:cNvSpPr>
          <p:nvPr>
            <p:ph type="title"/>
          </p:nvPr>
        </p:nvSpPr>
        <p:spPr>
          <a:xfrm>
            <a:off x="5376671" y="265706"/>
            <a:ext cx="6399212" cy="1162801"/>
          </a:xfrm>
        </p:spPr>
        <p:txBody>
          <a:bodyPr>
            <a:normAutofit/>
          </a:bodyPr>
          <a:lstStyle/>
          <a:p>
            <a:r>
              <a:rPr lang="en-GB" sz="3300">
                <a:solidFill>
                  <a:schemeClr val="bg1"/>
                </a:solidFill>
              </a:rPr>
              <a:t>Ian Watkins – Folk Devil</a:t>
            </a:r>
          </a:p>
        </p:txBody>
      </p:sp>
      <p:sp>
        <p:nvSpPr>
          <p:cNvPr id="10265" name="Rectangle 10264">
            <a:extLst>
              <a:ext uri="{FF2B5EF4-FFF2-40B4-BE49-F238E27FC236}">
                <a16:creationId xmlns:a16="http://schemas.microsoft.com/office/drawing/2014/main" id="{C7DA365B-E064-481A-A62D-18CD31DB3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4795" y="1658471"/>
            <a:ext cx="7517205" cy="3541058"/>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66" name="Rectangle 10265">
            <a:extLst>
              <a:ext uri="{FF2B5EF4-FFF2-40B4-BE49-F238E27FC236}">
                <a16:creationId xmlns:a16="http://schemas.microsoft.com/office/drawing/2014/main" id="{96DBE49D-AABD-458B-B2DF-4D5FA7D5C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205919"/>
            <a:ext cx="4651248" cy="165208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7" name="Rectangle 10266">
            <a:extLst>
              <a:ext uri="{FF2B5EF4-FFF2-40B4-BE49-F238E27FC236}">
                <a16:creationId xmlns:a16="http://schemas.microsoft.com/office/drawing/2014/main" id="{96833CC6-729B-40E8-B891-D93467E34B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36801" y="3396995"/>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B9F535-4B56-4C37-A3FD-EF75A2F9D0B3}"/>
              </a:ext>
            </a:extLst>
          </p:cNvPr>
          <p:cNvSpPr>
            <a:spLocks noGrp="1"/>
          </p:cNvSpPr>
          <p:nvPr>
            <p:ph idx="1"/>
          </p:nvPr>
        </p:nvSpPr>
        <p:spPr>
          <a:xfrm>
            <a:off x="5376670" y="1940119"/>
            <a:ext cx="6172413" cy="3029446"/>
          </a:xfrm>
        </p:spPr>
        <p:txBody>
          <a:bodyPr>
            <a:normAutofit/>
          </a:bodyPr>
          <a:lstStyle/>
          <a:p>
            <a:r>
              <a:rPr lang="en-GB" dirty="0">
                <a:ea typeface="+mn-lt"/>
                <a:cs typeface="+mn-lt"/>
                <a:hlinkClick r:id="rId4"/>
              </a:rPr>
              <a:t>https://www.youtube.com/watch?v=iVT31s2y_Pc#action=share</a:t>
            </a:r>
            <a:endParaRPr lang="en-GB" dirty="0">
              <a:cs typeface="Calibri" panose="020F0502020204030204"/>
            </a:endParaRPr>
          </a:p>
          <a:p>
            <a:endParaRPr lang="en-GB" dirty="0"/>
          </a:p>
        </p:txBody>
      </p:sp>
      <p:sp>
        <p:nvSpPr>
          <p:cNvPr id="10268" name="Rectangle 10267">
            <a:extLst>
              <a:ext uri="{FF2B5EF4-FFF2-40B4-BE49-F238E27FC236}">
                <a16:creationId xmlns:a16="http://schemas.microsoft.com/office/drawing/2014/main" id="{A5757897-7307-46AF-923D-FF5BF45DD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5205919"/>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6918477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3AF24-E0B0-4D52-A733-BF6A12F684B9}"/>
              </a:ext>
            </a:extLst>
          </p:cNvPr>
          <p:cNvSpPr>
            <a:spLocks noGrp="1"/>
          </p:cNvSpPr>
          <p:nvPr>
            <p:ph type="title"/>
          </p:nvPr>
        </p:nvSpPr>
        <p:spPr/>
        <p:txBody>
          <a:bodyPr/>
          <a:lstStyle/>
          <a:p>
            <a:r>
              <a:rPr lang="en-GB" dirty="0"/>
              <a:t>Social Media and Moral Panic</a:t>
            </a:r>
          </a:p>
        </p:txBody>
      </p:sp>
      <p:sp>
        <p:nvSpPr>
          <p:cNvPr id="3" name="Content Placeholder 2">
            <a:extLst>
              <a:ext uri="{FF2B5EF4-FFF2-40B4-BE49-F238E27FC236}">
                <a16:creationId xmlns:a16="http://schemas.microsoft.com/office/drawing/2014/main" id="{9DAD56A2-A4A2-4CE0-8E35-BBB60CCD562E}"/>
              </a:ext>
            </a:extLst>
          </p:cNvPr>
          <p:cNvSpPr>
            <a:spLocks noGrp="1"/>
          </p:cNvSpPr>
          <p:nvPr>
            <p:ph idx="1"/>
          </p:nvPr>
        </p:nvSpPr>
        <p:spPr>
          <a:xfrm>
            <a:off x="5376671" y="408373"/>
            <a:ext cx="6172412" cy="6196613"/>
          </a:xfrm>
        </p:spPr>
        <p:txBody>
          <a:bodyPr>
            <a:normAutofit fontScale="92500" lnSpcReduction="20000"/>
          </a:bodyPr>
          <a:lstStyle/>
          <a:p>
            <a:r>
              <a:rPr lang="en-GB" sz="2000" b="0" i="0" dirty="0">
                <a:solidFill>
                  <a:srgbClr val="333333"/>
                </a:solidFill>
                <a:effectLst/>
                <a:latin typeface="arial" panose="020B0604020202020204" pitchFamily="34" charset="0"/>
              </a:rPr>
              <a:t>Contra claims of their empowering and deflationary consequences, it finds that, on balance, recent technological transformations unleash and intensify collective alarm. Whether generating fear about social change, sharpening social distance, or offering new opportunities for vilifying outsiders, distorting communications, manipulating public opinion, and mobilizing embittered individuals, digital platforms and communications constitute significant targets, facilitators, and instruments of panic production.</a:t>
            </a:r>
          </a:p>
          <a:p>
            <a:endParaRPr lang="en-GB" sz="2000" b="0" dirty="0">
              <a:solidFill>
                <a:srgbClr val="333333"/>
              </a:solidFill>
              <a:latin typeface="arial" panose="020B0604020202020204" pitchFamily="34" charset="0"/>
            </a:endParaRPr>
          </a:p>
          <a:p>
            <a:pPr algn="r"/>
            <a:r>
              <a:rPr lang="en-GB" sz="1600" b="0" i="0" dirty="0">
                <a:solidFill>
                  <a:srgbClr val="000000"/>
                </a:solidFill>
                <a:effectLst/>
                <a:latin typeface="Open Sans" panose="020B0606030504020204" pitchFamily="34" charset="0"/>
              </a:rPr>
              <a:t>Walsh, J., 2020. Social media and moral panics: Assessing the effects of technological change on societal reaction. </a:t>
            </a:r>
            <a:r>
              <a:rPr lang="en-GB" sz="1600" b="0" i="1" dirty="0">
                <a:solidFill>
                  <a:srgbClr val="000000"/>
                </a:solidFill>
                <a:effectLst/>
                <a:latin typeface="Open Sans" panose="020B0606030504020204" pitchFamily="34" charset="0"/>
              </a:rPr>
              <a:t>International Journal of Cultural Studies</a:t>
            </a:r>
            <a:r>
              <a:rPr lang="en-GB" sz="1600" b="0" i="0" dirty="0">
                <a:solidFill>
                  <a:srgbClr val="000000"/>
                </a:solidFill>
                <a:effectLst/>
                <a:latin typeface="Open Sans" panose="020B0606030504020204" pitchFamily="34" charset="0"/>
              </a:rPr>
              <a:t>, 23(6), pp.840-859.</a:t>
            </a:r>
            <a:endParaRPr lang="en-GB" sz="1600" dirty="0"/>
          </a:p>
        </p:txBody>
      </p:sp>
    </p:spTree>
    <p:extLst>
      <p:ext uri="{BB962C8B-B14F-4D97-AF65-F5344CB8AC3E}">
        <p14:creationId xmlns:p14="http://schemas.microsoft.com/office/powerpoint/2010/main" val="41448936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4192D-2A23-4F23-9AA8-52D5EC792B10}"/>
              </a:ext>
            </a:extLst>
          </p:cNvPr>
          <p:cNvSpPr>
            <a:spLocks noGrp="1"/>
          </p:cNvSpPr>
          <p:nvPr>
            <p:ph type="title"/>
          </p:nvPr>
        </p:nvSpPr>
        <p:spPr/>
        <p:txBody>
          <a:bodyPr/>
          <a:lstStyle/>
          <a:p>
            <a:r>
              <a:rPr lang="en-GB" dirty="0"/>
              <a:t>Limitations (</a:t>
            </a:r>
            <a:r>
              <a:rPr lang="en-GB" dirty="0" err="1"/>
              <a:t>Jewkes</a:t>
            </a:r>
            <a:r>
              <a:rPr lang="en-GB" dirty="0"/>
              <a:t>, 2004)</a:t>
            </a:r>
          </a:p>
        </p:txBody>
      </p:sp>
      <p:sp>
        <p:nvSpPr>
          <p:cNvPr id="3" name="Content Placeholder 2">
            <a:extLst>
              <a:ext uri="{FF2B5EF4-FFF2-40B4-BE49-F238E27FC236}">
                <a16:creationId xmlns:a16="http://schemas.microsoft.com/office/drawing/2014/main" id="{0AA9AE65-9599-4AD1-A89A-34EF7C1C5963}"/>
              </a:ext>
            </a:extLst>
          </p:cNvPr>
          <p:cNvSpPr>
            <a:spLocks noGrp="1"/>
          </p:cNvSpPr>
          <p:nvPr>
            <p:ph idx="1"/>
          </p:nvPr>
        </p:nvSpPr>
        <p:spPr>
          <a:xfrm>
            <a:off x="5376671" y="479395"/>
            <a:ext cx="6172412" cy="6134470"/>
          </a:xfrm>
        </p:spPr>
        <p:txBody>
          <a:bodyPr>
            <a:normAutofit fontScale="92500"/>
          </a:bodyPr>
          <a:lstStyle/>
          <a:p>
            <a:r>
              <a:rPr lang="en-GB" sz="1600" dirty="0"/>
              <a:t>Firstly, there is a lack of clarity over the defining characteristics of a moral panic, in Cohen’s work moral panics are seen as short-lived episodes which fade away after a few weeks or months, however some areas of concern may last for considerably longer – concerns over juvenile delinquency, for instance, have been present for hundreds of years. Although moral panics define moral boundaries of acceptable and unacceptable behaviour, there is little or no focus on why groups step outside of those boundaries and behave the way that they do in the first place. Linked with the issue of moral panics and history, there is an assumption that the rapid pace of social change in recent decades leads to more frequent moral panics, although there is no real evidence that the pace of change is any more rapid than it was 100 or 200 years ago</a:t>
            </a:r>
          </a:p>
        </p:txBody>
      </p:sp>
    </p:spTree>
    <p:extLst>
      <p:ext uri="{BB962C8B-B14F-4D97-AF65-F5344CB8AC3E}">
        <p14:creationId xmlns:p14="http://schemas.microsoft.com/office/powerpoint/2010/main" val="19984164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65B9D-F785-4927-A7F4-E1F9BD4EF79B}"/>
              </a:ext>
            </a:extLst>
          </p:cNvPr>
          <p:cNvSpPr>
            <a:spLocks noGrp="1"/>
          </p:cNvSpPr>
          <p:nvPr>
            <p:ph type="title"/>
          </p:nvPr>
        </p:nvSpPr>
        <p:spPr/>
        <p:txBody>
          <a:bodyPr/>
          <a:lstStyle/>
          <a:p>
            <a:r>
              <a:rPr lang="en-GB" dirty="0"/>
              <a:t>Limitations (</a:t>
            </a:r>
            <a:r>
              <a:rPr lang="en-GB" dirty="0" err="1"/>
              <a:t>Jewkes</a:t>
            </a:r>
            <a:r>
              <a:rPr lang="en-GB" dirty="0"/>
              <a:t>, 2004)</a:t>
            </a:r>
          </a:p>
        </p:txBody>
      </p:sp>
      <p:sp>
        <p:nvSpPr>
          <p:cNvPr id="3" name="Content Placeholder 2">
            <a:extLst>
              <a:ext uri="{FF2B5EF4-FFF2-40B4-BE49-F238E27FC236}">
                <a16:creationId xmlns:a16="http://schemas.microsoft.com/office/drawing/2014/main" id="{20A51132-2879-4A7F-AE8A-D560EAB45527}"/>
              </a:ext>
            </a:extLst>
          </p:cNvPr>
          <p:cNvSpPr>
            <a:spLocks noGrp="1"/>
          </p:cNvSpPr>
          <p:nvPr>
            <p:ph idx="1"/>
          </p:nvPr>
        </p:nvSpPr>
        <p:spPr>
          <a:xfrm>
            <a:off x="5376671" y="266330"/>
            <a:ext cx="6172412" cy="6267635"/>
          </a:xfrm>
        </p:spPr>
        <p:txBody>
          <a:bodyPr>
            <a:normAutofit lnSpcReduction="10000"/>
          </a:bodyPr>
          <a:lstStyle/>
          <a:p>
            <a:r>
              <a:rPr lang="en-GB" sz="1600" dirty="0"/>
              <a:t>Secondly, </a:t>
            </a:r>
            <a:r>
              <a:rPr lang="en-GB" sz="1600" dirty="0" err="1"/>
              <a:t>Jewkes</a:t>
            </a:r>
            <a:r>
              <a:rPr lang="en-GB" sz="1600" dirty="0"/>
              <a:t> questions the assumption that the deviant groups involved in moral panics are economically marginalized and behave as they do as a result of boredom and/or financial hardship, as Cohen suggested in the case of the Mods and Rockers. However, youth subcultures of the 1960s could equally be interpreted as a product of the rising affluence of British society and youth in particular in the ‘swinging sixties’. Also, the moral panic ‘thesis’ tends to over emphasise the centrality of the media, with analysis focusing on the media rather than the actual deviant behaviour – on the reaction rather than the causes and long-term effects. This, </a:t>
            </a:r>
            <a:r>
              <a:rPr lang="en-GB" sz="1600" dirty="0" err="1"/>
              <a:t>Jewkes</a:t>
            </a:r>
            <a:r>
              <a:rPr lang="en-GB" sz="1600" dirty="0"/>
              <a:t> suggests, leads a ‘superficial analysis’ as well as encouraging a shift in the media towards ‘sensationalised reporting and public entertainment’. </a:t>
            </a:r>
          </a:p>
        </p:txBody>
      </p:sp>
    </p:spTree>
    <p:extLst>
      <p:ext uri="{BB962C8B-B14F-4D97-AF65-F5344CB8AC3E}">
        <p14:creationId xmlns:p14="http://schemas.microsoft.com/office/powerpoint/2010/main" val="28446923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263B56-32E5-4528-ABB5-491B84F2CE8E}"/>
              </a:ext>
            </a:extLst>
          </p:cNvPr>
          <p:cNvSpPr>
            <a:spLocks noGrp="1"/>
          </p:cNvSpPr>
          <p:nvPr>
            <p:ph idx="1"/>
          </p:nvPr>
        </p:nvSpPr>
        <p:spPr>
          <a:xfrm>
            <a:off x="1647597" y="3467569"/>
            <a:ext cx="9935571" cy="3426158"/>
          </a:xfrm>
        </p:spPr>
        <p:txBody>
          <a:bodyPr anchor="t">
            <a:normAutofit/>
          </a:bodyPr>
          <a:lstStyle/>
          <a:p>
            <a:pPr algn="ctr"/>
            <a:r>
              <a:rPr lang="en-GB" dirty="0"/>
              <a:t>‘Ultimately, perhaps, moral panics should be regarded in the way that Cohen intended – as a means of conceptualising the lines of power in society and the ways in which ‘we are manipulated into taking some things too seriously and other things not seriously enough’ </a:t>
            </a:r>
          </a:p>
          <a:p>
            <a:pPr algn="ctr"/>
            <a:r>
              <a:rPr lang="en-GB" dirty="0"/>
              <a:t>(</a:t>
            </a:r>
            <a:r>
              <a:rPr lang="en-GB" dirty="0" err="1"/>
              <a:t>Jewkes</a:t>
            </a:r>
            <a:r>
              <a:rPr lang="en-GB" dirty="0"/>
              <a:t>, 2004, p 85).</a:t>
            </a:r>
          </a:p>
        </p:txBody>
      </p:sp>
      <p:sp>
        <p:nvSpPr>
          <p:cNvPr id="4" name="TextBox 3">
            <a:extLst>
              <a:ext uri="{FF2B5EF4-FFF2-40B4-BE49-F238E27FC236}">
                <a16:creationId xmlns:a16="http://schemas.microsoft.com/office/drawing/2014/main" id="{7F108836-D3DC-CAAC-7A77-8795585A7152}"/>
              </a:ext>
            </a:extLst>
          </p:cNvPr>
          <p:cNvSpPr txBox="1"/>
          <p:nvPr/>
        </p:nvSpPr>
        <p:spPr>
          <a:xfrm>
            <a:off x="3332333" y="2558393"/>
            <a:ext cx="6098720" cy="584775"/>
          </a:xfrm>
          <a:prstGeom prst="rect">
            <a:avLst/>
          </a:prstGeom>
          <a:noFill/>
        </p:spPr>
        <p:txBody>
          <a:bodyPr wrap="square">
            <a:spAutoFit/>
          </a:bodyPr>
          <a:lstStyle/>
          <a:p>
            <a:pPr algn="ctr"/>
            <a:r>
              <a:rPr lang="en-GB" sz="3200" b="1" dirty="0">
                <a:latin typeface="Calibri" panose="020F0502020204030204" pitchFamily="34" charset="0"/>
                <a:cs typeface="Calibri" panose="020F0502020204030204" pitchFamily="34" charset="0"/>
              </a:rPr>
              <a:t>Limitations</a:t>
            </a:r>
            <a:endParaRPr lang="en-US" sz="32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17812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BE1C9-AFD6-48E8-BE65-41B36B15F78B}"/>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1D0CD78F-DD99-4252-929B-3B7EEE4651E6}"/>
              </a:ext>
            </a:extLst>
          </p:cNvPr>
          <p:cNvSpPr>
            <a:spLocks noGrp="1"/>
          </p:cNvSpPr>
          <p:nvPr>
            <p:ph idx="1"/>
          </p:nvPr>
        </p:nvSpPr>
        <p:spPr/>
        <p:txBody>
          <a:bodyPr/>
          <a:lstStyle/>
          <a:p>
            <a:r>
              <a:rPr lang="en-GB" dirty="0"/>
              <a:t>Read pdf of MORAL PANICS AND THE BRITISH MEDIA – A LOOK AT SOME CONTEMPORARY ‘FOLK DEVILS’  (Marsh and Melville, 2011) pages 10-18</a:t>
            </a:r>
          </a:p>
          <a:p>
            <a:endParaRPr lang="en-GB" dirty="0"/>
          </a:p>
          <a:p>
            <a:r>
              <a:rPr lang="en-GB" dirty="0"/>
              <a:t>Look at discussion of recent moral panics and discuss what evidence they show that aligns with what we have discussed.</a:t>
            </a:r>
          </a:p>
          <a:p>
            <a:endParaRPr lang="en-GB" dirty="0"/>
          </a:p>
          <a:p>
            <a:endParaRPr lang="en-GB" dirty="0"/>
          </a:p>
        </p:txBody>
      </p:sp>
    </p:spTree>
    <p:extLst>
      <p:ext uri="{BB962C8B-B14F-4D97-AF65-F5344CB8AC3E}">
        <p14:creationId xmlns:p14="http://schemas.microsoft.com/office/powerpoint/2010/main" val="28471567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9B9519-A91E-4D14-9091-479E201F1308}"/>
              </a:ext>
            </a:extLst>
          </p:cNvPr>
          <p:cNvSpPr>
            <a:spLocks noGrp="1"/>
          </p:cNvSpPr>
          <p:nvPr>
            <p:ph type="title"/>
          </p:nvPr>
        </p:nvSpPr>
        <p:spPr>
          <a:xfrm>
            <a:off x="1535371" y="1044054"/>
            <a:ext cx="10013709" cy="1030360"/>
          </a:xfrm>
        </p:spPr>
        <p:txBody>
          <a:bodyPr>
            <a:normAutofit/>
          </a:bodyPr>
          <a:lstStyle/>
          <a:p>
            <a:r>
              <a:rPr lang="en-GB">
                <a:solidFill>
                  <a:schemeClr val="bg1"/>
                </a:solidFill>
              </a:rPr>
              <a:t>Week 4 Complete!</a:t>
            </a:r>
          </a:p>
        </p:txBody>
      </p:sp>
      <p:sp>
        <p:nvSpPr>
          <p:cNvPr id="15" name="Rectangle 14">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B728748-7B1A-4C70-99C7-9E15B6BEB4B2}"/>
              </a:ext>
            </a:extLst>
          </p:cNvPr>
          <p:cNvGraphicFramePr>
            <a:graphicFrameLocks noGrp="1"/>
          </p:cNvGraphicFramePr>
          <p:nvPr>
            <p:ph idx="1"/>
            <p:extLst>
              <p:ext uri="{D42A27DB-BD31-4B8C-83A1-F6EECF244321}">
                <p14:modId xmlns:p14="http://schemas.microsoft.com/office/powerpoint/2010/main" val="1702195184"/>
              </p:ext>
            </p:extLst>
          </p:nvPr>
        </p:nvGraphicFramePr>
        <p:xfrm>
          <a:off x="1713976" y="2887824"/>
          <a:ext cx="9835087" cy="33575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8716399"/>
      </p:ext>
    </p:extLst>
  </p:cSld>
  <p:clrMapOvr>
    <a:masterClrMapping/>
  </p:clrMapOvr>
</p:sld>
</file>

<file path=ppt/theme/theme1.xml><?xml version="1.0" encoding="utf-8"?>
<a:theme xmlns:a="http://schemas.openxmlformats.org/drawingml/2006/main" name="ShojiVTI">
  <a:themeElements>
    <a:clrScheme name="AnalogousFromLightSeedLeftStep">
      <a:dk1>
        <a:srgbClr val="000000"/>
      </a:dk1>
      <a:lt1>
        <a:srgbClr val="FFFFFF"/>
      </a:lt1>
      <a:dk2>
        <a:srgbClr val="41242C"/>
      </a:dk2>
      <a:lt2>
        <a:srgbClr val="E2E5E8"/>
      </a:lt2>
      <a:accent1>
        <a:srgbClr val="E38E25"/>
      </a:accent1>
      <a:accent2>
        <a:srgbClr val="EB644E"/>
      </a:accent2>
      <a:accent3>
        <a:srgbClr val="EE6E92"/>
      </a:accent3>
      <a:accent4>
        <a:srgbClr val="EB4EBB"/>
      </a:accent4>
      <a:accent5>
        <a:srgbClr val="E06EEE"/>
      </a:accent5>
      <a:accent6>
        <a:srgbClr val="984EEB"/>
      </a:accent6>
      <a:hlink>
        <a:srgbClr val="6383AB"/>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53</TotalTime>
  <Words>9260</Words>
  <Application>Microsoft Macintosh PowerPoint</Application>
  <PresentationFormat>Widescreen</PresentationFormat>
  <Paragraphs>341</Paragraphs>
  <Slides>34</Slides>
  <Notes>25</Notes>
  <HiddenSlides>4</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34</vt:i4>
      </vt:variant>
    </vt:vector>
  </HeadingPairs>
  <TitlesOfParts>
    <vt:vector size="43" baseType="lpstr">
      <vt:lpstr>Meiryo</vt:lpstr>
      <vt:lpstr>Aptos</vt:lpstr>
      <vt:lpstr>Arial</vt:lpstr>
      <vt:lpstr>Arial</vt:lpstr>
      <vt:lpstr>Calibri</vt:lpstr>
      <vt:lpstr>Corbel</vt:lpstr>
      <vt:lpstr>Open Sans</vt:lpstr>
      <vt:lpstr>Söhne</vt:lpstr>
      <vt:lpstr>ShojiVTI</vt:lpstr>
      <vt:lpstr>Policing Models, Powers and Society</vt:lpstr>
      <vt:lpstr>Folk Devils and Moral Panics</vt:lpstr>
      <vt:lpstr>Stan Cohen 1972</vt:lpstr>
      <vt:lpstr>What are Folk Devils?</vt:lpstr>
      <vt:lpstr>What is a Moral Panic?</vt:lpstr>
      <vt:lpstr>Mods and Rockers</vt:lpstr>
      <vt:lpstr>PowerPoint Presentation</vt:lpstr>
      <vt:lpstr>Constructionism and  Crime</vt:lpstr>
      <vt:lpstr>Labelling Theory</vt:lpstr>
      <vt:lpstr>Labelling Theory</vt:lpstr>
      <vt:lpstr>Labelling Theory</vt:lpstr>
      <vt:lpstr>The Media and Crime</vt:lpstr>
      <vt:lpstr>Visualisation</vt:lpstr>
      <vt:lpstr>Jewkes (2004) defining features of Moral Panic</vt:lpstr>
      <vt:lpstr>Chibnall (1977) - Newsworthiness</vt:lpstr>
      <vt:lpstr>Jewkes (2004) – The Construction of Crime News</vt:lpstr>
      <vt:lpstr>Jewkes (2004) – The Construction of Crime News</vt:lpstr>
      <vt:lpstr>Jewkes (2004) – The Construction of Crime News</vt:lpstr>
      <vt:lpstr>Jewkes (2004) – The Construction of Crime News</vt:lpstr>
      <vt:lpstr>PowerPoint Presentation</vt:lpstr>
      <vt:lpstr>Deviance Amplification – Jock Young (1971)</vt:lpstr>
      <vt:lpstr>Deviance Amplification – Jock Young (1971)</vt:lpstr>
      <vt:lpstr>Deviance Amplification – Jock Young (1971)</vt:lpstr>
      <vt:lpstr>Deviance Amplification – Jock Young (1971)</vt:lpstr>
      <vt:lpstr>Youth and Moral Panic</vt:lpstr>
      <vt:lpstr>Youth and Moral Panic – 1993 “evil” children</vt:lpstr>
      <vt:lpstr>Youth and Moral Panic - 1996 Children as ‘tragic victims’</vt:lpstr>
      <vt:lpstr>Ian Watkins – Folk Devil</vt:lpstr>
      <vt:lpstr>Social Media and Moral Panic</vt:lpstr>
      <vt:lpstr>Limitations (Jewkes, 2004)</vt:lpstr>
      <vt:lpstr>Limitations (Jewkes, 2004)</vt:lpstr>
      <vt:lpstr>PowerPoint Presentation</vt:lpstr>
      <vt:lpstr>Task</vt:lpstr>
      <vt:lpstr>Week 4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Models, Powers and Society</dc:title>
  <dc:creator>Luke Roach</dc:creator>
  <cp:lastModifiedBy>Sarah Jones (2015345)</cp:lastModifiedBy>
  <cp:revision>11</cp:revision>
  <dcterms:created xsi:type="dcterms:W3CDTF">2022-02-25T09:58:41Z</dcterms:created>
  <dcterms:modified xsi:type="dcterms:W3CDTF">2024-01-24T10:29:20Z</dcterms:modified>
</cp:coreProperties>
</file>