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15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0536-5494-41B3-9813-78CCF85728BE}" type="datetimeFigureOut">
              <a:rPr lang="en-GB" smtClean="0"/>
              <a:pPr/>
              <a:t>27/03/2012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0536-5494-41B3-9813-78CCF85728BE}" type="datetimeFigureOut">
              <a:rPr lang="en-GB" smtClean="0"/>
              <a:pPr/>
              <a:t>27/03/2012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0536-5494-41B3-9813-78CCF85728BE}" type="datetimeFigureOut">
              <a:rPr lang="en-GB" smtClean="0"/>
              <a:pPr/>
              <a:t>27/03/2012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0536-5494-41B3-9813-78CCF85728BE}" type="datetimeFigureOut">
              <a:rPr lang="en-GB" smtClean="0"/>
              <a:pPr/>
              <a:t>27/03/2012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0536-5494-41B3-9813-78CCF85728BE}" type="datetimeFigureOut">
              <a:rPr lang="en-GB" smtClean="0"/>
              <a:pPr/>
              <a:t>27/03/2012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0536-5494-41B3-9813-78CCF85728BE}" type="datetimeFigureOut">
              <a:rPr lang="en-GB" smtClean="0"/>
              <a:pPr/>
              <a:t>27/03/2012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0536-5494-41B3-9813-78CCF85728BE}" type="datetimeFigureOut">
              <a:rPr lang="en-GB" smtClean="0"/>
              <a:pPr/>
              <a:t>27/03/2012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0536-5494-41B3-9813-78CCF85728BE}" type="datetimeFigureOut">
              <a:rPr lang="en-GB" smtClean="0"/>
              <a:pPr/>
              <a:t>27/03/2012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0536-5494-41B3-9813-78CCF85728BE}" type="datetimeFigureOut">
              <a:rPr lang="en-GB" smtClean="0"/>
              <a:pPr/>
              <a:t>27/03/2012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0536-5494-41B3-9813-78CCF85728BE}" type="datetimeFigureOut">
              <a:rPr lang="en-GB" smtClean="0"/>
              <a:pPr/>
              <a:t>27/03/2012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0536-5494-41B3-9813-78CCF85728BE}" type="datetimeFigureOut">
              <a:rPr lang="en-GB" smtClean="0"/>
              <a:pPr/>
              <a:t>27/03/2012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F90536-5494-41B3-9813-78CCF85728BE}" type="datetimeFigureOut">
              <a:rPr lang="en-GB" smtClean="0"/>
              <a:pPr/>
              <a:t>27/03/2012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E5839D-5D63-4F93-BCF5-9A1CDA663AB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dge.cchs.csic.es/lst/2lst4.htm" TargetMode="External"/><Relationship Id="rId2" Type="http://schemas.openxmlformats.org/officeDocument/2006/relationships/hyperlink" Target="http://www.stoa.org/abbreviations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lib.berkeley.edu/ARTH/lannee.html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Classics Project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Polishing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Appearance vs. Reality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755576" y="1772816"/>
            <a:ext cx="4195379" cy="1077218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GB" sz="3200" dirty="0" smtClean="0">
                <a:latin typeface="Berlin Sans FB" pitchFamily="34" charset="0"/>
              </a:rPr>
              <a:t>Clothes and manners </a:t>
            </a:r>
            <a:endParaRPr lang="en-GB" sz="3200" dirty="0" smtClean="0">
              <a:latin typeface="Berlin Sans FB" pitchFamily="34" charset="0"/>
            </a:endParaRPr>
          </a:p>
          <a:p>
            <a:r>
              <a:rPr lang="en-GB" sz="3200" dirty="0" smtClean="0">
                <a:latin typeface="Berlin Sans FB" pitchFamily="34" charset="0"/>
              </a:rPr>
              <a:t>do </a:t>
            </a:r>
            <a:r>
              <a:rPr lang="en-GB" sz="3200" dirty="0" smtClean="0">
                <a:latin typeface="Berlin Sans FB" pitchFamily="34" charset="0"/>
              </a:rPr>
              <a:t>not make the </a:t>
            </a:r>
            <a:r>
              <a:rPr lang="en-GB" sz="3200" dirty="0" smtClean="0">
                <a:latin typeface="Berlin Sans FB" pitchFamily="34" charset="0"/>
              </a:rPr>
              <a:t>man…</a:t>
            </a:r>
            <a:endParaRPr lang="en-GB" sz="3200" dirty="0">
              <a:latin typeface="Berlin Sans FB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275856" y="3933056"/>
            <a:ext cx="4596130" cy="2062103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GB" sz="3200" dirty="0" smtClean="0">
                <a:latin typeface="Berlin Sans FB" pitchFamily="34" charset="0"/>
              </a:rPr>
              <a:t>but </a:t>
            </a:r>
            <a:r>
              <a:rPr lang="en-GB" sz="3200" dirty="0" smtClean="0">
                <a:latin typeface="Berlin Sans FB" pitchFamily="34" charset="0"/>
              </a:rPr>
              <a:t>when he is made, </a:t>
            </a:r>
            <a:endParaRPr lang="en-GB" sz="3200" dirty="0" smtClean="0">
              <a:latin typeface="Berlin Sans FB" pitchFamily="34" charset="0"/>
            </a:endParaRPr>
          </a:p>
          <a:p>
            <a:r>
              <a:rPr lang="en-GB" sz="3200" dirty="0" smtClean="0">
                <a:latin typeface="Berlin Sans FB" pitchFamily="34" charset="0"/>
              </a:rPr>
              <a:t>they </a:t>
            </a:r>
            <a:r>
              <a:rPr lang="en-GB" sz="3200" dirty="0" smtClean="0">
                <a:latin typeface="Berlin Sans FB" pitchFamily="34" charset="0"/>
              </a:rPr>
              <a:t>greatly </a:t>
            </a:r>
            <a:endParaRPr lang="en-GB" sz="3200" dirty="0" smtClean="0">
              <a:latin typeface="Berlin Sans FB" pitchFamily="34" charset="0"/>
            </a:endParaRPr>
          </a:p>
          <a:p>
            <a:r>
              <a:rPr lang="en-GB" sz="3200" dirty="0" smtClean="0">
                <a:latin typeface="Berlin Sans FB" pitchFamily="34" charset="0"/>
              </a:rPr>
              <a:t>improve </a:t>
            </a:r>
            <a:r>
              <a:rPr lang="en-GB" sz="3200" dirty="0" smtClean="0">
                <a:latin typeface="Berlin Sans FB" pitchFamily="34" charset="0"/>
              </a:rPr>
              <a:t>his appearance   </a:t>
            </a:r>
          </a:p>
          <a:p>
            <a:endParaRPr lang="en-GB" sz="3200" dirty="0">
              <a:latin typeface="Berlin Sans FB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good appearance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Proofreading and polishing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Fonts, titles, spacing, page numbers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References, footnotes, bibliography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Pictures and alignments</a:t>
            </a:r>
          </a:p>
          <a:p>
            <a:pPr marL="514350" indent="-514350"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Proofreading and </a:t>
            </a:r>
            <a:r>
              <a:rPr lang="en-GB" dirty="0" smtClean="0"/>
              <a:t>polishing 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Go through all your old essays and assignments.</a:t>
            </a:r>
          </a:p>
          <a:p>
            <a:r>
              <a:rPr lang="en-GB" dirty="0" smtClean="0"/>
              <a:t>Check what the markers have corrected and what they have brought to your attention regarding:</a:t>
            </a:r>
          </a:p>
          <a:p>
            <a:pPr lvl="1"/>
            <a:r>
              <a:rPr lang="en-GB" dirty="0" smtClean="0"/>
              <a:t>Language</a:t>
            </a:r>
          </a:p>
          <a:p>
            <a:pPr lvl="1"/>
            <a:r>
              <a:rPr lang="en-GB" dirty="0" smtClean="0"/>
              <a:t>Grammar</a:t>
            </a:r>
          </a:p>
          <a:p>
            <a:pPr lvl="1"/>
            <a:r>
              <a:rPr lang="en-GB" dirty="0" smtClean="0"/>
              <a:t>Proofreading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Common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Informal language (including contractions: let’s, isn’t, we’ve).</a:t>
            </a:r>
          </a:p>
          <a:p>
            <a:r>
              <a:rPr lang="en-GB" dirty="0" smtClean="0"/>
              <a:t>Long sentences.</a:t>
            </a:r>
          </a:p>
          <a:p>
            <a:r>
              <a:rPr lang="en-GB" dirty="0" smtClean="0"/>
              <a:t>Wrong use of punctuation (particularly the semicolon ;)</a:t>
            </a:r>
          </a:p>
          <a:p>
            <a:r>
              <a:rPr lang="en-GB" dirty="0" smtClean="0"/>
              <a:t>Apostrophes (apostrophes should only be found in genitives)</a:t>
            </a:r>
          </a:p>
          <a:p>
            <a:r>
              <a:rPr lang="en-GB" dirty="0" smtClean="0"/>
              <a:t>Check all transliterations, names and place-names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Proofreading and Polishing II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Go through your text very carefully.</a:t>
            </a:r>
          </a:p>
          <a:p>
            <a:r>
              <a:rPr lang="en-GB" dirty="0" smtClean="0"/>
              <a:t>Do not be afraid of having someone else read it for proofreading.</a:t>
            </a:r>
          </a:p>
          <a:p>
            <a:r>
              <a:rPr lang="en-GB" dirty="0" smtClean="0"/>
              <a:t>Do not leave it at the last minute.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Fonts, titles, spacing, page </a:t>
            </a:r>
            <a:r>
              <a:rPr lang="en-GB" dirty="0" smtClean="0"/>
              <a:t>numbers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All main text (but not footnotes) should be double-spaced.</a:t>
            </a:r>
          </a:p>
          <a:p>
            <a:r>
              <a:rPr lang="en-GB" dirty="0" smtClean="0"/>
              <a:t>Font for main text: 12 Times New Roman</a:t>
            </a:r>
          </a:p>
          <a:p>
            <a:r>
              <a:rPr lang="en-GB" dirty="0" smtClean="0"/>
              <a:t>Font for footnotes: 10 Times New Roman</a:t>
            </a:r>
          </a:p>
          <a:p>
            <a:r>
              <a:rPr lang="en-GB" dirty="0" smtClean="0"/>
              <a:t>All titles and Headings should be presented in a consistent manner.</a:t>
            </a:r>
          </a:p>
          <a:p>
            <a:r>
              <a:rPr lang="en-GB" dirty="0" smtClean="0"/>
              <a:t>You need to include page numbers.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References, footnotes, </a:t>
            </a:r>
            <a:r>
              <a:rPr lang="en-GB" dirty="0" smtClean="0"/>
              <a:t>bibliography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Referencing should be consistent throughout.</a:t>
            </a:r>
          </a:p>
          <a:p>
            <a:r>
              <a:rPr lang="en-GB" dirty="0" smtClean="0"/>
              <a:t>Abbreviations should be consistent and as per canon.</a:t>
            </a:r>
          </a:p>
          <a:p>
            <a:r>
              <a:rPr lang="en-GB" dirty="0" smtClean="0"/>
              <a:t>Style and presentation of footnotes should be consistent throughout.</a:t>
            </a:r>
          </a:p>
          <a:p>
            <a:r>
              <a:rPr lang="en-GB" dirty="0" smtClean="0"/>
              <a:t>The bibliography should be in two sections:</a:t>
            </a:r>
          </a:p>
          <a:p>
            <a:pPr lvl="1"/>
            <a:r>
              <a:rPr lang="en-GB" dirty="0" smtClean="0"/>
              <a:t>Ancient sources</a:t>
            </a:r>
          </a:p>
          <a:p>
            <a:pPr lvl="1"/>
            <a:r>
              <a:rPr lang="en-GB" dirty="0" smtClean="0"/>
              <a:t>Modern Scholarship</a:t>
            </a:r>
          </a:p>
          <a:p>
            <a:r>
              <a:rPr lang="en-GB" dirty="0" smtClean="0"/>
              <a:t>All bibliographical presentation needs to be consistent and according to the Classics Referencing Handbook.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Abbreviations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Ancient Sources:</a:t>
            </a:r>
          </a:p>
          <a:p>
            <a:pPr lvl="1"/>
            <a:r>
              <a:rPr lang="en-GB" dirty="0" smtClean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www.stoa.org/abbreviations.html</a:t>
            </a:r>
            <a:endParaRPr lang="en-GB" dirty="0" smtClean="0"/>
          </a:p>
          <a:p>
            <a:pPr lvl="1"/>
            <a:r>
              <a:rPr lang="en-GB" dirty="0" smtClean="0">
                <a:hlinkClick r:id="rId3"/>
              </a:rPr>
              <a:t>http://</a:t>
            </a:r>
            <a:r>
              <a:rPr lang="en-GB" dirty="0" smtClean="0">
                <a:hlinkClick r:id="rId3"/>
              </a:rPr>
              <a:t>dge.cchs.csic.es/lst/2lst4.htm</a:t>
            </a:r>
            <a:endParaRPr lang="en-GB" dirty="0" smtClean="0"/>
          </a:p>
          <a:p>
            <a:r>
              <a:rPr lang="en-GB" dirty="0" smtClean="0"/>
              <a:t>Modern Scholarship:</a:t>
            </a:r>
          </a:p>
          <a:p>
            <a:pPr lvl="1"/>
            <a:r>
              <a:rPr lang="en-GB" dirty="0" smtClean="0"/>
              <a:t>Journal Titles: </a:t>
            </a:r>
            <a:r>
              <a:rPr lang="en-GB" dirty="0" smtClean="0">
                <a:hlinkClick r:id="rId4"/>
              </a:rPr>
              <a:t>http://</a:t>
            </a:r>
            <a:r>
              <a:rPr lang="en-GB" dirty="0" smtClean="0">
                <a:hlinkClick r:id="rId4"/>
              </a:rPr>
              <a:t>www.lib.berkeley.edu/ARTH/lannee.html</a:t>
            </a:r>
            <a:endParaRPr lang="en-GB" dirty="0" smtClean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Pictures and </a:t>
            </a:r>
            <a:r>
              <a:rPr lang="en-GB" dirty="0" smtClean="0"/>
              <a:t>alignments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All main text should be JUSTIFIED.</a:t>
            </a:r>
          </a:p>
          <a:p>
            <a:r>
              <a:rPr lang="en-GB" dirty="0" smtClean="0"/>
              <a:t>If you include pictures (or maps, etc), then make certain that wrap the text correctly in relation to the picture.</a:t>
            </a:r>
          </a:p>
          <a:p>
            <a:pPr lvl="1"/>
            <a:r>
              <a:rPr lang="en-GB" dirty="0" smtClean="0"/>
              <a:t>Do not be afraid of white space if it means that your overall work looks tidy.</a:t>
            </a: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</TotalTime>
  <Words>340</Words>
  <Application>Microsoft Office PowerPoint</Application>
  <PresentationFormat>On-screen Show (4:3)</PresentationFormat>
  <Paragraphs>53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Classics Project</vt:lpstr>
      <vt:lpstr>Appearance vs. Reality</vt:lpstr>
      <vt:lpstr>A good appearance</vt:lpstr>
      <vt:lpstr>Proofreading and polishing I</vt:lpstr>
      <vt:lpstr>Common Issues</vt:lpstr>
      <vt:lpstr>Proofreading and Polishing II</vt:lpstr>
      <vt:lpstr>Fonts, titles, spacing, page numbers</vt:lpstr>
      <vt:lpstr>References, footnotes, bibliography</vt:lpstr>
      <vt:lpstr>Abbreviations </vt:lpstr>
      <vt:lpstr>Pictures and alignments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Errietta Bissa</dc:creator>
  <cp:lastModifiedBy>Errietta Bissa</cp:lastModifiedBy>
  <cp:revision>50</cp:revision>
  <dcterms:created xsi:type="dcterms:W3CDTF">2012-03-20T09:10:46Z</dcterms:created>
  <dcterms:modified xsi:type="dcterms:W3CDTF">2012-03-27T08:34:42Z</dcterms:modified>
</cp:coreProperties>
</file>