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package.relationships+xml" Extension="rels"/>
  <Override ContentType="application/vnd.openxmlformats-officedocument.drawingml.diagramData+xml" PartName="/ppt/diagrams/data1.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4.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10.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drawingml.diagramLayout+xml" PartName="/ppt/diagrams/layout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drawingml.diagramStyle+xml" PartName="/ppt/diagrams/quickStyle1.xml"/>
  <Override ContentType="application/vnd.openxmlformats-officedocument.presentationml.presentation.main+xml" PartName="/ppt/presentation.xml"/>
  <Override ContentType="application/vnd.ms-office.drawingml.diagramDrawing+xml" PartName="/ppt/diagrams/drawing1.xml"/>
  <Override ContentType="application/vnd.openxmlformats-officedocument.presentationml.presProps+xml" PartName="/ppt/presProps1.xml"/>
  <Override ContentType="application/vnd.openxmlformats-officedocument.drawingml.diagramColors+xml" PartName="/ppt/diagrams/colors1.xml"/>
  <Override ContentType="application/vnd.openxmlformats-officedocument.theme+xml" PartName="/ppt/theme/theme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Lst>
  <p:sldSz cy="6858000" cx="9144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jpeg" /><Relationship Id="rId1" Type="http://schemas.openxmlformats.org/officeDocument/2006/relationships/image" Target="../media/image3.jpeg" /><Relationship Id="rId4" Type="http://schemas.openxmlformats.org/officeDocument/2006/relationships/image" Target="../media/image6.png" /></Relationships>
</file>

<file path=ppt/diagrams/_rels/drawing1.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jpeg" /><Relationship Id="rId1" Type="http://schemas.openxmlformats.org/officeDocument/2006/relationships/image" Target="../media/image3.jpeg" /><Relationship Id="rId4" Type="http://schemas.openxmlformats.org/officeDocument/2006/relationships/image" Target="../media/image6.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0F53E7-98AE-4A06-9496-B3666B0A27C7}" type="doc">
      <dgm:prSet loTypeId="urn:microsoft.com/office/officeart/2005/8/layout/pList2#1" loCatId="list" qsTypeId="urn:microsoft.com/office/officeart/2005/8/quickstyle/simple2" qsCatId="simple" csTypeId="urn:microsoft.com/office/officeart/2005/8/colors/accent1_2" csCatId="accent1" phldr="1"/>
      <dgm:spPr/>
    </dgm:pt>
    <dgm:pt modelId="{B9C70EB9-7DDF-4659-B11F-58C2F0C6E9DF}">
      <dgm:prSet phldrT="[Text]"/>
      <dgm:spPr/>
      <dgm:t>
        <a:bodyPr/>
        <a:lstStyle/>
        <a:p>
          <a:r>
            <a:rPr lang="en-US" dirty="0"/>
            <a:t>Internal communication</a:t>
          </a:r>
        </a:p>
      </dgm:t>
    </dgm:pt>
    <dgm:pt modelId="{CDC28825-7037-4AD3-9EE3-5E572A9A9D97}" type="parTrans" cxnId="{3225B2F3-A74A-411A-BC3A-22ED803AA3F2}">
      <dgm:prSet/>
      <dgm:spPr/>
      <dgm:t>
        <a:bodyPr/>
        <a:lstStyle/>
        <a:p>
          <a:endParaRPr lang="en-US"/>
        </a:p>
      </dgm:t>
    </dgm:pt>
    <dgm:pt modelId="{8A7965E7-89FD-4C2F-9F03-6D1A13CB7837}" type="sibTrans" cxnId="{3225B2F3-A74A-411A-BC3A-22ED803AA3F2}">
      <dgm:prSet/>
      <dgm:spPr/>
      <dgm:t>
        <a:bodyPr/>
        <a:lstStyle/>
        <a:p>
          <a:endParaRPr lang="en-US"/>
        </a:p>
      </dgm:t>
    </dgm:pt>
    <dgm:pt modelId="{8879551A-19B3-4E7A-BEC2-3998457E72E7}">
      <dgm:prSet phldrT="[Text]"/>
      <dgm:spPr/>
      <dgm:t>
        <a:bodyPr/>
        <a:lstStyle/>
        <a:p>
          <a:r>
            <a:rPr lang="en-US" dirty="0"/>
            <a:t>Training and development </a:t>
          </a:r>
        </a:p>
      </dgm:t>
    </dgm:pt>
    <dgm:pt modelId="{4178CC8F-53E8-427C-A530-F7DD08A037D6}" type="parTrans" cxnId="{8B150F9A-14A8-4A97-A0BE-FB7A50537DB3}">
      <dgm:prSet/>
      <dgm:spPr/>
      <dgm:t>
        <a:bodyPr/>
        <a:lstStyle/>
        <a:p>
          <a:endParaRPr lang="en-US"/>
        </a:p>
      </dgm:t>
    </dgm:pt>
    <dgm:pt modelId="{C06415DA-032D-444E-85D8-1EC05FE2D4D0}" type="sibTrans" cxnId="{8B150F9A-14A8-4A97-A0BE-FB7A50537DB3}">
      <dgm:prSet/>
      <dgm:spPr/>
      <dgm:t>
        <a:bodyPr/>
        <a:lstStyle/>
        <a:p>
          <a:endParaRPr lang="en-US"/>
        </a:p>
      </dgm:t>
    </dgm:pt>
    <dgm:pt modelId="{F8EAB95F-7439-498A-9492-9E4EF4D2AF2B}">
      <dgm:prSet phldrT="[Text]"/>
      <dgm:spPr/>
      <dgm:t>
        <a:bodyPr/>
        <a:lstStyle/>
        <a:p>
          <a:r>
            <a:rPr lang="en-US" dirty="0"/>
            <a:t>Leadership</a:t>
          </a:r>
        </a:p>
      </dgm:t>
    </dgm:pt>
    <dgm:pt modelId="{678F5C4C-C18D-4A0F-927C-9E682C0EC974}" type="parTrans" cxnId="{5F66BF4F-D8CE-44BD-BFE2-5CCD3BA504E3}">
      <dgm:prSet/>
      <dgm:spPr/>
      <dgm:t>
        <a:bodyPr/>
        <a:lstStyle/>
        <a:p>
          <a:endParaRPr lang="en-US"/>
        </a:p>
      </dgm:t>
    </dgm:pt>
    <dgm:pt modelId="{3E452A57-DEA5-479F-9CBC-582EBBEFB14E}" type="sibTrans" cxnId="{5F66BF4F-D8CE-44BD-BFE2-5CCD3BA504E3}">
      <dgm:prSet/>
      <dgm:spPr/>
      <dgm:t>
        <a:bodyPr/>
        <a:lstStyle/>
        <a:p>
          <a:endParaRPr lang="en-US"/>
        </a:p>
      </dgm:t>
    </dgm:pt>
    <dgm:pt modelId="{ABB067F2-20F8-47C0-9FA0-1A05C707EB44}">
      <dgm:prSet/>
      <dgm:spPr/>
      <dgm:t>
        <a:bodyPr/>
        <a:lstStyle/>
        <a:p>
          <a:r>
            <a:rPr lang="en-US" dirty="0"/>
            <a:t>Rewards</a:t>
          </a:r>
        </a:p>
      </dgm:t>
    </dgm:pt>
    <dgm:pt modelId="{B34C7489-B8E2-43C0-B303-1A24E331B388}" type="parTrans" cxnId="{728B3E04-E058-43E2-A518-3AC5E966F33C}">
      <dgm:prSet/>
      <dgm:spPr/>
      <dgm:t>
        <a:bodyPr/>
        <a:lstStyle/>
        <a:p>
          <a:endParaRPr lang="en-US"/>
        </a:p>
      </dgm:t>
    </dgm:pt>
    <dgm:pt modelId="{19E568D5-BF74-4669-A7F2-B9F9F85B5D23}" type="sibTrans" cxnId="{728B3E04-E058-43E2-A518-3AC5E966F33C}">
      <dgm:prSet/>
      <dgm:spPr/>
      <dgm:t>
        <a:bodyPr/>
        <a:lstStyle/>
        <a:p>
          <a:endParaRPr lang="en-US"/>
        </a:p>
      </dgm:t>
    </dgm:pt>
    <dgm:pt modelId="{E4544C75-B067-47A2-9003-3AA3E02A7001}" type="pres">
      <dgm:prSet presAssocID="{A80F53E7-98AE-4A06-9496-B3666B0A27C7}" presName="Name0" presStyleCnt="0">
        <dgm:presLayoutVars>
          <dgm:dir/>
          <dgm:resizeHandles val="exact"/>
        </dgm:presLayoutVars>
      </dgm:prSet>
      <dgm:spPr/>
    </dgm:pt>
    <dgm:pt modelId="{B192FDD1-550F-407D-A6C4-0E71F4667E75}" type="pres">
      <dgm:prSet presAssocID="{A80F53E7-98AE-4A06-9496-B3666B0A27C7}" presName="bkgdShp" presStyleLbl="alignAccFollowNode1" presStyleIdx="0" presStyleCnt="1"/>
      <dgm:spPr/>
    </dgm:pt>
    <dgm:pt modelId="{99BF6840-45B6-4632-9669-E76229E382CA}" type="pres">
      <dgm:prSet presAssocID="{A80F53E7-98AE-4A06-9496-B3666B0A27C7}" presName="linComp" presStyleCnt="0"/>
      <dgm:spPr/>
    </dgm:pt>
    <dgm:pt modelId="{BA6360AE-F32D-4379-903B-151FE41137E4}" type="pres">
      <dgm:prSet presAssocID="{B9C70EB9-7DDF-4659-B11F-58C2F0C6E9DF}" presName="compNode" presStyleCnt="0"/>
      <dgm:spPr/>
    </dgm:pt>
    <dgm:pt modelId="{131F4166-4B22-40E6-8EEB-3E8B6ABB9B2C}" type="pres">
      <dgm:prSet presAssocID="{B9C70EB9-7DDF-4659-B11F-58C2F0C6E9DF}" presName="node" presStyleLbl="node1" presStyleIdx="0" presStyleCnt="4">
        <dgm:presLayoutVars>
          <dgm:bulletEnabled val="1"/>
        </dgm:presLayoutVars>
      </dgm:prSet>
      <dgm:spPr/>
    </dgm:pt>
    <dgm:pt modelId="{DBC78DC6-084F-4711-AF59-99A2DA5CC9BE}" type="pres">
      <dgm:prSet presAssocID="{B9C70EB9-7DDF-4659-B11F-58C2F0C6E9DF}" presName="invisiNode" presStyleLbl="node1" presStyleIdx="0" presStyleCnt="4"/>
      <dgm:spPr/>
    </dgm:pt>
    <dgm:pt modelId="{FF496D36-E6C7-4226-9511-EF492F755FA1}" type="pres">
      <dgm:prSet presAssocID="{B9C70EB9-7DDF-4659-B11F-58C2F0C6E9DF}" presName="imagNode" presStyleLbl="fgImgPlace1" presStyleIdx="0" presStyleCnt="4"/>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1000" r="-21000"/>
          </a:stretch>
        </a:blipFill>
      </dgm:spPr>
    </dgm:pt>
    <dgm:pt modelId="{0C0E1DE5-07CC-4F52-B884-0A5B3666EB58}" type="pres">
      <dgm:prSet presAssocID="{8A7965E7-89FD-4C2F-9F03-6D1A13CB7837}" presName="sibTrans" presStyleLbl="sibTrans2D1" presStyleIdx="0" presStyleCnt="0"/>
      <dgm:spPr/>
    </dgm:pt>
    <dgm:pt modelId="{6E6F5F64-94C7-4519-9A90-984D30F18A23}" type="pres">
      <dgm:prSet presAssocID="{8879551A-19B3-4E7A-BEC2-3998457E72E7}" presName="compNode" presStyleCnt="0"/>
      <dgm:spPr/>
    </dgm:pt>
    <dgm:pt modelId="{CD117D8E-3F28-40F7-97E5-61A17D650444}" type="pres">
      <dgm:prSet presAssocID="{8879551A-19B3-4E7A-BEC2-3998457E72E7}" presName="node" presStyleLbl="node1" presStyleIdx="1" presStyleCnt="4">
        <dgm:presLayoutVars>
          <dgm:bulletEnabled val="1"/>
        </dgm:presLayoutVars>
      </dgm:prSet>
      <dgm:spPr/>
    </dgm:pt>
    <dgm:pt modelId="{C26F9B4D-8802-4C94-A787-32D01A7E4F3A}" type="pres">
      <dgm:prSet presAssocID="{8879551A-19B3-4E7A-BEC2-3998457E72E7}" presName="invisiNode" presStyleLbl="node1" presStyleIdx="1" presStyleCnt="4"/>
      <dgm:spPr/>
    </dgm:pt>
    <dgm:pt modelId="{BF506F96-5084-4063-9395-5F3E06CF54ED}" type="pres">
      <dgm:prSet presAssocID="{8879551A-19B3-4E7A-BEC2-3998457E72E7}" presName="imagNode" presStyleLbl="fgImgPlace1" presStyleIdx="1" presStyleCnt="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6000" r="-6000"/>
          </a:stretch>
        </a:blipFill>
      </dgm:spPr>
    </dgm:pt>
    <dgm:pt modelId="{6632DBF7-0A7E-4634-A294-BD0DD8D1B562}" type="pres">
      <dgm:prSet presAssocID="{C06415DA-032D-444E-85D8-1EC05FE2D4D0}" presName="sibTrans" presStyleLbl="sibTrans2D1" presStyleIdx="0" presStyleCnt="0"/>
      <dgm:spPr/>
    </dgm:pt>
    <dgm:pt modelId="{D49A466A-C42B-402A-ABD4-75BF9B421390}" type="pres">
      <dgm:prSet presAssocID="{F8EAB95F-7439-498A-9492-9E4EF4D2AF2B}" presName="compNode" presStyleCnt="0"/>
      <dgm:spPr/>
    </dgm:pt>
    <dgm:pt modelId="{57E5F1EA-88D7-46BC-977E-8A3BA227C7CD}" type="pres">
      <dgm:prSet presAssocID="{F8EAB95F-7439-498A-9492-9E4EF4D2AF2B}" presName="node" presStyleLbl="node1" presStyleIdx="2" presStyleCnt="4">
        <dgm:presLayoutVars>
          <dgm:bulletEnabled val="1"/>
        </dgm:presLayoutVars>
      </dgm:prSet>
      <dgm:spPr/>
    </dgm:pt>
    <dgm:pt modelId="{B1B8D597-0778-45D6-A027-9D8FD63FB22B}" type="pres">
      <dgm:prSet presAssocID="{F8EAB95F-7439-498A-9492-9E4EF4D2AF2B}" presName="invisiNode" presStyleLbl="node1" presStyleIdx="2" presStyleCnt="4"/>
      <dgm:spPr/>
    </dgm:pt>
    <dgm:pt modelId="{60ACE9AC-F106-4B0A-8271-7D06A35D3DF4}" type="pres">
      <dgm:prSet presAssocID="{F8EAB95F-7439-498A-9492-9E4EF4D2AF2B}" presName="imagNode" presStyleLbl="fgImgPlace1" presStyleIdx="2" presStyleCnt="4"/>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000" r="-3000"/>
          </a:stretch>
        </a:blipFill>
      </dgm:spPr>
    </dgm:pt>
    <dgm:pt modelId="{3A44E548-88BC-45A2-998F-B29E801BF79E}" type="pres">
      <dgm:prSet presAssocID="{3E452A57-DEA5-479F-9CBC-582EBBEFB14E}" presName="sibTrans" presStyleLbl="sibTrans2D1" presStyleIdx="0" presStyleCnt="0"/>
      <dgm:spPr/>
    </dgm:pt>
    <dgm:pt modelId="{FECF6F51-DEC1-4672-8F97-BC47651A859F}" type="pres">
      <dgm:prSet presAssocID="{ABB067F2-20F8-47C0-9FA0-1A05C707EB44}" presName="compNode" presStyleCnt="0"/>
      <dgm:spPr/>
    </dgm:pt>
    <dgm:pt modelId="{270BC0FE-4EC9-4BF7-8BCC-F27927EE2D82}" type="pres">
      <dgm:prSet presAssocID="{ABB067F2-20F8-47C0-9FA0-1A05C707EB44}" presName="node" presStyleLbl="node1" presStyleIdx="3" presStyleCnt="4">
        <dgm:presLayoutVars>
          <dgm:bulletEnabled val="1"/>
        </dgm:presLayoutVars>
      </dgm:prSet>
      <dgm:spPr/>
    </dgm:pt>
    <dgm:pt modelId="{E413209C-5275-4D61-BEBD-1AE48C00F9C0}" type="pres">
      <dgm:prSet presAssocID="{ABB067F2-20F8-47C0-9FA0-1A05C707EB44}" presName="invisiNode" presStyleLbl="node1" presStyleIdx="3" presStyleCnt="4"/>
      <dgm:spPr/>
    </dgm:pt>
    <dgm:pt modelId="{5B99FADB-8C49-4D09-B7B0-945846EACFD0}" type="pres">
      <dgm:prSet presAssocID="{ABB067F2-20F8-47C0-9FA0-1A05C707EB44}" presName="imagNode"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l="-8000" r="-8000"/>
          </a:stretch>
        </a:blipFill>
      </dgm:spPr>
    </dgm:pt>
  </dgm:ptLst>
  <dgm:cxnLst>
    <dgm:cxn modelId="{728B3E04-E058-43E2-A518-3AC5E966F33C}" srcId="{A80F53E7-98AE-4A06-9496-B3666B0A27C7}" destId="{ABB067F2-20F8-47C0-9FA0-1A05C707EB44}" srcOrd="3" destOrd="0" parTransId="{B34C7489-B8E2-43C0-B303-1A24E331B388}" sibTransId="{19E568D5-BF74-4669-A7F2-B9F9F85B5D23}"/>
    <dgm:cxn modelId="{66F27111-FDF3-440C-ADC8-934EBA91C9C4}" type="presOf" srcId="{F8EAB95F-7439-498A-9492-9E4EF4D2AF2B}" destId="{57E5F1EA-88D7-46BC-977E-8A3BA227C7CD}" srcOrd="0" destOrd="0" presId="urn:microsoft.com/office/officeart/2005/8/layout/pList2#1"/>
    <dgm:cxn modelId="{079E1730-76FC-4477-ACB4-446DD0C35286}" type="presOf" srcId="{C06415DA-032D-444E-85D8-1EC05FE2D4D0}" destId="{6632DBF7-0A7E-4634-A294-BD0DD8D1B562}" srcOrd="0" destOrd="0" presId="urn:microsoft.com/office/officeart/2005/8/layout/pList2#1"/>
    <dgm:cxn modelId="{B0C36031-AB41-4E8B-9D27-2298E8069799}" type="presOf" srcId="{ABB067F2-20F8-47C0-9FA0-1A05C707EB44}" destId="{270BC0FE-4EC9-4BF7-8BCC-F27927EE2D82}" srcOrd="0" destOrd="0" presId="urn:microsoft.com/office/officeart/2005/8/layout/pList2#1"/>
    <dgm:cxn modelId="{5F66BF4F-D8CE-44BD-BFE2-5CCD3BA504E3}" srcId="{A80F53E7-98AE-4A06-9496-B3666B0A27C7}" destId="{F8EAB95F-7439-498A-9492-9E4EF4D2AF2B}" srcOrd="2" destOrd="0" parTransId="{678F5C4C-C18D-4A0F-927C-9E682C0EC974}" sibTransId="{3E452A57-DEA5-479F-9CBC-582EBBEFB14E}"/>
    <dgm:cxn modelId="{4F424A79-AEC0-4EB9-9460-72E20AFEC488}" type="presOf" srcId="{B9C70EB9-7DDF-4659-B11F-58C2F0C6E9DF}" destId="{131F4166-4B22-40E6-8EEB-3E8B6ABB9B2C}" srcOrd="0" destOrd="0" presId="urn:microsoft.com/office/officeart/2005/8/layout/pList2#1"/>
    <dgm:cxn modelId="{2C548F95-CB71-4FB1-A365-20BD0899A882}" type="presOf" srcId="{8879551A-19B3-4E7A-BEC2-3998457E72E7}" destId="{CD117D8E-3F28-40F7-97E5-61A17D650444}" srcOrd="0" destOrd="0" presId="urn:microsoft.com/office/officeart/2005/8/layout/pList2#1"/>
    <dgm:cxn modelId="{8B150F9A-14A8-4A97-A0BE-FB7A50537DB3}" srcId="{A80F53E7-98AE-4A06-9496-B3666B0A27C7}" destId="{8879551A-19B3-4E7A-BEC2-3998457E72E7}" srcOrd="1" destOrd="0" parTransId="{4178CC8F-53E8-427C-A530-F7DD08A037D6}" sibTransId="{C06415DA-032D-444E-85D8-1EC05FE2D4D0}"/>
    <dgm:cxn modelId="{7BA88EA1-5B1C-4462-9B06-13EA475189E2}" type="presOf" srcId="{3E452A57-DEA5-479F-9CBC-582EBBEFB14E}" destId="{3A44E548-88BC-45A2-998F-B29E801BF79E}" srcOrd="0" destOrd="0" presId="urn:microsoft.com/office/officeart/2005/8/layout/pList2#1"/>
    <dgm:cxn modelId="{A4EA89B6-2A05-43C8-8088-475018425C63}" type="presOf" srcId="{8A7965E7-89FD-4C2F-9F03-6D1A13CB7837}" destId="{0C0E1DE5-07CC-4F52-B884-0A5B3666EB58}" srcOrd="0" destOrd="0" presId="urn:microsoft.com/office/officeart/2005/8/layout/pList2#1"/>
    <dgm:cxn modelId="{DB303FEB-7C46-47F6-A98E-4717CB4DD9A6}" type="presOf" srcId="{A80F53E7-98AE-4A06-9496-B3666B0A27C7}" destId="{E4544C75-B067-47A2-9003-3AA3E02A7001}" srcOrd="0" destOrd="0" presId="urn:microsoft.com/office/officeart/2005/8/layout/pList2#1"/>
    <dgm:cxn modelId="{3225B2F3-A74A-411A-BC3A-22ED803AA3F2}" srcId="{A80F53E7-98AE-4A06-9496-B3666B0A27C7}" destId="{B9C70EB9-7DDF-4659-B11F-58C2F0C6E9DF}" srcOrd="0" destOrd="0" parTransId="{CDC28825-7037-4AD3-9EE3-5E572A9A9D97}" sibTransId="{8A7965E7-89FD-4C2F-9F03-6D1A13CB7837}"/>
    <dgm:cxn modelId="{59756611-50AD-43E5-B779-F585C775E23F}" type="presParOf" srcId="{E4544C75-B067-47A2-9003-3AA3E02A7001}" destId="{B192FDD1-550F-407D-A6C4-0E71F4667E75}" srcOrd="0" destOrd="0" presId="urn:microsoft.com/office/officeart/2005/8/layout/pList2#1"/>
    <dgm:cxn modelId="{1B512634-9455-4EDE-BE6D-BB0BE225C004}" type="presParOf" srcId="{E4544C75-B067-47A2-9003-3AA3E02A7001}" destId="{99BF6840-45B6-4632-9669-E76229E382CA}" srcOrd="1" destOrd="0" presId="urn:microsoft.com/office/officeart/2005/8/layout/pList2#1"/>
    <dgm:cxn modelId="{936E0454-141D-44D3-BF0B-0E1EDBF79DA9}" type="presParOf" srcId="{99BF6840-45B6-4632-9669-E76229E382CA}" destId="{BA6360AE-F32D-4379-903B-151FE41137E4}" srcOrd="0" destOrd="0" presId="urn:microsoft.com/office/officeart/2005/8/layout/pList2#1"/>
    <dgm:cxn modelId="{E22FF702-035E-427A-A3A2-101B17FD61A2}" type="presParOf" srcId="{BA6360AE-F32D-4379-903B-151FE41137E4}" destId="{131F4166-4B22-40E6-8EEB-3E8B6ABB9B2C}" srcOrd="0" destOrd="0" presId="urn:microsoft.com/office/officeart/2005/8/layout/pList2#1"/>
    <dgm:cxn modelId="{CC6F94A8-81D2-40DC-B3B3-7DE678B827B7}" type="presParOf" srcId="{BA6360AE-F32D-4379-903B-151FE41137E4}" destId="{DBC78DC6-084F-4711-AF59-99A2DA5CC9BE}" srcOrd="1" destOrd="0" presId="urn:microsoft.com/office/officeart/2005/8/layout/pList2#1"/>
    <dgm:cxn modelId="{543C0730-7C57-491F-981C-9CC09224F455}" type="presParOf" srcId="{BA6360AE-F32D-4379-903B-151FE41137E4}" destId="{FF496D36-E6C7-4226-9511-EF492F755FA1}" srcOrd="2" destOrd="0" presId="urn:microsoft.com/office/officeart/2005/8/layout/pList2#1"/>
    <dgm:cxn modelId="{A491BA46-8B94-489E-80AD-B2DCA01BC132}" type="presParOf" srcId="{99BF6840-45B6-4632-9669-E76229E382CA}" destId="{0C0E1DE5-07CC-4F52-B884-0A5B3666EB58}" srcOrd="1" destOrd="0" presId="urn:microsoft.com/office/officeart/2005/8/layout/pList2#1"/>
    <dgm:cxn modelId="{8A0BE5B5-0122-4507-8CCF-FA234D768711}" type="presParOf" srcId="{99BF6840-45B6-4632-9669-E76229E382CA}" destId="{6E6F5F64-94C7-4519-9A90-984D30F18A23}" srcOrd="2" destOrd="0" presId="urn:microsoft.com/office/officeart/2005/8/layout/pList2#1"/>
    <dgm:cxn modelId="{15FB9C11-888D-4AFA-ACE9-1245F7659D17}" type="presParOf" srcId="{6E6F5F64-94C7-4519-9A90-984D30F18A23}" destId="{CD117D8E-3F28-40F7-97E5-61A17D650444}" srcOrd="0" destOrd="0" presId="urn:microsoft.com/office/officeart/2005/8/layout/pList2#1"/>
    <dgm:cxn modelId="{1CBDDA32-EED8-4743-8EFB-38BC139BF3B9}" type="presParOf" srcId="{6E6F5F64-94C7-4519-9A90-984D30F18A23}" destId="{C26F9B4D-8802-4C94-A787-32D01A7E4F3A}" srcOrd="1" destOrd="0" presId="urn:microsoft.com/office/officeart/2005/8/layout/pList2#1"/>
    <dgm:cxn modelId="{8D467B09-DF56-4218-8C57-D7CACE846E24}" type="presParOf" srcId="{6E6F5F64-94C7-4519-9A90-984D30F18A23}" destId="{BF506F96-5084-4063-9395-5F3E06CF54ED}" srcOrd="2" destOrd="0" presId="urn:microsoft.com/office/officeart/2005/8/layout/pList2#1"/>
    <dgm:cxn modelId="{B461ED22-6965-417D-BD5D-8781F6E6705B}" type="presParOf" srcId="{99BF6840-45B6-4632-9669-E76229E382CA}" destId="{6632DBF7-0A7E-4634-A294-BD0DD8D1B562}" srcOrd="3" destOrd="0" presId="urn:microsoft.com/office/officeart/2005/8/layout/pList2#1"/>
    <dgm:cxn modelId="{F38F936F-9737-4F40-BDC8-A6245B55ADFE}" type="presParOf" srcId="{99BF6840-45B6-4632-9669-E76229E382CA}" destId="{D49A466A-C42B-402A-ABD4-75BF9B421390}" srcOrd="4" destOrd="0" presId="urn:microsoft.com/office/officeart/2005/8/layout/pList2#1"/>
    <dgm:cxn modelId="{E1095AA5-6A1C-441C-B9A3-A19803EA9A2F}" type="presParOf" srcId="{D49A466A-C42B-402A-ABD4-75BF9B421390}" destId="{57E5F1EA-88D7-46BC-977E-8A3BA227C7CD}" srcOrd="0" destOrd="0" presId="urn:microsoft.com/office/officeart/2005/8/layout/pList2#1"/>
    <dgm:cxn modelId="{8B38B0D6-3FEA-4EE5-8224-F9678F5F4099}" type="presParOf" srcId="{D49A466A-C42B-402A-ABD4-75BF9B421390}" destId="{B1B8D597-0778-45D6-A027-9D8FD63FB22B}" srcOrd="1" destOrd="0" presId="urn:microsoft.com/office/officeart/2005/8/layout/pList2#1"/>
    <dgm:cxn modelId="{F59E05FF-5614-4353-B40C-2FAA0458B1E8}" type="presParOf" srcId="{D49A466A-C42B-402A-ABD4-75BF9B421390}" destId="{60ACE9AC-F106-4B0A-8271-7D06A35D3DF4}" srcOrd="2" destOrd="0" presId="urn:microsoft.com/office/officeart/2005/8/layout/pList2#1"/>
    <dgm:cxn modelId="{AAD2D109-8734-452E-AF48-B794E5175517}" type="presParOf" srcId="{99BF6840-45B6-4632-9669-E76229E382CA}" destId="{3A44E548-88BC-45A2-998F-B29E801BF79E}" srcOrd="5" destOrd="0" presId="urn:microsoft.com/office/officeart/2005/8/layout/pList2#1"/>
    <dgm:cxn modelId="{600B6052-EB82-4DD1-9CCD-A09801BA2D7B}" type="presParOf" srcId="{99BF6840-45B6-4632-9669-E76229E382CA}" destId="{FECF6F51-DEC1-4672-8F97-BC47651A859F}" srcOrd="6" destOrd="0" presId="urn:microsoft.com/office/officeart/2005/8/layout/pList2#1"/>
    <dgm:cxn modelId="{8A63B746-9DBD-421A-A818-61947B5E42C4}" type="presParOf" srcId="{FECF6F51-DEC1-4672-8F97-BC47651A859F}" destId="{270BC0FE-4EC9-4BF7-8BCC-F27927EE2D82}" srcOrd="0" destOrd="0" presId="urn:microsoft.com/office/officeart/2005/8/layout/pList2#1"/>
    <dgm:cxn modelId="{1C5EC40D-DED2-40E0-88C5-8EB8B7E09134}" type="presParOf" srcId="{FECF6F51-DEC1-4672-8F97-BC47651A859F}" destId="{E413209C-5275-4D61-BEBD-1AE48C00F9C0}" srcOrd="1" destOrd="0" presId="urn:microsoft.com/office/officeart/2005/8/layout/pList2#1"/>
    <dgm:cxn modelId="{08F904CA-E0B9-4431-954F-013DE5B91D71}" type="presParOf" srcId="{FECF6F51-DEC1-4672-8F97-BC47651A859F}" destId="{5B99FADB-8C49-4D09-B7B0-945846EACFD0}" srcOrd="2" destOrd="0" presId="urn:microsoft.com/office/officeart/2005/8/layout/pList2#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2FDD1-550F-407D-A6C4-0E71F4667E75}">
      <dsp:nvSpPr>
        <dsp:cNvPr id="0" name=""/>
        <dsp:cNvSpPr/>
      </dsp:nvSpPr>
      <dsp:spPr>
        <a:xfrm>
          <a:off x="0" y="0"/>
          <a:ext cx="8001000" cy="1771650"/>
        </a:xfrm>
        <a:prstGeom prst="roundRect">
          <a:avLst>
            <a:gd name="adj" fmla="val 10000"/>
          </a:avLst>
        </a:prstGeom>
        <a:solidFill>
          <a:schemeClr val="accent1">
            <a:alpha val="90000"/>
            <a:tint val="40000"/>
            <a:hueOff val="0"/>
            <a:satOff val="0"/>
            <a:lumOff val="0"/>
            <a:alphaOff val="0"/>
          </a:schemeClr>
        </a:solidFill>
        <a:ln w="11429" cap="flat" cmpd="sng" algn="ctr">
          <a:solidFill>
            <a:schemeClr val="accent1">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FF496D36-E6C7-4226-9511-EF492F755FA1}">
      <dsp:nvSpPr>
        <dsp:cNvPr id="0" name=""/>
        <dsp:cNvSpPr/>
      </dsp:nvSpPr>
      <dsp:spPr>
        <a:xfrm>
          <a:off x="242233" y="236220"/>
          <a:ext cx="1748030" cy="1299210"/>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1000" r="-21000"/>
          </a:stretch>
        </a:blip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dsp:style>
    </dsp:sp>
    <dsp:sp modelId="{131F4166-4B22-40E6-8EEB-3E8B6ABB9B2C}">
      <dsp:nvSpPr>
        <dsp:cNvPr id="0" name=""/>
        <dsp:cNvSpPr/>
      </dsp:nvSpPr>
      <dsp:spPr>
        <a:xfrm rot="10800000">
          <a:off x="242233" y="1771650"/>
          <a:ext cx="1748030" cy="2165350"/>
        </a:xfrm>
        <a:prstGeom prst="round2SameRect">
          <a:avLst>
            <a:gd name="adj1" fmla="val 10500"/>
            <a:gd name="adj2" fmla="val 0"/>
          </a:avLst>
        </a:prstGeom>
        <a:solidFill>
          <a:schemeClr val="accent1">
            <a:hueOff val="0"/>
            <a:satOff val="0"/>
            <a:lumOff val="0"/>
            <a:alphaOff val="0"/>
          </a:schemeClr>
        </a:solid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t>Internal communication</a:t>
          </a:r>
        </a:p>
      </dsp:txBody>
      <dsp:txXfrm rot="10800000">
        <a:off x="295991" y="1771650"/>
        <a:ext cx="1640514" cy="2111592"/>
      </dsp:txXfrm>
    </dsp:sp>
    <dsp:sp modelId="{BF506F96-5084-4063-9395-5F3E06CF54ED}">
      <dsp:nvSpPr>
        <dsp:cNvPr id="0" name=""/>
        <dsp:cNvSpPr/>
      </dsp:nvSpPr>
      <dsp:spPr>
        <a:xfrm>
          <a:off x="2165067" y="236220"/>
          <a:ext cx="1748030" cy="1299210"/>
        </a:xfrm>
        <a:prstGeom prst="roundRect">
          <a:avLst>
            <a:gd name="adj" fmla="val 1000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6000" r="-6000"/>
          </a:stretch>
        </a:blip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dsp:style>
    </dsp:sp>
    <dsp:sp modelId="{CD117D8E-3F28-40F7-97E5-61A17D650444}">
      <dsp:nvSpPr>
        <dsp:cNvPr id="0" name=""/>
        <dsp:cNvSpPr/>
      </dsp:nvSpPr>
      <dsp:spPr>
        <a:xfrm rot="10800000">
          <a:off x="2165067" y="1771650"/>
          <a:ext cx="1748030" cy="2165350"/>
        </a:xfrm>
        <a:prstGeom prst="round2SameRect">
          <a:avLst>
            <a:gd name="adj1" fmla="val 10500"/>
            <a:gd name="adj2" fmla="val 0"/>
          </a:avLst>
        </a:prstGeom>
        <a:solidFill>
          <a:schemeClr val="accent1">
            <a:hueOff val="0"/>
            <a:satOff val="0"/>
            <a:lumOff val="0"/>
            <a:alphaOff val="0"/>
          </a:schemeClr>
        </a:solid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t>Training and development </a:t>
          </a:r>
        </a:p>
      </dsp:txBody>
      <dsp:txXfrm rot="10800000">
        <a:off x="2218825" y="1771650"/>
        <a:ext cx="1640514" cy="2111592"/>
      </dsp:txXfrm>
    </dsp:sp>
    <dsp:sp modelId="{60ACE9AC-F106-4B0A-8271-7D06A35D3DF4}">
      <dsp:nvSpPr>
        <dsp:cNvPr id="0" name=""/>
        <dsp:cNvSpPr/>
      </dsp:nvSpPr>
      <dsp:spPr>
        <a:xfrm>
          <a:off x="4087901" y="236220"/>
          <a:ext cx="1748030" cy="1299210"/>
        </a:xfrm>
        <a:prstGeom prst="roundRect">
          <a:avLst>
            <a:gd name="adj" fmla="val 10000"/>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000" r="-3000"/>
          </a:stretch>
        </a:blip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dsp:style>
    </dsp:sp>
    <dsp:sp modelId="{57E5F1EA-88D7-46BC-977E-8A3BA227C7CD}">
      <dsp:nvSpPr>
        <dsp:cNvPr id="0" name=""/>
        <dsp:cNvSpPr/>
      </dsp:nvSpPr>
      <dsp:spPr>
        <a:xfrm rot="10800000">
          <a:off x="4087901" y="1771650"/>
          <a:ext cx="1748030" cy="2165350"/>
        </a:xfrm>
        <a:prstGeom prst="round2SameRect">
          <a:avLst>
            <a:gd name="adj1" fmla="val 10500"/>
            <a:gd name="adj2" fmla="val 0"/>
          </a:avLst>
        </a:prstGeom>
        <a:solidFill>
          <a:schemeClr val="accent1">
            <a:hueOff val="0"/>
            <a:satOff val="0"/>
            <a:lumOff val="0"/>
            <a:alphaOff val="0"/>
          </a:schemeClr>
        </a:solid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t>Leadership</a:t>
          </a:r>
        </a:p>
      </dsp:txBody>
      <dsp:txXfrm rot="10800000">
        <a:off x="4141659" y="1771650"/>
        <a:ext cx="1640514" cy="2111592"/>
      </dsp:txXfrm>
    </dsp:sp>
    <dsp:sp modelId="{5B99FADB-8C49-4D09-B7B0-945846EACFD0}">
      <dsp:nvSpPr>
        <dsp:cNvPr id="0" name=""/>
        <dsp:cNvSpPr/>
      </dsp:nvSpPr>
      <dsp:spPr>
        <a:xfrm>
          <a:off x="6010735" y="236220"/>
          <a:ext cx="1748030" cy="1299210"/>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8000" r="-8000"/>
          </a:stretch>
        </a:blip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dsp:style>
    </dsp:sp>
    <dsp:sp modelId="{270BC0FE-4EC9-4BF7-8BCC-F27927EE2D82}">
      <dsp:nvSpPr>
        <dsp:cNvPr id="0" name=""/>
        <dsp:cNvSpPr/>
      </dsp:nvSpPr>
      <dsp:spPr>
        <a:xfrm rot="10800000">
          <a:off x="6010735" y="1771650"/>
          <a:ext cx="1748030" cy="2165350"/>
        </a:xfrm>
        <a:prstGeom prst="round2SameRect">
          <a:avLst>
            <a:gd name="adj1" fmla="val 10500"/>
            <a:gd name="adj2" fmla="val 0"/>
          </a:avLst>
        </a:prstGeom>
        <a:solidFill>
          <a:schemeClr val="accent1">
            <a:hueOff val="0"/>
            <a:satOff val="0"/>
            <a:lumOff val="0"/>
            <a:alphaOff val="0"/>
          </a:schemeClr>
        </a:solidFill>
        <a:ln w="20000" cap="flat" cmpd="sng" algn="ctr">
          <a:solidFill>
            <a:schemeClr val="lt1">
              <a:hueOff val="0"/>
              <a:satOff val="0"/>
              <a:lumOff val="0"/>
              <a:alphaOff val="0"/>
            </a:schemeClr>
          </a:solidFill>
          <a:prstDash val="solid"/>
        </a:ln>
        <a:effectLst>
          <a:outerShdw blurRad="50800" dist="254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kern="1200" dirty="0"/>
            <a:t>Rewards</a:t>
          </a:r>
        </a:p>
      </dsp:txBody>
      <dsp:txXfrm rot="10800000">
        <a:off x="6064493" y="1771650"/>
        <a:ext cx="1640514" cy="2111592"/>
      </dsp:txXfrm>
    </dsp:sp>
  </dsp:spTree>
</dsp:drawing>
</file>

<file path=ppt/diagrams/layout1.xml><?xml version="1.0" encoding="utf-8"?>
<dgm:layoutDef xmlns:dgm="http://schemas.openxmlformats.org/drawingml/2006/diagram" xmlns:a="http://schemas.openxmlformats.org/drawingml/2006/main" uniqueId="urn:microsoft.com/office/officeart/2005/8/layout/pList2#1">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346CD212-B2C2-4C52-B8B8-483D17F031E8}"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346CD212-B2C2-4C52-B8B8-483D17F031E8}"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346CD212-B2C2-4C52-B8B8-483D17F031E8}"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82E214E4-120A-4F03-BA1F-91B3AD29C2C2}" type="datetimeFigureOut">
              <a:rPr lang="en-US" smtClean="0"/>
              <a:pPr/>
              <a:t>11/28/2022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6CD212-B2C2-4C52-B8B8-483D17F031E8}"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346CD212-B2C2-4C52-B8B8-483D17F031E8}"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346CD212-B2C2-4C52-B8B8-483D17F031E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346CD212-B2C2-4C52-B8B8-483D17F031E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346CD212-B2C2-4C52-B8B8-483D17F031E8}"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346CD212-B2C2-4C52-B8B8-483D17F031E8}"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2E214E4-120A-4F03-BA1F-91B3AD29C2C2}" type="datetimeFigureOut">
              <a:rPr lang="en-US" smtClean="0"/>
              <a:pPr/>
              <a:t>11/28/2022</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6CD212-B2C2-4C52-B8B8-483D17F031E8}"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346CD212-B2C2-4C52-B8B8-483D17F031E8}"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2E214E4-120A-4F03-BA1F-91B3AD29C2C2}" type="datetimeFigureOut">
              <a:rPr lang="en-US" smtClean="0"/>
              <a:pPr/>
              <a:t>11/28/2022</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2E214E4-120A-4F03-BA1F-91B3AD29C2C2}" type="datetimeFigureOut">
              <a:rPr lang="en-US" smtClean="0"/>
              <a:pPr/>
              <a:t>11/28/2022</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346CD212-B2C2-4C52-B8B8-483D17F031E8}"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2819400"/>
            <a:ext cx="6934200" cy="1981200"/>
          </a:xfrm>
        </p:spPr>
        <p:txBody>
          <a:bodyPr>
            <a:normAutofit/>
          </a:bodyPr>
          <a:lstStyle/>
          <a:p>
            <a:pPr algn="l"/>
            <a:r>
              <a:rPr lang="en-US" dirty="0"/>
              <a:t>Why employee engagement is important?</a:t>
            </a:r>
          </a:p>
          <a:p>
            <a:pPr algn="l"/>
            <a:endParaRPr lang="en-US" dirty="0"/>
          </a:p>
          <a:p>
            <a:pPr algn="l"/>
            <a:endParaRPr lang="en-US"/>
          </a:p>
          <a:p>
            <a:pPr algn="l"/>
            <a:endParaRPr lang="en-US" dirty="0"/>
          </a:p>
          <a:p>
            <a:pPr algn="l"/>
            <a:r>
              <a:rPr lang="en-US" dirty="0"/>
              <a:t>Name: </a:t>
            </a:r>
            <a:r>
              <a:rPr lang="en-US" dirty="0" err="1"/>
              <a:t>Hasna</a:t>
            </a:r>
            <a:r>
              <a:rPr lang="en-US" dirty="0"/>
              <a:t> Begum </a:t>
            </a:r>
            <a:r>
              <a:rPr lang="en-US" dirty="0" err="1"/>
              <a:t>Kolpana</a:t>
            </a:r>
            <a:endParaRPr lang="en-US" dirty="0"/>
          </a:p>
          <a:p>
            <a:pPr algn="l"/>
            <a:r>
              <a:rPr lang="en-US" dirty="0"/>
              <a:t>Student Number: 2121099</a:t>
            </a:r>
          </a:p>
          <a:p>
            <a:endParaRPr lang="en-US" dirty="0"/>
          </a:p>
        </p:txBody>
      </p:sp>
      <p:sp>
        <p:nvSpPr>
          <p:cNvPr id="2" name="Title 1"/>
          <p:cNvSpPr>
            <a:spLocks noGrp="1"/>
          </p:cNvSpPr>
          <p:nvPr>
            <p:ph type="ctrTitle"/>
          </p:nvPr>
        </p:nvSpPr>
        <p:spPr/>
        <p:txBody>
          <a:bodyPr/>
          <a:lstStyle/>
          <a:p>
            <a:r>
              <a:rPr lang="en-US" dirty="0"/>
              <a:t>Employee Engagement </a:t>
            </a:r>
          </a:p>
        </p:txBody>
      </p:sp>
    </p:spTree>
    <p:extLst>
      <p:ext uri="{BB962C8B-B14F-4D97-AF65-F5344CB8AC3E}">
        <p14:creationId xmlns:p14="http://schemas.microsoft.com/office/powerpoint/2010/main" val="3518142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sz="quarter" idx="1"/>
          </p:nvPr>
        </p:nvSpPr>
        <p:spPr/>
        <p:txBody>
          <a:bodyPr/>
          <a:lstStyle/>
          <a:p>
            <a:pPr marL="0" indent="0">
              <a:buNone/>
            </a:pPr>
            <a:r>
              <a:rPr lang="en-US" dirty="0"/>
              <a:t>What is Employee Engagement? </a:t>
            </a:r>
          </a:p>
          <a:p>
            <a:pPr marL="0" indent="0">
              <a:buNone/>
            </a:pPr>
            <a:r>
              <a:rPr lang="en-US" dirty="0"/>
              <a:t>Employee engagement is the emotional commitment a worker has to an enterprise and its objectives. Engagement enables hotels to operate to their maximum potential by fostering open communication, enhancing efficiency, and retaining competent staff (Hoisington,2019).</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285884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Statistical advantages </a:t>
            </a:r>
          </a:p>
        </p:txBody>
      </p:sp>
      <p:sp>
        <p:nvSpPr>
          <p:cNvPr id="3" name="Content Placeholder 2"/>
          <p:cNvSpPr>
            <a:spLocks noGrp="1"/>
          </p:cNvSpPr>
          <p:nvPr>
            <p:ph sz="quarter" idx="1"/>
          </p:nvPr>
        </p:nvSpPr>
        <p:spPr/>
        <p:txBody>
          <a:bodyPr>
            <a:normAutofit fontScale="92500" lnSpcReduction="20000"/>
          </a:bodyPr>
          <a:lstStyle/>
          <a:p>
            <a:pPr marL="0" indent="0">
              <a:buNone/>
            </a:pPr>
            <a:r>
              <a:rPr lang="en-US" dirty="0"/>
              <a:t>An engaged staff at work might increase a hotel’s general productivity and efficiency. Hotels and businesses with higher employee engagement have a productivity boost of 21% (eHotelier,2021) when compared to those businesses which have lower engagement levels. </a:t>
            </a:r>
          </a:p>
          <a:p>
            <a:pPr marL="0" indent="0">
              <a:buNone/>
            </a:pPr>
            <a:r>
              <a:rPr lang="en-US" dirty="0"/>
              <a:t>Not only the employee retention, job satisfaction and productivity increases through employee engagement but it also helps save some essential costs. Additional statistical advantages include: </a:t>
            </a:r>
          </a:p>
          <a:p>
            <a:r>
              <a:rPr lang="en-US" dirty="0"/>
              <a:t>10% better customer satisfaction ratings and 18% higher sales are advantages for highly engaged organizations.</a:t>
            </a:r>
          </a:p>
          <a:p>
            <a:r>
              <a:rPr lang="en-US" dirty="0"/>
              <a:t>Organizations with high levels of engagement see a 23% increase in profitability (Karolina,2022).</a:t>
            </a:r>
          </a:p>
          <a:p>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517082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t>Societal Exchange Theory (SET)</a:t>
            </a:r>
          </a:p>
        </p:txBody>
      </p:sp>
      <p:sp>
        <p:nvSpPr>
          <p:cNvPr id="3" name="Content Placeholder 2"/>
          <p:cNvSpPr>
            <a:spLocks noGrp="1"/>
          </p:cNvSpPr>
          <p:nvPr>
            <p:ph sz="half" idx="1"/>
          </p:nvPr>
        </p:nvSpPr>
        <p:spPr/>
        <p:txBody>
          <a:bodyPr>
            <a:normAutofit fontScale="77500" lnSpcReduction="20000"/>
          </a:bodyPr>
          <a:lstStyle/>
          <a:p>
            <a:pPr marL="0" indent="0">
              <a:buNone/>
            </a:pPr>
            <a:r>
              <a:rPr lang="en-US" dirty="0"/>
              <a:t>Starting with an example: Malaysia’s hotel sector is expanding quickly in line with the country’s tourism economy. However, because the hotel industry's expansion was being constrained, there were high rates of employee turnover. Effective and successful employee engagement programs/approaches increase the improvement in an organizations performance and profitability. The primary goal of this study is to determine the most important factors that influence employee engagement in the hotel industry. </a:t>
            </a:r>
          </a:p>
          <a:p>
            <a:pPr marL="0" indent="0">
              <a:buNone/>
            </a:pPr>
            <a:endParaRPr lang="en-US" dirty="0"/>
          </a:p>
        </p:txBody>
      </p:sp>
      <p:sp>
        <p:nvSpPr>
          <p:cNvPr id="4" name="Content Placeholder 3"/>
          <p:cNvSpPr>
            <a:spLocks noGrp="1"/>
          </p:cNvSpPr>
          <p:nvPr>
            <p:ph sz="half" idx="2"/>
          </p:nvPr>
        </p:nvSpPr>
        <p:spPr/>
        <p:txBody>
          <a:bodyPr>
            <a:normAutofit fontScale="77500" lnSpcReduction="20000"/>
          </a:bodyPr>
          <a:lstStyle/>
          <a:p>
            <a:pPr marL="0" indent="0">
              <a:buNone/>
            </a:pPr>
            <a:r>
              <a:rPr lang="en-US" dirty="0"/>
              <a:t> SET (Societal Exchange Theory) has been used in this study which is a well-known theoretical framework for comprehending employee attitudes (Zainol et al., 2016) . The tenets of this theory guide employee conduct, which indirectly boosts business profits for the company.</a:t>
            </a:r>
          </a:p>
        </p:txBody>
      </p:sp>
    </p:spTree>
    <p:extLst>
      <p:ext uri="{BB962C8B-B14F-4D97-AF65-F5344CB8AC3E}">
        <p14:creationId xmlns:p14="http://schemas.microsoft.com/office/powerpoint/2010/main" val="802949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01752" y="304800"/>
            <a:ext cx="8503920" cy="5794248"/>
          </a:xfrm>
        </p:spPr>
        <p:txBody>
          <a:bodyPr/>
          <a:lstStyle/>
          <a:p>
            <a:pPr marL="0" indent="0">
              <a:buNone/>
            </a:pPr>
            <a:r>
              <a:rPr lang="en-US" dirty="0"/>
              <a:t>According to the study, the factors that influence employee engagement are:</a:t>
            </a:r>
          </a:p>
          <a:p>
            <a:pPr marL="0" indent="0">
              <a:buNone/>
            </a:pPr>
            <a:endParaRPr lang="en-US" dirty="0"/>
          </a:p>
        </p:txBody>
      </p:sp>
      <p:graphicFrame>
        <p:nvGraphicFramePr>
          <p:cNvPr id="4" name="Diagram 3"/>
          <p:cNvGraphicFramePr/>
          <p:nvPr>
            <p:extLst>
              <p:ext uri="{D42A27DB-BD31-4B8C-83A1-F6EECF244321}">
                <p14:modId xmlns:p14="http://schemas.microsoft.com/office/powerpoint/2010/main" val="2386451869"/>
              </p:ext>
            </p:extLst>
          </p:nvPr>
        </p:nvGraphicFramePr>
        <p:xfrm>
          <a:off x="609600" y="1524000"/>
          <a:ext cx="8001000" cy="3937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8372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1524000"/>
            <a:ext cx="8577072" cy="4575048"/>
          </a:xfrm>
        </p:spPr>
        <p:txBody>
          <a:bodyPr/>
          <a:lstStyle/>
          <a:p>
            <a:pPr marL="0" indent="0">
              <a:buNone/>
            </a:pPr>
            <a:r>
              <a:rPr lang="en-US" dirty="0"/>
              <a:t>Internal communication and leadership are classified under organizational practices whereas rewards, training and development are classified under organizational attractiveness. </a:t>
            </a:r>
          </a:p>
          <a:p>
            <a:pPr marL="0" indent="0">
              <a:buNone/>
            </a:pPr>
            <a:r>
              <a:rPr lang="en-US" dirty="0"/>
              <a:t>The relationship between organizational practices, attractiveness and employee engagement leads to the concept of SET which is the comparison level. </a:t>
            </a:r>
          </a:p>
          <a:p>
            <a:pPr marL="0" indent="0">
              <a:buNone/>
            </a:pPr>
            <a:r>
              <a:rPr lang="en-US" dirty="0"/>
              <a:t>Employees will compare the training and development offered by many organizations and select the one that seems the most rewarding to them as a place to work.</a:t>
            </a:r>
          </a:p>
        </p:txBody>
      </p:sp>
    </p:spTree>
    <p:extLst>
      <p:ext uri="{BB962C8B-B14F-4D97-AF65-F5344CB8AC3E}">
        <p14:creationId xmlns:p14="http://schemas.microsoft.com/office/powerpoint/2010/main" val="238439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Why employee engagement is so important? </a:t>
            </a:r>
            <a:endParaRPr lang="en-US" dirty="0"/>
          </a:p>
        </p:txBody>
      </p:sp>
      <p:sp>
        <p:nvSpPr>
          <p:cNvPr id="6" name="Content Placeholder 5"/>
          <p:cNvSpPr>
            <a:spLocks noGrp="1"/>
          </p:cNvSpPr>
          <p:nvPr>
            <p:ph sz="quarter" idx="1"/>
          </p:nvPr>
        </p:nvSpPr>
        <p:spPr>
          <a:xfrm>
            <a:off x="301752" y="1527048"/>
            <a:ext cx="5260848" cy="4721352"/>
          </a:xfrm>
        </p:spPr>
        <p:txBody>
          <a:bodyPr>
            <a:normAutofit fontScale="77500" lnSpcReduction="20000"/>
          </a:bodyPr>
          <a:lstStyle/>
          <a:p>
            <a:pPr marL="0" indent="0">
              <a:buNone/>
            </a:pPr>
            <a:r>
              <a:rPr lang="en-US" dirty="0"/>
              <a:t>As there is a sharp rise in costs including labor costs. We are well aware that hiring and training new staff is costly and the new hires are less productive as compared to the experienced staff (Mcguire,2016). The experienced staff serve as the brand ambassadors who are exceptional at what they do and generate additional revenue in comparison with an inexperienced staff . </a:t>
            </a:r>
          </a:p>
          <a:p>
            <a:pPr marL="0" indent="0">
              <a:buNone/>
            </a:pPr>
            <a:r>
              <a:rPr lang="en-US" dirty="0"/>
              <a:t>Moreover, the employees contribute significantly to the customer experience, which may ultimately be reflected in reviews that influence future costumer  choices regarding the hotel/organization. </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15000" y="1600200"/>
            <a:ext cx="3190875" cy="4267200"/>
          </a:xfrm>
          <a:prstGeom prst="rect">
            <a:avLst/>
          </a:prstGeom>
        </p:spPr>
      </p:pic>
    </p:spTree>
    <p:extLst>
      <p:ext uri="{BB962C8B-B14F-4D97-AF65-F5344CB8AC3E}">
        <p14:creationId xmlns:p14="http://schemas.microsoft.com/office/powerpoint/2010/main" val="260629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Practices to engage employees at work</a:t>
            </a:r>
          </a:p>
        </p:txBody>
      </p:sp>
      <p:sp>
        <p:nvSpPr>
          <p:cNvPr id="3" name="Content Placeholder 2"/>
          <p:cNvSpPr>
            <a:spLocks noGrp="1"/>
          </p:cNvSpPr>
          <p:nvPr>
            <p:ph sz="quarter" idx="1"/>
          </p:nvPr>
        </p:nvSpPr>
        <p:spPr/>
        <p:txBody>
          <a:bodyPr>
            <a:normAutofit lnSpcReduction="10000"/>
          </a:bodyPr>
          <a:lstStyle/>
          <a:p>
            <a:r>
              <a:rPr lang="en-US" b="1" dirty="0"/>
              <a:t>Surveys and questionnaires </a:t>
            </a:r>
          </a:p>
          <a:p>
            <a:pPr marL="0" indent="0">
              <a:buNone/>
            </a:pPr>
            <a:r>
              <a:rPr lang="en-US" dirty="0"/>
              <a:t>Employees feel part of the organization, more entitles, respected and values when asked to voice their ideas and issues at workplace. </a:t>
            </a:r>
          </a:p>
          <a:p>
            <a:r>
              <a:rPr lang="en-US" b="1" dirty="0"/>
              <a:t>Acknowledging and recognizing good work</a:t>
            </a:r>
          </a:p>
          <a:p>
            <a:pPr marL="0" indent="0">
              <a:buNone/>
            </a:pPr>
            <a:r>
              <a:rPr lang="en-US" dirty="0"/>
              <a:t>Highly skilled employees are constantly looking for better alternatives. It is smart to establish a culture of acknowledgment, where good performance is rewarded with benefits and incentives. A few kind words and a token of appreciation can go a long way. (HR Cloud, 2022)</a:t>
            </a:r>
          </a:p>
          <a:p>
            <a:pPr marL="514350" indent="-514350">
              <a:buFont typeface="+mj-lt"/>
              <a:buAutoNum type="arabicPeriod"/>
            </a:pPr>
            <a:endParaRPr lang="en-US" dirty="0"/>
          </a:p>
        </p:txBody>
      </p:sp>
    </p:spTree>
    <p:extLst>
      <p:ext uri="{BB962C8B-B14F-4D97-AF65-F5344CB8AC3E}">
        <p14:creationId xmlns:p14="http://schemas.microsoft.com/office/powerpoint/2010/main" val="2853800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normAutofit lnSpcReduction="10000"/>
          </a:bodyPr>
          <a:lstStyle/>
          <a:p>
            <a:r>
              <a:rPr lang="en-US" b="1" dirty="0"/>
              <a:t>Investing in personal development </a:t>
            </a:r>
          </a:p>
          <a:p>
            <a:pPr marL="0" indent="0">
              <a:buNone/>
            </a:pPr>
            <a:r>
              <a:rPr lang="en-US" dirty="0"/>
              <a:t>Cultivating a sense of loyalty among employees by running a bespoke training program or supporting higher education for them.</a:t>
            </a:r>
          </a:p>
          <a:p>
            <a:r>
              <a:rPr lang="en-US" b="1" dirty="0"/>
              <a:t>Making a roadmap for success</a:t>
            </a:r>
          </a:p>
          <a:p>
            <a:pPr marL="0" indent="0">
              <a:buNone/>
            </a:pPr>
            <a:r>
              <a:rPr lang="en-US" dirty="0"/>
              <a:t>Another practice in making the employees more engaged at work is by making them aware that the role they are playing has sufficient growth prospects. Regular career counseling sessions or the creation of a clear roadmap for job progression could be quite beneficial.</a:t>
            </a:r>
          </a:p>
        </p:txBody>
      </p:sp>
    </p:spTree>
    <p:extLst>
      <p:ext uri="{BB962C8B-B14F-4D97-AF65-F5344CB8AC3E}">
        <p14:creationId xmlns:p14="http://schemas.microsoft.com/office/powerpoint/2010/main" val="1662003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Works cited </a:t>
            </a:r>
          </a:p>
        </p:txBody>
      </p:sp>
      <p:sp>
        <p:nvSpPr>
          <p:cNvPr id="3" name="Content Placeholder 2"/>
          <p:cNvSpPr>
            <a:spLocks noGrp="1"/>
          </p:cNvSpPr>
          <p:nvPr>
            <p:ph sz="quarter" idx="1"/>
          </p:nvPr>
        </p:nvSpPr>
        <p:spPr/>
        <p:txBody>
          <a:bodyPr>
            <a:normAutofit fontScale="62500" lnSpcReduction="20000"/>
          </a:bodyPr>
          <a:lstStyle/>
          <a:p>
            <a:pPr marL="0" marR="0">
              <a:lnSpc>
                <a:spcPct val="115000"/>
              </a:lnSpc>
              <a:spcBef>
                <a:spcPts val="0"/>
              </a:spcBef>
              <a:spcAft>
                <a:spcPts val="1000"/>
              </a:spcAft>
            </a:pPr>
            <a:r>
              <a:rPr lang="en-US" sz="2800" dirty="0">
                <a:latin typeface="Calibri"/>
                <a:ea typeface="Calibri"/>
                <a:cs typeface="Times New Roman"/>
              </a:rPr>
              <a:t>eHotelier , (2021). Why employee engagement is so important in the hospitality industry. </a:t>
            </a:r>
            <a:r>
              <a:rPr lang="en-US" sz="2800" i="1" dirty="0">
                <a:latin typeface="Calibri"/>
                <a:ea typeface="Calibri"/>
                <a:cs typeface="Times New Roman"/>
              </a:rPr>
              <a:t>eHotelier </a:t>
            </a:r>
            <a:r>
              <a:rPr lang="en-US" sz="2800" dirty="0">
                <a:latin typeface="Calibri"/>
                <a:ea typeface="Calibri"/>
                <a:cs typeface="Times New Roman"/>
              </a:rPr>
              <a:t>, 20 September.</a:t>
            </a:r>
          </a:p>
          <a:p>
            <a:pPr marL="0" marR="0">
              <a:lnSpc>
                <a:spcPct val="115000"/>
              </a:lnSpc>
              <a:spcBef>
                <a:spcPts val="0"/>
              </a:spcBef>
              <a:spcAft>
                <a:spcPts val="1000"/>
              </a:spcAft>
            </a:pPr>
            <a:r>
              <a:rPr lang="en-US" sz="2800" dirty="0">
                <a:latin typeface="Calibri"/>
                <a:ea typeface="Calibri"/>
                <a:cs typeface="Times New Roman"/>
              </a:rPr>
              <a:t>Hoisington, A., (2019). The ROI of people: Employee engagement key to profitability. </a:t>
            </a:r>
            <a:r>
              <a:rPr lang="en-US" sz="2800" i="1" dirty="0">
                <a:latin typeface="Calibri"/>
                <a:ea typeface="Calibri"/>
                <a:cs typeface="Times New Roman"/>
              </a:rPr>
              <a:t>Hotel Management </a:t>
            </a:r>
            <a:r>
              <a:rPr lang="en-US" sz="2800" dirty="0">
                <a:latin typeface="Calibri"/>
                <a:ea typeface="Calibri"/>
                <a:cs typeface="Times New Roman"/>
              </a:rPr>
              <a:t>, 9 July.</a:t>
            </a:r>
          </a:p>
          <a:p>
            <a:pPr marL="0" marR="0">
              <a:lnSpc>
                <a:spcPct val="115000"/>
              </a:lnSpc>
              <a:spcBef>
                <a:spcPts val="0"/>
              </a:spcBef>
              <a:spcAft>
                <a:spcPts val="1000"/>
              </a:spcAft>
            </a:pPr>
            <a:r>
              <a:rPr lang="en-US" sz="2800" dirty="0">
                <a:latin typeface="Calibri"/>
                <a:ea typeface="Calibri"/>
                <a:cs typeface="Times New Roman"/>
              </a:rPr>
              <a:t>HR Cloud , (2022). 8 Employee Engagement Strategies for a Better Workplace Environment (Plus the Ultimate Guide to Employee Engagement). </a:t>
            </a:r>
            <a:r>
              <a:rPr lang="en-US" sz="2800" i="1" dirty="0">
                <a:latin typeface="Calibri"/>
                <a:ea typeface="Calibri"/>
                <a:cs typeface="Times New Roman"/>
              </a:rPr>
              <a:t>HR Cloud </a:t>
            </a:r>
            <a:r>
              <a:rPr lang="en-US" sz="2800" dirty="0">
                <a:latin typeface="Calibri"/>
                <a:ea typeface="Calibri"/>
                <a:cs typeface="Times New Roman"/>
              </a:rPr>
              <a:t>, 18 August.</a:t>
            </a:r>
          </a:p>
          <a:p>
            <a:pPr marL="0" marR="0">
              <a:lnSpc>
                <a:spcPct val="115000"/>
              </a:lnSpc>
              <a:spcBef>
                <a:spcPts val="0"/>
              </a:spcBef>
              <a:spcAft>
                <a:spcPts val="1000"/>
              </a:spcAft>
            </a:pPr>
            <a:r>
              <a:rPr lang="en-US" sz="2800" dirty="0">
                <a:latin typeface="Calibri"/>
                <a:ea typeface="Calibri"/>
                <a:cs typeface="Times New Roman"/>
              </a:rPr>
              <a:t>Karolina, (2022). 31 Employee Engagement Statistics To Know in 2022. </a:t>
            </a:r>
            <a:r>
              <a:rPr lang="en-US" sz="2800" i="1" dirty="0">
                <a:latin typeface="Calibri"/>
                <a:ea typeface="Calibri"/>
                <a:cs typeface="Times New Roman"/>
              </a:rPr>
              <a:t>Blink</a:t>
            </a:r>
            <a:r>
              <a:rPr lang="en-US" sz="2800" dirty="0">
                <a:latin typeface="Calibri"/>
                <a:ea typeface="Calibri"/>
                <a:cs typeface="Times New Roman"/>
              </a:rPr>
              <a:t>, 27 September.</a:t>
            </a:r>
          </a:p>
          <a:p>
            <a:pPr marL="0" marR="0">
              <a:lnSpc>
                <a:spcPct val="115000"/>
              </a:lnSpc>
              <a:spcBef>
                <a:spcPts val="0"/>
              </a:spcBef>
              <a:spcAft>
                <a:spcPts val="1000"/>
              </a:spcAft>
            </a:pPr>
            <a:r>
              <a:rPr lang="en-US" sz="2800" dirty="0">
                <a:latin typeface="Calibri"/>
                <a:ea typeface="Calibri"/>
                <a:cs typeface="Times New Roman"/>
              </a:rPr>
              <a:t>Mcguire, K.A., (2016). The importance of employee engagement: Transforming the strategy for a new era. </a:t>
            </a:r>
            <a:r>
              <a:rPr lang="en-US" sz="2800" i="1" dirty="0">
                <a:latin typeface="Calibri"/>
                <a:ea typeface="Calibri"/>
                <a:cs typeface="Times New Roman"/>
              </a:rPr>
              <a:t>Cornell SC Johnson College of Business </a:t>
            </a:r>
            <a:r>
              <a:rPr lang="en-US" sz="2800" dirty="0">
                <a:latin typeface="Calibri"/>
                <a:ea typeface="Calibri"/>
                <a:cs typeface="Times New Roman"/>
              </a:rPr>
              <a:t>, 9 June.</a:t>
            </a:r>
          </a:p>
          <a:p>
            <a:pPr marL="0" marR="0">
              <a:lnSpc>
                <a:spcPct val="115000"/>
              </a:lnSpc>
              <a:spcBef>
                <a:spcPts val="0"/>
              </a:spcBef>
              <a:spcAft>
                <a:spcPts val="1000"/>
              </a:spcAft>
            </a:pPr>
            <a:r>
              <a:rPr lang="en-US" sz="2800" dirty="0">
                <a:latin typeface="Calibri"/>
                <a:ea typeface="Calibri"/>
                <a:cs typeface="Times New Roman"/>
              </a:rPr>
              <a:t>Zainol, B.S.S., Hussin, M.b.S. &amp; Othman, b.S.M., (2016). Determinants of Employee Engagement in Hotel Industry in Malaysia. </a:t>
            </a:r>
            <a:r>
              <a:rPr lang="en-US" sz="2800" i="1" dirty="0">
                <a:latin typeface="Calibri"/>
                <a:ea typeface="Calibri"/>
                <a:cs typeface="Times New Roman"/>
              </a:rPr>
              <a:t>International Journal of Academic Research in Accounting, Finance and Management Sciences</a:t>
            </a:r>
            <a:r>
              <a:rPr lang="en-US" sz="2800" dirty="0">
                <a:latin typeface="Calibri"/>
                <a:ea typeface="Calibri"/>
                <a:cs typeface="Times New Roman"/>
              </a:rPr>
              <a:t>, 6(3), pp.2-5.</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85277288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