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1" r:id="rId6"/>
    <p:sldId id="262" r:id="rId7"/>
    <p:sldId id="264" r:id="rId8"/>
    <p:sldId id="265" r:id="rId9"/>
    <p:sldId id="266" r:id="rId10"/>
    <p:sldId id="267" r:id="rId11"/>
    <p:sldId id="268" r:id="rId12"/>
    <p:sldId id="270" r:id="rId13"/>
    <p:sldId id="271" r:id="rId14"/>
    <p:sldId id="27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843"/>
    <p:restoredTop sz="57565"/>
  </p:normalViewPr>
  <p:slideViewPr>
    <p:cSldViewPr>
      <p:cViewPr varScale="1">
        <p:scale>
          <a:sx n="49" d="100"/>
          <a:sy n="49" d="100"/>
        </p:scale>
        <p:origin x="168" y="544"/>
      </p:cViewPr>
      <p:guideLst>
        <p:guide orient="horz" pos="2160"/>
        <p:guide pos="2880"/>
      </p:guideLst>
    </p:cSldViewPr>
  </p:slideViewPr>
  <p:notesTextViewPr>
    <p:cViewPr>
      <p:scale>
        <a:sx n="100" d="100"/>
        <a:sy n="100" d="100"/>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B61A477-2A85-4582-AB03-4B71724B0D30}" type="datetimeFigureOut">
              <a:rPr lang="en-US" smtClean="0"/>
              <a:pPr/>
              <a:t>12/20/21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868E378-D373-44C4-89BE-4875F830FF79}"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study is going to expand the operational development considering the Hr trainee officer in the context of Tesco. In relation to that, the personal skill audit regarding assessment is to be applied in this discussion to incur the possible operational value. Through the analysis, the potential benefits to the organisation are also to be discussed.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connection to the development of the professional HR role and connection to the work process, the specification of the company work process is required to know. Management of Tesco works as a limited company which was founded in 1919.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For the development of the HR professional skill based development, this is required to focus on the procedure of having the skills which enhances the operational pattern. Through the development of the application of the communication skill such as focusing on the demonstration and the listening skill concern; the possible output can be incurred in favour of the organisation. In addition, as a HR of Tesco, the </a:t>
            </a:r>
            <a:r>
              <a:rPr lang="en-GB" sz="1200" kern="1200" dirty="0" err="1">
                <a:solidFill>
                  <a:schemeClr val="tx1"/>
                </a:solidFill>
                <a:latin typeface="+mn-lt"/>
                <a:ea typeface="+mn-ea"/>
                <a:cs typeface="+mn-cs"/>
              </a:rPr>
              <a:t>presentability</a:t>
            </a:r>
            <a:r>
              <a:rPr lang="en-GB" sz="1200" kern="1200" dirty="0">
                <a:solidFill>
                  <a:schemeClr val="tx1"/>
                </a:solidFill>
                <a:latin typeface="+mn-lt"/>
                <a:ea typeface="+mn-ea"/>
                <a:cs typeface="+mn-cs"/>
              </a:rPr>
              <a:t> regarding concern is also provided stress with the application of the present of mind and the effective observational power.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a HR professional, this is a duty to an individual to know the basic needs of the company regarding the operational support. On the other hand, this is also required to deal with the employees who are not reach the expected result. With the help of the motivational output, the possible development can be figured out. In addition, the process of staff selection and the use of the benchmark are also to be applied as clear mode. The operational workforce aspect depends on the HR’ approach e=relating to the process of keeping the operational relationship. Use of the personal skill audit is the part of the operational procedure. Process of the equality and diversity facilitates the promotional concern which through the adaptability of the work process can be ensured.</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People management factors can be effectively applied for the matter of developing the employee retention process in the organizational work process of Tesco. In this concern, the Hr needs to have the ability to get the operational consistency to keep the quality of the performance well. Process of showing respect to the operational rules and regulation can enable the progress of the adaptability of all the employees and generate trust on the work process and decision making.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Through the personal skill audit based procurement, the operational limitation can be figured out by specifying the multitasking ability. In addition, the occurrence of </a:t>
            </a:r>
            <a:r>
              <a:rPr lang="en-GB" sz="1200" kern="1200" dirty="0" err="1">
                <a:solidFill>
                  <a:schemeClr val="tx1"/>
                </a:solidFill>
                <a:latin typeface="+mn-lt"/>
                <a:ea typeface="+mn-ea"/>
                <a:cs typeface="+mn-cs"/>
              </a:rPr>
              <a:t>mis</a:t>
            </a:r>
            <a:r>
              <a:rPr lang="en-GB" sz="1200" kern="1200" dirty="0">
                <a:solidFill>
                  <a:schemeClr val="tx1"/>
                </a:solidFill>
                <a:latin typeface="+mn-lt"/>
                <a:ea typeface="+mn-ea"/>
                <a:cs typeface="+mn-cs"/>
              </a:rPr>
              <a:t>-management of the work reduces my productivity concern.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terms of enhancing the operational skill, the use of the energetic concern of the communication skill is required to apply. In addition, the use of the information technology enhances the effectiveness regarding the operational procedure with the application of </a:t>
            </a:r>
            <a:r>
              <a:rPr lang="en-GB" sz="1200" kern="1200" dirty="0" err="1">
                <a:solidFill>
                  <a:schemeClr val="tx1"/>
                </a:solidFill>
                <a:latin typeface="+mn-lt"/>
                <a:ea typeface="+mn-ea"/>
                <a:cs typeface="+mn-cs"/>
              </a:rPr>
              <a:t>microsoft</a:t>
            </a:r>
            <a:r>
              <a:rPr lang="en-GB" sz="1200" kern="1200" dirty="0">
                <a:solidFill>
                  <a:schemeClr val="tx1"/>
                </a:solidFill>
                <a:latin typeface="+mn-lt"/>
                <a:ea typeface="+mn-ea"/>
                <a:cs typeface="+mn-cs"/>
              </a:rPr>
              <a:t> office word, Database, software regarding applications. With the help of the effectiveness regarding the problem solving concern, the Hr executive can overcome the operational complications effectively.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Through the use of the effective presentation of the rules and regulations, working conditions can be changed for which the use of the training development will be required. The training development helps to enhance the quality of the professional and personal life considering the selection process of the behavioural training and also the development of the competence level.</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operational benefits to Tesco can be marked through the use of the employee retention process. Use of the organised structure also determines the process of getting the operational feedback of the employees for the proper formulation of operational strategy.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As an HR, the duties are required to execute considering the preparation of the staff handbooks which through the probable details of the operational perspectives can be documented. In addition, the use of the employment law and the application of the salary review will provide the probable capability based on which the operational decision-making can be undertaken. In terms of optimising the operational value based concern, an HR requires to focus on the implementation of the HR planning strategies. In addition, the development of the working condition can be incurred by introducing the effective performance management application. In addition, the dynamic aspect of training can also provide the possible operational smoothness effectively.</a:t>
            </a:r>
            <a:endParaRPr lang="en-US"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With the help of the operational specification can help to incur the possible identification regarding the personal skill based audit application. In addition, the training development can enable the process of encountering the risk regarding concern relating to the adaptability of the training based procurement.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868E378-D373-44C4-89BE-4875F830FF79}" type="slidenum">
              <a:rPr lang="en-US" smtClean="0"/>
              <a:pPr/>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C7DCB5-E07F-4ADF-8165-F96015BC4691}" type="datetimeFigureOut">
              <a:rPr lang="en-US" smtClean="0"/>
              <a:pPr/>
              <a:t>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C7DCB5-E07F-4ADF-8165-F96015BC4691}" type="datetimeFigureOut">
              <a:rPr lang="en-US" smtClean="0"/>
              <a:pPr/>
              <a:t>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7DCB5-E07F-4ADF-8165-F96015BC4691}" type="datetimeFigureOut">
              <a:rPr lang="en-US" smtClean="0"/>
              <a:pPr/>
              <a:t>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C7DCB5-E07F-4ADF-8165-F96015BC4691}" type="datetimeFigureOut">
              <a:rPr lang="en-US" smtClean="0"/>
              <a:pPr/>
              <a:t>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C7DCB5-E07F-4ADF-8165-F96015BC4691}" type="datetimeFigureOut">
              <a:rPr lang="en-US" smtClean="0"/>
              <a:pPr/>
              <a:t>12/20/21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C7DCB5-E07F-4ADF-8165-F96015BC4691}" type="datetimeFigureOut">
              <a:rPr lang="en-US" smtClean="0"/>
              <a:pPr/>
              <a:t>12/20/21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C7DCB5-E07F-4ADF-8165-F96015BC4691}" type="datetimeFigureOut">
              <a:rPr lang="en-US" smtClean="0"/>
              <a:pPr/>
              <a:t>12/20/21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C7DCB5-E07F-4ADF-8165-F96015BC4691}" type="datetimeFigureOut">
              <a:rPr lang="en-US" smtClean="0"/>
              <a:pPr/>
              <a:t>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C7DCB5-E07F-4ADF-8165-F96015BC4691}" type="datetimeFigureOut">
              <a:rPr lang="en-US" smtClean="0"/>
              <a:pPr/>
              <a:t>12/20/21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C7DCB5-E07F-4ADF-8165-F96015BC4691}" type="datetimeFigureOut">
              <a:rPr lang="en-US" smtClean="0"/>
              <a:pPr/>
              <a:t>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C7DCB5-E07F-4ADF-8165-F96015BC4691}" type="datetimeFigureOut">
              <a:rPr lang="en-US" smtClean="0"/>
              <a:pPr/>
              <a:t>12/20/21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3F629B4-1EED-4AF3-959E-703DD475CFB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5000"/>
            <a:lum/>
          </a:blip>
          <a:srcRect/>
          <a:stretch>
            <a:fillRect l="-25000" r="-2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7DCB5-E07F-4ADF-8165-F96015BC4691}" type="datetimeFigureOut">
              <a:rPr lang="en-US" smtClean="0"/>
              <a:pPr/>
              <a:t>12/20/21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3F629B4-1EED-4AF3-959E-703DD475CF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5000"/>
            <a:lum/>
          </a:blip>
          <a:srcRect/>
          <a:stretch>
            <a:fillRect l="-25000" r="-25000"/>
          </a:stretch>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09600" y="0"/>
            <a:ext cx="8229600" cy="6553200"/>
          </a:xfrm>
        </p:spPr>
        <p:txBody>
          <a:bodyPr>
            <a:normAutofit/>
          </a:bodyPr>
          <a:lstStyle/>
          <a:p>
            <a:r>
              <a:rPr lang="en-GB" sz="3200" b="1" dirty="0">
                <a:solidFill>
                  <a:srgbClr val="002060"/>
                </a:solidFill>
              </a:rPr>
              <a:t>RODICA VIORICA CUC </a:t>
            </a:r>
            <a:br>
              <a:rPr lang="en-GB" sz="3200" b="1" dirty="0">
                <a:solidFill>
                  <a:srgbClr val="002060"/>
                </a:solidFill>
              </a:rPr>
            </a:br>
            <a:r>
              <a:rPr lang="en-GB" sz="3200" b="1" dirty="0">
                <a:solidFill>
                  <a:srgbClr val="002060"/>
                </a:solidFill>
              </a:rPr>
              <a:t>1906092</a:t>
            </a:r>
            <a:br>
              <a:rPr lang="en-GB" sz="3200" b="1" dirty="0">
                <a:solidFill>
                  <a:srgbClr val="002060"/>
                </a:solidFill>
              </a:rPr>
            </a:br>
            <a:r>
              <a:rPr lang="en-GB" sz="3200" b="1" dirty="0">
                <a:solidFill>
                  <a:srgbClr val="002060"/>
                </a:solidFill>
              </a:rPr>
              <a:t>BA(HONS)LEADERSHIP AND MANAGEMENT DEVELOPING RELATIONSHIP IN A WORKPLACE </a:t>
            </a:r>
            <a:br>
              <a:rPr lang="en-GB" sz="3200" b="1" dirty="0">
                <a:solidFill>
                  <a:srgbClr val="002060"/>
                </a:solidFill>
              </a:rPr>
            </a:br>
            <a:r>
              <a:rPr lang="en-GB" sz="3200" b="1">
                <a:solidFill>
                  <a:srgbClr val="002060"/>
                </a:solidFill>
              </a:rPr>
              <a:t>NISHI M. </a:t>
            </a:r>
            <a:r>
              <a:rPr lang="en-GB" sz="3200" b="1" dirty="0">
                <a:solidFill>
                  <a:srgbClr val="002060"/>
                </a:solidFill>
              </a:rPr>
              <a:t>RAMSURRUN </a:t>
            </a:r>
            <a:br>
              <a:rPr lang="en-GB" sz="3200" b="1" dirty="0">
                <a:solidFill>
                  <a:srgbClr val="002060"/>
                </a:solidFill>
              </a:rPr>
            </a:br>
            <a:br>
              <a:rPr lang="en-GB" sz="3200" b="1" dirty="0">
                <a:solidFill>
                  <a:srgbClr val="002060"/>
                </a:solidFill>
              </a:rPr>
            </a:br>
            <a:br>
              <a:rPr lang="en-GB" sz="3200" b="1" dirty="0">
                <a:solidFill>
                  <a:srgbClr val="002060"/>
                </a:solidFill>
              </a:rPr>
            </a:br>
            <a:r>
              <a:rPr lang="en-GB" sz="3200" b="1" dirty="0">
                <a:solidFill>
                  <a:srgbClr val="002060"/>
                </a:solidFill>
              </a:rPr>
              <a:t> TRAINING AND DEVELOPMENT NEEDS FOR AN HR OFFICER</a:t>
            </a:r>
            <a:br>
              <a:rPr lang="en-GB" b="1" dirty="0">
                <a:solidFill>
                  <a:srgbClr val="002060"/>
                </a:solidFill>
              </a:rPr>
            </a:br>
            <a:br>
              <a:rPr lang="en-US" dirty="0"/>
            </a:b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5000"/>
            <a:lum/>
          </a:blip>
          <a:srcRect/>
          <a:stretch>
            <a:fillRect l="-25000" r="-25000"/>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a:t>Introduction</a:t>
            </a:r>
            <a:br>
              <a:rPr lang="en-US" dirty="0"/>
            </a:br>
            <a:endParaRPr lang="en-US" dirty="0"/>
          </a:p>
        </p:txBody>
      </p:sp>
      <p:sp>
        <p:nvSpPr>
          <p:cNvPr id="4" name="Content Placeholder 3"/>
          <p:cNvSpPr>
            <a:spLocks noGrp="1"/>
          </p:cNvSpPr>
          <p:nvPr>
            <p:ph idx="1"/>
          </p:nvPr>
        </p:nvSpPr>
        <p:spPr/>
        <p:txBody>
          <a:bodyPr/>
          <a:lstStyle/>
          <a:p>
            <a:pPr lvl="0"/>
            <a:r>
              <a:rPr lang="en-GB" dirty="0"/>
              <a:t>Assessing the skills and behaviours concern of Graduate trainee Hr officer</a:t>
            </a:r>
            <a:endParaRPr lang="en-US" dirty="0"/>
          </a:p>
          <a:p>
            <a:pPr lvl="0"/>
            <a:r>
              <a:rPr lang="en-GB" dirty="0"/>
              <a:t>Development of the operational behaviour by making implication of personal skill audit</a:t>
            </a:r>
            <a:endParaRPr lang="en-US" dirty="0"/>
          </a:p>
          <a:p>
            <a:pPr lvl="0"/>
            <a:r>
              <a:rPr lang="en-GB" dirty="0"/>
              <a:t>Figure out the potential benefits for the organisation</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Introduction of the company</a:t>
            </a:r>
            <a:br>
              <a:rPr lang="en-US" dirty="0"/>
            </a:br>
            <a:endParaRPr lang="en-US" dirty="0"/>
          </a:p>
        </p:txBody>
      </p:sp>
      <p:sp>
        <p:nvSpPr>
          <p:cNvPr id="3" name="Content Placeholder 2"/>
          <p:cNvSpPr>
            <a:spLocks noGrp="1"/>
          </p:cNvSpPr>
          <p:nvPr>
            <p:ph idx="1"/>
          </p:nvPr>
        </p:nvSpPr>
        <p:spPr/>
        <p:txBody>
          <a:bodyPr/>
          <a:lstStyle/>
          <a:p>
            <a:pPr lvl="0"/>
            <a:r>
              <a:rPr lang="en-GB" dirty="0"/>
              <a:t>Tesco is a famous British multinational groceries works as a Public Limited Company</a:t>
            </a:r>
            <a:endParaRPr lang="en-US" dirty="0"/>
          </a:p>
          <a:p>
            <a:pPr lvl="0"/>
            <a:r>
              <a:rPr lang="en-GB" dirty="0"/>
              <a:t>This company has been founded in 1919, headquarter in London (Tesco.com 2021.)</a:t>
            </a:r>
            <a:endParaRPr lang="en-US" dirty="0"/>
          </a:p>
          <a:p>
            <a:pPr lvl="0"/>
            <a:r>
              <a:rPr lang="en-GB" dirty="0"/>
              <a:t>Throughout the world, this company has 7000 location</a:t>
            </a:r>
            <a:endParaRPr lang="en-US" dirty="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Required skills of the HR professional</a:t>
            </a:r>
            <a:br>
              <a:rPr lang="en-US" dirty="0"/>
            </a:br>
            <a:endParaRPr lang="en-US" dirty="0"/>
          </a:p>
        </p:txBody>
      </p:sp>
      <p:sp>
        <p:nvSpPr>
          <p:cNvPr id="3" name="Content Placeholder 2"/>
          <p:cNvSpPr>
            <a:spLocks noGrp="1"/>
          </p:cNvSpPr>
          <p:nvPr>
            <p:ph idx="1"/>
          </p:nvPr>
        </p:nvSpPr>
        <p:spPr/>
        <p:txBody>
          <a:bodyPr/>
          <a:lstStyle/>
          <a:p>
            <a:pPr lvl="0"/>
            <a:r>
              <a:rPr lang="en-GB" dirty="0"/>
              <a:t>Keeping the patience to deal with the situation</a:t>
            </a:r>
            <a:endParaRPr lang="en-US" dirty="0"/>
          </a:p>
          <a:p>
            <a:pPr lvl="0"/>
            <a:r>
              <a:rPr lang="en-GB" dirty="0"/>
              <a:t>Focus on the specific communication and the use of words</a:t>
            </a:r>
            <a:endParaRPr lang="en-US" dirty="0"/>
          </a:p>
          <a:p>
            <a:pPr lvl="0"/>
            <a:r>
              <a:rPr lang="en-GB" dirty="0"/>
              <a:t>Having </a:t>
            </a:r>
            <a:r>
              <a:rPr lang="en-GB" dirty="0" err="1"/>
              <a:t>presentability</a:t>
            </a:r>
            <a:r>
              <a:rPr lang="en-GB" dirty="0"/>
              <a:t> with the present of mind (Plant </a:t>
            </a:r>
            <a:r>
              <a:rPr lang="en-GB" i="1" dirty="0"/>
              <a:t>et al.</a:t>
            </a:r>
            <a:r>
              <a:rPr lang="en-GB" dirty="0"/>
              <a:t> 2019)</a:t>
            </a:r>
            <a:endParaRPr lang="en-US" dirty="0"/>
          </a:p>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61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Required operational knowledge for HR professional</a:t>
            </a:r>
            <a:br>
              <a:rPr lang="en-US" dirty="0"/>
            </a:br>
            <a:endParaRPr lang="en-US" dirty="0"/>
          </a:p>
        </p:txBody>
      </p:sp>
      <p:sp>
        <p:nvSpPr>
          <p:cNvPr id="3" name="Content Placeholder 2"/>
          <p:cNvSpPr>
            <a:spLocks noGrp="1"/>
          </p:cNvSpPr>
          <p:nvPr>
            <p:ph sz="half" idx="1"/>
          </p:nvPr>
        </p:nvSpPr>
        <p:spPr/>
        <p:txBody>
          <a:bodyPr/>
          <a:lstStyle/>
          <a:p>
            <a:pPr lvl="0"/>
            <a:r>
              <a:rPr lang="en-GB" dirty="0"/>
              <a:t>Requirement of the company</a:t>
            </a:r>
            <a:endParaRPr lang="en-US" dirty="0"/>
          </a:p>
          <a:p>
            <a:pPr lvl="0"/>
            <a:r>
              <a:rPr lang="en-GB" dirty="0"/>
              <a:t>Way to motivate people to enhance their capability</a:t>
            </a:r>
            <a:endParaRPr lang="en-US" dirty="0"/>
          </a:p>
          <a:p>
            <a:pPr lvl="0"/>
            <a:r>
              <a:rPr lang="en-GB" dirty="0"/>
              <a:t>Making selection of the staff</a:t>
            </a:r>
            <a:endParaRPr lang="en-US" dirty="0"/>
          </a:p>
          <a:p>
            <a:endParaRPr lang="en-US" dirty="0"/>
          </a:p>
        </p:txBody>
      </p:sp>
      <p:pic>
        <p:nvPicPr>
          <p:cNvPr id="5" name="Picture 2" descr="F:\hr.jpg"/>
          <p:cNvPicPr>
            <a:picLocks noGrp="1" noChangeAspect="1" noChangeArrowheads="1"/>
          </p:cNvPicPr>
          <p:nvPr>
            <p:ph sz="half" idx="2"/>
          </p:nvPr>
        </p:nvPicPr>
        <p:blipFill>
          <a:blip r:embed="rId4"/>
          <a:srcRect/>
          <a:stretch>
            <a:fillRect/>
          </a:stretch>
        </p:blipFill>
        <p:spPr bwMode="auto">
          <a:xfrm>
            <a:off x="4648200" y="1676400"/>
            <a:ext cx="4038600" cy="329789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Making application of the people management factors</a:t>
            </a:r>
            <a:br>
              <a:rPr lang="en-US" dirty="0"/>
            </a:br>
            <a:endParaRPr lang="en-US" dirty="0"/>
          </a:p>
        </p:txBody>
      </p:sp>
      <p:sp>
        <p:nvSpPr>
          <p:cNvPr id="3" name="Content Placeholder 2"/>
          <p:cNvSpPr>
            <a:spLocks noGrp="1"/>
          </p:cNvSpPr>
          <p:nvPr>
            <p:ph idx="1"/>
          </p:nvPr>
        </p:nvSpPr>
        <p:spPr/>
        <p:txBody>
          <a:bodyPr/>
          <a:lstStyle/>
          <a:p>
            <a:pPr lvl="0"/>
            <a:r>
              <a:rPr lang="en-GB" dirty="0"/>
              <a:t>Focus on the operational consistency</a:t>
            </a:r>
            <a:endParaRPr lang="en-US" dirty="0"/>
          </a:p>
          <a:p>
            <a:pPr lvl="0"/>
            <a:r>
              <a:rPr lang="en-GB" dirty="0"/>
              <a:t>Providing respect to the operational system (</a:t>
            </a:r>
            <a:r>
              <a:rPr lang="en-GB" dirty="0" err="1"/>
              <a:t>Fagbemi</a:t>
            </a:r>
            <a:r>
              <a:rPr lang="en-GB" dirty="0"/>
              <a:t>, 2020)</a:t>
            </a:r>
            <a:endParaRPr lang="en-US" dirty="0"/>
          </a:p>
          <a:p>
            <a:pPr lvl="0"/>
            <a:r>
              <a:rPr lang="en-GB" dirty="0"/>
              <a:t>Process of making engagement of the people in the operational process</a:t>
            </a:r>
            <a:endParaRPr lang="en-US" dirty="0"/>
          </a:p>
          <a:p>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7000"/>
            <a:lum/>
          </a:blip>
          <a:srcRect/>
          <a:stretch>
            <a:fillRect l="-25000" r="-25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Personal skill audit: Limitations</a:t>
            </a:r>
            <a:br>
              <a:rPr lang="en-US" dirty="0"/>
            </a:br>
            <a:endParaRPr lang="en-US" dirty="0"/>
          </a:p>
        </p:txBody>
      </p:sp>
      <p:sp>
        <p:nvSpPr>
          <p:cNvPr id="3" name="Content Placeholder 2"/>
          <p:cNvSpPr>
            <a:spLocks noGrp="1"/>
          </p:cNvSpPr>
          <p:nvPr>
            <p:ph idx="1"/>
          </p:nvPr>
        </p:nvSpPr>
        <p:spPr/>
        <p:txBody>
          <a:bodyPr/>
          <a:lstStyle/>
          <a:p>
            <a:pPr lvl="0"/>
            <a:r>
              <a:rPr lang="en-GB" dirty="0"/>
              <a:t>Issues regarding the multitasking ability</a:t>
            </a:r>
            <a:endParaRPr lang="en-US" dirty="0"/>
          </a:p>
          <a:p>
            <a:pPr lvl="0"/>
            <a:r>
              <a:rPr lang="en-GB" dirty="0"/>
              <a:t>Problems with the organization of the work process</a:t>
            </a:r>
            <a:endParaRPr lang="en-US" dirty="0"/>
          </a:p>
          <a:p>
            <a:pPr lvl="0"/>
            <a:r>
              <a:rPr lang="en-GB" dirty="0"/>
              <a:t>Issues regarding the decision making concern (</a:t>
            </a:r>
            <a:r>
              <a:rPr lang="en-GB" dirty="0" err="1"/>
              <a:t>Tembhurne</a:t>
            </a:r>
            <a:r>
              <a:rPr lang="en-GB" dirty="0"/>
              <a:t> and </a:t>
            </a:r>
            <a:r>
              <a:rPr lang="en-GB" dirty="0" err="1"/>
              <a:t>Jiwankar</a:t>
            </a:r>
            <a:r>
              <a:rPr lang="en-GB" dirty="0"/>
              <a:t>, 2021)</a:t>
            </a:r>
            <a:endParaRPr lang="en-US" dirty="0"/>
          </a:p>
          <a:p>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Personal skill audit: Way to improve the skills</a:t>
            </a:r>
            <a:br>
              <a:rPr lang="en-US" dirty="0"/>
            </a:br>
            <a:endParaRPr lang="en-US" dirty="0"/>
          </a:p>
        </p:txBody>
      </p:sp>
      <p:sp>
        <p:nvSpPr>
          <p:cNvPr id="3" name="Content Placeholder 2"/>
          <p:cNvSpPr>
            <a:spLocks noGrp="1"/>
          </p:cNvSpPr>
          <p:nvPr>
            <p:ph sz="half" idx="1"/>
          </p:nvPr>
        </p:nvSpPr>
        <p:spPr/>
        <p:txBody>
          <a:bodyPr>
            <a:normAutofit lnSpcReduction="10000"/>
          </a:bodyPr>
          <a:lstStyle/>
          <a:p>
            <a:pPr lvl="0"/>
            <a:r>
              <a:rPr lang="en-GB" dirty="0"/>
              <a:t>Focusing on the energetic concern with the help of the effective communication skill</a:t>
            </a:r>
            <a:endParaRPr lang="en-US" dirty="0"/>
          </a:p>
          <a:p>
            <a:pPr lvl="0"/>
            <a:r>
              <a:rPr lang="en-GB" dirty="0"/>
              <a:t>Getting the knowledge regarding the information technology</a:t>
            </a:r>
            <a:endParaRPr lang="en-US" dirty="0"/>
          </a:p>
          <a:p>
            <a:pPr lvl="0"/>
            <a:r>
              <a:rPr lang="en-GB" dirty="0"/>
              <a:t>Application of the problem-solving skill and operation</a:t>
            </a:r>
            <a:endParaRPr lang="en-US" dirty="0"/>
          </a:p>
          <a:p>
            <a:endParaRPr lang="en-US" dirty="0"/>
          </a:p>
        </p:txBody>
      </p:sp>
      <p:pic>
        <p:nvPicPr>
          <p:cNvPr id="3074" name="Picture 2" descr="F:\hr_training_this_one.jpg"/>
          <p:cNvPicPr>
            <a:picLocks noGrp="1" noChangeAspect="1" noChangeArrowheads="1"/>
          </p:cNvPicPr>
          <p:nvPr>
            <p:ph sz="half" idx="2"/>
          </p:nvPr>
        </p:nvPicPr>
        <p:blipFill>
          <a:blip r:embed="rId3"/>
          <a:srcRect/>
          <a:stretch>
            <a:fillRect/>
          </a:stretch>
        </p:blipFill>
        <p:spPr bwMode="auto">
          <a:xfrm>
            <a:off x="4648200" y="1828800"/>
            <a:ext cx="4038600" cy="3809999"/>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Identification of the training and development needs</a:t>
            </a:r>
            <a:br>
              <a:rPr lang="en-US" dirty="0"/>
            </a:br>
            <a:endParaRPr lang="en-US" dirty="0"/>
          </a:p>
        </p:txBody>
      </p:sp>
      <p:sp>
        <p:nvSpPr>
          <p:cNvPr id="3" name="Content Placeholder 2"/>
          <p:cNvSpPr>
            <a:spLocks noGrp="1"/>
          </p:cNvSpPr>
          <p:nvPr>
            <p:ph idx="1"/>
          </p:nvPr>
        </p:nvSpPr>
        <p:spPr/>
        <p:txBody>
          <a:bodyPr/>
          <a:lstStyle/>
          <a:p>
            <a:pPr lvl="0"/>
            <a:r>
              <a:rPr lang="en-GB" dirty="0"/>
              <a:t>To develop the possibility of the working condition in the company</a:t>
            </a:r>
            <a:endParaRPr lang="en-US" dirty="0"/>
          </a:p>
          <a:p>
            <a:pPr lvl="0"/>
            <a:r>
              <a:rPr lang="en-GB" dirty="0"/>
              <a:t>Enhancement of the quality of the professional and personal life</a:t>
            </a:r>
            <a:endParaRPr lang="en-US" dirty="0"/>
          </a:p>
          <a:p>
            <a:pPr lvl="0"/>
            <a:r>
              <a:rPr lang="en-GB" dirty="0"/>
              <a:t>Heightening the operational potential to develop the competence level and making growth</a:t>
            </a:r>
            <a:endParaRPr lang="en-US" dirty="0"/>
          </a:p>
          <a:p>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Assessment of the potential benefits to the organisation</a:t>
            </a:r>
            <a:br>
              <a:rPr lang="en-US" dirty="0"/>
            </a:br>
            <a:endParaRPr lang="en-US" dirty="0"/>
          </a:p>
        </p:txBody>
      </p:sp>
      <p:sp>
        <p:nvSpPr>
          <p:cNvPr id="3" name="Content Placeholder 2"/>
          <p:cNvSpPr>
            <a:spLocks noGrp="1"/>
          </p:cNvSpPr>
          <p:nvPr>
            <p:ph idx="1"/>
          </p:nvPr>
        </p:nvSpPr>
        <p:spPr/>
        <p:txBody>
          <a:bodyPr/>
          <a:lstStyle/>
          <a:p>
            <a:pPr lvl="0"/>
            <a:r>
              <a:rPr lang="en-GB" dirty="0"/>
              <a:t>To apply the employee retention process with the satisfied approach</a:t>
            </a:r>
            <a:endParaRPr lang="en-US" dirty="0"/>
          </a:p>
          <a:p>
            <a:pPr lvl="0"/>
            <a:r>
              <a:rPr lang="en-GB" dirty="0"/>
              <a:t>Development of the organised structure (</a:t>
            </a:r>
            <a:r>
              <a:rPr lang="en-GB" dirty="0" err="1"/>
              <a:t>Trost</a:t>
            </a:r>
            <a:r>
              <a:rPr lang="en-GB" dirty="0"/>
              <a:t>, 2020)</a:t>
            </a:r>
            <a:endParaRPr lang="en-US" dirty="0"/>
          </a:p>
          <a:p>
            <a:pPr lvl="0"/>
            <a:r>
              <a:rPr lang="en-GB" dirty="0"/>
              <a:t>Getting the operational feedback in a smoothed manner</a:t>
            </a:r>
            <a:endParaRPr lang="en-US" dirty="0"/>
          </a:p>
          <a:p>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Specification of the HR task to develop the work value</a:t>
            </a:r>
            <a:br>
              <a:rPr lang="en-US" dirty="0"/>
            </a:br>
            <a:endParaRPr lang="en-US" dirty="0"/>
          </a:p>
        </p:txBody>
      </p:sp>
      <p:sp>
        <p:nvSpPr>
          <p:cNvPr id="3" name="Content Placeholder 2"/>
          <p:cNvSpPr>
            <a:spLocks noGrp="1"/>
          </p:cNvSpPr>
          <p:nvPr>
            <p:ph idx="1"/>
          </p:nvPr>
        </p:nvSpPr>
        <p:spPr/>
        <p:txBody>
          <a:bodyPr/>
          <a:lstStyle/>
          <a:p>
            <a:pPr lvl="0"/>
            <a:r>
              <a:rPr lang="en-GB" dirty="0"/>
              <a:t>Preparation of the staff handbooks</a:t>
            </a:r>
            <a:endParaRPr lang="en-US" dirty="0"/>
          </a:p>
          <a:p>
            <a:pPr lvl="0"/>
            <a:r>
              <a:rPr lang="en-GB" dirty="0"/>
              <a:t>Knowing the application of the employment law</a:t>
            </a:r>
            <a:endParaRPr lang="en-US" dirty="0"/>
          </a:p>
          <a:p>
            <a:pPr lvl="0"/>
            <a:r>
              <a:rPr lang="en-GB" dirty="0"/>
              <a:t>Undertaking the responsibility regarding the salary review</a:t>
            </a:r>
            <a:endParaRPr lang="en-US" dirty="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Conclusion</a:t>
            </a:r>
            <a:br>
              <a:rPr lang="en-US" dirty="0"/>
            </a:br>
            <a:endParaRPr lang="en-US" dirty="0"/>
          </a:p>
        </p:txBody>
      </p:sp>
      <p:sp>
        <p:nvSpPr>
          <p:cNvPr id="3" name="Content Placeholder 2"/>
          <p:cNvSpPr>
            <a:spLocks noGrp="1"/>
          </p:cNvSpPr>
          <p:nvPr>
            <p:ph idx="1"/>
          </p:nvPr>
        </p:nvSpPr>
        <p:spPr/>
        <p:txBody>
          <a:bodyPr/>
          <a:lstStyle/>
          <a:p>
            <a:pPr lvl="0"/>
            <a:r>
              <a:rPr lang="en-GB" dirty="0"/>
              <a:t>Output of the organizational resources</a:t>
            </a:r>
            <a:endParaRPr lang="en-US" dirty="0"/>
          </a:p>
          <a:p>
            <a:pPr lvl="0"/>
            <a:r>
              <a:rPr lang="en-GB" dirty="0"/>
              <a:t>Specification of the operational personal skill audit application</a:t>
            </a:r>
            <a:endParaRPr lang="en-US" dirty="0"/>
          </a:p>
          <a:p>
            <a:pPr lvl="0"/>
            <a:r>
              <a:rPr lang="en-GB" dirty="0"/>
              <a:t>Enhancement of the training development and operation</a:t>
            </a:r>
            <a:endParaRPr lang="en-US" dirty="0"/>
          </a:p>
          <a:p>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7000"/>
            <a:lum/>
          </a:blip>
          <a:srcRect/>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 List</a:t>
            </a:r>
          </a:p>
        </p:txBody>
      </p:sp>
      <p:sp>
        <p:nvSpPr>
          <p:cNvPr id="3" name="Content Placeholder 2"/>
          <p:cNvSpPr>
            <a:spLocks noGrp="1"/>
          </p:cNvSpPr>
          <p:nvPr>
            <p:ph idx="1"/>
          </p:nvPr>
        </p:nvSpPr>
        <p:spPr/>
        <p:txBody>
          <a:bodyPr>
            <a:normAutofit fontScale="70000" lnSpcReduction="20000"/>
          </a:bodyPr>
          <a:lstStyle/>
          <a:p>
            <a:r>
              <a:rPr lang="en-GB" dirty="0" err="1"/>
              <a:t>Fagbemi</a:t>
            </a:r>
            <a:r>
              <a:rPr lang="en-GB" dirty="0"/>
              <a:t>, T.O., 2020. IMPACT OF ENVIRONMENTAL, DEMOGRAPHICAL AND PERSONAL FACTORS ON AUDITORS’ETHICAL DECISION MAKING IN NIGERIA. </a:t>
            </a:r>
            <a:r>
              <a:rPr lang="en-GB" i="1" dirty="0" err="1"/>
              <a:t>Studia</a:t>
            </a:r>
            <a:r>
              <a:rPr lang="en-GB" i="1" dirty="0"/>
              <a:t> </a:t>
            </a:r>
            <a:r>
              <a:rPr lang="en-GB" i="1" dirty="0" err="1"/>
              <a:t>Universitatis</a:t>
            </a:r>
            <a:r>
              <a:rPr lang="en-GB" i="1" dirty="0"/>
              <a:t> </a:t>
            </a:r>
            <a:r>
              <a:rPr lang="en-GB" i="1" dirty="0" err="1"/>
              <a:t>Vasile</a:t>
            </a:r>
            <a:r>
              <a:rPr lang="en-GB" i="1" dirty="0"/>
              <a:t> </a:t>
            </a:r>
            <a:r>
              <a:rPr lang="en-GB" i="1" dirty="0" err="1"/>
              <a:t>Goldiş</a:t>
            </a:r>
            <a:r>
              <a:rPr lang="en-GB" i="1" dirty="0"/>
              <a:t>, Arad-</a:t>
            </a:r>
            <a:r>
              <a:rPr lang="en-GB" i="1" dirty="0" err="1"/>
              <a:t>Seria</a:t>
            </a:r>
            <a:r>
              <a:rPr lang="en-GB" i="1" dirty="0"/>
              <a:t> </a:t>
            </a:r>
            <a:r>
              <a:rPr lang="en-GB" i="1" dirty="0" err="1"/>
              <a:t>Ştiinţe</a:t>
            </a:r>
            <a:r>
              <a:rPr lang="en-GB" i="1" dirty="0"/>
              <a:t> </a:t>
            </a:r>
            <a:r>
              <a:rPr lang="en-GB" i="1" dirty="0" err="1"/>
              <a:t>Economice</a:t>
            </a:r>
            <a:r>
              <a:rPr lang="en-GB" dirty="0"/>
              <a:t>, </a:t>
            </a:r>
            <a:r>
              <a:rPr lang="en-GB" i="1" dirty="0"/>
              <a:t>30</a:t>
            </a:r>
            <a:r>
              <a:rPr lang="en-GB" dirty="0"/>
              <a:t>(3), pp.35-58.</a:t>
            </a:r>
            <a:endParaRPr lang="en-US" dirty="0"/>
          </a:p>
          <a:p>
            <a:r>
              <a:rPr lang="en-GB" dirty="0"/>
              <a:t>Plant, K., </a:t>
            </a:r>
            <a:r>
              <a:rPr lang="en-GB" dirty="0" err="1"/>
              <a:t>Barac</a:t>
            </a:r>
            <a:r>
              <a:rPr lang="en-GB" dirty="0"/>
              <a:t>, K. and </a:t>
            </a:r>
            <a:r>
              <a:rPr lang="en-GB" dirty="0" err="1"/>
              <a:t>Sarens</a:t>
            </a:r>
            <a:r>
              <a:rPr lang="en-GB" dirty="0"/>
              <a:t>, G., 2019. Preparing work-ready graduates–skills development lessons learnt from internal audit practice. </a:t>
            </a:r>
            <a:r>
              <a:rPr lang="en-GB" i="1" dirty="0"/>
              <a:t>Journal of Accounting Education</a:t>
            </a:r>
            <a:r>
              <a:rPr lang="en-GB" dirty="0"/>
              <a:t>, </a:t>
            </a:r>
            <a:r>
              <a:rPr lang="en-GB" i="1" dirty="0"/>
              <a:t>48</a:t>
            </a:r>
            <a:r>
              <a:rPr lang="en-GB" dirty="0"/>
              <a:t>, pp.33-47.</a:t>
            </a:r>
            <a:endParaRPr lang="en-US" dirty="0"/>
          </a:p>
          <a:p>
            <a:r>
              <a:rPr lang="en-GB" dirty="0" err="1"/>
              <a:t>Tembhurne</a:t>
            </a:r>
            <a:r>
              <a:rPr lang="en-GB" dirty="0"/>
              <a:t>, M.P. and </a:t>
            </a:r>
            <a:r>
              <a:rPr lang="en-GB" dirty="0" err="1"/>
              <a:t>Jiwankar</a:t>
            </a:r>
            <a:r>
              <a:rPr lang="en-GB" dirty="0"/>
              <a:t>, S., 2021 A CONCISE STUDY OF LITERATURE ON TRAINING AND DEVELOPMENT AS A PART OF HR ACTIVITY.</a:t>
            </a:r>
            <a:endParaRPr lang="en-US" dirty="0"/>
          </a:p>
          <a:p>
            <a:r>
              <a:rPr lang="en-GB" dirty="0"/>
              <a:t>Tesco.com 2021. [online] Available at: &lt;https://www.tesco.com/&gt; [Accessed 18 November 2021].</a:t>
            </a:r>
            <a:endParaRPr lang="en-US" dirty="0"/>
          </a:p>
          <a:p>
            <a:r>
              <a:rPr lang="en-GB" dirty="0" err="1"/>
              <a:t>Trost</a:t>
            </a:r>
            <a:r>
              <a:rPr lang="en-GB" dirty="0"/>
              <a:t>, A., 2020. HR Operation. In </a:t>
            </a:r>
            <a:r>
              <a:rPr lang="en-GB" i="1" dirty="0"/>
              <a:t>Human Resources Strategies</a:t>
            </a:r>
            <a:r>
              <a:rPr lang="en-GB" dirty="0"/>
              <a:t> (pp. 287-327). Springer, Cham.</a:t>
            </a:r>
            <a:endParaRPr lang="en-US" dirty="0"/>
          </a:p>
          <a:p>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download (1).jpg"/>
          <p:cNvPicPr>
            <a:picLocks noChangeAspect="1" noChangeArrowheads="1"/>
          </p:cNvPicPr>
          <p:nvPr/>
        </p:nvPicPr>
        <p:blipFill>
          <a:blip r:embed="rId2"/>
          <a:srcRect/>
          <a:stretch>
            <a:fillRect/>
          </a:stretch>
        </p:blipFill>
        <p:spPr bwMode="auto">
          <a:xfrm>
            <a:off x="2743201" y="1981200"/>
            <a:ext cx="3581400" cy="2371725"/>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309</TotalTime>
  <Words>1384</Words>
  <Application>Microsoft Macintosh PowerPoint</Application>
  <PresentationFormat>On-screen Show (4:3)</PresentationFormat>
  <Paragraphs>73</Paragraphs>
  <Slides>14</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RODICA VIORICA CUC  1906092 BA(HONS)LEADERSHIP AND MANAGEMENT DEVELOPING RELATIONSHIP IN A WORKPLACE  NISHI M. RAMSURRUN     TRAINING AND DEVELOPMENT NEEDS FOR AN HR OFFICER  </vt:lpstr>
      <vt:lpstr>Introduction </vt:lpstr>
      <vt:lpstr>Introduction of the company </vt:lpstr>
      <vt:lpstr>Required skills of the HR professional </vt:lpstr>
      <vt:lpstr>Required operational knowledge for HR professional </vt:lpstr>
      <vt:lpstr>Making application of the people management factors </vt:lpstr>
      <vt:lpstr>Personal skill audit: Limitations </vt:lpstr>
      <vt:lpstr>Personal skill audit: Way to improve the skills </vt:lpstr>
      <vt:lpstr>Identification of the training and development needs </vt:lpstr>
      <vt:lpstr>Assessment of the potential benefits to the organisation </vt:lpstr>
      <vt:lpstr>Specification of the HR task to develop the work value </vt:lpstr>
      <vt:lpstr>Conclusion </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cp:lastModifiedBy>Rodica Viorica Cuc (1906092)</cp:lastModifiedBy>
  <cp:revision>9</cp:revision>
  <dcterms:created xsi:type="dcterms:W3CDTF">2021-11-18T07:58:34Z</dcterms:created>
  <dcterms:modified xsi:type="dcterms:W3CDTF">2021-12-20T12:00:23Z</dcterms:modified>
</cp:coreProperties>
</file>