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76" r:id="rId9"/>
    <p:sldId id="264" r:id="rId10"/>
    <p:sldId id="266" r:id="rId11"/>
    <p:sldId id="267" r:id="rId12"/>
    <p:sldId id="268" r:id="rId13"/>
    <p:sldId id="269" r:id="rId14"/>
    <p:sldId id="265" r:id="rId15"/>
    <p:sldId id="270" r:id="rId16"/>
    <p:sldId id="273" r:id="rId17"/>
    <p:sldId id="274" r:id="rId18"/>
    <p:sldId id="275" r:id="rId19"/>
    <p:sldId id="271" r:id="rId20"/>
    <p:sldId id="277" r:id="rId21"/>
    <p:sldId id="278" r:id="rId22"/>
    <p:sldId id="279" r:id="rId23"/>
    <p:sldId id="280" r:id="rId24"/>
    <p:sldId id="272" r:id="rId25"/>
    <p:sldId id="281" r:id="rId26"/>
    <p:sldId id="282" r:id="rId27"/>
    <p:sldId id="283" r:id="rId28"/>
    <p:sldId id="284" r:id="rId29"/>
    <p:sldId id="285" r:id="rId30"/>
    <p:sldId id="287" r:id="rId31"/>
    <p:sldId id="288" r:id="rId32"/>
    <p:sldId id="286" r:id="rId33"/>
    <p:sldId id="290" r:id="rId34"/>
    <p:sldId id="289" r:id="rId35"/>
    <p:sldId id="307" r:id="rId36"/>
    <p:sldId id="293" r:id="rId37"/>
    <p:sldId id="292" r:id="rId38"/>
    <p:sldId id="294" r:id="rId39"/>
    <p:sldId id="291" r:id="rId40"/>
    <p:sldId id="306" r:id="rId41"/>
    <p:sldId id="296" r:id="rId42"/>
    <p:sldId id="297" r:id="rId43"/>
    <p:sldId id="295" r:id="rId44"/>
    <p:sldId id="300" r:id="rId45"/>
    <p:sldId id="299" r:id="rId46"/>
    <p:sldId id="302" r:id="rId47"/>
    <p:sldId id="301" r:id="rId48"/>
    <p:sldId id="298" r:id="rId49"/>
    <p:sldId id="303" r:id="rId50"/>
    <p:sldId id="304" r:id="rId51"/>
    <p:sldId id="305"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sorterViewPr>
    <p:cViewPr>
      <p:scale>
        <a:sx n="40" d="100"/>
        <a:sy n="40" d="100"/>
      </p:scale>
      <p:origin x="0" y="120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C8DCC1D0-46D2-4737-868E-96A6238C84C7}" type="datetimeFigureOut">
              <a:rPr lang="en-US" smtClean="0"/>
              <a:t>9/28/2016</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0285A16-AF4E-4802-A79F-7C40306F0F9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DCC1D0-46D2-4737-868E-96A6238C84C7}"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DCC1D0-46D2-4737-868E-96A6238C84C7}"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C8DCC1D0-46D2-4737-868E-96A6238C84C7}"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285A16-AF4E-4802-A79F-7C40306F0F9A}"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C8DCC1D0-46D2-4737-868E-96A6238C84C7}" type="datetimeFigureOut">
              <a:rPr lang="en-US" smtClean="0"/>
              <a:t>9/28/2016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285A16-AF4E-4802-A79F-7C40306F0F9A}"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DCC1D0-46D2-4737-868E-96A6238C84C7}" type="datetimeFigureOut">
              <a:rPr lang="en-US" smtClean="0"/>
              <a:t>9/28/2016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DCC1D0-46D2-4737-868E-96A6238C84C7}" type="datetimeFigureOut">
              <a:rPr lang="en-US" smtClean="0"/>
              <a:t>9/28/2016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C8DCC1D0-46D2-4737-868E-96A6238C84C7}" type="datetimeFigureOut">
              <a:rPr lang="en-US" smtClean="0"/>
              <a:t>9/28/2016</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20285A16-AF4E-4802-A79F-7C40306F0F9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C8DCC1D0-46D2-4737-868E-96A6238C84C7}" type="datetimeFigureOut">
              <a:rPr lang="en-US" smtClean="0"/>
              <a:t>9/28/2016</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20285A16-AF4E-4802-A79F-7C40306F0F9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DCC1D0-46D2-4737-868E-96A6238C84C7}"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DCC1D0-46D2-4737-868E-96A6238C84C7}"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285A16-AF4E-4802-A79F-7C40306F0F9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C8DCC1D0-46D2-4737-868E-96A6238C84C7}" type="datetimeFigureOut">
              <a:rPr lang="en-US" smtClean="0"/>
              <a:t>9/28/2016</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0285A16-AF4E-4802-A79F-7C40306F0F9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www.feministfrequency.com/2009/12/the-bechdel-test-for-women-in-movie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investing.businessweek.com/research/stocks/private/people.asp?privcapId=771908"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dailymail.co.uk/femail/article-1247537/Alice-beautiful-confident-average-size-woman-Britain-today--does-feel-fat.html"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3200" dirty="0"/>
              <a:t>SJSI5018</a:t>
            </a:r>
            <a:br>
              <a:rPr lang="en-GB" sz="3200" dirty="0"/>
            </a:br>
            <a:r>
              <a:rPr lang="en-GB" sz="3200" i="1" dirty="0"/>
              <a:t>Individuals &amp; Groups in Society </a:t>
            </a:r>
            <a:endParaRPr lang="en-US" sz="3200" i="1" dirty="0"/>
          </a:p>
        </p:txBody>
      </p:sp>
      <p:sp>
        <p:nvSpPr>
          <p:cNvPr id="3" name="Subtitle 2"/>
          <p:cNvSpPr>
            <a:spLocks noGrp="1"/>
          </p:cNvSpPr>
          <p:nvPr>
            <p:ph type="subTitle" idx="1"/>
          </p:nvPr>
        </p:nvSpPr>
        <p:spPr/>
        <p:txBody>
          <a:bodyPr>
            <a:normAutofit fontScale="77500" lnSpcReduction="20000"/>
          </a:bodyPr>
          <a:lstStyle/>
          <a:p>
            <a:pPr marL="26988" lvl="1">
              <a:spcBef>
                <a:spcPct val="0"/>
              </a:spcBef>
              <a:defRPr/>
            </a:pPr>
            <a:r>
              <a:rPr lang="cy-GB" sz="3800" dirty="0">
                <a:solidFill>
                  <a:schemeClr val="tx1"/>
                </a:solidFill>
              </a:rPr>
              <a:t>Sesiwn 4</a:t>
            </a:r>
            <a:endParaRPr lang="cy-GB" sz="3800" dirty="0" smtClean="0">
              <a:solidFill>
                <a:schemeClr val="tx1"/>
              </a:solidFill>
            </a:endParaRPr>
          </a:p>
          <a:p>
            <a:pPr marL="26988" lvl="1">
              <a:spcBef>
                <a:spcPct val="0"/>
              </a:spcBef>
              <a:defRPr/>
            </a:pPr>
            <a:r>
              <a:rPr lang="en-GB" sz="3800" i="1" dirty="0" smtClean="0">
                <a:solidFill>
                  <a:schemeClr val="tx1"/>
                </a:solidFill>
              </a:rPr>
              <a:t>Session 4</a:t>
            </a:r>
          </a:p>
          <a:p>
            <a:pPr marL="26988" lvl="1">
              <a:defRPr/>
            </a:pPr>
            <a:r>
              <a:rPr lang="en-GB" sz="2700" i="1" dirty="0" smtClean="0">
                <a:solidFill>
                  <a:schemeClr val="accent1"/>
                </a:solidFill>
              </a:rPr>
              <a:t>Gender </a:t>
            </a:r>
            <a:r>
              <a:rPr lang="en-GB" sz="2700" i="1" dirty="0">
                <a:solidFill>
                  <a:schemeClr val="accent1"/>
                </a:solidFill>
              </a:rPr>
              <a:t>&amp; Sexuality</a:t>
            </a:r>
          </a:p>
          <a:p>
            <a:pPr marL="26988" fontAlgn="auto">
              <a:spcAft>
                <a:spcPts val="0"/>
              </a:spcAft>
              <a:defRPr/>
            </a:pPr>
            <a:r>
              <a:rPr lang="en-GB" sz="2600" dirty="0" smtClean="0">
                <a:solidFill>
                  <a:srgbClr val="320E04"/>
                </a:solidFill>
              </a:rPr>
              <a:t>Phillip Morgan</a:t>
            </a:r>
          </a:p>
          <a:p>
            <a:endParaRPr lang="en-US" dirty="0"/>
          </a:p>
        </p:txBody>
      </p:sp>
    </p:spTree>
    <p:extLst>
      <p:ext uri="{BB962C8B-B14F-4D97-AF65-F5344CB8AC3E}">
        <p14:creationId xmlns:p14="http://schemas.microsoft.com/office/powerpoint/2010/main" val="2666947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Sex &amp; Gender</a:t>
            </a:r>
            <a:endParaRPr lang="en-GB" dirty="0"/>
          </a:p>
        </p:txBody>
      </p:sp>
      <p:sp>
        <p:nvSpPr>
          <p:cNvPr id="3" name="Content Placeholder 2"/>
          <p:cNvSpPr>
            <a:spLocks noGrp="1"/>
          </p:cNvSpPr>
          <p:nvPr>
            <p:ph idx="1"/>
          </p:nvPr>
        </p:nvSpPr>
        <p:spPr/>
        <p:txBody>
          <a:bodyPr>
            <a:normAutofit/>
          </a:bodyPr>
          <a:lstStyle/>
          <a:p>
            <a:r>
              <a:rPr lang="en-GB" dirty="0"/>
              <a:t>D</a:t>
            </a:r>
            <a:r>
              <a:rPr lang="en-GB" dirty="0" smtClean="0"/>
              <a:t>efinitions </a:t>
            </a:r>
            <a:r>
              <a:rPr lang="en-GB" dirty="0"/>
              <a:t>of what constitutes sex and gender </a:t>
            </a:r>
            <a:r>
              <a:rPr lang="en-GB" dirty="0" smtClean="0"/>
              <a:t>are </a:t>
            </a:r>
          </a:p>
          <a:p>
            <a:pPr lvl="1"/>
            <a:r>
              <a:rPr lang="en-GB" dirty="0" smtClean="0"/>
              <a:t>multi-dimensional </a:t>
            </a:r>
          </a:p>
          <a:p>
            <a:pPr lvl="1"/>
            <a:r>
              <a:rPr lang="en-GB" dirty="0" smtClean="0"/>
              <a:t>and interrelated</a:t>
            </a:r>
          </a:p>
          <a:p>
            <a:pPr lvl="1"/>
            <a:endParaRPr lang="en-GB" dirty="0"/>
          </a:p>
          <a:p>
            <a:pPr lvl="1"/>
            <a:endParaRPr lang="en-GB" dirty="0" smtClean="0"/>
          </a:p>
          <a:p>
            <a:pPr lvl="1"/>
            <a:endParaRPr lang="en-GB" dirty="0"/>
          </a:p>
          <a:p>
            <a:pPr marL="365760" lvl="1" indent="0" algn="r">
              <a:buNone/>
            </a:pPr>
            <a:r>
              <a:rPr lang="en-GB" sz="1800" dirty="0"/>
              <a:t>(Hollander, Renfrow &amp; Howard, 2011: 13)</a:t>
            </a:r>
          </a:p>
          <a:p>
            <a:pPr lvl="1"/>
            <a:endParaRPr lang="en-GB" dirty="0"/>
          </a:p>
        </p:txBody>
      </p:sp>
    </p:spTree>
    <p:extLst>
      <p:ext uri="{BB962C8B-B14F-4D97-AF65-F5344CB8AC3E}">
        <p14:creationId xmlns:p14="http://schemas.microsoft.com/office/powerpoint/2010/main" val="2426778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Sex</a:t>
            </a:r>
            <a:endParaRPr lang="en-GB" dirty="0"/>
          </a:p>
        </p:txBody>
      </p:sp>
      <p:sp>
        <p:nvSpPr>
          <p:cNvPr id="3" name="Content Placeholder 2"/>
          <p:cNvSpPr>
            <a:spLocks noGrp="1"/>
          </p:cNvSpPr>
          <p:nvPr>
            <p:ph idx="1"/>
          </p:nvPr>
        </p:nvSpPr>
        <p:spPr/>
        <p:txBody>
          <a:bodyPr>
            <a:normAutofit fontScale="92500"/>
          </a:bodyPr>
          <a:lstStyle/>
          <a:p>
            <a:r>
              <a:rPr lang="en-GB" dirty="0" smtClean="0"/>
              <a:t>A </a:t>
            </a:r>
            <a:r>
              <a:rPr lang="en-GB" dirty="0"/>
              <a:t>biological </a:t>
            </a:r>
            <a:r>
              <a:rPr lang="en-GB" dirty="0" smtClean="0"/>
              <a:t>characteristic</a:t>
            </a:r>
          </a:p>
          <a:p>
            <a:pPr lvl="1"/>
            <a:r>
              <a:rPr lang="en-GB" dirty="0" smtClean="0"/>
              <a:t>where </a:t>
            </a:r>
            <a:r>
              <a:rPr lang="en-GB" dirty="0"/>
              <a:t>an individual will be categorised as either male or </a:t>
            </a:r>
            <a:r>
              <a:rPr lang="en-GB" dirty="0" smtClean="0"/>
              <a:t>female</a:t>
            </a:r>
          </a:p>
          <a:p>
            <a:pPr lvl="1"/>
            <a:r>
              <a:rPr lang="en-GB" dirty="0" smtClean="0"/>
              <a:t>is </a:t>
            </a:r>
            <a:r>
              <a:rPr lang="en-GB" dirty="0"/>
              <a:t>used on </a:t>
            </a:r>
            <a:r>
              <a:rPr lang="en-GB" dirty="0" smtClean="0"/>
              <a:t>official documentation</a:t>
            </a:r>
          </a:p>
          <a:p>
            <a:pPr lvl="1"/>
            <a:r>
              <a:rPr lang="en-GB" dirty="0" smtClean="0"/>
              <a:t>such </a:t>
            </a:r>
            <a:r>
              <a:rPr lang="en-GB" dirty="0"/>
              <a:t>as </a:t>
            </a:r>
            <a:r>
              <a:rPr lang="en-GB" dirty="0" smtClean="0"/>
              <a:t>passports</a:t>
            </a:r>
          </a:p>
          <a:p>
            <a:r>
              <a:rPr lang="en-GB" dirty="0" smtClean="0"/>
              <a:t>This </a:t>
            </a:r>
            <a:r>
              <a:rPr lang="en-GB" dirty="0"/>
              <a:t>‘official’ identity is assigned at birth </a:t>
            </a:r>
            <a:endParaRPr lang="en-GB" dirty="0" smtClean="0"/>
          </a:p>
          <a:p>
            <a:pPr lvl="1"/>
            <a:r>
              <a:rPr lang="en-GB" dirty="0" smtClean="0"/>
              <a:t>by </a:t>
            </a:r>
            <a:r>
              <a:rPr lang="en-GB" dirty="0"/>
              <a:t>a ‘professional </a:t>
            </a:r>
            <a:r>
              <a:rPr lang="en-GB" dirty="0" smtClean="0"/>
              <a:t>doctor’</a:t>
            </a:r>
          </a:p>
          <a:p>
            <a:pPr lvl="1"/>
            <a:r>
              <a:rPr lang="en-GB" dirty="0" smtClean="0"/>
              <a:t>upon </a:t>
            </a:r>
            <a:r>
              <a:rPr lang="en-GB" dirty="0"/>
              <a:t>the examination of the infant’s reproductive organs </a:t>
            </a:r>
            <a:endParaRPr lang="en-GB" dirty="0" smtClean="0"/>
          </a:p>
          <a:p>
            <a:pPr marL="685800" lvl="2" indent="0" algn="r">
              <a:buNone/>
            </a:pPr>
            <a:r>
              <a:rPr lang="en-GB" sz="1700" dirty="0" smtClean="0"/>
              <a:t>(</a:t>
            </a:r>
            <a:r>
              <a:rPr lang="en-GB" sz="1700" dirty="0"/>
              <a:t>Hollander, Renfrow &amp; Howard, 2011: 13</a:t>
            </a:r>
            <a:r>
              <a:rPr lang="en-GB" sz="1700" dirty="0" smtClean="0"/>
              <a:t>)</a:t>
            </a:r>
            <a:endParaRPr lang="en-GB" sz="1700" dirty="0"/>
          </a:p>
        </p:txBody>
      </p:sp>
    </p:spTree>
    <p:extLst>
      <p:ext uri="{BB962C8B-B14F-4D97-AF65-F5344CB8AC3E}">
        <p14:creationId xmlns:p14="http://schemas.microsoft.com/office/powerpoint/2010/main" val="259290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Sex</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This </a:t>
            </a:r>
            <a:r>
              <a:rPr lang="en-GB" dirty="0"/>
              <a:t>essentialist’s </a:t>
            </a:r>
            <a:r>
              <a:rPr lang="en-GB" dirty="0" smtClean="0"/>
              <a:t>view of what constitutes sex</a:t>
            </a:r>
          </a:p>
          <a:p>
            <a:pPr lvl="1"/>
            <a:r>
              <a:rPr lang="en-GB" dirty="0" smtClean="0"/>
              <a:t>ignores </a:t>
            </a:r>
            <a:r>
              <a:rPr lang="en-GB" dirty="0"/>
              <a:t>some of the more complex genetic </a:t>
            </a:r>
            <a:r>
              <a:rPr lang="en-GB" dirty="0" smtClean="0"/>
              <a:t>dimensions</a:t>
            </a:r>
          </a:p>
          <a:p>
            <a:r>
              <a:rPr lang="en-GB" dirty="0" smtClean="0"/>
              <a:t>Inter-sex births</a:t>
            </a:r>
          </a:p>
          <a:p>
            <a:pPr lvl="1"/>
            <a:r>
              <a:rPr lang="en-GB" dirty="0" smtClean="0"/>
              <a:t>ambiguous sex characteristics </a:t>
            </a:r>
          </a:p>
          <a:p>
            <a:pPr lvl="1"/>
            <a:r>
              <a:rPr lang="en-GB" dirty="0" smtClean="0"/>
              <a:t>2% of population</a:t>
            </a:r>
          </a:p>
          <a:p>
            <a:pPr lvl="1"/>
            <a:r>
              <a:rPr lang="en-GB" dirty="0" smtClean="0"/>
              <a:t>Outside the traditional male female dichotomy</a:t>
            </a:r>
          </a:p>
          <a:p>
            <a:pPr marL="365760" lvl="1" indent="0" algn="r">
              <a:buNone/>
            </a:pPr>
            <a:r>
              <a:rPr lang="en-GB" dirty="0"/>
              <a:t>(Garfunkel, 1967: </a:t>
            </a:r>
            <a:r>
              <a:rPr lang="en-GB" dirty="0" smtClean="0"/>
              <a:t>116-117</a:t>
            </a:r>
            <a:r>
              <a:rPr lang="en-GB" i="1" dirty="0"/>
              <a:t> cited in </a:t>
            </a:r>
            <a:r>
              <a:rPr lang="en-GB" dirty="0"/>
              <a:t>Harrison &amp; Hood-Williams, 2002: 184</a:t>
            </a:r>
            <a:r>
              <a:rPr lang="en-GB" dirty="0" smtClean="0"/>
              <a:t>)</a:t>
            </a:r>
            <a:endParaRPr lang="en-GB" dirty="0"/>
          </a:p>
          <a:p>
            <a:pPr lvl="1"/>
            <a:endParaRPr lang="en-GB" dirty="0"/>
          </a:p>
        </p:txBody>
      </p:sp>
    </p:spTree>
    <p:extLst>
      <p:ext uri="{BB962C8B-B14F-4D97-AF65-F5344CB8AC3E}">
        <p14:creationId xmlns:p14="http://schemas.microsoft.com/office/powerpoint/2010/main" val="2572788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Agnes</a:t>
            </a:r>
            <a:endParaRPr lang="en-GB" dirty="0"/>
          </a:p>
        </p:txBody>
      </p:sp>
      <p:sp>
        <p:nvSpPr>
          <p:cNvPr id="3" name="Content Placeholder 2"/>
          <p:cNvSpPr>
            <a:spLocks noGrp="1"/>
          </p:cNvSpPr>
          <p:nvPr>
            <p:ph idx="1"/>
          </p:nvPr>
        </p:nvSpPr>
        <p:spPr>
          <a:xfrm>
            <a:off x="1463040" y="2119256"/>
            <a:ext cx="6196405" cy="4052943"/>
          </a:xfrm>
        </p:spPr>
        <p:txBody>
          <a:bodyPr>
            <a:normAutofit fontScale="85000" lnSpcReduction="10000"/>
          </a:bodyPr>
          <a:lstStyle/>
          <a:p>
            <a:r>
              <a:rPr lang="en-GB" dirty="0" smtClean="0"/>
              <a:t>‘</a:t>
            </a:r>
            <a:r>
              <a:rPr lang="en-GB" dirty="0"/>
              <a:t>Agnes’ a ‘19 year-old girl raised as a boy... [with]... female measurements... accompanied by a fully developed penis and </a:t>
            </a:r>
            <a:r>
              <a:rPr lang="en-GB" dirty="0" smtClean="0"/>
              <a:t>scrotum‘</a:t>
            </a:r>
          </a:p>
          <a:p>
            <a:r>
              <a:rPr lang="en-GB" dirty="0" smtClean="0"/>
              <a:t>She </a:t>
            </a:r>
            <a:r>
              <a:rPr lang="en-GB" dirty="0"/>
              <a:t>was raised as a male until the age of </a:t>
            </a:r>
            <a:r>
              <a:rPr lang="en-GB" dirty="0" smtClean="0"/>
              <a:t>17</a:t>
            </a:r>
          </a:p>
          <a:p>
            <a:r>
              <a:rPr lang="en-GB" dirty="0" smtClean="0"/>
              <a:t>Agnes</a:t>
            </a:r>
            <a:r>
              <a:rPr lang="en-GB" dirty="0"/>
              <a:t>’ appearance, </a:t>
            </a:r>
            <a:endParaRPr lang="en-GB" dirty="0" smtClean="0"/>
          </a:p>
          <a:p>
            <a:pPr lvl="1"/>
            <a:r>
              <a:rPr lang="en-GB" dirty="0" smtClean="0"/>
              <a:t>a </a:t>
            </a:r>
            <a:r>
              <a:rPr lang="en-GB" dirty="0"/>
              <a:t>38-25-38 female </a:t>
            </a:r>
            <a:r>
              <a:rPr lang="en-GB" dirty="0" smtClean="0"/>
              <a:t>body</a:t>
            </a:r>
          </a:p>
          <a:p>
            <a:pPr lvl="1"/>
            <a:r>
              <a:rPr lang="en-GB" dirty="0" smtClean="0"/>
              <a:t>small </a:t>
            </a:r>
            <a:r>
              <a:rPr lang="en-GB" dirty="0"/>
              <a:t>hands and </a:t>
            </a:r>
            <a:r>
              <a:rPr lang="en-GB" dirty="0" smtClean="0"/>
              <a:t>feet</a:t>
            </a:r>
          </a:p>
          <a:p>
            <a:pPr lvl="1"/>
            <a:r>
              <a:rPr lang="en-GB" dirty="0" smtClean="0"/>
              <a:t>These where </a:t>
            </a:r>
            <a:r>
              <a:rPr lang="en-GB" dirty="0"/>
              <a:t>contradictory to her genitalia; </a:t>
            </a:r>
            <a:endParaRPr lang="en-GB" dirty="0" smtClean="0"/>
          </a:p>
          <a:p>
            <a:r>
              <a:rPr lang="en-GB" dirty="0" smtClean="0"/>
              <a:t>One </a:t>
            </a:r>
            <a:r>
              <a:rPr lang="en-GB" dirty="0"/>
              <a:t>of the issues that she had to overcome was </a:t>
            </a:r>
            <a:endParaRPr lang="en-GB" dirty="0" smtClean="0"/>
          </a:p>
          <a:p>
            <a:pPr lvl="1"/>
            <a:r>
              <a:rPr lang="en-GB" dirty="0" smtClean="0"/>
              <a:t>‘</a:t>
            </a:r>
            <a:r>
              <a:rPr lang="en-GB" dirty="0"/>
              <a:t>managing’ her gender within society </a:t>
            </a:r>
            <a:endParaRPr lang="en-GB" dirty="0" smtClean="0"/>
          </a:p>
          <a:p>
            <a:pPr lvl="1"/>
            <a:r>
              <a:rPr lang="en-GB" dirty="0" smtClean="0"/>
              <a:t>to </a:t>
            </a:r>
            <a:r>
              <a:rPr lang="en-GB" dirty="0"/>
              <a:t>preserve her sense of </a:t>
            </a:r>
            <a:r>
              <a:rPr lang="en-GB" dirty="0" smtClean="0"/>
              <a:t>self</a:t>
            </a:r>
            <a:r>
              <a:rPr lang="en-GB" dirty="0"/>
              <a:t> </a:t>
            </a:r>
            <a:endParaRPr lang="en-GB" dirty="0" smtClean="0"/>
          </a:p>
          <a:p>
            <a:pPr lvl="1"/>
            <a:endParaRPr lang="en-GB" dirty="0" smtClean="0"/>
          </a:p>
          <a:p>
            <a:pPr marL="365760" lvl="1" indent="0" algn="r">
              <a:buNone/>
            </a:pPr>
            <a:r>
              <a:rPr lang="en-GB" sz="1400" dirty="0" smtClean="0"/>
              <a:t>(</a:t>
            </a:r>
            <a:r>
              <a:rPr lang="en-GB" sz="1400" dirty="0"/>
              <a:t>Garfunkel, 1967: </a:t>
            </a:r>
            <a:r>
              <a:rPr lang="en-GB" sz="1400" dirty="0" smtClean="0"/>
              <a:t>116-117</a:t>
            </a:r>
            <a:r>
              <a:rPr lang="en-GB" sz="1400" i="1" dirty="0"/>
              <a:t> cited in </a:t>
            </a:r>
            <a:r>
              <a:rPr lang="en-GB" sz="1400" dirty="0"/>
              <a:t>Harrison &amp; Hood-Williams, 2002: 184</a:t>
            </a:r>
            <a:r>
              <a:rPr lang="en-GB" sz="1400" dirty="0" smtClean="0"/>
              <a:t>)</a:t>
            </a:r>
          </a:p>
          <a:p>
            <a:endParaRPr lang="en-GB" dirty="0"/>
          </a:p>
        </p:txBody>
      </p:sp>
    </p:spTree>
    <p:extLst>
      <p:ext uri="{BB962C8B-B14F-4D97-AF65-F5344CB8AC3E}">
        <p14:creationId xmlns:p14="http://schemas.microsoft.com/office/powerpoint/2010/main" val="672254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Preserving Sense of Self: Witnessable Displays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Garfinkel (1990: 180 </a:t>
            </a:r>
            <a:r>
              <a:rPr lang="en-GB" i="1" dirty="0" smtClean="0"/>
              <a:t>cited in </a:t>
            </a:r>
            <a:r>
              <a:rPr lang="en-GB" dirty="0" smtClean="0"/>
              <a:t>Harrison &amp; Hood-Williams, 2002: 184) suggested </a:t>
            </a:r>
            <a:r>
              <a:rPr lang="en-GB" dirty="0"/>
              <a:t>that this was achieved through </a:t>
            </a:r>
            <a:endParaRPr lang="en-GB" dirty="0" smtClean="0"/>
          </a:p>
          <a:p>
            <a:pPr lvl="1"/>
            <a:r>
              <a:rPr lang="en-GB" dirty="0" smtClean="0"/>
              <a:t>‘</a:t>
            </a:r>
            <a:r>
              <a:rPr lang="en-GB" dirty="0"/>
              <a:t>witnessable displays of talk and conduct</a:t>
            </a:r>
            <a:r>
              <a:rPr lang="en-GB" dirty="0" smtClean="0"/>
              <a:t>’</a:t>
            </a:r>
          </a:p>
          <a:p>
            <a:r>
              <a:rPr lang="en-GB" dirty="0" smtClean="0"/>
              <a:t>Butler (1994: </a:t>
            </a:r>
            <a:r>
              <a:rPr lang="en-GB" dirty="0"/>
              <a:t>42) added that these could be considered as forms of </a:t>
            </a:r>
            <a:endParaRPr lang="en-GB" dirty="0" smtClean="0"/>
          </a:p>
          <a:p>
            <a:pPr lvl="1"/>
            <a:r>
              <a:rPr lang="en-GB" dirty="0" smtClean="0"/>
              <a:t>‘</a:t>
            </a:r>
            <a:r>
              <a:rPr lang="en-GB" dirty="0"/>
              <a:t>gender performance’. </a:t>
            </a:r>
            <a:endParaRPr lang="en-GB" dirty="0" smtClean="0"/>
          </a:p>
          <a:p>
            <a:pPr lvl="2"/>
            <a:r>
              <a:rPr lang="en-GB" dirty="0" smtClean="0"/>
              <a:t>‘</a:t>
            </a:r>
            <a:r>
              <a:rPr lang="en-GB" dirty="0"/>
              <a:t>to see things in the light of actors engaged in practical action, such that their actions can be seen to contribute reflexively to the sense of the activity they are engaged in’  </a:t>
            </a:r>
            <a:r>
              <a:rPr lang="en-GB" dirty="0" smtClean="0"/>
              <a:t>(McIlvenny, </a:t>
            </a:r>
            <a:r>
              <a:rPr lang="en-GB" dirty="0"/>
              <a:t>2002: 125</a:t>
            </a:r>
            <a:r>
              <a:rPr lang="en-GB" dirty="0" smtClean="0"/>
              <a:t>)</a:t>
            </a:r>
            <a:endParaRPr lang="en-GB" dirty="0"/>
          </a:p>
          <a:p>
            <a:endParaRPr lang="en-GB" dirty="0"/>
          </a:p>
        </p:txBody>
      </p:sp>
    </p:spTree>
    <p:extLst>
      <p:ext uri="{BB962C8B-B14F-4D97-AF65-F5344CB8AC3E}">
        <p14:creationId xmlns:p14="http://schemas.microsoft.com/office/powerpoint/2010/main" val="1499990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a:t>
            </a:r>
            <a:endParaRPr lang="en-GB" dirty="0"/>
          </a:p>
        </p:txBody>
      </p:sp>
      <p:sp>
        <p:nvSpPr>
          <p:cNvPr id="3" name="Content Placeholder 2"/>
          <p:cNvSpPr>
            <a:spLocks noGrp="1"/>
          </p:cNvSpPr>
          <p:nvPr>
            <p:ph idx="1"/>
          </p:nvPr>
        </p:nvSpPr>
        <p:spPr>
          <a:xfrm>
            <a:off x="1463040" y="2119256"/>
            <a:ext cx="6196405" cy="4129143"/>
          </a:xfrm>
        </p:spPr>
        <p:txBody>
          <a:bodyPr>
            <a:normAutofit fontScale="77500" lnSpcReduction="20000"/>
          </a:bodyPr>
          <a:lstStyle/>
          <a:p>
            <a:r>
              <a:rPr lang="en-GB" sz="2600" dirty="0"/>
              <a:t>Beyond this </a:t>
            </a:r>
            <a:r>
              <a:rPr lang="en-GB" sz="2600" u="sng" dirty="0"/>
              <a:t>essentialist</a:t>
            </a:r>
            <a:r>
              <a:rPr lang="en-GB" sz="2600" dirty="0"/>
              <a:t> </a:t>
            </a:r>
            <a:r>
              <a:rPr lang="en-GB" sz="2600" dirty="0" smtClean="0"/>
              <a:t>perspective</a:t>
            </a:r>
          </a:p>
          <a:p>
            <a:pPr lvl="1"/>
            <a:r>
              <a:rPr lang="en-GB" sz="2300" dirty="0" smtClean="0"/>
              <a:t>where </a:t>
            </a:r>
            <a:r>
              <a:rPr lang="en-GB" sz="2300" dirty="0"/>
              <a:t>sex is considered </a:t>
            </a:r>
            <a:r>
              <a:rPr lang="en-GB" sz="2300" dirty="0" smtClean="0"/>
              <a:t>biological</a:t>
            </a:r>
          </a:p>
          <a:p>
            <a:pPr lvl="1"/>
            <a:r>
              <a:rPr lang="en-GB" sz="2300" dirty="0" smtClean="0"/>
              <a:t>immutable </a:t>
            </a:r>
          </a:p>
          <a:p>
            <a:pPr lvl="1"/>
            <a:r>
              <a:rPr lang="en-GB" sz="2300" dirty="0" smtClean="0"/>
              <a:t>and fixed</a:t>
            </a:r>
          </a:p>
          <a:p>
            <a:r>
              <a:rPr lang="en-GB" sz="2600" dirty="0" smtClean="0"/>
              <a:t>The </a:t>
            </a:r>
            <a:r>
              <a:rPr lang="en-GB" sz="2600" u="sng" dirty="0"/>
              <a:t>constructionist</a:t>
            </a:r>
            <a:r>
              <a:rPr lang="en-GB" sz="2600" dirty="0"/>
              <a:t> thinking puts forward that the term gender can also include reference to </a:t>
            </a:r>
            <a:endParaRPr lang="en-GB" sz="2600" dirty="0" smtClean="0"/>
          </a:p>
          <a:p>
            <a:pPr lvl="1"/>
            <a:r>
              <a:rPr lang="en-GB" sz="2300" dirty="0" smtClean="0"/>
              <a:t>our </a:t>
            </a:r>
            <a:r>
              <a:rPr lang="en-GB" sz="2300" dirty="0"/>
              <a:t>social </a:t>
            </a:r>
            <a:endParaRPr lang="en-GB" sz="2300" dirty="0" smtClean="0"/>
          </a:p>
          <a:p>
            <a:pPr lvl="1"/>
            <a:r>
              <a:rPr lang="en-GB" sz="2300" dirty="0" smtClean="0"/>
              <a:t>and </a:t>
            </a:r>
            <a:r>
              <a:rPr lang="en-GB" sz="2300" dirty="0"/>
              <a:t>cultural characteristics </a:t>
            </a:r>
            <a:endParaRPr lang="en-GB" sz="2300" dirty="0" smtClean="0"/>
          </a:p>
          <a:p>
            <a:pPr lvl="1"/>
            <a:r>
              <a:rPr lang="en-GB" sz="2300" dirty="0" smtClean="0"/>
              <a:t>as </a:t>
            </a:r>
            <a:r>
              <a:rPr lang="en-GB" sz="2300" dirty="0"/>
              <a:t>well as to the bodies we </a:t>
            </a:r>
            <a:r>
              <a:rPr lang="en-GB" sz="2300" dirty="0" smtClean="0"/>
              <a:t>inhabit</a:t>
            </a:r>
          </a:p>
          <a:p>
            <a:r>
              <a:rPr lang="en-GB" sz="2600" dirty="0" smtClean="0"/>
              <a:t>This </a:t>
            </a:r>
            <a:r>
              <a:rPr lang="en-GB" sz="2600" dirty="0"/>
              <a:t>allows for </a:t>
            </a:r>
            <a:endParaRPr lang="en-GB" sz="2600" dirty="0" smtClean="0"/>
          </a:p>
          <a:p>
            <a:pPr lvl="1"/>
            <a:r>
              <a:rPr lang="en-GB" sz="2300" dirty="0" smtClean="0"/>
              <a:t>the </a:t>
            </a:r>
            <a:r>
              <a:rPr lang="en-GB" sz="2300" dirty="0"/>
              <a:t>interconnections between culture and the body to be explored </a:t>
            </a:r>
            <a:endParaRPr lang="en-GB" sz="2300" dirty="0" smtClean="0"/>
          </a:p>
          <a:p>
            <a:pPr lvl="1"/>
            <a:r>
              <a:rPr lang="en-GB" sz="2300" dirty="0" smtClean="0"/>
              <a:t>rather </a:t>
            </a:r>
            <a:r>
              <a:rPr lang="en-GB" sz="2300" dirty="0"/>
              <a:t>than seeing sex and gender as distinct and </a:t>
            </a:r>
            <a:r>
              <a:rPr lang="en-GB" sz="2300" dirty="0" smtClean="0"/>
              <a:t>separate</a:t>
            </a:r>
          </a:p>
          <a:p>
            <a:pPr marL="365760" lvl="1" indent="0" algn="r">
              <a:buNone/>
            </a:pPr>
            <a:r>
              <a:rPr lang="en-GB" sz="2400" dirty="0"/>
              <a:t>(Woodward, 2004: 21) </a:t>
            </a:r>
          </a:p>
          <a:p>
            <a:pPr lvl="1"/>
            <a:endParaRPr lang="en-GB" dirty="0" smtClean="0"/>
          </a:p>
          <a:p>
            <a:pPr marL="0" indent="0">
              <a:buNone/>
            </a:pPr>
            <a:endParaRPr lang="en-GB" dirty="0"/>
          </a:p>
        </p:txBody>
      </p:sp>
    </p:spTree>
    <p:extLst>
      <p:ext uri="{BB962C8B-B14F-4D97-AF65-F5344CB8AC3E}">
        <p14:creationId xmlns:p14="http://schemas.microsoft.com/office/powerpoint/2010/main" val="1922904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 of Gender</a:t>
            </a:r>
            <a:endParaRPr lang="en-GB" dirty="0"/>
          </a:p>
        </p:txBody>
      </p:sp>
      <p:sp>
        <p:nvSpPr>
          <p:cNvPr id="3" name="Content Placeholder 2"/>
          <p:cNvSpPr>
            <a:spLocks noGrp="1"/>
          </p:cNvSpPr>
          <p:nvPr>
            <p:ph idx="1"/>
          </p:nvPr>
        </p:nvSpPr>
        <p:spPr/>
        <p:txBody>
          <a:bodyPr/>
          <a:lstStyle/>
          <a:p>
            <a:r>
              <a:rPr lang="en-GB" dirty="0" smtClean="0"/>
              <a:t>‘Gender </a:t>
            </a:r>
            <a:r>
              <a:rPr lang="en-GB" dirty="0"/>
              <a:t>describes the systematic structuring of certain behaviours and practices which are associated with women or with men in particular societies</a:t>
            </a:r>
            <a:r>
              <a:rPr lang="en-GB" dirty="0" smtClean="0"/>
              <a:t>’</a:t>
            </a:r>
          </a:p>
          <a:p>
            <a:pPr marL="0" indent="0" algn="r">
              <a:buNone/>
            </a:pPr>
            <a:r>
              <a:rPr lang="en-GB" sz="2000" dirty="0" smtClean="0"/>
              <a:t>(</a:t>
            </a:r>
            <a:r>
              <a:rPr lang="en-GB" sz="2000" dirty="0"/>
              <a:t>Woodward, 2004: 21) </a:t>
            </a:r>
          </a:p>
          <a:p>
            <a:endParaRPr lang="en-GB" dirty="0"/>
          </a:p>
        </p:txBody>
      </p:sp>
    </p:spTree>
    <p:extLst>
      <p:ext uri="{BB962C8B-B14F-4D97-AF65-F5344CB8AC3E}">
        <p14:creationId xmlns:p14="http://schemas.microsoft.com/office/powerpoint/2010/main" val="705174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a:t>
            </a:r>
            <a:endParaRPr lang="en-GB" dirty="0"/>
          </a:p>
        </p:txBody>
      </p:sp>
      <p:sp>
        <p:nvSpPr>
          <p:cNvPr id="3" name="Content Placeholder 2"/>
          <p:cNvSpPr>
            <a:spLocks noGrp="1"/>
          </p:cNvSpPr>
          <p:nvPr>
            <p:ph idx="1"/>
          </p:nvPr>
        </p:nvSpPr>
        <p:spPr/>
        <p:txBody>
          <a:bodyPr>
            <a:normAutofit/>
          </a:bodyPr>
          <a:lstStyle/>
          <a:p>
            <a:r>
              <a:rPr lang="en-GB" dirty="0"/>
              <a:t>Since the 1960s understanding surrounding gender formation has moved </a:t>
            </a:r>
            <a:endParaRPr lang="en-GB" dirty="0" smtClean="0"/>
          </a:p>
          <a:p>
            <a:pPr lvl="1"/>
            <a:r>
              <a:rPr lang="en-GB" dirty="0" smtClean="0"/>
              <a:t>from </a:t>
            </a:r>
            <a:r>
              <a:rPr lang="en-GB" dirty="0"/>
              <a:t>an </a:t>
            </a:r>
            <a:r>
              <a:rPr lang="en-GB" u="sng" dirty="0"/>
              <a:t>essentialist</a:t>
            </a:r>
            <a:r>
              <a:rPr lang="en-GB" dirty="0"/>
              <a:t> or </a:t>
            </a:r>
            <a:r>
              <a:rPr lang="en-GB" u="sng" dirty="0"/>
              <a:t>biological</a:t>
            </a:r>
            <a:r>
              <a:rPr lang="en-GB" dirty="0"/>
              <a:t> position </a:t>
            </a:r>
            <a:endParaRPr lang="en-GB" dirty="0" smtClean="0"/>
          </a:p>
          <a:p>
            <a:pPr lvl="1"/>
            <a:r>
              <a:rPr lang="en-GB" dirty="0" smtClean="0"/>
              <a:t>to </a:t>
            </a:r>
            <a:r>
              <a:rPr lang="en-GB" dirty="0"/>
              <a:t>viewing it as a </a:t>
            </a:r>
            <a:r>
              <a:rPr lang="en-GB" u="sng" dirty="0"/>
              <a:t>socio-cultural</a:t>
            </a:r>
            <a:r>
              <a:rPr lang="en-GB" dirty="0"/>
              <a:t> process which starts in early </a:t>
            </a:r>
            <a:r>
              <a:rPr lang="en-GB" dirty="0" smtClean="0"/>
              <a:t>childhood</a:t>
            </a:r>
          </a:p>
          <a:p>
            <a:endParaRPr lang="en-GB" dirty="0"/>
          </a:p>
        </p:txBody>
      </p:sp>
    </p:spTree>
    <p:extLst>
      <p:ext uri="{BB962C8B-B14F-4D97-AF65-F5344CB8AC3E}">
        <p14:creationId xmlns:p14="http://schemas.microsoft.com/office/powerpoint/2010/main" val="1883654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Constructing Meaning</a:t>
            </a:r>
            <a:endParaRPr lang="en-GB" dirty="0"/>
          </a:p>
        </p:txBody>
      </p:sp>
      <p:sp>
        <p:nvSpPr>
          <p:cNvPr id="3" name="Content Placeholder 2"/>
          <p:cNvSpPr>
            <a:spLocks noGrp="1"/>
          </p:cNvSpPr>
          <p:nvPr>
            <p:ph idx="1"/>
          </p:nvPr>
        </p:nvSpPr>
        <p:spPr/>
        <p:txBody>
          <a:bodyPr>
            <a:normAutofit/>
          </a:bodyPr>
          <a:lstStyle/>
          <a:p>
            <a:r>
              <a:rPr lang="en-GB" dirty="0" smtClean="0"/>
              <a:t>When </a:t>
            </a:r>
            <a:r>
              <a:rPr lang="en-GB" dirty="0"/>
              <a:t>individuals meet </a:t>
            </a:r>
            <a:endParaRPr lang="en-GB" dirty="0" smtClean="0"/>
          </a:p>
          <a:p>
            <a:pPr lvl="1"/>
            <a:r>
              <a:rPr lang="en-GB" dirty="0" smtClean="0"/>
              <a:t>they </a:t>
            </a:r>
            <a:r>
              <a:rPr lang="en-GB" dirty="0"/>
              <a:t>do not focus on physical genital attributes to identify each other’s ‘sex</a:t>
            </a:r>
            <a:r>
              <a:rPr lang="en-GB" dirty="0" smtClean="0"/>
              <a:t>’;</a:t>
            </a:r>
          </a:p>
          <a:p>
            <a:pPr lvl="1"/>
            <a:r>
              <a:rPr lang="en-GB" dirty="0" smtClean="0"/>
              <a:t>rather </a:t>
            </a:r>
            <a:r>
              <a:rPr lang="en-GB" dirty="0"/>
              <a:t>they focus on clothing and behaviour </a:t>
            </a:r>
            <a:endParaRPr lang="en-GB" dirty="0" smtClean="0"/>
          </a:p>
          <a:p>
            <a:pPr lvl="1"/>
            <a:r>
              <a:rPr lang="en-GB" dirty="0" smtClean="0"/>
              <a:t>in </a:t>
            </a:r>
            <a:r>
              <a:rPr lang="en-GB" dirty="0"/>
              <a:t>conjunction with ‘sex related characteristics such as height or muscularity</a:t>
            </a:r>
            <a:r>
              <a:rPr lang="en-GB" dirty="0" smtClean="0"/>
              <a:t>’</a:t>
            </a:r>
            <a:r>
              <a:rPr lang="en-GB" dirty="0"/>
              <a:t> </a:t>
            </a:r>
            <a:endParaRPr lang="en-GB" dirty="0" smtClean="0"/>
          </a:p>
          <a:p>
            <a:pPr marL="365760" lvl="1" indent="0" algn="r">
              <a:buNone/>
            </a:pPr>
            <a:r>
              <a:rPr lang="en-GB" dirty="0" smtClean="0"/>
              <a:t>(</a:t>
            </a:r>
            <a:r>
              <a:rPr lang="en-GB" dirty="0"/>
              <a:t>Unger and Crawford, 1992: 17-18) </a:t>
            </a:r>
          </a:p>
        </p:txBody>
      </p:sp>
    </p:spTree>
    <p:extLst>
      <p:ext uri="{BB962C8B-B14F-4D97-AF65-F5344CB8AC3E}">
        <p14:creationId xmlns:p14="http://schemas.microsoft.com/office/powerpoint/2010/main" val="2720441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Assigning a Sex Category</a:t>
            </a:r>
            <a:endParaRPr lang="en-GB" dirty="0"/>
          </a:p>
        </p:txBody>
      </p:sp>
      <p:sp>
        <p:nvSpPr>
          <p:cNvPr id="3" name="Content Placeholder 2"/>
          <p:cNvSpPr>
            <a:spLocks noGrp="1"/>
          </p:cNvSpPr>
          <p:nvPr>
            <p:ph idx="1"/>
          </p:nvPr>
        </p:nvSpPr>
        <p:spPr>
          <a:xfrm>
            <a:off x="1463040" y="2119256"/>
            <a:ext cx="6196405" cy="4129143"/>
          </a:xfrm>
        </p:spPr>
        <p:txBody>
          <a:bodyPr>
            <a:normAutofit lnSpcReduction="10000"/>
          </a:bodyPr>
          <a:lstStyle/>
          <a:p>
            <a:r>
              <a:rPr lang="en-GB" dirty="0"/>
              <a:t>When assigning a sex category to an individual </a:t>
            </a:r>
            <a:endParaRPr lang="en-GB" dirty="0" smtClean="0"/>
          </a:p>
          <a:p>
            <a:pPr lvl="1"/>
            <a:r>
              <a:rPr lang="en-GB" dirty="0" smtClean="0"/>
              <a:t>attention </a:t>
            </a:r>
            <a:r>
              <a:rPr lang="en-GB" dirty="0"/>
              <a:t>does not need to be paid solely to the ‘physiological criteria’ alone </a:t>
            </a:r>
            <a:endParaRPr lang="en-GB" dirty="0" smtClean="0"/>
          </a:p>
          <a:p>
            <a:pPr lvl="1"/>
            <a:r>
              <a:rPr lang="en-GB" dirty="0" smtClean="0"/>
              <a:t>but </a:t>
            </a:r>
            <a:r>
              <a:rPr lang="en-GB" dirty="0"/>
              <a:t>is also understood in conjunction with the social </a:t>
            </a:r>
            <a:r>
              <a:rPr lang="en-GB" dirty="0" smtClean="0"/>
              <a:t>process</a:t>
            </a:r>
          </a:p>
          <a:p>
            <a:r>
              <a:rPr lang="en-GB" dirty="0" smtClean="0"/>
              <a:t>‘Constructionist </a:t>
            </a:r>
            <a:r>
              <a:rPr lang="en-GB" dirty="0"/>
              <a:t>thinking’ explores gender within </a:t>
            </a:r>
            <a:endParaRPr lang="en-GB" dirty="0" smtClean="0"/>
          </a:p>
          <a:p>
            <a:pPr lvl="1"/>
            <a:r>
              <a:rPr lang="en-GB" dirty="0" smtClean="0"/>
              <a:t>‘</a:t>
            </a:r>
            <a:r>
              <a:rPr lang="en-GB" dirty="0"/>
              <a:t>socialization and contextual explanations’ </a:t>
            </a:r>
            <a:endParaRPr lang="en-GB" dirty="0" smtClean="0"/>
          </a:p>
          <a:p>
            <a:pPr marL="0" indent="0" algn="r">
              <a:buNone/>
            </a:pPr>
            <a:r>
              <a:rPr lang="en-GB" sz="1900" dirty="0" smtClean="0"/>
              <a:t>(</a:t>
            </a:r>
            <a:r>
              <a:rPr lang="en-GB" sz="1900" dirty="0"/>
              <a:t>Hollander </a:t>
            </a:r>
            <a:r>
              <a:rPr lang="en-GB" sz="1900" i="1" dirty="0"/>
              <a:t>et al, </a:t>
            </a:r>
            <a:r>
              <a:rPr lang="en-GB" sz="1900" dirty="0"/>
              <a:t>2011: 41</a:t>
            </a:r>
            <a:r>
              <a:rPr lang="en-GB" sz="1900" dirty="0" smtClean="0"/>
              <a:t>)</a:t>
            </a:r>
          </a:p>
          <a:p>
            <a:endParaRPr lang="en-GB" dirty="0"/>
          </a:p>
        </p:txBody>
      </p:sp>
    </p:spTree>
    <p:extLst>
      <p:ext uri="{BB962C8B-B14F-4D97-AF65-F5344CB8AC3E}">
        <p14:creationId xmlns:p14="http://schemas.microsoft.com/office/powerpoint/2010/main" val="203043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Feminine &amp; Masculine</a:t>
            </a:r>
            <a:endParaRPr lang="en-GB" dirty="0"/>
          </a:p>
        </p:txBody>
      </p:sp>
      <p:sp>
        <p:nvSpPr>
          <p:cNvPr id="3" name="Content Placeholder 2"/>
          <p:cNvSpPr>
            <a:spLocks noGrp="1"/>
          </p:cNvSpPr>
          <p:nvPr>
            <p:ph idx="1"/>
          </p:nvPr>
        </p:nvSpPr>
        <p:spPr/>
        <p:txBody>
          <a:bodyPr>
            <a:normAutofit/>
          </a:bodyPr>
          <a:lstStyle/>
          <a:p>
            <a:r>
              <a:rPr lang="en-GB" dirty="0"/>
              <a:t>Feminine and masculine terms and vocabulary </a:t>
            </a:r>
            <a:r>
              <a:rPr lang="en-GB" dirty="0" smtClean="0"/>
              <a:t>are </a:t>
            </a:r>
            <a:r>
              <a:rPr lang="en-GB" dirty="0"/>
              <a:t>applied </a:t>
            </a:r>
            <a:r>
              <a:rPr lang="en-GB" dirty="0" smtClean="0"/>
              <a:t>to</a:t>
            </a:r>
          </a:p>
          <a:p>
            <a:pPr lvl="1"/>
            <a:r>
              <a:rPr lang="en-GB" dirty="0" smtClean="0"/>
              <a:t>‘socialization </a:t>
            </a:r>
            <a:r>
              <a:rPr lang="en-GB" dirty="0"/>
              <a:t>and contextual </a:t>
            </a:r>
            <a:r>
              <a:rPr lang="en-GB" dirty="0" smtClean="0"/>
              <a:t>explanations’ or </a:t>
            </a:r>
            <a:r>
              <a:rPr lang="en-GB" dirty="0"/>
              <a:t>characteristics </a:t>
            </a:r>
            <a:endParaRPr lang="en-GB" dirty="0" smtClean="0"/>
          </a:p>
          <a:p>
            <a:pPr lvl="1"/>
            <a:r>
              <a:rPr lang="en-GB" dirty="0" smtClean="0"/>
              <a:t>which </a:t>
            </a:r>
            <a:r>
              <a:rPr lang="en-GB" dirty="0"/>
              <a:t>particular societies and </a:t>
            </a:r>
            <a:r>
              <a:rPr lang="en-GB" dirty="0" smtClean="0"/>
              <a:t>cultures</a:t>
            </a:r>
          </a:p>
          <a:p>
            <a:pPr lvl="2"/>
            <a:r>
              <a:rPr lang="en-GB" dirty="0" smtClean="0"/>
              <a:t>associate </a:t>
            </a:r>
            <a:r>
              <a:rPr lang="en-GB" dirty="0"/>
              <a:t>with, or, prescribe to, </a:t>
            </a:r>
            <a:endParaRPr lang="en-GB" dirty="0" smtClean="0"/>
          </a:p>
          <a:p>
            <a:pPr lvl="3"/>
            <a:r>
              <a:rPr lang="en-GB" dirty="0" smtClean="0"/>
              <a:t>women </a:t>
            </a:r>
          </a:p>
          <a:p>
            <a:pPr lvl="3"/>
            <a:r>
              <a:rPr lang="en-GB" dirty="0" smtClean="0"/>
              <a:t>and men</a:t>
            </a:r>
          </a:p>
          <a:p>
            <a:pPr marL="0" indent="0" algn="r">
              <a:buNone/>
            </a:pPr>
            <a:r>
              <a:rPr lang="en-GB" sz="1800" dirty="0"/>
              <a:t>(Hollander </a:t>
            </a:r>
            <a:r>
              <a:rPr lang="en-GB" sz="1800" i="1" dirty="0"/>
              <a:t>et al, </a:t>
            </a:r>
            <a:r>
              <a:rPr lang="en-GB" sz="1800" dirty="0"/>
              <a:t>2011: 41)</a:t>
            </a:r>
          </a:p>
        </p:txBody>
      </p:sp>
    </p:spTree>
    <p:extLst>
      <p:ext uri="{BB962C8B-B14F-4D97-AF65-F5344CB8AC3E}">
        <p14:creationId xmlns:p14="http://schemas.microsoft.com/office/powerpoint/2010/main" val="2947785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Stereotypical?</a:t>
            </a:r>
            <a:endParaRPr lang="en-GB" dirty="0"/>
          </a:p>
        </p:txBody>
      </p:sp>
      <p:sp>
        <p:nvSpPr>
          <p:cNvPr id="3" name="Content Placeholder 2"/>
          <p:cNvSpPr>
            <a:spLocks noGrp="1"/>
          </p:cNvSpPr>
          <p:nvPr>
            <p:ph idx="1"/>
          </p:nvPr>
        </p:nvSpPr>
        <p:spPr>
          <a:xfrm>
            <a:off x="1463040" y="2119256"/>
            <a:ext cx="6196405" cy="3976743"/>
          </a:xfrm>
        </p:spPr>
        <p:txBody>
          <a:bodyPr>
            <a:noAutofit/>
          </a:bodyPr>
          <a:lstStyle/>
          <a:p>
            <a:pPr marL="274320" lvl="3" indent="-274320"/>
            <a:r>
              <a:rPr lang="en-GB" sz="2000" dirty="0" smtClean="0"/>
              <a:t>These terms and vocabulary are </a:t>
            </a:r>
            <a:r>
              <a:rPr lang="en-GB" sz="2000" dirty="0"/>
              <a:t>to some </a:t>
            </a:r>
            <a:r>
              <a:rPr lang="en-GB" sz="2000" dirty="0" smtClean="0"/>
              <a:t>degree</a:t>
            </a:r>
          </a:p>
          <a:p>
            <a:pPr marL="640080" lvl="4" indent="-274320"/>
            <a:r>
              <a:rPr lang="en-GB" sz="1800" dirty="0" smtClean="0"/>
              <a:t>stereotypical </a:t>
            </a:r>
            <a:r>
              <a:rPr lang="en-GB" sz="1800" dirty="0"/>
              <a:t>in </a:t>
            </a:r>
            <a:r>
              <a:rPr lang="en-GB" sz="1800" dirty="0" smtClean="0"/>
              <a:t>nature</a:t>
            </a:r>
          </a:p>
          <a:p>
            <a:pPr marL="274320" lvl="3" indent="-274320"/>
            <a:r>
              <a:rPr lang="en-GB" sz="2000" dirty="0" smtClean="0"/>
              <a:t>When </a:t>
            </a:r>
            <a:r>
              <a:rPr lang="en-GB" sz="2000" dirty="0"/>
              <a:t>considering characteristics which are associated with either femininity or masculinity </a:t>
            </a:r>
            <a:endParaRPr lang="en-GB" sz="2000" dirty="0" smtClean="0"/>
          </a:p>
          <a:p>
            <a:pPr marL="640080" lvl="4" indent="-274320"/>
            <a:r>
              <a:rPr lang="en-GB" sz="1800" dirty="0" smtClean="0"/>
              <a:t>the </a:t>
            </a:r>
            <a:r>
              <a:rPr lang="en-GB" sz="1800" dirty="0"/>
              <a:t>use of vocabulary often tells us </a:t>
            </a:r>
            <a:endParaRPr lang="en-GB" sz="1800" dirty="0" smtClean="0"/>
          </a:p>
          <a:p>
            <a:pPr marL="1005840" lvl="5" indent="-274320"/>
            <a:r>
              <a:rPr lang="en-GB" sz="1800" dirty="0" smtClean="0">
                <a:solidFill>
                  <a:srgbClr val="FF0000"/>
                </a:solidFill>
              </a:rPr>
              <a:t>more </a:t>
            </a:r>
            <a:r>
              <a:rPr lang="en-GB" sz="1800" dirty="0">
                <a:solidFill>
                  <a:srgbClr val="FF0000"/>
                </a:solidFill>
              </a:rPr>
              <a:t>about the culture or society </a:t>
            </a:r>
            <a:endParaRPr lang="en-GB" sz="1800" dirty="0" smtClean="0">
              <a:solidFill>
                <a:srgbClr val="FF0000"/>
              </a:solidFill>
            </a:endParaRPr>
          </a:p>
          <a:p>
            <a:pPr marL="640080" lvl="4" indent="-274320"/>
            <a:r>
              <a:rPr lang="en-GB" sz="1800" dirty="0" smtClean="0"/>
              <a:t>within </a:t>
            </a:r>
            <a:r>
              <a:rPr lang="en-GB" sz="1800" dirty="0"/>
              <a:t>which an individual is </a:t>
            </a:r>
            <a:r>
              <a:rPr lang="en-GB" sz="1800" dirty="0" smtClean="0"/>
              <a:t>situated</a:t>
            </a:r>
          </a:p>
          <a:p>
            <a:pPr marL="1005840" lvl="5" indent="-274320"/>
            <a:r>
              <a:rPr lang="en-GB" sz="1800" dirty="0" smtClean="0">
                <a:solidFill>
                  <a:srgbClr val="FF0000"/>
                </a:solidFill>
              </a:rPr>
              <a:t>with </a:t>
            </a:r>
            <a:r>
              <a:rPr lang="en-GB" sz="1800" dirty="0">
                <a:solidFill>
                  <a:srgbClr val="FF0000"/>
                </a:solidFill>
              </a:rPr>
              <a:t>its associated norms and </a:t>
            </a:r>
            <a:r>
              <a:rPr lang="en-GB" sz="1800" dirty="0" smtClean="0">
                <a:solidFill>
                  <a:srgbClr val="FF0000"/>
                </a:solidFill>
              </a:rPr>
              <a:t>values</a:t>
            </a:r>
          </a:p>
          <a:p>
            <a:pPr marL="640080" lvl="4" indent="-274320"/>
            <a:r>
              <a:rPr lang="en-GB" sz="1800" dirty="0" smtClean="0"/>
              <a:t>rather </a:t>
            </a:r>
            <a:r>
              <a:rPr lang="en-GB" sz="1800" dirty="0"/>
              <a:t>than the gender of the person being </a:t>
            </a:r>
            <a:r>
              <a:rPr lang="en-GB" sz="1800" dirty="0" smtClean="0"/>
              <a:t>described</a:t>
            </a:r>
          </a:p>
          <a:p>
            <a:pPr marL="365760" lvl="4" indent="0" algn="r">
              <a:buNone/>
            </a:pPr>
            <a:r>
              <a:rPr lang="en-GB" sz="1800" dirty="0"/>
              <a:t>(Hollander </a:t>
            </a:r>
            <a:r>
              <a:rPr lang="en-GB" sz="1800" i="1" dirty="0"/>
              <a:t>et al, </a:t>
            </a:r>
            <a:r>
              <a:rPr lang="en-GB" sz="1800" dirty="0"/>
              <a:t>2011: 41)</a:t>
            </a:r>
          </a:p>
          <a:p>
            <a:pPr marL="640080" lvl="4" indent="-274320"/>
            <a:endParaRPr lang="en-GB" sz="1800" dirty="0"/>
          </a:p>
        </p:txBody>
      </p:sp>
    </p:spTree>
    <p:extLst>
      <p:ext uri="{BB962C8B-B14F-4D97-AF65-F5344CB8AC3E}">
        <p14:creationId xmlns:p14="http://schemas.microsoft.com/office/powerpoint/2010/main" val="1145396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Butler (2004: 42)</a:t>
            </a:r>
            <a:br>
              <a:rPr lang="en-GB" dirty="0" smtClean="0"/>
            </a:br>
            <a:r>
              <a:rPr lang="en-GB" dirty="0" smtClean="0"/>
              <a:t>Beyond the Binary</a:t>
            </a:r>
            <a:endParaRPr lang="en-GB" dirty="0"/>
          </a:p>
        </p:txBody>
      </p:sp>
      <p:sp>
        <p:nvSpPr>
          <p:cNvPr id="3" name="Content Placeholder 2"/>
          <p:cNvSpPr>
            <a:spLocks noGrp="1"/>
          </p:cNvSpPr>
          <p:nvPr>
            <p:ph idx="1"/>
          </p:nvPr>
        </p:nvSpPr>
        <p:spPr>
          <a:xfrm>
            <a:off x="1463040" y="2119256"/>
            <a:ext cx="6196405" cy="4052943"/>
          </a:xfrm>
        </p:spPr>
        <p:txBody>
          <a:bodyPr>
            <a:normAutofit fontScale="92500" lnSpcReduction="20000"/>
          </a:bodyPr>
          <a:lstStyle/>
          <a:p>
            <a:pPr algn="just"/>
            <a:r>
              <a:rPr lang="en-GB" i="1" dirty="0"/>
              <a:t>‘Gender is the apparatus by which the </a:t>
            </a:r>
            <a:r>
              <a:rPr lang="en-GB" i="1" dirty="0">
                <a:solidFill>
                  <a:srgbClr val="FF0000"/>
                </a:solidFill>
              </a:rPr>
              <a:t>production</a:t>
            </a:r>
            <a:r>
              <a:rPr lang="en-GB" i="1" dirty="0"/>
              <a:t> and </a:t>
            </a:r>
            <a:r>
              <a:rPr lang="en-GB" i="1" dirty="0">
                <a:solidFill>
                  <a:srgbClr val="FF0000"/>
                </a:solidFill>
              </a:rPr>
              <a:t>normalisation</a:t>
            </a:r>
            <a:r>
              <a:rPr lang="en-GB" i="1" dirty="0"/>
              <a:t> of masculine and feminine take place along with the interstitial forms of </a:t>
            </a:r>
            <a:r>
              <a:rPr lang="en-GB" i="1" dirty="0">
                <a:solidFill>
                  <a:srgbClr val="FF0000"/>
                </a:solidFill>
              </a:rPr>
              <a:t>hormonal, chromosomal, psychic, and performative that gender </a:t>
            </a:r>
            <a:r>
              <a:rPr lang="en-GB" i="1" dirty="0"/>
              <a:t>assumes. </a:t>
            </a:r>
            <a:r>
              <a:rPr lang="en-GB" i="1" dirty="0" smtClean="0"/>
              <a:t>To </a:t>
            </a:r>
            <a:r>
              <a:rPr lang="en-GB" i="1" dirty="0"/>
              <a:t>assume that gender always and exclusively means the matrix of the “masculine” and “feminine” is precisely to miss the critical point that </a:t>
            </a:r>
            <a:r>
              <a:rPr lang="en-GB" i="1" dirty="0" smtClean="0"/>
              <a:t>the </a:t>
            </a:r>
            <a:r>
              <a:rPr lang="en-GB" i="1" dirty="0"/>
              <a:t>production of that coherent binary is contingent, that it comes at a </a:t>
            </a:r>
            <a:r>
              <a:rPr lang="en-GB" i="1" dirty="0" smtClean="0"/>
              <a:t>cost, and </a:t>
            </a:r>
            <a:r>
              <a:rPr lang="en-GB" i="1" dirty="0"/>
              <a:t>that those permutations of gender which do not fit the binary are as much a part of gender as its most normative instance</a:t>
            </a:r>
            <a:r>
              <a:rPr lang="en-GB" i="1" dirty="0" smtClean="0"/>
              <a:t>’</a:t>
            </a:r>
            <a:endParaRPr lang="en-GB" i="1" dirty="0"/>
          </a:p>
        </p:txBody>
      </p:sp>
    </p:spTree>
    <p:extLst>
      <p:ext uri="{BB962C8B-B14F-4D97-AF65-F5344CB8AC3E}">
        <p14:creationId xmlns:p14="http://schemas.microsoft.com/office/powerpoint/2010/main" val="1367050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Early Socialisation</a:t>
            </a:r>
            <a:br>
              <a:rPr lang="en-GB" dirty="0" smtClean="0"/>
            </a:br>
            <a:r>
              <a:rPr lang="en-GB" dirty="0" smtClean="0"/>
              <a:t>and Gender</a:t>
            </a:r>
            <a:endParaRPr lang="en-GB" dirty="0"/>
          </a:p>
        </p:txBody>
      </p:sp>
      <p:sp>
        <p:nvSpPr>
          <p:cNvPr id="3" name="Content Placeholder 2"/>
          <p:cNvSpPr>
            <a:spLocks noGrp="1"/>
          </p:cNvSpPr>
          <p:nvPr>
            <p:ph idx="1"/>
          </p:nvPr>
        </p:nvSpPr>
        <p:spPr/>
        <p:txBody>
          <a:bodyPr>
            <a:normAutofit/>
          </a:bodyPr>
          <a:lstStyle/>
          <a:p>
            <a:r>
              <a:rPr lang="en-GB" dirty="0" smtClean="0"/>
              <a:t>The </a:t>
            </a:r>
            <a:r>
              <a:rPr lang="en-GB" dirty="0"/>
              <a:t>early socialisation of children indicates that </a:t>
            </a:r>
            <a:endParaRPr lang="en-GB" dirty="0" smtClean="0"/>
          </a:p>
          <a:p>
            <a:pPr lvl="1"/>
            <a:r>
              <a:rPr lang="en-GB" dirty="0" smtClean="0"/>
              <a:t>they </a:t>
            </a:r>
            <a:r>
              <a:rPr lang="en-GB" dirty="0"/>
              <a:t>exhibit preferences, behaviours and traits which are considered </a:t>
            </a:r>
            <a:endParaRPr lang="en-GB" dirty="0" smtClean="0"/>
          </a:p>
          <a:p>
            <a:pPr lvl="2"/>
            <a:r>
              <a:rPr lang="en-GB" dirty="0" smtClean="0"/>
              <a:t>‘</a:t>
            </a:r>
            <a:r>
              <a:rPr lang="en-GB" dirty="0"/>
              <a:t>gender appropriate’ </a:t>
            </a:r>
          </a:p>
          <a:p>
            <a:pPr lvl="2"/>
            <a:r>
              <a:rPr lang="en-GB" dirty="0" smtClean="0"/>
              <a:t>and </a:t>
            </a:r>
            <a:r>
              <a:rPr lang="en-GB" dirty="0"/>
              <a:t>support the ‘norms’ of their culture and society </a:t>
            </a:r>
            <a:endParaRPr lang="en-GB" dirty="0" smtClean="0"/>
          </a:p>
          <a:p>
            <a:pPr lvl="2"/>
            <a:r>
              <a:rPr lang="en-GB" dirty="0" smtClean="0"/>
              <a:t>within </a:t>
            </a:r>
            <a:r>
              <a:rPr lang="en-GB" dirty="0"/>
              <a:t>a gender-labelling paradigm </a:t>
            </a:r>
            <a:endParaRPr lang="en-GB" dirty="0" smtClean="0"/>
          </a:p>
          <a:p>
            <a:pPr marL="365760" lvl="1" indent="0" algn="r">
              <a:buNone/>
            </a:pPr>
            <a:r>
              <a:rPr lang="en-GB" sz="1800" dirty="0" smtClean="0"/>
              <a:t>(</a:t>
            </a:r>
            <a:r>
              <a:rPr lang="en-GB" sz="1800" dirty="0"/>
              <a:t>Benson &amp; Haith, 2009: 168</a:t>
            </a:r>
            <a:r>
              <a:rPr lang="en-GB" sz="1800" dirty="0" smtClean="0"/>
              <a:t>) </a:t>
            </a:r>
            <a:endParaRPr lang="en-GB" sz="1800" dirty="0"/>
          </a:p>
        </p:txBody>
      </p:sp>
    </p:spTree>
    <p:extLst>
      <p:ext uri="{BB962C8B-B14F-4D97-AF65-F5344CB8AC3E}">
        <p14:creationId xmlns:p14="http://schemas.microsoft.com/office/powerpoint/2010/main" val="3521326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Self-Categorisation</a:t>
            </a:r>
            <a:endParaRPr lang="en-GB" dirty="0"/>
          </a:p>
        </p:txBody>
      </p:sp>
      <p:sp>
        <p:nvSpPr>
          <p:cNvPr id="3" name="Content Placeholder 2"/>
          <p:cNvSpPr>
            <a:spLocks noGrp="1"/>
          </p:cNvSpPr>
          <p:nvPr>
            <p:ph idx="1"/>
          </p:nvPr>
        </p:nvSpPr>
        <p:spPr/>
        <p:txBody>
          <a:bodyPr>
            <a:normAutofit/>
          </a:bodyPr>
          <a:lstStyle/>
          <a:p>
            <a:r>
              <a:rPr lang="en-GB" dirty="0" smtClean="0"/>
              <a:t>Self-categorisation </a:t>
            </a:r>
            <a:r>
              <a:rPr lang="en-GB" dirty="0"/>
              <a:t>in children is often consistent by </a:t>
            </a:r>
          </a:p>
          <a:p>
            <a:pPr lvl="1"/>
            <a:r>
              <a:rPr lang="en-GB" dirty="0" smtClean="0"/>
              <a:t>the </a:t>
            </a:r>
            <a:r>
              <a:rPr lang="en-GB" dirty="0"/>
              <a:t>ages of 2 or 3 </a:t>
            </a:r>
            <a:r>
              <a:rPr lang="en-GB" dirty="0" smtClean="0"/>
              <a:t>years</a:t>
            </a:r>
          </a:p>
          <a:p>
            <a:pPr lvl="1"/>
            <a:r>
              <a:rPr lang="en-GB" dirty="0" smtClean="0"/>
              <a:t>although </a:t>
            </a:r>
            <a:r>
              <a:rPr lang="en-GB" dirty="0"/>
              <a:t>such categorisation tends to be stereotypical </a:t>
            </a:r>
            <a:endParaRPr lang="en-GB" dirty="0" smtClean="0"/>
          </a:p>
          <a:p>
            <a:pPr lvl="1"/>
            <a:r>
              <a:rPr lang="en-GB" dirty="0" smtClean="0"/>
              <a:t>and </a:t>
            </a:r>
            <a:r>
              <a:rPr lang="en-GB" dirty="0"/>
              <a:t>relates to a child’s social and cultural </a:t>
            </a:r>
            <a:r>
              <a:rPr lang="en-GB" dirty="0" smtClean="0"/>
              <a:t>experiences</a:t>
            </a:r>
          </a:p>
          <a:p>
            <a:pPr lvl="1"/>
            <a:endParaRPr lang="en-GB" dirty="0"/>
          </a:p>
          <a:p>
            <a:pPr marL="365760" lvl="1" indent="0" algn="r">
              <a:buNone/>
            </a:pPr>
            <a:r>
              <a:rPr lang="en-GB" sz="2000" dirty="0"/>
              <a:t>(Sahoo, 2004:  212)</a:t>
            </a:r>
            <a:endParaRPr lang="en-GB" sz="2000" dirty="0" smtClean="0"/>
          </a:p>
        </p:txBody>
      </p:sp>
    </p:spTree>
    <p:extLst>
      <p:ext uri="{BB962C8B-B14F-4D97-AF65-F5344CB8AC3E}">
        <p14:creationId xmlns:p14="http://schemas.microsoft.com/office/powerpoint/2010/main" val="2148317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Gender Schematic Theory</a:t>
            </a:r>
            <a:endParaRPr lang="en-GB" dirty="0"/>
          </a:p>
        </p:txBody>
      </p:sp>
      <p:sp>
        <p:nvSpPr>
          <p:cNvPr id="3" name="Content Placeholder 2"/>
          <p:cNvSpPr>
            <a:spLocks noGrp="1"/>
          </p:cNvSpPr>
          <p:nvPr>
            <p:ph idx="1"/>
          </p:nvPr>
        </p:nvSpPr>
        <p:spPr/>
        <p:txBody>
          <a:bodyPr>
            <a:normAutofit/>
          </a:bodyPr>
          <a:lstStyle/>
          <a:p>
            <a:pPr marL="274320" lvl="1"/>
            <a:r>
              <a:rPr lang="en-GB" sz="2800" dirty="0" smtClean="0"/>
              <a:t>Gender </a:t>
            </a:r>
            <a:r>
              <a:rPr lang="en-GB" sz="2800" dirty="0"/>
              <a:t>schematic theory suggests that </a:t>
            </a:r>
            <a:endParaRPr lang="en-GB" sz="2800" dirty="0" smtClean="0"/>
          </a:p>
          <a:p>
            <a:pPr marL="548640" lvl="2"/>
            <a:r>
              <a:rPr lang="en-GB" sz="2800" dirty="0" smtClean="0"/>
              <a:t>sex-typing </a:t>
            </a:r>
            <a:r>
              <a:rPr lang="en-GB" sz="2800" dirty="0"/>
              <a:t>is socially </a:t>
            </a:r>
            <a:r>
              <a:rPr lang="en-GB" sz="2800" dirty="0" smtClean="0"/>
              <a:t>learned</a:t>
            </a:r>
          </a:p>
          <a:p>
            <a:pPr marL="274320" lvl="1"/>
            <a:r>
              <a:rPr lang="en-GB" sz="3000" dirty="0" smtClean="0"/>
              <a:t>and</a:t>
            </a:r>
            <a:r>
              <a:rPr lang="en-GB" sz="3000" dirty="0"/>
              <a:t>, as such, </a:t>
            </a:r>
            <a:endParaRPr lang="en-GB" sz="3000" dirty="0" smtClean="0"/>
          </a:p>
          <a:p>
            <a:pPr marL="548640" lvl="2"/>
            <a:r>
              <a:rPr lang="en-GB" sz="2800" dirty="0" smtClean="0"/>
              <a:t>is </a:t>
            </a:r>
            <a:r>
              <a:rPr lang="en-GB" sz="2800" dirty="0"/>
              <a:t>not ‘inevitable’ </a:t>
            </a:r>
            <a:endParaRPr lang="en-GB" sz="2800" dirty="0" smtClean="0"/>
          </a:p>
          <a:p>
            <a:pPr marL="548640" lvl="2"/>
            <a:r>
              <a:rPr lang="en-GB" sz="2800" dirty="0" smtClean="0"/>
              <a:t>or </a:t>
            </a:r>
            <a:r>
              <a:rPr lang="en-GB" sz="2800" dirty="0"/>
              <a:t>‘un-modifiable’ </a:t>
            </a:r>
            <a:endParaRPr lang="en-GB" sz="2800" dirty="0" smtClean="0"/>
          </a:p>
          <a:p>
            <a:pPr marL="320040" lvl="2" indent="0" algn="r">
              <a:buNone/>
            </a:pPr>
            <a:r>
              <a:rPr lang="en-GB" sz="2400" dirty="0" smtClean="0"/>
              <a:t>(</a:t>
            </a:r>
            <a:r>
              <a:rPr lang="en-GB" sz="2400" dirty="0"/>
              <a:t>Sahoo, 2004:  212</a:t>
            </a:r>
            <a:r>
              <a:rPr lang="en-GB" sz="2400" dirty="0" smtClean="0"/>
              <a:t>)</a:t>
            </a:r>
          </a:p>
        </p:txBody>
      </p:sp>
    </p:spTree>
    <p:extLst>
      <p:ext uri="{BB962C8B-B14F-4D97-AF65-F5344CB8AC3E}">
        <p14:creationId xmlns:p14="http://schemas.microsoft.com/office/powerpoint/2010/main" val="1487332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Multi-Dimensional Nature </a:t>
            </a:r>
            <a:br>
              <a:rPr lang="en-GB" dirty="0" smtClean="0"/>
            </a:br>
            <a:r>
              <a:rPr lang="en-GB" dirty="0" smtClean="0"/>
              <a:t>of Gender</a:t>
            </a:r>
            <a:endParaRPr lang="en-GB" dirty="0"/>
          </a:p>
        </p:txBody>
      </p:sp>
      <p:sp>
        <p:nvSpPr>
          <p:cNvPr id="3" name="Content Placeholder 2"/>
          <p:cNvSpPr>
            <a:spLocks noGrp="1"/>
          </p:cNvSpPr>
          <p:nvPr>
            <p:ph idx="1"/>
          </p:nvPr>
        </p:nvSpPr>
        <p:spPr/>
        <p:txBody>
          <a:bodyPr>
            <a:normAutofit fontScale="92500" lnSpcReduction="10000"/>
          </a:bodyPr>
          <a:lstStyle/>
          <a:p>
            <a:pPr marL="274320" lvl="1"/>
            <a:r>
              <a:rPr lang="en-GB" dirty="0" smtClean="0"/>
              <a:t>In </a:t>
            </a:r>
            <a:r>
              <a:rPr lang="en-GB" dirty="0"/>
              <a:t>the 21</a:t>
            </a:r>
            <a:r>
              <a:rPr lang="en-GB" baseline="30000" dirty="0"/>
              <a:t>st</a:t>
            </a:r>
            <a:r>
              <a:rPr lang="en-GB" dirty="0"/>
              <a:t> century the multi-dimensional nature of gender encompasses </a:t>
            </a:r>
            <a:endParaRPr lang="en-GB" dirty="0" smtClean="0"/>
          </a:p>
          <a:p>
            <a:pPr marL="548640" lvl="2"/>
            <a:r>
              <a:rPr lang="en-GB" dirty="0" smtClean="0"/>
              <a:t>a </a:t>
            </a:r>
            <a:r>
              <a:rPr lang="en-GB" dirty="0"/>
              <a:t>range of identities which are flexible and </a:t>
            </a:r>
            <a:r>
              <a:rPr lang="en-GB" dirty="0" smtClean="0"/>
              <a:t>fluid</a:t>
            </a:r>
          </a:p>
          <a:p>
            <a:pPr marL="274320" lvl="1"/>
            <a:r>
              <a:rPr lang="en-GB" dirty="0" smtClean="0"/>
              <a:t>Individuals </a:t>
            </a:r>
            <a:r>
              <a:rPr lang="en-GB" dirty="0"/>
              <a:t>can be viewed as being on a continuum </a:t>
            </a:r>
            <a:endParaRPr lang="en-GB" dirty="0" smtClean="0"/>
          </a:p>
          <a:p>
            <a:pPr marL="548640" lvl="2"/>
            <a:r>
              <a:rPr lang="en-GB" dirty="0" smtClean="0"/>
              <a:t>between </a:t>
            </a:r>
            <a:r>
              <a:rPr lang="en-GB" u="sng" dirty="0"/>
              <a:t>extreme</a:t>
            </a:r>
            <a:r>
              <a:rPr lang="en-GB" dirty="0"/>
              <a:t> feminine or masculine stereotypical </a:t>
            </a:r>
            <a:r>
              <a:rPr lang="en-GB" dirty="0" smtClean="0"/>
              <a:t>characteristics</a:t>
            </a:r>
          </a:p>
          <a:p>
            <a:pPr marL="548640" lvl="2"/>
            <a:r>
              <a:rPr lang="en-GB" dirty="0" smtClean="0"/>
              <a:t>an </a:t>
            </a:r>
            <a:r>
              <a:rPr lang="en-GB" dirty="0"/>
              <a:t>individual’s </a:t>
            </a:r>
            <a:r>
              <a:rPr lang="en-GB" u="sng" dirty="0"/>
              <a:t>position</a:t>
            </a:r>
            <a:r>
              <a:rPr lang="en-GB" dirty="0"/>
              <a:t> on such a continuum is not fixed </a:t>
            </a:r>
            <a:endParaRPr lang="en-GB" dirty="0" smtClean="0"/>
          </a:p>
          <a:p>
            <a:pPr marL="548640" lvl="2"/>
            <a:r>
              <a:rPr lang="en-GB" dirty="0" smtClean="0"/>
              <a:t>and </a:t>
            </a:r>
            <a:r>
              <a:rPr lang="en-GB" dirty="0"/>
              <a:t>may </a:t>
            </a:r>
            <a:r>
              <a:rPr lang="en-GB" u="sng" dirty="0"/>
              <a:t>change</a:t>
            </a:r>
            <a:r>
              <a:rPr lang="en-GB" dirty="0"/>
              <a:t> during an individual’s life </a:t>
            </a:r>
            <a:r>
              <a:rPr lang="en-GB" dirty="0" smtClean="0"/>
              <a:t>time</a:t>
            </a:r>
          </a:p>
          <a:p>
            <a:pPr marL="320040" lvl="2" indent="0" algn="r">
              <a:buNone/>
            </a:pPr>
            <a:r>
              <a:rPr lang="en-GB" dirty="0" smtClean="0"/>
              <a:t>(Lohmann-Hancock, 2012: 13)</a:t>
            </a:r>
            <a:endParaRPr lang="en-GB" dirty="0"/>
          </a:p>
        </p:txBody>
      </p:sp>
    </p:spTree>
    <p:extLst>
      <p:ext uri="{BB962C8B-B14F-4D97-AF65-F5344CB8AC3E}">
        <p14:creationId xmlns:p14="http://schemas.microsoft.com/office/powerpoint/2010/main" val="1501879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Social Reproduction </a:t>
            </a:r>
            <a:br>
              <a:rPr lang="en-GB" dirty="0" smtClean="0"/>
            </a:br>
            <a:r>
              <a:rPr lang="en-GB" dirty="0" smtClean="0"/>
              <a:t>and the Media</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This </a:t>
            </a:r>
            <a:r>
              <a:rPr lang="en-GB" dirty="0"/>
              <a:t>oversimplification and stereotyping of gender characteristics in early childhood is often replicated in </a:t>
            </a:r>
            <a:r>
              <a:rPr lang="en-GB" dirty="0" smtClean="0"/>
              <a:t>advertising</a:t>
            </a:r>
          </a:p>
          <a:p>
            <a:r>
              <a:rPr lang="en-GB" dirty="0" smtClean="0"/>
              <a:t>Media is not always</a:t>
            </a:r>
          </a:p>
          <a:p>
            <a:pPr lvl="1"/>
            <a:r>
              <a:rPr lang="en-GB" dirty="0" smtClean="0"/>
              <a:t>‘</a:t>
            </a:r>
            <a:r>
              <a:rPr lang="en-GB" dirty="0"/>
              <a:t>reflective of social </a:t>
            </a:r>
            <a:r>
              <a:rPr lang="en-GB" dirty="0" smtClean="0"/>
              <a:t>reality’ as </a:t>
            </a:r>
          </a:p>
          <a:p>
            <a:pPr lvl="1"/>
            <a:r>
              <a:rPr lang="en-GB" dirty="0" smtClean="0"/>
              <a:t>‘</a:t>
            </a:r>
            <a:r>
              <a:rPr lang="en-GB" dirty="0"/>
              <a:t>no one is every ugly, overweight, poor’  </a:t>
            </a:r>
            <a:endParaRPr lang="en-GB" dirty="0" smtClean="0"/>
          </a:p>
          <a:p>
            <a:pPr lvl="1"/>
            <a:r>
              <a:rPr lang="en-GB" dirty="0" smtClean="0"/>
              <a:t>in </a:t>
            </a:r>
            <a:r>
              <a:rPr lang="en-GB" dirty="0"/>
              <a:t>reality what we view is </a:t>
            </a:r>
            <a:endParaRPr lang="en-GB" dirty="0" smtClean="0"/>
          </a:p>
          <a:p>
            <a:pPr lvl="1"/>
            <a:r>
              <a:rPr lang="en-GB" dirty="0" smtClean="0"/>
              <a:t>a </a:t>
            </a:r>
            <a:r>
              <a:rPr lang="en-GB" dirty="0"/>
              <a:t>‘projecting gender display’ of </a:t>
            </a:r>
            <a:endParaRPr lang="en-GB" dirty="0" smtClean="0"/>
          </a:p>
          <a:p>
            <a:pPr lvl="1"/>
            <a:r>
              <a:rPr lang="en-GB" dirty="0" smtClean="0"/>
              <a:t>how </a:t>
            </a:r>
            <a:r>
              <a:rPr lang="en-GB" dirty="0"/>
              <a:t>‘we </a:t>
            </a:r>
            <a:r>
              <a:rPr lang="en-GB" i="1" dirty="0"/>
              <a:t>think</a:t>
            </a:r>
            <a:r>
              <a:rPr lang="en-GB" dirty="0"/>
              <a:t> men and women behave’ </a:t>
            </a:r>
            <a:endParaRPr lang="en-GB" dirty="0" smtClean="0"/>
          </a:p>
          <a:p>
            <a:pPr lvl="1"/>
            <a:r>
              <a:rPr lang="en-GB" dirty="0" smtClean="0"/>
              <a:t>as </a:t>
            </a:r>
            <a:r>
              <a:rPr lang="en-GB" dirty="0"/>
              <a:t>a form of a ‘hyper-realisation’ </a:t>
            </a:r>
            <a:endParaRPr lang="en-GB" dirty="0" smtClean="0"/>
          </a:p>
          <a:p>
            <a:pPr lvl="1"/>
            <a:r>
              <a:rPr lang="en-GB" dirty="0" smtClean="0"/>
              <a:t>or </a:t>
            </a:r>
            <a:r>
              <a:rPr lang="en-GB" dirty="0"/>
              <a:t>a ‘pseudo-reality that is better than real’ </a:t>
            </a:r>
            <a:endParaRPr lang="en-GB" dirty="0" smtClean="0"/>
          </a:p>
          <a:p>
            <a:pPr marL="365760" lvl="1" indent="0" algn="r">
              <a:buNone/>
            </a:pPr>
            <a:endParaRPr lang="en-GB" sz="1400" dirty="0" smtClean="0"/>
          </a:p>
          <a:p>
            <a:pPr marL="365760" lvl="1" indent="0" algn="r">
              <a:buNone/>
            </a:pPr>
            <a:r>
              <a:rPr lang="en-GB" sz="1400" dirty="0" smtClean="0"/>
              <a:t>(</a:t>
            </a:r>
            <a:r>
              <a:rPr lang="en-GB" sz="1400" dirty="0"/>
              <a:t>Kilbourne, 1989, </a:t>
            </a:r>
            <a:r>
              <a:rPr lang="en-GB" sz="1400" i="1" dirty="0"/>
              <a:t>cited in </a:t>
            </a:r>
            <a:r>
              <a:rPr lang="en-GB" sz="1400" dirty="0"/>
              <a:t>Cortese, 2008: 57; Goffman, 1979: vii,  23</a:t>
            </a:r>
            <a:r>
              <a:rPr lang="en-GB" sz="1400" dirty="0" smtClean="0"/>
              <a:t>)</a:t>
            </a:r>
          </a:p>
        </p:txBody>
      </p:sp>
    </p:spTree>
    <p:extLst>
      <p:ext uri="{BB962C8B-B14F-4D97-AF65-F5344CB8AC3E}">
        <p14:creationId xmlns:p14="http://schemas.microsoft.com/office/powerpoint/2010/main" val="3268028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Media </a:t>
            </a:r>
            <a:br>
              <a:rPr lang="en-GB" dirty="0" smtClean="0"/>
            </a:br>
            <a:r>
              <a:rPr lang="en-GB" dirty="0" smtClean="0"/>
              <a:t>&amp; Gender Stereotyping</a:t>
            </a:r>
            <a:endParaRPr lang="en-GB" dirty="0"/>
          </a:p>
        </p:txBody>
      </p:sp>
      <p:sp>
        <p:nvSpPr>
          <p:cNvPr id="3" name="Content Placeholder 2"/>
          <p:cNvSpPr>
            <a:spLocks noGrp="1"/>
          </p:cNvSpPr>
          <p:nvPr>
            <p:ph idx="1"/>
          </p:nvPr>
        </p:nvSpPr>
        <p:spPr/>
        <p:txBody>
          <a:bodyPr>
            <a:normAutofit lnSpcReduction="10000"/>
          </a:bodyPr>
          <a:lstStyle/>
          <a:p>
            <a:r>
              <a:rPr lang="en-GB" dirty="0" smtClean="0"/>
              <a:t>Media creates </a:t>
            </a:r>
            <a:r>
              <a:rPr lang="en-GB" dirty="0"/>
              <a:t>images which </a:t>
            </a:r>
            <a:r>
              <a:rPr lang="en-GB" dirty="0" smtClean="0"/>
              <a:t>reinforces </a:t>
            </a:r>
            <a:r>
              <a:rPr lang="en-GB" dirty="0"/>
              <a:t>the attitude that </a:t>
            </a:r>
            <a:endParaRPr lang="en-GB" dirty="0" smtClean="0"/>
          </a:p>
          <a:p>
            <a:pPr lvl="1"/>
            <a:r>
              <a:rPr lang="en-GB" dirty="0" smtClean="0"/>
              <a:t>‘</a:t>
            </a:r>
            <a:r>
              <a:rPr lang="en-GB" dirty="0"/>
              <a:t>men act’ </a:t>
            </a:r>
            <a:endParaRPr lang="en-GB" dirty="0" smtClean="0"/>
          </a:p>
          <a:p>
            <a:pPr lvl="1"/>
            <a:r>
              <a:rPr lang="en-GB" dirty="0" smtClean="0"/>
              <a:t>and </a:t>
            </a:r>
            <a:r>
              <a:rPr lang="en-GB" dirty="0"/>
              <a:t>‘women appear</a:t>
            </a:r>
            <a:r>
              <a:rPr lang="en-GB" dirty="0" smtClean="0"/>
              <a:t>’</a:t>
            </a:r>
          </a:p>
          <a:p>
            <a:endParaRPr lang="en-GB" dirty="0" smtClean="0"/>
          </a:p>
          <a:p>
            <a:r>
              <a:rPr lang="en-GB" dirty="0" smtClean="0"/>
              <a:t>Thus </a:t>
            </a:r>
            <a:r>
              <a:rPr lang="en-GB" dirty="0"/>
              <a:t>women become passive objects who lack </a:t>
            </a:r>
            <a:r>
              <a:rPr lang="en-GB" dirty="0" smtClean="0"/>
              <a:t>agency</a:t>
            </a:r>
          </a:p>
          <a:p>
            <a:endParaRPr lang="en-GB" dirty="0" smtClean="0"/>
          </a:p>
          <a:p>
            <a:pPr marL="0" indent="0" algn="r">
              <a:buNone/>
            </a:pPr>
            <a:r>
              <a:rPr lang="en-GB" sz="1800" dirty="0"/>
              <a:t>(Turner, </a:t>
            </a:r>
            <a:r>
              <a:rPr lang="en-GB" sz="1800" i="1" dirty="0"/>
              <a:t>et al, </a:t>
            </a:r>
            <a:r>
              <a:rPr lang="en-GB" sz="1800" dirty="0"/>
              <a:t>1987</a:t>
            </a:r>
            <a:r>
              <a:rPr lang="en-GB" sz="1800" dirty="0" smtClean="0"/>
              <a:t>)</a:t>
            </a:r>
          </a:p>
        </p:txBody>
      </p:sp>
    </p:spTree>
    <p:extLst>
      <p:ext uri="{BB962C8B-B14F-4D97-AF65-F5344CB8AC3E}">
        <p14:creationId xmlns:p14="http://schemas.microsoft.com/office/powerpoint/2010/main" val="28342466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Power &amp; Gender: </a:t>
            </a:r>
            <a:r>
              <a:rPr lang="en-GB" dirty="0"/>
              <a:t>Unequal </a:t>
            </a:r>
            <a:r>
              <a:rPr lang="en-GB" dirty="0" smtClean="0"/>
              <a:t>Power Relationships</a:t>
            </a:r>
            <a:endParaRPr lang="en-GB" dirty="0"/>
          </a:p>
        </p:txBody>
      </p:sp>
      <p:sp>
        <p:nvSpPr>
          <p:cNvPr id="3" name="Content Placeholder 2"/>
          <p:cNvSpPr>
            <a:spLocks noGrp="1"/>
          </p:cNvSpPr>
          <p:nvPr>
            <p:ph idx="1"/>
          </p:nvPr>
        </p:nvSpPr>
        <p:spPr/>
        <p:txBody>
          <a:bodyPr>
            <a:normAutofit/>
          </a:bodyPr>
          <a:lstStyle/>
          <a:p>
            <a:r>
              <a:rPr lang="en-GB" dirty="0" smtClean="0"/>
              <a:t>Positive </a:t>
            </a:r>
            <a:r>
              <a:rPr lang="en-GB" dirty="0"/>
              <a:t>stereotypes which are often applied to the </a:t>
            </a:r>
            <a:endParaRPr lang="en-GB" dirty="0" smtClean="0"/>
          </a:p>
          <a:p>
            <a:pPr lvl="1"/>
            <a:r>
              <a:rPr lang="en-GB" dirty="0" smtClean="0">
                <a:solidFill>
                  <a:srgbClr val="00B050"/>
                </a:solidFill>
              </a:rPr>
              <a:t>‘</a:t>
            </a:r>
            <a:r>
              <a:rPr lang="en-GB" dirty="0">
                <a:solidFill>
                  <a:srgbClr val="00B050"/>
                </a:solidFill>
              </a:rPr>
              <a:t>in group’ </a:t>
            </a:r>
            <a:endParaRPr lang="en-GB" dirty="0" smtClean="0">
              <a:solidFill>
                <a:srgbClr val="00B050"/>
              </a:solidFill>
            </a:endParaRPr>
          </a:p>
          <a:p>
            <a:r>
              <a:rPr lang="en-GB" dirty="0" smtClean="0"/>
              <a:t>The </a:t>
            </a:r>
            <a:r>
              <a:rPr lang="en-GB" dirty="0"/>
              <a:t>negative stereotypes which are more likely to characterize the </a:t>
            </a:r>
            <a:endParaRPr lang="en-GB" dirty="0" smtClean="0"/>
          </a:p>
          <a:p>
            <a:pPr lvl="1"/>
            <a:r>
              <a:rPr lang="en-GB" dirty="0" smtClean="0">
                <a:solidFill>
                  <a:srgbClr val="FF0000"/>
                </a:solidFill>
              </a:rPr>
              <a:t>‘</a:t>
            </a:r>
            <a:r>
              <a:rPr lang="en-GB" dirty="0">
                <a:solidFill>
                  <a:srgbClr val="FF0000"/>
                </a:solidFill>
              </a:rPr>
              <a:t>out group’ </a:t>
            </a:r>
            <a:endParaRPr lang="en-GB" dirty="0" smtClean="0">
              <a:solidFill>
                <a:srgbClr val="FF0000"/>
              </a:solidFill>
            </a:endParaRPr>
          </a:p>
          <a:p>
            <a:pPr marL="365760" lvl="1" indent="0" algn="r">
              <a:buNone/>
            </a:pPr>
            <a:r>
              <a:rPr lang="en-GB" dirty="0" smtClean="0"/>
              <a:t>(</a:t>
            </a:r>
            <a:r>
              <a:rPr lang="en-GB" dirty="0"/>
              <a:t>Turner, </a:t>
            </a:r>
            <a:r>
              <a:rPr lang="en-GB" i="1" dirty="0"/>
              <a:t>et al, </a:t>
            </a:r>
            <a:r>
              <a:rPr lang="en-GB" dirty="0"/>
              <a:t>1987</a:t>
            </a:r>
            <a:r>
              <a:rPr lang="en-GB" dirty="0" smtClean="0"/>
              <a:t>)</a:t>
            </a:r>
          </a:p>
          <a:p>
            <a:pPr lvl="1"/>
            <a:endParaRPr lang="en-GB" dirty="0" smtClean="0"/>
          </a:p>
          <a:p>
            <a:endParaRPr lang="en-GB" dirty="0"/>
          </a:p>
        </p:txBody>
      </p:sp>
    </p:spTree>
    <p:extLst>
      <p:ext uri="{BB962C8B-B14F-4D97-AF65-F5344CB8AC3E}">
        <p14:creationId xmlns:p14="http://schemas.microsoft.com/office/powerpoint/2010/main" val="40307633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Media and Control</a:t>
            </a:r>
            <a:endParaRPr lang="en-GB" dirty="0"/>
          </a:p>
        </p:txBody>
      </p:sp>
      <p:sp>
        <p:nvSpPr>
          <p:cNvPr id="3" name="Content Placeholder 2"/>
          <p:cNvSpPr>
            <a:spLocks noGrp="1"/>
          </p:cNvSpPr>
          <p:nvPr>
            <p:ph idx="1"/>
          </p:nvPr>
        </p:nvSpPr>
        <p:spPr/>
        <p:txBody>
          <a:bodyPr>
            <a:normAutofit/>
          </a:bodyPr>
          <a:lstStyle/>
          <a:p>
            <a:r>
              <a:rPr lang="en-GB" dirty="0"/>
              <a:t>Images in advertising are often controlled by </a:t>
            </a:r>
            <a:endParaRPr lang="en-GB" dirty="0" smtClean="0"/>
          </a:p>
          <a:p>
            <a:pPr lvl="1"/>
            <a:r>
              <a:rPr lang="en-GB" dirty="0" smtClean="0"/>
              <a:t>the </a:t>
            </a:r>
            <a:r>
              <a:rPr lang="en-GB" dirty="0"/>
              <a:t>‘in group’ </a:t>
            </a:r>
            <a:endParaRPr lang="en-GB" dirty="0" smtClean="0"/>
          </a:p>
          <a:p>
            <a:r>
              <a:rPr lang="en-GB" dirty="0" smtClean="0"/>
              <a:t>thus </a:t>
            </a:r>
            <a:r>
              <a:rPr lang="en-GB" dirty="0"/>
              <a:t>the representation of what constitutes ‘female’ </a:t>
            </a:r>
            <a:endParaRPr lang="en-GB" dirty="0" smtClean="0"/>
          </a:p>
          <a:p>
            <a:pPr lvl="1"/>
            <a:r>
              <a:rPr lang="en-GB" dirty="0" smtClean="0"/>
              <a:t>is </a:t>
            </a:r>
            <a:r>
              <a:rPr lang="en-GB" dirty="0"/>
              <a:t>managed and modified by those in control of the </a:t>
            </a:r>
            <a:r>
              <a:rPr lang="en-GB" dirty="0" smtClean="0"/>
              <a:t>advertising industries</a:t>
            </a:r>
          </a:p>
          <a:p>
            <a:pPr lvl="1"/>
            <a:endParaRPr lang="en-GB" dirty="0" smtClean="0"/>
          </a:p>
          <a:p>
            <a:pPr marL="365760" lvl="1" indent="0" algn="r">
              <a:buNone/>
            </a:pPr>
            <a:r>
              <a:rPr lang="en-GB" sz="1800" dirty="0" smtClean="0"/>
              <a:t>(Schudson, 1984</a:t>
            </a:r>
            <a:r>
              <a:rPr lang="en-GB" sz="1800" dirty="0"/>
              <a:t>: 13 </a:t>
            </a:r>
            <a:r>
              <a:rPr lang="en-GB" sz="1800" i="1" dirty="0"/>
              <a:t>cited in </a:t>
            </a:r>
            <a:r>
              <a:rPr lang="en-GB" sz="1800" dirty="0"/>
              <a:t>Kang, 1997: 980)</a:t>
            </a:r>
            <a:endParaRPr lang="en-GB" sz="1800" dirty="0" smtClean="0"/>
          </a:p>
          <a:p>
            <a:endParaRPr lang="en-GB" dirty="0"/>
          </a:p>
        </p:txBody>
      </p:sp>
    </p:spTree>
    <p:extLst>
      <p:ext uri="{BB962C8B-B14F-4D97-AF65-F5344CB8AC3E}">
        <p14:creationId xmlns:p14="http://schemas.microsoft.com/office/powerpoint/2010/main" val="4251871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Media Distributes Meaning</a:t>
            </a:r>
            <a:endParaRPr lang="en-GB" dirty="0"/>
          </a:p>
        </p:txBody>
      </p:sp>
      <p:sp>
        <p:nvSpPr>
          <p:cNvPr id="3" name="Content Placeholder 2"/>
          <p:cNvSpPr>
            <a:spLocks noGrp="1"/>
          </p:cNvSpPr>
          <p:nvPr>
            <p:ph idx="1"/>
          </p:nvPr>
        </p:nvSpPr>
        <p:spPr/>
        <p:txBody>
          <a:bodyPr>
            <a:normAutofit fontScale="92500"/>
          </a:bodyPr>
          <a:lstStyle/>
          <a:p>
            <a:r>
              <a:rPr lang="en-GB" dirty="0"/>
              <a:t>Schudson (1984: 13 </a:t>
            </a:r>
            <a:r>
              <a:rPr lang="en-GB" i="1" dirty="0"/>
              <a:t>cited in </a:t>
            </a:r>
            <a:r>
              <a:rPr lang="en-GB" dirty="0"/>
              <a:t>Kang, 1997: 980) suggests that advertising circulates </a:t>
            </a:r>
            <a:r>
              <a:rPr lang="en-GB" u="sng" dirty="0"/>
              <a:t>meaning</a:t>
            </a:r>
            <a:r>
              <a:rPr lang="en-GB" dirty="0"/>
              <a:t> through belief systems within society which is exhibited in</a:t>
            </a:r>
          </a:p>
          <a:p>
            <a:pPr lvl="1"/>
            <a:r>
              <a:rPr lang="en-GB" dirty="0"/>
              <a:t>‘what we read</a:t>
            </a:r>
          </a:p>
          <a:p>
            <a:pPr lvl="1"/>
            <a:r>
              <a:rPr lang="en-GB" dirty="0"/>
              <a:t>what we care about</a:t>
            </a:r>
          </a:p>
          <a:p>
            <a:pPr lvl="1"/>
            <a:r>
              <a:rPr lang="en-GB" dirty="0"/>
              <a:t>the ways we raise our children</a:t>
            </a:r>
          </a:p>
          <a:p>
            <a:pPr lvl="1"/>
            <a:r>
              <a:rPr lang="en-GB" dirty="0"/>
              <a:t>our ideas of right and wrong conduct</a:t>
            </a:r>
          </a:p>
          <a:p>
            <a:pPr lvl="1"/>
            <a:r>
              <a:rPr lang="en-GB" dirty="0"/>
              <a:t>our attribution of significance to ‘image’ in both public and private life’ </a:t>
            </a:r>
          </a:p>
          <a:p>
            <a:endParaRPr lang="en-GB" dirty="0"/>
          </a:p>
        </p:txBody>
      </p:sp>
    </p:spTree>
    <p:extLst>
      <p:ext uri="{BB962C8B-B14F-4D97-AF65-F5344CB8AC3E}">
        <p14:creationId xmlns:p14="http://schemas.microsoft.com/office/powerpoint/2010/main" val="381491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Media Representation of </a:t>
            </a:r>
            <a:br>
              <a:rPr lang="en-GB" dirty="0" smtClean="0"/>
            </a:br>
            <a:r>
              <a:rPr lang="en-GB" dirty="0" smtClean="0"/>
              <a:t>Men &amp; Women</a:t>
            </a:r>
            <a:endParaRPr lang="en-GB" dirty="0"/>
          </a:p>
        </p:txBody>
      </p:sp>
      <p:sp>
        <p:nvSpPr>
          <p:cNvPr id="3" name="Content Placeholder 2"/>
          <p:cNvSpPr>
            <a:spLocks noGrp="1"/>
          </p:cNvSpPr>
          <p:nvPr>
            <p:ph idx="1"/>
          </p:nvPr>
        </p:nvSpPr>
        <p:spPr/>
        <p:txBody>
          <a:bodyPr>
            <a:normAutofit/>
          </a:bodyPr>
          <a:lstStyle/>
          <a:p>
            <a:r>
              <a:rPr lang="en-GB" dirty="0" smtClean="0"/>
              <a:t>The </a:t>
            </a:r>
            <a:r>
              <a:rPr lang="en-GB" dirty="0"/>
              <a:t>representation of men and women </a:t>
            </a:r>
            <a:r>
              <a:rPr lang="en-GB" dirty="0" smtClean="0"/>
              <a:t>are </a:t>
            </a:r>
            <a:r>
              <a:rPr lang="en-GB" dirty="0"/>
              <a:t>considered to have </a:t>
            </a:r>
            <a:endParaRPr lang="en-GB" dirty="0" smtClean="0"/>
          </a:p>
          <a:p>
            <a:pPr lvl="1"/>
            <a:r>
              <a:rPr lang="en-GB" dirty="0" smtClean="0"/>
              <a:t>‘</a:t>
            </a:r>
            <a:r>
              <a:rPr lang="en-GB" dirty="0"/>
              <a:t>different meanings</a:t>
            </a:r>
            <a:r>
              <a:rPr lang="en-GB" dirty="0" smtClean="0"/>
              <a:t>’;</a:t>
            </a:r>
          </a:p>
          <a:p>
            <a:pPr lvl="2"/>
            <a:r>
              <a:rPr lang="en-GB" dirty="0" smtClean="0"/>
              <a:t>‘</a:t>
            </a:r>
            <a:r>
              <a:rPr lang="en-GB" dirty="0"/>
              <a:t>men’s bodies are seen as agentic and functional; </a:t>
            </a:r>
            <a:endParaRPr lang="en-GB" dirty="0" smtClean="0"/>
          </a:p>
          <a:p>
            <a:pPr lvl="2"/>
            <a:r>
              <a:rPr lang="en-GB" dirty="0" smtClean="0"/>
              <a:t>women’s </a:t>
            </a:r>
            <a:r>
              <a:rPr lang="en-GB" dirty="0"/>
              <a:t>are objects to be viewed and enjoyed’ </a:t>
            </a:r>
            <a:endParaRPr lang="en-GB" dirty="0" smtClean="0"/>
          </a:p>
          <a:p>
            <a:pPr lvl="1"/>
            <a:endParaRPr lang="en-GB" dirty="0" smtClean="0"/>
          </a:p>
          <a:p>
            <a:pPr marL="365760" lvl="1" indent="0" algn="r">
              <a:buNone/>
            </a:pPr>
            <a:r>
              <a:rPr lang="en-GB" sz="1200" dirty="0" smtClean="0"/>
              <a:t>(</a:t>
            </a:r>
            <a:r>
              <a:rPr lang="en-GB" sz="1200" dirty="0"/>
              <a:t>Fredrickson &amp; Roberts, 1997</a:t>
            </a:r>
            <a:r>
              <a:rPr lang="en-GB" sz="1200" i="1" dirty="0"/>
              <a:t> cited in </a:t>
            </a:r>
            <a:r>
              <a:rPr lang="en-GB" sz="1200" dirty="0"/>
              <a:t>Worrell &amp; Goodheart, 2006: 75). </a:t>
            </a:r>
            <a:endParaRPr lang="en-GB" sz="1200" dirty="0" smtClean="0"/>
          </a:p>
          <a:p>
            <a:pPr lvl="1"/>
            <a:endParaRPr lang="en-GB" dirty="0"/>
          </a:p>
          <a:p>
            <a:endParaRPr lang="en-GB" dirty="0"/>
          </a:p>
          <a:p>
            <a:endParaRPr lang="en-GB" dirty="0"/>
          </a:p>
          <a:p>
            <a:endParaRPr lang="en-GB" dirty="0"/>
          </a:p>
        </p:txBody>
      </p:sp>
    </p:spTree>
    <p:extLst>
      <p:ext uri="{BB962C8B-B14F-4D97-AF65-F5344CB8AC3E}">
        <p14:creationId xmlns:p14="http://schemas.microsoft.com/office/powerpoint/2010/main" val="759728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Idealisation &amp; Self-Worth</a:t>
            </a:r>
            <a:endParaRPr lang="en-GB" dirty="0"/>
          </a:p>
        </p:txBody>
      </p:sp>
      <p:sp>
        <p:nvSpPr>
          <p:cNvPr id="3" name="Content Placeholder 2"/>
          <p:cNvSpPr>
            <a:spLocks noGrp="1"/>
          </p:cNvSpPr>
          <p:nvPr>
            <p:ph idx="1"/>
          </p:nvPr>
        </p:nvSpPr>
        <p:spPr/>
        <p:txBody>
          <a:bodyPr>
            <a:normAutofit lnSpcReduction="10000"/>
          </a:bodyPr>
          <a:lstStyle/>
          <a:p>
            <a:pPr marL="274320" lvl="1"/>
            <a:r>
              <a:rPr lang="en-GB" dirty="0" smtClean="0"/>
              <a:t>Men </a:t>
            </a:r>
            <a:r>
              <a:rPr lang="en-GB" dirty="0"/>
              <a:t>view women as being rated against an idealised and often unobtainable </a:t>
            </a:r>
            <a:r>
              <a:rPr lang="en-GB" dirty="0" smtClean="0"/>
              <a:t>representation</a:t>
            </a:r>
          </a:p>
          <a:p>
            <a:pPr marL="548640" lvl="2"/>
            <a:r>
              <a:rPr lang="en-GB" dirty="0" smtClean="0"/>
              <a:t>for </a:t>
            </a:r>
            <a:r>
              <a:rPr lang="en-GB" dirty="0"/>
              <a:t>example, being thin, rich and sexy or having feminine </a:t>
            </a:r>
            <a:r>
              <a:rPr lang="en-GB" dirty="0" smtClean="0"/>
              <a:t>attributes</a:t>
            </a:r>
          </a:p>
          <a:p>
            <a:pPr marL="274320" lvl="1"/>
            <a:r>
              <a:rPr lang="en-GB" dirty="0" smtClean="0"/>
              <a:t>These </a:t>
            </a:r>
            <a:r>
              <a:rPr lang="en-GB" dirty="0"/>
              <a:t>attributes are more likely to have an impact upon </a:t>
            </a:r>
            <a:endParaRPr lang="en-GB" dirty="0" smtClean="0"/>
          </a:p>
          <a:p>
            <a:pPr marL="548640" lvl="2"/>
            <a:r>
              <a:rPr lang="en-GB" dirty="0" smtClean="0"/>
              <a:t>a </a:t>
            </a:r>
            <a:r>
              <a:rPr lang="en-GB" dirty="0"/>
              <a:t>‘women’s sense of self-worth’ </a:t>
            </a:r>
            <a:endParaRPr lang="en-GB" dirty="0" smtClean="0"/>
          </a:p>
          <a:p>
            <a:pPr marL="548640" lvl="2"/>
            <a:r>
              <a:rPr lang="en-GB" dirty="0" smtClean="0"/>
              <a:t>than </a:t>
            </a:r>
            <a:r>
              <a:rPr lang="en-GB" dirty="0"/>
              <a:t>when applied to men </a:t>
            </a:r>
            <a:endParaRPr lang="en-GB" dirty="0" smtClean="0"/>
          </a:p>
          <a:p>
            <a:pPr marL="548640" lvl="2"/>
            <a:endParaRPr lang="en-GB" dirty="0" smtClean="0"/>
          </a:p>
          <a:p>
            <a:pPr marL="320040" lvl="2" indent="0" algn="r">
              <a:buNone/>
            </a:pPr>
            <a:r>
              <a:rPr lang="en-GB" sz="1600" dirty="0" smtClean="0"/>
              <a:t>(</a:t>
            </a:r>
            <a:r>
              <a:rPr lang="en-GB" sz="1600" dirty="0"/>
              <a:t>Murnen </a:t>
            </a:r>
            <a:r>
              <a:rPr lang="en-GB" sz="1600" i="1" dirty="0"/>
              <a:t>et al, </a:t>
            </a:r>
            <a:r>
              <a:rPr lang="en-GB" sz="1600" dirty="0"/>
              <a:t>2003 </a:t>
            </a:r>
            <a:r>
              <a:rPr lang="en-GB" sz="1600" i="1" dirty="0"/>
              <a:t>cited in </a:t>
            </a:r>
            <a:r>
              <a:rPr lang="en-GB" sz="1600" dirty="0"/>
              <a:t>Saad, 2007: 133</a:t>
            </a:r>
            <a:r>
              <a:rPr lang="en-GB" sz="1600" dirty="0" smtClean="0"/>
              <a:t>)</a:t>
            </a:r>
          </a:p>
          <a:p>
            <a:endParaRPr lang="en-GB" dirty="0"/>
          </a:p>
        </p:txBody>
      </p:sp>
    </p:spTree>
    <p:extLst>
      <p:ext uri="{BB962C8B-B14F-4D97-AF65-F5344CB8AC3E}">
        <p14:creationId xmlns:p14="http://schemas.microsoft.com/office/powerpoint/2010/main" val="3504716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Unobtainable Representations</a:t>
            </a:r>
            <a:endParaRPr lang="en-GB" dirty="0"/>
          </a:p>
        </p:txBody>
      </p:sp>
      <p:sp>
        <p:nvSpPr>
          <p:cNvPr id="3" name="Content Placeholder 2"/>
          <p:cNvSpPr>
            <a:spLocks noGrp="1"/>
          </p:cNvSpPr>
          <p:nvPr>
            <p:ph idx="1"/>
          </p:nvPr>
        </p:nvSpPr>
        <p:spPr>
          <a:xfrm>
            <a:off x="1463040" y="2119256"/>
            <a:ext cx="6196405" cy="4129143"/>
          </a:xfrm>
        </p:spPr>
        <p:txBody>
          <a:bodyPr>
            <a:normAutofit/>
          </a:bodyPr>
          <a:lstStyle/>
          <a:p>
            <a:pPr marL="274320" lvl="2" indent="-274320"/>
            <a:r>
              <a:rPr lang="en-GB" sz="2400" dirty="0"/>
              <a:t>Through such negative and unobtainable </a:t>
            </a:r>
            <a:r>
              <a:rPr lang="en-GB" sz="2400" dirty="0" smtClean="0"/>
              <a:t>representations</a:t>
            </a:r>
          </a:p>
          <a:p>
            <a:pPr marL="640080" lvl="3" indent="-274320"/>
            <a:r>
              <a:rPr lang="en-GB" sz="2000" dirty="0" smtClean="0"/>
              <a:t>women </a:t>
            </a:r>
            <a:r>
              <a:rPr lang="en-GB" sz="2000" dirty="0"/>
              <a:t>are often viewed as being </a:t>
            </a:r>
            <a:endParaRPr lang="en-GB" sz="2000" dirty="0" smtClean="0"/>
          </a:p>
          <a:p>
            <a:pPr marL="640080" lvl="3" indent="-274320"/>
            <a:r>
              <a:rPr lang="en-GB" sz="2000" dirty="0" smtClean="0"/>
              <a:t>available </a:t>
            </a:r>
            <a:r>
              <a:rPr lang="en-GB" sz="2000" dirty="0"/>
              <a:t>for men’s sexual </a:t>
            </a:r>
            <a:r>
              <a:rPr lang="en-GB" sz="2000" dirty="0" smtClean="0"/>
              <a:t>pleasures</a:t>
            </a:r>
          </a:p>
          <a:p>
            <a:pPr marL="640080" lvl="3" indent="-274320"/>
            <a:r>
              <a:rPr lang="en-GB" sz="2000" dirty="0" smtClean="0"/>
              <a:t>as </a:t>
            </a:r>
            <a:r>
              <a:rPr lang="en-GB" sz="2000" dirty="0"/>
              <a:t>a passive controlled object that can only be successful in the world of work and relationships </a:t>
            </a:r>
            <a:endParaRPr lang="en-GB" sz="2000" dirty="0" smtClean="0"/>
          </a:p>
          <a:p>
            <a:pPr marL="640080" lvl="3" indent="-274320"/>
            <a:r>
              <a:rPr lang="en-GB" sz="2000" dirty="0" smtClean="0"/>
              <a:t>if </a:t>
            </a:r>
            <a:r>
              <a:rPr lang="en-GB" sz="2000" dirty="0"/>
              <a:t>they live up to these impossible </a:t>
            </a:r>
            <a:r>
              <a:rPr lang="en-GB" sz="2000" dirty="0" smtClean="0"/>
              <a:t>ideals</a:t>
            </a:r>
          </a:p>
          <a:p>
            <a:endParaRPr lang="en-GB" sz="2800" dirty="0" smtClean="0"/>
          </a:p>
          <a:p>
            <a:pPr marL="0" lvl="2" indent="0" algn="r">
              <a:buNone/>
            </a:pPr>
            <a:r>
              <a:rPr lang="en-GB" sz="1800" dirty="0"/>
              <a:t>(Murnen </a:t>
            </a:r>
            <a:r>
              <a:rPr lang="en-GB" sz="1800" i="1" dirty="0"/>
              <a:t>et al, </a:t>
            </a:r>
            <a:r>
              <a:rPr lang="en-GB" sz="1800" dirty="0"/>
              <a:t>2003 </a:t>
            </a:r>
            <a:r>
              <a:rPr lang="en-GB" sz="1800" i="1" dirty="0"/>
              <a:t>cited in </a:t>
            </a:r>
            <a:r>
              <a:rPr lang="en-GB" sz="1800" dirty="0"/>
              <a:t>Saad, 2007: 133</a:t>
            </a:r>
            <a:r>
              <a:rPr lang="en-GB" sz="1800" dirty="0" smtClean="0"/>
              <a:t>)</a:t>
            </a:r>
            <a:endParaRPr lang="en-GB" sz="1800" dirty="0"/>
          </a:p>
        </p:txBody>
      </p:sp>
    </p:spTree>
    <p:extLst>
      <p:ext uri="{BB962C8B-B14F-4D97-AF65-F5344CB8AC3E}">
        <p14:creationId xmlns:p14="http://schemas.microsoft.com/office/powerpoint/2010/main" val="2329468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Objectification</a:t>
            </a:r>
            <a:endParaRPr lang="en-GB" dirty="0"/>
          </a:p>
        </p:txBody>
      </p:sp>
      <p:sp>
        <p:nvSpPr>
          <p:cNvPr id="3" name="Content Placeholder 2"/>
          <p:cNvSpPr>
            <a:spLocks noGrp="1"/>
          </p:cNvSpPr>
          <p:nvPr>
            <p:ph idx="1"/>
          </p:nvPr>
        </p:nvSpPr>
        <p:spPr/>
        <p:txBody>
          <a:bodyPr>
            <a:normAutofit/>
          </a:bodyPr>
          <a:lstStyle/>
          <a:p>
            <a:pPr marL="274320" lvl="2" indent="-274320"/>
            <a:r>
              <a:rPr lang="en-GB" dirty="0" smtClean="0"/>
              <a:t>It </a:t>
            </a:r>
            <a:r>
              <a:rPr lang="en-GB" dirty="0"/>
              <a:t>could be said that media images reinforce </a:t>
            </a:r>
            <a:endParaRPr lang="en-GB" dirty="0" smtClean="0"/>
          </a:p>
          <a:p>
            <a:pPr marL="640080" lvl="3" indent="-274320"/>
            <a:r>
              <a:rPr lang="en-GB" dirty="0" smtClean="0"/>
              <a:t>the </a:t>
            </a:r>
            <a:r>
              <a:rPr lang="en-GB" dirty="0"/>
              <a:t>‘objectification’ </a:t>
            </a:r>
            <a:r>
              <a:rPr lang="en-GB" dirty="0" smtClean="0"/>
              <a:t> of women</a:t>
            </a:r>
          </a:p>
          <a:p>
            <a:pPr marL="640080" lvl="3" indent="-274320"/>
            <a:r>
              <a:rPr lang="en-GB" dirty="0" smtClean="0"/>
              <a:t>as </a:t>
            </a:r>
            <a:r>
              <a:rPr lang="en-GB" dirty="0"/>
              <a:t>one of the ‘primary role(s) available’ </a:t>
            </a:r>
            <a:r>
              <a:rPr lang="en-GB" dirty="0" smtClean="0"/>
              <a:t>within </a:t>
            </a:r>
            <a:r>
              <a:rPr lang="en-GB" dirty="0"/>
              <a:t>society </a:t>
            </a:r>
            <a:endParaRPr lang="en-GB" dirty="0" smtClean="0"/>
          </a:p>
          <a:p>
            <a:pPr marL="640080" lvl="3" indent="-274320"/>
            <a:r>
              <a:rPr lang="en-GB" dirty="0" smtClean="0"/>
              <a:t>through </a:t>
            </a:r>
            <a:r>
              <a:rPr lang="en-GB" dirty="0"/>
              <a:t>connecting successful womanhood with </a:t>
            </a:r>
            <a:endParaRPr lang="en-GB" dirty="0" smtClean="0"/>
          </a:p>
          <a:p>
            <a:pPr marL="1005840" lvl="4" indent="-274320"/>
            <a:r>
              <a:rPr lang="en-GB" dirty="0" smtClean="0"/>
              <a:t>Wealth</a:t>
            </a:r>
          </a:p>
          <a:p>
            <a:pPr marL="1005840" lvl="4" indent="-274320"/>
            <a:r>
              <a:rPr lang="en-GB" dirty="0" smtClean="0"/>
              <a:t>Sex</a:t>
            </a:r>
          </a:p>
          <a:p>
            <a:pPr marL="1005840" lvl="4" indent="-274320"/>
            <a:r>
              <a:rPr lang="en-GB" dirty="0" smtClean="0"/>
              <a:t>Helplessness</a:t>
            </a:r>
          </a:p>
          <a:p>
            <a:pPr marL="1005840" lvl="4" indent="-274320"/>
            <a:r>
              <a:rPr lang="en-GB" dirty="0" smtClean="0"/>
              <a:t>Vulnerability</a:t>
            </a:r>
          </a:p>
          <a:p>
            <a:pPr marL="1005840" lvl="4" indent="-274320"/>
            <a:r>
              <a:rPr lang="en-GB" dirty="0" smtClean="0"/>
              <a:t>Thinness </a:t>
            </a:r>
          </a:p>
          <a:p>
            <a:pPr marL="1005840" lvl="4" indent="-274320"/>
            <a:r>
              <a:rPr lang="en-GB" dirty="0" smtClean="0"/>
              <a:t>and Celebrity</a:t>
            </a:r>
            <a:endParaRPr lang="en-GB" dirty="0"/>
          </a:p>
        </p:txBody>
      </p:sp>
    </p:spTree>
    <p:extLst>
      <p:ext uri="{BB962C8B-B14F-4D97-AF65-F5344CB8AC3E}">
        <p14:creationId xmlns:p14="http://schemas.microsoft.com/office/powerpoint/2010/main" val="25489561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Aspirational </a:t>
            </a:r>
            <a:br>
              <a:rPr lang="en-GB" dirty="0" smtClean="0"/>
            </a:br>
            <a:r>
              <a:rPr lang="en-GB" dirty="0" smtClean="0"/>
              <a:t>yet Unobtainable</a:t>
            </a:r>
            <a:endParaRPr lang="en-GB" dirty="0"/>
          </a:p>
        </p:txBody>
      </p:sp>
      <p:sp>
        <p:nvSpPr>
          <p:cNvPr id="3" name="Content Placeholder 2"/>
          <p:cNvSpPr>
            <a:spLocks noGrp="1"/>
          </p:cNvSpPr>
          <p:nvPr>
            <p:ph idx="1"/>
          </p:nvPr>
        </p:nvSpPr>
        <p:spPr>
          <a:xfrm>
            <a:off x="1463040" y="2119256"/>
            <a:ext cx="6196405" cy="4205343"/>
          </a:xfrm>
        </p:spPr>
        <p:txBody>
          <a:bodyPr/>
          <a:lstStyle/>
          <a:p>
            <a:pPr marL="274320" lvl="2" indent="-274320"/>
            <a:r>
              <a:rPr lang="en-GB" sz="2400" dirty="0"/>
              <a:t>This representation is often </a:t>
            </a:r>
            <a:endParaRPr lang="en-GB" sz="2400" dirty="0" smtClean="0"/>
          </a:p>
          <a:p>
            <a:pPr marL="640080" lvl="3" indent="-274320"/>
            <a:r>
              <a:rPr lang="en-GB" sz="2000" dirty="0" smtClean="0"/>
              <a:t>beyond </a:t>
            </a:r>
            <a:r>
              <a:rPr lang="en-GB" sz="2000" dirty="0"/>
              <a:t>the reach of the average women </a:t>
            </a:r>
            <a:endParaRPr lang="en-GB" sz="2000" dirty="0" smtClean="0"/>
          </a:p>
          <a:p>
            <a:pPr marL="640080" lvl="3" indent="-274320"/>
            <a:r>
              <a:rPr lang="en-GB" sz="2000" dirty="0" smtClean="0"/>
              <a:t>and </a:t>
            </a:r>
            <a:r>
              <a:rPr lang="en-GB" sz="2000" dirty="0"/>
              <a:t>outside the perceived norms within </a:t>
            </a:r>
            <a:r>
              <a:rPr lang="en-GB" sz="2000" dirty="0" smtClean="0"/>
              <a:t>society</a:t>
            </a:r>
          </a:p>
          <a:p>
            <a:pPr marL="274320" lvl="2" indent="-274320"/>
            <a:r>
              <a:rPr lang="en-GB" sz="2400" dirty="0" smtClean="0"/>
              <a:t>Such </a:t>
            </a:r>
            <a:r>
              <a:rPr lang="en-GB" sz="2400" dirty="0"/>
              <a:t>idealised representations are often seen by many women </a:t>
            </a:r>
            <a:endParaRPr lang="en-GB" sz="2400" dirty="0" smtClean="0"/>
          </a:p>
          <a:p>
            <a:pPr marL="640080" lvl="3" indent="-274320"/>
            <a:r>
              <a:rPr lang="en-GB" sz="2000" dirty="0" smtClean="0"/>
              <a:t>as </a:t>
            </a:r>
            <a:r>
              <a:rPr lang="en-GB" sz="2000" dirty="0"/>
              <a:t>aspirational yet unobtainable.</a:t>
            </a:r>
          </a:p>
          <a:p>
            <a:pPr marL="0" lvl="2" indent="0" algn="r">
              <a:buNone/>
            </a:pPr>
            <a:endParaRPr lang="en-GB" sz="1600" dirty="0" smtClean="0"/>
          </a:p>
          <a:p>
            <a:pPr marL="0" lvl="2" indent="0" algn="r">
              <a:buNone/>
            </a:pPr>
            <a:endParaRPr lang="en-GB" sz="1600" dirty="0"/>
          </a:p>
          <a:p>
            <a:pPr marL="0" lvl="2" indent="0" algn="r">
              <a:buNone/>
            </a:pPr>
            <a:r>
              <a:rPr lang="en-GB" sz="1600" dirty="0" smtClean="0"/>
              <a:t>(</a:t>
            </a:r>
            <a:r>
              <a:rPr lang="en-GB" sz="1600" dirty="0"/>
              <a:t>Murnen </a:t>
            </a:r>
            <a:r>
              <a:rPr lang="en-GB" sz="1600" i="1" dirty="0"/>
              <a:t>et al, </a:t>
            </a:r>
            <a:r>
              <a:rPr lang="en-GB" sz="1600" dirty="0"/>
              <a:t>2003 </a:t>
            </a:r>
            <a:r>
              <a:rPr lang="en-GB" sz="1600" i="1" dirty="0"/>
              <a:t>cited in </a:t>
            </a:r>
            <a:r>
              <a:rPr lang="en-GB" sz="1600" dirty="0"/>
              <a:t>Saad, 2007: 133)</a:t>
            </a:r>
          </a:p>
          <a:p>
            <a:endParaRPr lang="en-GB" dirty="0"/>
          </a:p>
        </p:txBody>
      </p:sp>
    </p:spTree>
    <p:extLst>
      <p:ext uri="{BB962C8B-B14F-4D97-AF65-F5344CB8AC3E}">
        <p14:creationId xmlns:p14="http://schemas.microsoft.com/office/powerpoint/2010/main" val="2657653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Identity and Autonomy</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It </a:t>
            </a:r>
            <a:r>
              <a:rPr lang="en-GB" sz="2800" dirty="0"/>
              <a:t>has been suggested that we have </a:t>
            </a:r>
            <a:endParaRPr lang="en-GB" sz="2800" dirty="0" smtClean="0"/>
          </a:p>
          <a:p>
            <a:pPr lvl="1"/>
            <a:r>
              <a:rPr lang="en-GB" sz="2400" dirty="0" smtClean="0"/>
              <a:t>autonomy </a:t>
            </a:r>
            <a:r>
              <a:rPr lang="en-GB" sz="2400" dirty="0"/>
              <a:t>in imagining ourselves </a:t>
            </a:r>
            <a:r>
              <a:rPr lang="en-GB" sz="2400" dirty="0" smtClean="0"/>
              <a:t>(</a:t>
            </a:r>
            <a:r>
              <a:rPr lang="en-GB" sz="2400" dirty="0"/>
              <a:t>agency) </a:t>
            </a:r>
            <a:endParaRPr lang="en-GB" sz="2400" dirty="0" smtClean="0"/>
          </a:p>
          <a:p>
            <a:pPr lvl="1"/>
            <a:r>
              <a:rPr lang="en-GB" sz="2400" dirty="0" smtClean="0"/>
              <a:t>but </a:t>
            </a:r>
            <a:r>
              <a:rPr lang="en-GB" sz="2400" dirty="0"/>
              <a:t>we use existing scripts (structure) </a:t>
            </a:r>
            <a:endParaRPr lang="en-GB" sz="2400" dirty="0" smtClean="0"/>
          </a:p>
          <a:p>
            <a:pPr lvl="1"/>
            <a:r>
              <a:rPr lang="en-GB" sz="2400" dirty="0" smtClean="0"/>
              <a:t>which </a:t>
            </a:r>
            <a:r>
              <a:rPr lang="en-GB" sz="2400" dirty="0"/>
              <a:t>are centred in society’s norms and values </a:t>
            </a:r>
            <a:endParaRPr lang="en-GB" sz="2400" dirty="0" smtClean="0"/>
          </a:p>
          <a:p>
            <a:pPr marL="365760" lvl="1" indent="0" algn="r">
              <a:buNone/>
            </a:pPr>
            <a:r>
              <a:rPr lang="en-GB" dirty="0" smtClean="0"/>
              <a:t>(</a:t>
            </a:r>
            <a:r>
              <a:rPr lang="en-GB" dirty="0"/>
              <a:t>Mead </a:t>
            </a:r>
            <a:r>
              <a:rPr lang="en-GB" i="1" dirty="0"/>
              <a:t>cited in </a:t>
            </a:r>
            <a:r>
              <a:rPr lang="en-GB" dirty="0"/>
              <a:t>Woodward, 2004: 18</a:t>
            </a:r>
            <a:r>
              <a:rPr lang="en-GB" dirty="0" smtClean="0"/>
              <a:t>)</a:t>
            </a:r>
            <a:endParaRPr lang="en-GB" dirty="0"/>
          </a:p>
        </p:txBody>
      </p:sp>
    </p:spTree>
    <p:extLst>
      <p:ext uri="{BB962C8B-B14F-4D97-AF65-F5344CB8AC3E}">
        <p14:creationId xmlns:p14="http://schemas.microsoft.com/office/powerpoint/2010/main" val="23859887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Subordination </a:t>
            </a:r>
            <a:br>
              <a:rPr lang="en-GB" sz="4000" dirty="0" smtClean="0"/>
            </a:br>
            <a:r>
              <a:rPr lang="en-GB" sz="4000" dirty="0" err="1" smtClean="0"/>
              <a:t>vs</a:t>
            </a:r>
            <a:r>
              <a:rPr lang="en-GB" sz="4000" dirty="0" smtClean="0"/>
              <a:t> Empowerment</a:t>
            </a:r>
            <a:endParaRPr lang="en-GB" sz="4000" dirty="0"/>
          </a:p>
        </p:txBody>
      </p:sp>
      <p:sp>
        <p:nvSpPr>
          <p:cNvPr id="3" name="Content Placeholder 2"/>
          <p:cNvSpPr>
            <a:spLocks noGrp="1"/>
          </p:cNvSpPr>
          <p:nvPr>
            <p:ph idx="1"/>
          </p:nvPr>
        </p:nvSpPr>
        <p:spPr>
          <a:xfrm>
            <a:off x="1463040" y="2119256"/>
            <a:ext cx="6196405" cy="4129143"/>
          </a:xfrm>
        </p:spPr>
        <p:txBody>
          <a:bodyPr>
            <a:normAutofit fontScale="77500" lnSpcReduction="20000"/>
          </a:bodyPr>
          <a:lstStyle/>
          <a:p>
            <a:r>
              <a:rPr lang="en-GB" dirty="0" smtClean="0"/>
              <a:t>Rather </a:t>
            </a:r>
            <a:r>
              <a:rPr lang="en-GB" dirty="0"/>
              <a:t>than having a discrete isolated and autonomous ability to construct our own identity </a:t>
            </a:r>
            <a:endParaRPr lang="en-GB" dirty="0" smtClean="0"/>
          </a:p>
          <a:p>
            <a:pPr lvl="1"/>
            <a:r>
              <a:rPr lang="en-GB" dirty="0" smtClean="0"/>
              <a:t>we </a:t>
            </a:r>
            <a:r>
              <a:rPr lang="en-GB" dirty="0"/>
              <a:t>actually interpret (agency) </a:t>
            </a:r>
            <a:endParaRPr lang="en-GB" dirty="0" smtClean="0"/>
          </a:p>
          <a:p>
            <a:pPr lvl="1"/>
            <a:r>
              <a:rPr lang="en-GB" dirty="0" smtClean="0"/>
              <a:t>the </a:t>
            </a:r>
            <a:r>
              <a:rPr lang="en-GB" dirty="0"/>
              <a:t>roles that have already been written (structure) by </a:t>
            </a:r>
            <a:r>
              <a:rPr lang="en-GB" dirty="0" smtClean="0"/>
              <a:t>others </a:t>
            </a:r>
          </a:p>
          <a:p>
            <a:pPr marL="365760" lvl="1" indent="0" algn="r">
              <a:buNone/>
            </a:pPr>
            <a:r>
              <a:rPr lang="en-GB" dirty="0" smtClean="0"/>
              <a:t>(Goffman </a:t>
            </a:r>
            <a:r>
              <a:rPr lang="en-GB" i="1" dirty="0" smtClean="0"/>
              <a:t>cited in </a:t>
            </a:r>
            <a:r>
              <a:rPr lang="en-GB" dirty="0" smtClean="0"/>
              <a:t>Woodward, 2004: 18)</a:t>
            </a:r>
          </a:p>
          <a:p>
            <a:endParaRPr lang="en-GB" dirty="0" smtClean="0"/>
          </a:p>
          <a:p>
            <a:r>
              <a:rPr lang="en-GB" dirty="0" smtClean="0"/>
              <a:t>Other </a:t>
            </a:r>
            <a:r>
              <a:rPr lang="en-GB" dirty="0"/>
              <a:t>writers would suggest that rather than images </a:t>
            </a:r>
            <a:r>
              <a:rPr lang="en-GB" dirty="0" smtClean="0"/>
              <a:t>of women in the media being </a:t>
            </a:r>
            <a:r>
              <a:rPr lang="en-GB" dirty="0"/>
              <a:t>a ‘technology of women’s subordination’ </a:t>
            </a:r>
            <a:endParaRPr lang="en-GB" dirty="0" smtClean="0"/>
          </a:p>
          <a:p>
            <a:pPr lvl="1"/>
            <a:r>
              <a:rPr lang="en-GB" dirty="0" smtClean="0"/>
              <a:t>these images can actually </a:t>
            </a:r>
            <a:r>
              <a:rPr lang="en-GB" dirty="0"/>
              <a:t>empower </a:t>
            </a:r>
            <a:r>
              <a:rPr lang="en-GB" dirty="0" smtClean="0"/>
              <a:t>women</a:t>
            </a:r>
          </a:p>
          <a:p>
            <a:pPr lvl="1"/>
            <a:r>
              <a:rPr lang="en-GB" dirty="0" smtClean="0"/>
              <a:t>through </a:t>
            </a:r>
            <a:r>
              <a:rPr lang="en-GB" dirty="0"/>
              <a:t>encouraging ‘pleasure, invention and power’ </a:t>
            </a:r>
            <a:endParaRPr lang="en-GB" dirty="0" smtClean="0"/>
          </a:p>
          <a:p>
            <a:pPr marL="0" indent="0" algn="r">
              <a:buNone/>
            </a:pPr>
            <a:endParaRPr lang="en-GB" dirty="0" smtClean="0"/>
          </a:p>
          <a:p>
            <a:pPr marL="0" indent="0" algn="r">
              <a:buNone/>
            </a:pPr>
            <a:r>
              <a:rPr lang="en-GB" dirty="0" smtClean="0"/>
              <a:t>(</a:t>
            </a:r>
            <a:r>
              <a:rPr lang="en-GB" dirty="0"/>
              <a:t>Marcus, 2007: 116</a:t>
            </a:r>
            <a:r>
              <a:rPr lang="en-GB" dirty="0" smtClean="0"/>
              <a:t>)</a:t>
            </a:r>
            <a:r>
              <a:rPr lang="en-GB" dirty="0"/>
              <a:t> </a:t>
            </a:r>
          </a:p>
          <a:p>
            <a:endParaRPr lang="en-GB" dirty="0"/>
          </a:p>
        </p:txBody>
      </p:sp>
    </p:spTree>
    <p:extLst>
      <p:ext uri="{BB962C8B-B14F-4D97-AF65-F5344CB8AC3E}">
        <p14:creationId xmlns:p14="http://schemas.microsoft.com/office/powerpoint/2010/main" val="18940780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Interpellation</a:t>
            </a:r>
            <a:endParaRPr lang="en-GB" dirty="0"/>
          </a:p>
        </p:txBody>
      </p:sp>
      <p:sp>
        <p:nvSpPr>
          <p:cNvPr id="3" name="Content Placeholder 2"/>
          <p:cNvSpPr>
            <a:spLocks noGrp="1"/>
          </p:cNvSpPr>
          <p:nvPr>
            <p:ph idx="1"/>
          </p:nvPr>
        </p:nvSpPr>
        <p:spPr/>
        <p:txBody>
          <a:bodyPr>
            <a:normAutofit fontScale="85000" lnSpcReduction="20000"/>
          </a:bodyPr>
          <a:lstStyle/>
          <a:p>
            <a:r>
              <a:rPr lang="en-GB" dirty="0"/>
              <a:t>Thus what a woman takes from an image is a form of interpellation </a:t>
            </a:r>
            <a:endParaRPr lang="en-GB" dirty="0" smtClean="0"/>
          </a:p>
          <a:p>
            <a:pPr lvl="1"/>
            <a:r>
              <a:rPr lang="en-GB" dirty="0" smtClean="0"/>
              <a:t>an </a:t>
            </a:r>
            <a:r>
              <a:rPr lang="en-GB" dirty="0"/>
              <a:t>individual recognises themselves in a particular role</a:t>
            </a:r>
            <a:r>
              <a:rPr lang="en-GB" dirty="0" smtClean="0"/>
              <a:t>;</a:t>
            </a:r>
          </a:p>
          <a:p>
            <a:pPr lvl="1"/>
            <a:r>
              <a:rPr lang="en-GB" dirty="0" smtClean="0"/>
              <a:t>Thus the media invites </a:t>
            </a:r>
            <a:r>
              <a:rPr lang="en-GB" dirty="0"/>
              <a:t>the viewer to ‘purchase symbols of the identity</a:t>
            </a:r>
            <a:r>
              <a:rPr lang="en-GB" dirty="0" smtClean="0"/>
              <a:t>’</a:t>
            </a:r>
          </a:p>
          <a:p>
            <a:r>
              <a:rPr lang="en-GB" dirty="0" smtClean="0"/>
              <a:t>These </a:t>
            </a:r>
            <a:r>
              <a:rPr lang="en-GB" dirty="0"/>
              <a:t>symbols are displayed within </a:t>
            </a:r>
            <a:r>
              <a:rPr lang="en-GB" dirty="0" smtClean="0"/>
              <a:t>the media</a:t>
            </a:r>
          </a:p>
          <a:p>
            <a:pPr lvl="1"/>
            <a:r>
              <a:rPr lang="en-GB" dirty="0" smtClean="0"/>
              <a:t>and </a:t>
            </a:r>
            <a:r>
              <a:rPr lang="en-GB" dirty="0"/>
              <a:t>in some ways invite viewers to adopt particular identities </a:t>
            </a:r>
            <a:endParaRPr lang="en-GB" dirty="0" smtClean="0"/>
          </a:p>
          <a:p>
            <a:pPr lvl="1"/>
            <a:r>
              <a:rPr lang="en-GB" dirty="0" smtClean="0"/>
              <a:t>which </a:t>
            </a:r>
            <a:r>
              <a:rPr lang="en-GB" dirty="0"/>
              <a:t>potentially highlight the lack of power and agency over their own lives </a:t>
            </a:r>
            <a:endParaRPr lang="en-GB" dirty="0" smtClean="0"/>
          </a:p>
          <a:p>
            <a:pPr lvl="1"/>
            <a:endParaRPr lang="en-GB" dirty="0" smtClean="0"/>
          </a:p>
          <a:p>
            <a:pPr marL="365760" lvl="1" indent="0" algn="r">
              <a:buNone/>
            </a:pPr>
            <a:r>
              <a:rPr lang="en-GB" sz="2100" dirty="0" smtClean="0"/>
              <a:t>(</a:t>
            </a:r>
            <a:r>
              <a:rPr lang="en-GB" sz="2100" dirty="0"/>
              <a:t>Althusser, 1971 </a:t>
            </a:r>
            <a:r>
              <a:rPr lang="en-GB" sz="2100" i="1" dirty="0"/>
              <a:t>cited in </a:t>
            </a:r>
            <a:r>
              <a:rPr lang="en-GB" sz="2100" dirty="0"/>
              <a:t>Woodward, 2004: 20</a:t>
            </a:r>
            <a:r>
              <a:rPr lang="en-GB" sz="2100" dirty="0" smtClean="0"/>
              <a:t>)</a:t>
            </a:r>
            <a:endParaRPr lang="en-GB" sz="2100" dirty="0"/>
          </a:p>
        </p:txBody>
      </p:sp>
    </p:spTree>
    <p:extLst>
      <p:ext uri="{BB962C8B-B14F-4D97-AF65-F5344CB8AC3E}">
        <p14:creationId xmlns:p14="http://schemas.microsoft.com/office/powerpoint/2010/main" val="1957364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Patriarchy &amp; Capitalism</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Media representations of women </a:t>
            </a:r>
            <a:r>
              <a:rPr lang="en-GB" dirty="0"/>
              <a:t>are situated within </a:t>
            </a:r>
            <a:endParaRPr lang="en-GB" dirty="0" smtClean="0"/>
          </a:p>
          <a:p>
            <a:pPr lvl="1"/>
            <a:r>
              <a:rPr lang="en-GB" dirty="0" smtClean="0"/>
              <a:t>‘</a:t>
            </a:r>
            <a:r>
              <a:rPr lang="en-GB" dirty="0"/>
              <a:t>two interlocking systems: </a:t>
            </a:r>
            <a:endParaRPr lang="en-GB" dirty="0" smtClean="0"/>
          </a:p>
          <a:p>
            <a:pPr lvl="2"/>
            <a:r>
              <a:rPr lang="en-GB" dirty="0" smtClean="0"/>
              <a:t>patriarchy </a:t>
            </a:r>
            <a:r>
              <a:rPr lang="en-GB" dirty="0"/>
              <a:t>and capitalism’ </a:t>
            </a:r>
            <a:endParaRPr lang="en-GB" dirty="0" smtClean="0"/>
          </a:p>
          <a:p>
            <a:pPr lvl="1"/>
            <a:r>
              <a:rPr lang="en-GB" dirty="0" smtClean="0"/>
              <a:t>through </a:t>
            </a:r>
            <a:r>
              <a:rPr lang="en-GB" dirty="0"/>
              <a:t>exploiting commodities </a:t>
            </a:r>
            <a:endParaRPr lang="en-GB" dirty="0" smtClean="0"/>
          </a:p>
          <a:p>
            <a:pPr lvl="1"/>
            <a:r>
              <a:rPr lang="en-GB" dirty="0" smtClean="0"/>
              <a:t>and </a:t>
            </a:r>
            <a:r>
              <a:rPr lang="en-GB" dirty="0"/>
              <a:t>developing markets </a:t>
            </a:r>
            <a:endParaRPr lang="en-GB" dirty="0" smtClean="0"/>
          </a:p>
          <a:p>
            <a:pPr lvl="1"/>
            <a:r>
              <a:rPr lang="en-GB" dirty="0" smtClean="0"/>
              <a:t>to </a:t>
            </a:r>
            <a:r>
              <a:rPr lang="en-GB" dirty="0"/>
              <a:t>promote consumerism </a:t>
            </a:r>
            <a:endParaRPr lang="en-GB" dirty="0" smtClean="0"/>
          </a:p>
          <a:p>
            <a:pPr marL="365760" lvl="1" indent="0" algn="r">
              <a:buNone/>
            </a:pPr>
            <a:r>
              <a:rPr lang="en-GB" dirty="0" smtClean="0"/>
              <a:t>(</a:t>
            </a:r>
            <a:r>
              <a:rPr lang="en-GB" dirty="0"/>
              <a:t>Carter &amp; Steiner, 2004: 2</a:t>
            </a:r>
            <a:r>
              <a:rPr lang="en-GB" dirty="0" smtClean="0"/>
              <a:t>)</a:t>
            </a:r>
          </a:p>
          <a:p>
            <a:pPr lvl="1"/>
            <a:endParaRPr lang="en-GB" dirty="0" smtClean="0"/>
          </a:p>
          <a:p>
            <a:r>
              <a:rPr lang="en-GB" dirty="0" smtClean="0"/>
              <a:t>Global </a:t>
            </a:r>
            <a:r>
              <a:rPr lang="en-GB" dirty="0"/>
              <a:t>markets in the 21</a:t>
            </a:r>
            <a:r>
              <a:rPr lang="en-GB" baseline="30000" dirty="0"/>
              <a:t>st</a:t>
            </a:r>
            <a:r>
              <a:rPr lang="en-GB" dirty="0"/>
              <a:t> century are still dominated and controlled by </a:t>
            </a:r>
            <a:endParaRPr lang="en-GB" dirty="0" smtClean="0"/>
          </a:p>
          <a:p>
            <a:pPr lvl="1"/>
            <a:r>
              <a:rPr lang="en-GB" dirty="0" smtClean="0"/>
              <a:t>‘</a:t>
            </a:r>
            <a:r>
              <a:rPr lang="en-GB" dirty="0"/>
              <a:t>transnational business masculinity</a:t>
            </a:r>
            <a:r>
              <a:rPr lang="en-GB" dirty="0" smtClean="0"/>
              <a:t>’</a:t>
            </a:r>
          </a:p>
          <a:p>
            <a:pPr marL="0" indent="0" algn="r">
              <a:buNone/>
            </a:pPr>
            <a:r>
              <a:rPr lang="en-GB" sz="2100" dirty="0" smtClean="0"/>
              <a:t>(</a:t>
            </a:r>
            <a:r>
              <a:rPr lang="en-GB" sz="2100" dirty="0"/>
              <a:t>Cohen &amp; Brodie, 2007: 115</a:t>
            </a:r>
            <a:r>
              <a:rPr lang="en-GB" sz="2100" dirty="0" smtClean="0"/>
              <a:t>)</a:t>
            </a:r>
          </a:p>
        </p:txBody>
      </p:sp>
    </p:spTree>
    <p:extLst>
      <p:ext uri="{BB962C8B-B14F-4D97-AF65-F5344CB8AC3E}">
        <p14:creationId xmlns:p14="http://schemas.microsoft.com/office/powerpoint/2010/main" val="1536086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Male Domination </a:t>
            </a:r>
            <a:br>
              <a:rPr lang="en-GB" dirty="0" smtClean="0"/>
            </a:br>
            <a:r>
              <a:rPr lang="en-GB" dirty="0" smtClean="0"/>
              <a:t>&amp; Media Representations </a:t>
            </a:r>
            <a:endParaRPr lang="en-GB" dirty="0"/>
          </a:p>
        </p:txBody>
      </p:sp>
      <p:sp>
        <p:nvSpPr>
          <p:cNvPr id="3" name="Content Placeholder 2"/>
          <p:cNvSpPr>
            <a:spLocks noGrp="1"/>
          </p:cNvSpPr>
          <p:nvPr>
            <p:ph idx="1"/>
          </p:nvPr>
        </p:nvSpPr>
        <p:spPr>
          <a:xfrm>
            <a:off x="1463040" y="2119256"/>
            <a:ext cx="6196405" cy="3976743"/>
          </a:xfrm>
        </p:spPr>
        <p:txBody>
          <a:bodyPr>
            <a:normAutofit fontScale="77500" lnSpcReduction="20000"/>
          </a:bodyPr>
          <a:lstStyle/>
          <a:p>
            <a:r>
              <a:rPr lang="en-GB" dirty="0"/>
              <a:t>The media and publishing industry are also still subject </a:t>
            </a:r>
            <a:endParaRPr lang="en-GB" dirty="0" smtClean="0"/>
          </a:p>
          <a:p>
            <a:pPr lvl="1"/>
            <a:r>
              <a:rPr lang="en-GB" dirty="0" smtClean="0"/>
              <a:t>to </a:t>
            </a:r>
            <a:r>
              <a:rPr lang="en-GB" dirty="0"/>
              <a:t>male domination </a:t>
            </a:r>
            <a:endParaRPr lang="en-GB" dirty="0" smtClean="0"/>
          </a:p>
          <a:p>
            <a:pPr lvl="1"/>
            <a:r>
              <a:rPr lang="en-GB" dirty="0" smtClean="0"/>
              <a:t>as </a:t>
            </a:r>
            <a:r>
              <a:rPr lang="en-GB" dirty="0"/>
              <a:t>men occupy the main decision making positions </a:t>
            </a:r>
            <a:endParaRPr lang="en-GB" dirty="0" smtClean="0"/>
          </a:p>
          <a:p>
            <a:pPr marL="365760" lvl="1" indent="0" algn="r">
              <a:buNone/>
            </a:pPr>
            <a:r>
              <a:rPr lang="en-GB" dirty="0" smtClean="0"/>
              <a:t>(</a:t>
            </a:r>
            <a:r>
              <a:rPr lang="en-GB" dirty="0"/>
              <a:t>Bloomberg Businessweek, 2012</a:t>
            </a:r>
            <a:r>
              <a:rPr lang="en-GB" dirty="0" smtClean="0"/>
              <a:t>)</a:t>
            </a:r>
          </a:p>
          <a:p>
            <a:pPr lvl="1"/>
            <a:endParaRPr lang="en-GB" dirty="0" smtClean="0"/>
          </a:p>
          <a:p>
            <a:r>
              <a:rPr lang="en-GB" dirty="0" smtClean="0"/>
              <a:t>This </a:t>
            </a:r>
            <a:r>
              <a:rPr lang="en-GB" dirty="0"/>
              <a:t>male domination of the mass media and the publishing industry, for Gramsci, could be considered a form of </a:t>
            </a:r>
          </a:p>
          <a:p>
            <a:pPr lvl="1"/>
            <a:r>
              <a:rPr lang="en-GB" dirty="0" smtClean="0"/>
              <a:t>‘</a:t>
            </a:r>
            <a:r>
              <a:rPr lang="en-GB" dirty="0"/>
              <a:t>patriarchal </a:t>
            </a:r>
            <a:r>
              <a:rPr lang="en-GB" dirty="0" smtClean="0"/>
              <a:t>hegemony’</a:t>
            </a:r>
          </a:p>
          <a:p>
            <a:pPr lvl="1"/>
            <a:r>
              <a:rPr lang="en-GB" dirty="0" smtClean="0"/>
              <a:t>where </a:t>
            </a:r>
            <a:r>
              <a:rPr lang="en-GB" dirty="0"/>
              <a:t>there is a dominant ideological and cultural power </a:t>
            </a:r>
            <a:endParaRPr lang="en-GB" dirty="0" smtClean="0"/>
          </a:p>
          <a:p>
            <a:pPr lvl="1"/>
            <a:r>
              <a:rPr lang="en-GB" dirty="0" smtClean="0"/>
              <a:t>which </a:t>
            </a:r>
            <a:r>
              <a:rPr lang="en-GB" dirty="0"/>
              <a:t>is exerted over images and representations of women </a:t>
            </a:r>
            <a:endParaRPr lang="en-GB" dirty="0" smtClean="0"/>
          </a:p>
          <a:p>
            <a:pPr marL="365760" lvl="1" indent="0" algn="r">
              <a:buNone/>
            </a:pPr>
            <a:r>
              <a:rPr lang="en-GB" sz="2000" dirty="0" smtClean="0"/>
              <a:t>(</a:t>
            </a:r>
            <a:r>
              <a:rPr lang="en-GB" sz="2000" dirty="0"/>
              <a:t>Gill, 2007: 55; Cohen &amp; Brodie, 2007: 15</a:t>
            </a:r>
            <a:r>
              <a:rPr lang="en-GB" sz="2000" dirty="0" smtClean="0"/>
              <a:t>)</a:t>
            </a:r>
          </a:p>
        </p:txBody>
      </p:sp>
    </p:spTree>
    <p:extLst>
      <p:ext uri="{BB962C8B-B14F-4D97-AF65-F5344CB8AC3E}">
        <p14:creationId xmlns:p14="http://schemas.microsoft.com/office/powerpoint/2010/main" val="36388012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Female Image </a:t>
            </a:r>
            <a:br>
              <a:rPr lang="en-GB" dirty="0" smtClean="0"/>
            </a:br>
            <a:r>
              <a:rPr lang="en-GB" dirty="0" smtClean="0"/>
              <a:t>in the Media</a:t>
            </a:r>
            <a:endParaRPr lang="en-GB" dirty="0"/>
          </a:p>
        </p:txBody>
      </p:sp>
      <p:sp>
        <p:nvSpPr>
          <p:cNvPr id="3" name="Content Placeholder 2"/>
          <p:cNvSpPr>
            <a:spLocks noGrp="1"/>
          </p:cNvSpPr>
          <p:nvPr>
            <p:ph idx="1"/>
          </p:nvPr>
        </p:nvSpPr>
        <p:spPr>
          <a:xfrm>
            <a:off x="1463040" y="2119256"/>
            <a:ext cx="6196405" cy="4129143"/>
          </a:xfrm>
        </p:spPr>
        <p:txBody>
          <a:bodyPr>
            <a:normAutofit lnSpcReduction="10000"/>
          </a:bodyPr>
          <a:lstStyle/>
          <a:p>
            <a:r>
              <a:rPr lang="en-GB" dirty="0" smtClean="0"/>
              <a:t>Models </a:t>
            </a:r>
            <a:r>
              <a:rPr lang="en-GB" dirty="0"/>
              <a:t>are still much taller and thinner than the average women in the </a:t>
            </a:r>
            <a:r>
              <a:rPr lang="en-GB" dirty="0" smtClean="0"/>
              <a:t>UK</a:t>
            </a:r>
          </a:p>
          <a:p>
            <a:pPr lvl="1"/>
            <a:r>
              <a:rPr lang="en-GB" dirty="0" smtClean="0"/>
              <a:t>A </a:t>
            </a:r>
            <a:r>
              <a:rPr lang="en-GB" dirty="0"/>
              <a:t>size zero model has </a:t>
            </a:r>
            <a:endParaRPr lang="en-GB" dirty="0" smtClean="0"/>
          </a:p>
          <a:p>
            <a:pPr lvl="2"/>
            <a:r>
              <a:rPr lang="en-GB" dirty="0" smtClean="0"/>
              <a:t>31</a:t>
            </a:r>
            <a:r>
              <a:rPr lang="en-GB" dirty="0"/>
              <a:t>⅓ inch </a:t>
            </a:r>
            <a:r>
              <a:rPr lang="en-GB" dirty="0" smtClean="0"/>
              <a:t>bust</a:t>
            </a:r>
          </a:p>
          <a:p>
            <a:pPr lvl="2"/>
            <a:r>
              <a:rPr lang="en-GB" dirty="0" smtClean="0"/>
              <a:t>23 </a:t>
            </a:r>
            <a:r>
              <a:rPr lang="en-GB" dirty="0"/>
              <a:t>inch waist </a:t>
            </a:r>
            <a:endParaRPr lang="en-GB" dirty="0" smtClean="0"/>
          </a:p>
          <a:p>
            <a:pPr lvl="2"/>
            <a:r>
              <a:rPr lang="en-GB" dirty="0" smtClean="0"/>
              <a:t>34 </a:t>
            </a:r>
            <a:r>
              <a:rPr lang="en-GB" dirty="0"/>
              <a:t>inch hips </a:t>
            </a:r>
            <a:endParaRPr lang="en-GB" dirty="0" smtClean="0"/>
          </a:p>
          <a:p>
            <a:pPr lvl="1"/>
            <a:r>
              <a:rPr lang="en-GB" dirty="0" smtClean="0"/>
              <a:t>The </a:t>
            </a:r>
            <a:r>
              <a:rPr lang="en-GB" dirty="0"/>
              <a:t>average UK female is a size 16 </a:t>
            </a:r>
            <a:endParaRPr lang="en-GB" dirty="0" smtClean="0"/>
          </a:p>
          <a:p>
            <a:pPr lvl="2"/>
            <a:r>
              <a:rPr lang="en-GB" dirty="0" smtClean="0"/>
              <a:t>38 </a:t>
            </a:r>
            <a:r>
              <a:rPr lang="en-GB" dirty="0"/>
              <a:t>½ inch </a:t>
            </a:r>
            <a:r>
              <a:rPr lang="en-GB" dirty="0" smtClean="0"/>
              <a:t>bust</a:t>
            </a:r>
          </a:p>
          <a:p>
            <a:pPr lvl="2"/>
            <a:r>
              <a:rPr lang="en-GB" dirty="0" smtClean="0"/>
              <a:t>31.9 </a:t>
            </a:r>
            <a:r>
              <a:rPr lang="en-GB" dirty="0"/>
              <a:t>inch </a:t>
            </a:r>
            <a:r>
              <a:rPr lang="en-GB" dirty="0" smtClean="0"/>
              <a:t>waist</a:t>
            </a:r>
          </a:p>
          <a:p>
            <a:pPr lvl="2"/>
            <a:r>
              <a:rPr lang="en-GB" dirty="0" smtClean="0"/>
              <a:t>41.9 </a:t>
            </a:r>
            <a:r>
              <a:rPr lang="en-GB" dirty="0"/>
              <a:t>inch hips </a:t>
            </a:r>
            <a:endParaRPr lang="en-GB" dirty="0" smtClean="0"/>
          </a:p>
          <a:p>
            <a:pPr marL="685800" lvl="2" indent="0" algn="r">
              <a:buNone/>
            </a:pPr>
            <a:r>
              <a:rPr lang="en-GB" dirty="0" smtClean="0"/>
              <a:t>(</a:t>
            </a:r>
            <a:r>
              <a:rPr lang="en-GB" dirty="0"/>
              <a:t>Dogruyol, 2010</a:t>
            </a:r>
            <a:r>
              <a:rPr lang="en-GB" dirty="0" smtClean="0"/>
              <a:t>)</a:t>
            </a:r>
          </a:p>
          <a:p>
            <a:pPr marL="0" indent="0">
              <a:buNone/>
            </a:pPr>
            <a:endParaRPr lang="en-GB" dirty="0" smtClean="0"/>
          </a:p>
        </p:txBody>
      </p:sp>
    </p:spTree>
    <p:extLst>
      <p:ext uri="{BB962C8B-B14F-4D97-AF65-F5344CB8AC3E}">
        <p14:creationId xmlns:p14="http://schemas.microsoft.com/office/powerpoint/2010/main" val="3228885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a:t>
            </a:r>
            <a:r>
              <a:rPr lang="en-GB" dirty="0" err="1" smtClean="0"/>
              <a:t>Bechdel</a:t>
            </a:r>
            <a:r>
              <a:rPr lang="en-GB" dirty="0" smtClean="0"/>
              <a:t> Test for Women </a:t>
            </a:r>
            <a:r>
              <a:rPr lang="en-GB" smtClean="0"/>
              <a:t>in Movies</a:t>
            </a:r>
            <a:endParaRPr lang="en-GB"/>
          </a:p>
        </p:txBody>
      </p:sp>
      <p:sp>
        <p:nvSpPr>
          <p:cNvPr id="3" name="Content Placeholder 2"/>
          <p:cNvSpPr>
            <a:spLocks noGrp="1"/>
          </p:cNvSpPr>
          <p:nvPr>
            <p:ph idx="1"/>
          </p:nvPr>
        </p:nvSpPr>
        <p:spPr/>
        <p:txBody>
          <a:bodyPr/>
          <a:lstStyle/>
          <a:p>
            <a:r>
              <a:rPr lang="en-GB" dirty="0">
                <a:hlinkClick r:id="rId2"/>
              </a:rPr>
              <a:t>http://www.feministfrequency.com/2009/12/the-bechdel-test-for-women-in-movies</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3751931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 . .</a:t>
            </a:r>
            <a:endParaRPr lang="en-GB" dirty="0"/>
          </a:p>
        </p:txBody>
      </p:sp>
      <p:sp>
        <p:nvSpPr>
          <p:cNvPr id="3" name="Content Placeholder 2"/>
          <p:cNvSpPr>
            <a:spLocks noGrp="1"/>
          </p:cNvSpPr>
          <p:nvPr>
            <p:ph idx="1"/>
          </p:nvPr>
        </p:nvSpPr>
        <p:spPr/>
        <p:txBody>
          <a:bodyPr/>
          <a:lstStyle/>
          <a:p>
            <a:r>
              <a:rPr lang="en-GB" dirty="0"/>
              <a:t>This still leaves the images represented in advertising impossible to achieve for most of the female population of the UK where a size 12 is seen as a plus size model on the catwalk </a:t>
            </a:r>
            <a:endParaRPr lang="en-GB" dirty="0" smtClean="0"/>
          </a:p>
          <a:p>
            <a:pPr lvl="1"/>
            <a:r>
              <a:rPr lang="en-GB" dirty="0"/>
              <a:t>Average </a:t>
            </a:r>
          </a:p>
          <a:p>
            <a:pPr lvl="2"/>
            <a:r>
              <a:rPr lang="en-GB" dirty="0" smtClean="0"/>
              <a:t>female </a:t>
            </a:r>
            <a:r>
              <a:rPr lang="en-GB" dirty="0"/>
              <a:t>height </a:t>
            </a:r>
            <a:r>
              <a:rPr lang="en-GB" dirty="0" smtClean="0"/>
              <a:t>UK = 5'4</a:t>
            </a:r>
            <a:r>
              <a:rPr lang="en-GB" dirty="0"/>
              <a:t>" or 1620 </a:t>
            </a:r>
            <a:r>
              <a:rPr lang="en-GB" dirty="0" err="1"/>
              <a:t>cms</a:t>
            </a:r>
            <a:endParaRPr lang="en-GB" dirty="0"/>
          </a:p>
          <a:p>
            <a:pPr lvl="2"/>
            <a:r>
              <a:rPr lang="en-GB" dirty="0" smtClean="0"/>
              <a:t>female </a:t>
            </a:r>
            <a:r>
              <a:rPr lang="en-GB" dirty="0"/>
              <a:t>weight </a:t>
            </a:r>
            <a:r>
              <a:rPr lang="en-GB" dirty="0" smtClean="0"/>
              <a:t>Wales = 69 </a:t>
            </a:r>
            <a:r>
              <a:rPr lang="en-GB" dirty="0" err="1"/>
              <a:t>kgs</a:t>
            </a:r>
            <a:r>
              <a:rPr lang="en-GB" dirty="0"/>
              <a:t> or 152 lbs</a:t>
            </a:r>
          </a:p>
          <a:p>
            <a:endParaRPr lang="en-GB" dirty="0"/>
          </a:p>
          <a:p>
            <a:pPr marL="0" indent="0" algn="r">
              <a:buNone/>
            </a:pPr>
            <a:endParaRPr lang="en-GB" dirty="0" smtClean="0"/>
          </a:p>
        </p:txBody>
      </p:sp>
    </p:spTree>
    <p:extLst>
      <p:ext uri="{BB962C8B-B14F-4D97-AF65-F5344CB8AC3E}">
        <p14:creationId xmlns:p14="http://schemas.microsoft.com/office/powerpoint/2010/main" val="32704857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Since the 1970s </a:t>
            </a:r>
            <a:r>
              <a:rPr lang="en-GB" sz="3200" dirty="0" smtClean="0"/>
              <a:t>Representations </a:t>
            </a:r>
            <a:r>
              <a:rPr lang="en-GB" sz="3200" dirty="0"/>
              <a:t>of </a:t>
            </a:r>
            <a:r>
              <a:rPr lang="en-GB" sz="3200" dirty="0" smtClean="0"/>
              <a:t>Women </a:t>
            </a:r>
            <a:r>
              <a:rPr lang="en-GB" sz="3200" dirty="0"/>
              <a:t>have </a:t>
            </a:r>
            <a:r>
              <a:rPr lang="en-GB" sz="3200" dirty="0" smtClean="0"/>
              <a:t>Become . . .</a:t>
            </a:r>
            <a:endParaRPr lang="en-GB" sz="3200" dirty="0"/>
          </a:p>
        </p:txBody>
      </p:sp>
      <p:sp>
        <p:nvSpPr>
          <p:cNvPr id="3" name="Content Placeholder 2"/>
          <p:cNvSpPr>
            <a:spLocks noGrp="1"/>
          </p:cNvSpPr>
          <p:nvPr>
            <p:ph idx="1"/>
          </p:nvPr>
        </p:nvSpPr>
        <p:spPr>
          <a:xfrm>
            <a:off x="1463040" y="2119256"/>
            <a:ext cx="6196405" cy="4205343"/>
          </a:xfrm>
        </p:spPr>
        <p:txBody>
          <a:bodyPr>
            <a:normAutofit fontScale="70000" lnSpcReduction="20000"/>
          </a:bodyPr>
          <a:lstStyle/>
          <a:p>
            <a:r>
              <a:rPr lang="en-GB" dirty="0" smtClean="0"/>
              <a:t>‘Ultra </a:t>
            </a:r>
            <a:r>
              <a:rPr lang="en-GB" dirty="0"/>
              <a:t>female’ </a:t>
            </a:r>
            <a:endParaRPr lang="en-GB" dirty="0" smtClean="0"/>
          </a:p>
          <a:p>
            <a:r>
              <a:rPr lang="en-GB" dirty="0" smtClean="0"/>
              <a:t>An idealised </a:t>
            </a:r>
            <a:r>
              <a:rPr lang="en-GB" dirty="0"/>
              <a:t>or hyper-realised </a:t>
            </a:r>
            <a:r>
              <a:rPr lang="en-GB" dirty="0" smtClean="0"/>
              <a:t>form</a:t>
            </a:r>
          </a:p>
          <a:p>
            <a:r>
              <a:rPr lang="en-GB" dirty="0" smtClean="0"/>
              <a:t>the </a:t>
            </a:r>
            <a:r>
              <a:rPr lang="en-GB" dirty="0"/>
              <a:t>‘liberated women’ is </a:t>
            </a:r>
            <a:r>
              <a:rPr lang="en-GB" dirty="0" smtClean="0"/>
              <a:t>seen as an</a:t>
            </a:r>
          </a:p>
          <a:p>
            <a:pPr lvl="1"/>
            <a:r>
              <a:rPr lang="en-GB" dirty="0" smtClean="0"/>
              <a:t>Employee</a:t>
            </a:r>
          </a:p>
          <a:p>
            <a:pPr lvl="1"/>
            <a:r>
              <a:rPr lang="en-GB" dirty="0" smtClean="0"/>
              <a:t>Mother</a:t>
            </a:r>
          </a:p>
          <a:p>
            <a:pPr lvl="1"/>
            <a:r>
              <a:rPr lang="en-GB" dirty="0" smtClean="0"/>
              <a:t>Ultra-feminine</a:t>
            </a:r>
          </a:p>
          <a:p>
            <a:pPr lvl="1"/>
            <a:r>
              <a:rPr lang="en-GB" dirty="0" smtClean="0"/>
              <a:t>Thin</a:t>
            </a:r>
          </a:p>
          <a:p>
            <a:pPr lvl="1"/>
            <a:r>
              <a:rPr lang="en-GB" dirty="0" smtClean="0"/>
              <a:t>Frail</a:t>
            </a:r>
          </a:p>
          <a:p>
            <a:pPr lvl="1"/>
            <a:r>
              <a:rPr lang="en-GB" dirty="0" smtClean="0"/>
              <a:t>Childlike </a:t>
            </a:r>
          </a:p>
          <a:p>
            <a:r>
              <a:rPr lang="en-GB" dirty="0" smtClean="0"/>
              <a:t>and </a:t>
            </a:r>
            <a:r>
              <a:rPr lang="en-GB" dirty="0"/>
              <a:t>thus sexually subordinate to </a:t>
            </a:r>
            <a:r>
              <a:rPr lang="en-GB" dirty="0" smtClean="0"/>
              <a:t>men</a:t>
            </a:r>
          </a:p>
          <a:p>
            <a:endParaRPr lang="en-GB" dirty="0" smtClean="0"/>
          </a:p>
          <a:p>
            <a:r>
              <a:rPr lang="en-GB" dirty="0" smtClean="0"/>
              <a:t>This </a:t>
            </a:r>
            <a:r>
              <a:rPr lang="en-GB" dirty="0"/>
              <a:t>representation is set within the hegemonic norm where </a:t>
            </a:r>
            <a:endParaRPr lang="en-GB" dirty="0" smtClean="0"/>
          </a:p>
          <a:p>
            <a:pPr lvl="1"/>
            <a:r>
              <a:rPr lang="en-GB" dirty="0" smtClean="0"/>
              <a:t>‘</a:t>
            </a:r>
            <a:r>
              <a:rPr lang="en-GB" dirty="0"/>
              <a:t>women are defined in relation to men’ </a:t>
            </a:r>
            <a:endParaRPr lang="en-GB" dirty="0" smtClean="0"/>
          </a:p>
          <a:p>
            <a:pPr lvl="1"/>
            <a:r>
              <a:rPr lang="en-GB" dirty="0" smtClean="0"/>
              <a:t>and </a:t>
            </a:r>
            <a:r>
              <a:rPr lang="en-GB" dirty="0"/>
              <a:t>are seen as supportive of the male needs in </a:t>
            </a:r>
            <a:r>
              <a:rPr lang="en-GB" dirty="0" smtClean="0"/>
              <a:t>society</a:t>
            </a:r>
          </a:p>
          <a:p>
            <a:pPr marL="365760" lvl="1" indent="0" algn="r">
              <a:buNone/>
            </a:pPr>
            <a:r>
              <a:rPr lang="en-GB" dirty="0" smtClean="0"/>
              <a:t>(</a:t>
            </a:r>
            <a:r>
              <a:rPr lang="en-GB" dirty="0"/>
              <a:t>Coppock, Haydon &amp; Richter, 1995: 111). </a:t>
            </a:r>
          </a:p>
          <a:p>
            <a:endParaRPr lang="en-GB" dirty="0"/>
          </a:p>
        </p:txBody>
      </p:sp>
    </p:spTree>
    <p:extLst>
      <p:ext uri="{BB962C8B-B14F-4D97-AF65-F5344CB8AC3E}">
        <p14:creationId xmlns:p14="http://schemas.microsoft.com/office/powerpoint/2010/main" val="30427342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 Dimorphism</a:t>
            </a:r>
            <a:endParaRPr lang="en-GB" dirty="0"/>
          </a:p>
        </p:txBody>
      </p:sp>
      <p:sp>
        <p:nvSpPr>
          <p:cNvPr id="3" name="Content Placeholder 2"/>
          <p:cNvSpPr>
            <a:spLocks noGrp="1"/>
          </p:cNvSpPr>
          <p:nvPr>
            <p:ph idx="1"/>
          </p:nvPr>
        </p:nvSpPr>
        <p:spPr>
          <a:xfrm>
            <a:off x="1463040" y="2119256"/>
            <a:ext cx="6196405" cy="4205343"/>
          </a:xfrm>
        </p:spPr>
        <p:txBody>
          <a:bodyPr>
            <a:normAutofit fontScale="92500" lnSpcReduction="10000"/>
          </a:bodyPr>
          <a:lstStyle/>
          <a:p>
            <a:r>
              <a:rPr lang="en-GB" dirty="0"/>
              <a:t>‘The whole point of gender dimorphism, as it has been constructed for centuries, </a:t>
            </a:r>
            <a:endParaRPr lang="en-GB" dirty="0" smtClean="0"/>
          </a:p>
          <a:p>
            <a:pPr lvl="1"/>
            <a:r>
              <a:rPr lang="en-GB" dirty="0" smtClean="0"/>
              <a:t>is </a:t>
            </a:r>
            <a:r>
              <a:rPr lang="en-GB" dirty="0"/>
              <a:t>that it means that </a:t>
            </a:r>
            <a:r>
              <a:rPr lang="en-GB" dirty="0" smtClean="0"/>
              <a:t>someone</a:t>
            </a:r>
          </a:p>
          <a:p>
            <a:pPr lvl="2"/>
            <a:r>
              <a:rPr lang="en-GB" dirty="0" smtClean="0"/>
              <a:t>almost </a:t>
            </a:r>
            <a:r>
              <a:rPr lang="en-GB" dirty="0"/>
              <a:t>invariably someone who isn’t female </a:t>
            </a:r>
            <a:endParaRPr lang="en-GB" dirty="0" smtClean="0"/>
          </a:p>
          <a:p>
            <a:pPr lvl="1"/>
            <a:r>
              <a:rPr lang="en-GB" dirty="0" smtClean="0"/>
              <a:t>gets </a:t>
            </a:r>
            <a:r>
              <a:rPr lang="en-GB" dirty="0"/>
              <a:t>to judge what is and isn’t acceptable for women . . . . </a:t>
            </a:r>
            <a:endParaRPr lang="en-GB" dirty="0" smtClean="0"/>
          </a:p>
          <a:p>
            <a:r>
              <a:rPr lang="en-GB" dirty="0" smtClean="0"/>
              <a:t>It </a:t>
            </a:r>
            <a:r>
              <a:rPr lang="en-GB" dirty="0"/>
              <a:t>is still much harder for women than for men to </a:t>
            </a:r>
            <a:endParaRPr lang="en-GB" dirty="0" smtClean="0"/>
          </a:p>
          <a:p>
            <a:pPr lvl="1"/>
            <a:r>
              <a:rPr lang="en-GB" dirty="0" smtClean="0"/>
              <a:t>express </a:t>
            </a:r>
            <a:r>
              <a:rPr lang="en-GB" dirty="0"/>
              <a:t>themselves as individuals </a:t>
            </a:r>
            <a:endParaRPr lang="en-GB" dirty="0" smtClean="0"/>
          </a:p>
          <a:p>
            <a:pPr lvl="1"/>
            <a:r>
              <a:rPr lang="en-GB" dirty="0" smtClean="0"/>
              <a:t>and </a:t>
            </a:r>
            <a:r>
              <a:rPr lang="en-GB" dirty="0"/>
              <a:t>the penalties for failing to conform remain high . . .’ </a:t>
            </a:r>
            <a:endParaRPr lang="en-GB" dirty="0" smtClean="0"/>
          </a:p>
          <a:p>
            <a:pPr marL="365760" lvl="1" indent="0" algn="r">
              <a:buNone/>
            </a:pPr>
            <a:r>
              <a:rPr lang="en-GB" dirty="0" smtClean="0"/>
              <a:t>(</a:t>
            </a:r>
            <a:r>
              <a:rPr lang="en-GB" dirty="0"/>
              <a:t>Smith, 1997: 166-167).</a:t>
            </a:r>
          </a:p>
          <a:p>
            <a:endParaRPr lang="en-GB" dirty="0"/>
          </a:p>
        </p:txBody>
      </p:sp>
    </p:spTree>
    <p:extLst>
      <p:ext uri="{BB962C8B-B14F-4D97-AF65-F5344CB8AC3E}">
        <p14:creationId xmlns:p14="http://schemas.microsoft.com/office/powerpoint/2010/main" val="362614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the Audience</a:t>
            </a:r>
            <a:endParaRPr lang="en-GB" dirty="0"/>
          </a:p>
        </p:txBody>
      </p:sp>
      <p:sp>
        <p:nvSpPr>
          <p:cNvPr id="3" name="Content Placeholder 2"/>
          <p:cNvSpPr>
            <a:spLocks noGrp="1"/>
          </p:cNvSpPr>
          <p:nvPr>
            <p:ph idx="1"/>
          </p:nvPr>
        </p:nvSpPr>
        <p:spPr/>
        <p:txBody>
          <a:bodyPr>
            <a:normAutofit/>
          </a:bodyPr>
          <a:lstStyle/>
          <a:p>
            <a:r>
              <a:rPr lang="en-GB" dirty="0"/>
              <a:t> </a:t>
            </a:r>
            <a:r>
              <a:rPr lang="en-GB" dirty="0" smtClean="0"/>
              <a:t>An </a:t>
            </a:r>
            <a:r>
              <a:rPr lang="en-GB" dirty="0"/>
              <a:t>audience may wrongly assume that what is portrayed is </a:t>
            </a:r>
            <a:endParaRPr lang="en-GB" dirty="0" smtClean="0"/>
          </a:p>
          <a:p>
            <a:pPr lvl="1"/>
            <a:r>
              <a:rPr lang="en-GB" dirty="0" smtClean="0"/>
              <a:t>‘</a:t>
            </a:r>
            <a:r>
              <a:rPr lang="en-GB" dirty="0"/>
              <a:t>normal’ and a form of ‘reality’ </a:t>
            </a:r>
            <a:endParaRPr lang="en-GB" dirty="0" smtClean="0"/>
          </a:p>
          <a:p>
            <a:pPr lvl="1"/>
            <a:r>
              <a:rPr lang="en-GB" dirty="0" smtClean="0"/>
              <a:t>rather </a:t>
            </a:r>
            <a:r>
              <a:rPr lang="en-GB" dirty="0"/>
              <a:t>than a ‘hegemonic definition’ </a:t>
            </a:r>
            <a:endParaRPr lang="en-GB" dirty="0" smtClean="0"/>
          </a:p>
          <a:p>
            <a:pPr lvl="1"/>
            <a:r>
              <a:rPr lang="en-GB" dirty="0" smtClean="0"/>
              <a:t>which </a:t>
            </a:r>
            <a:r>
              <a:rPr lang="en-GB" dirty="0"/>
              <a:t>promotes the ‘preferred ways’ of being </a:t>
            </a:r>
            <a:endParaRPr lang="en-GB" dirty="0" smtClean="0"/>
          </a:p>
          <a:p>
            <a:pPr lvl="1"/>
            <a:r>
              <a:rPr lang="en-GB" dirty="0" smtClean="0"/>
              <a:t>and </a:t>
            </a:r>
            <a:r>
              <a:rPr lang="en-GB" dirty="0"/>
              <a:t>omits any alternative representation </a:t>
            </a:r>
            <a:endParaRPr lang="en-GB" dirty="0" smtClean="0"/>
          </a:p>
          <a:p>
            <a:pPr marL="365760" lvl="1" indent="0" algn="r">
              <a:buNone/>
            </a:pPr>
            <a:r>
              <a:rPr lang="en-GB" dirty="0" smtClean="0"/>
              <a:t>(</a:t>
            </a:r>
            <a:r>
              <a:rPr lang="en-GB" dirty="0"/>
              <a:t>Carter and Steiner, 2004: 21</a:t>
            </a:r>
            <a:r>
              <a:rPr lang="en-GB" dirty="0" smtClean="0"/>
              <a:t>)</a:t>
            </a:r>
          </a:p>
        </p:txBody>
      </p:sp>
    </p:spTree>
    <p:extLst>
      <p:ext uri="{BB962C8B-B14F-4D97-AF65-F5344CB8AC3E}">
        <p14:creationId xmlns:p14="http://schemas.microsoft.com/office/powerpoint/2010/main" val="863542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Male Size</a:t>
            </a:r>
            <a:endParaRPr lang="en-GB" dirty="0"/>
          </a:p>
        </p:txBody>
      </p:sp>
      <p:sp>
        <p:nvSpPr>
          <p:cNvPr id="3" name="Content Placeholder 2"/>
          <p:cNvSpPr>
            <a:spLocks noGrp="1"/>
          </p:cNvSpPr>
          <p:nvPr>
            <p:ph idx="1"/>
          </p:nvPr>
        </p:nvSpPr>
        <p:spPr/>
        <p:txBody>
          <a:bodyPr>
            <a:normAutofit/>
          </a:bodyPr>
          <a:lstStyle/>
          <a:p>
            <a:r>
              <a:rPr lang="en-GB" dirty="0" smtClean="0"/>
              <a:t>In the same way for men</a:t>
            </a:r>
          </a:p>
          <a:p>
            <a:pPr lvl="1"/>
            <a:r>
              <a:rPr lang="en-GB" dirty="0" smtClean="0"/>
              <a:t>Average Male  </a:t>
            </a:r>
          </a:p>
          <a:p>
            <a:pPr lvl="2"/>
            <a:r>
              <a:rPr lang="en-GB" dirty="0" smtClean="0"/>
              <a:t>height UK = </a:t>
            </a:r>
            <a:r>
              <a:rPr lang="en-GB" dirty="0"/>
              <a:t>5'9" or 1755.1 </a:t>
            </a:r>
            <a:r>
              <a:rPr lang="en-GB" dirty="0" err="1"/>
              <a:t>cms</a:t>
            </a:r>
            <a:endParaRPr lang="en-GB" dirty="0"/>
          </a:p>
          <a:p>
            <a:pPr lvl="2"/>
            <a:r>
              <a:rPr lang="en-GB" dirty="0" smtClean="0"/>
              <a:t>weight Europe = 70.8 </a:t>
            </a:r>
            <a:r>
              <a:rPr lang="en-GB" dirty="0" err="1"/>
              <a:t>kgs</a:t>
            </a:r>
            <a:r>
              <a:rPr lang="en-GB" dirty="0"/>
              <a:t> or 156 lbs</a:t>
            </a:r>
          </a:p>
          <a:p>
            <a:pPr lvl="2"/>
            <a:r>
              <a:rPr lang="en-GB" smtClean="0"/>
              <a:t>weight Wale s= 84 </a:t>
            </a:r>
            <a:r>
              <a:rPr lang="en-GB" dirty="0" err="1"/>
              <a:t>kgs</a:t>
            </a:r>
            <a:r>
              <a:rPr lang="en-GB" dirty="0"/>
              <a:t> or 182 lbs</a:t>
            </a:r>
          </a:p>
          <a:p>
            <a:pPr lvl="2"/>
            <a:endParaRPr lang="en-GB" dirty="0"/>
          </a:p>
        </p:txBody>
      </p:sp>
    </p:spTree>
    <p:extLst>
      <p:ext uri="{BB962C8B-B14F-4D97-AF65-F5344CB8AC3E}">
        <p14:creationId xmlns:p14="http://schemas.microsoft.com/office/powerpoint/2010/main" val="62301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Preferred Ways of Being:</a:t>
            </a:r>
            <a:br>
              <a:rPr lang="en-GB" dirty="0" smtClean="0"/>
            </a:br>
            <a:r>
              <a:rPr lang="en-GB" dirty="0" smtClean="0"/>
              <a:t>Social Norms and Values</a:t>
            </a:r>
            <a:endParaRPr lang="en-GB" dirty="0"/>
          </a:p>
        </p:txBody>
      </p:sp>
      <p:sp>
        <p:nvSpPr>
          <p:cNvPr id="3" name="Content Placeholder 2"/>
          <p:cNvSpPr>
            <a:spLocks noGrp="1"/>
          </p:cNvSpPr>
          <p:nvPr>
            <p:ph idx="1"/>
          </p:nvPr>
        </p:nvSpPr>
        <p:spPr>
          <a:xfrm>
            <a:off x="1463040" y="2119256"/>
            <a:ext cx="6196405" cy="4129143"/>
          </a:xfrm>
        </p:spPr>
        <p:txBody>
          <a:bodyPr>
            <a:normAutofit fontScale="77500" lnSpcReduction="20000"/>
          </a:bodyPr>
          <a:lstStyle/>
          <a:p>
            <a:pPr marL="274320" lvl="1"/>
            <a:r>
              <a:rPr lang="en-GB" dirty="0" smtClean="0"/>
              <a:t>The preferred </a:t>
            </a:r>
            <a:r>
              <a:rPr lang="en-GB" dirty="0"/>
              <a:t>ways of </a:t>
            </a:r>
            <a:r>
              <a:rPr lang="en-GB" dirty="0" smtClean="0"/>
              <a:t>being</a:t>
            </a:r>
          </a:p>
          <a:p>
            <a:pPr marL="548640" lvl="2"/>
            <a:r>
              <a:rPr lang="en-GB" dirty="0" smtClean="0"/>
              <a:t>‘Prettiness</a:t>
            </a:r>
          </a:p>
          <a:p>
            <a:pPr marL="548640" lvl="2"/>
            <a:r>
              <a:rPr lang="en-GB" dirty="0" smtClean="0"/>
              <a:t>Passivity</a:t>
            </a:r>
          </a:p>
          <a:p>
            <a:pPr marL="548640" lvl="2"/>
            <a:r>
              <a:rPr lang="en-GB" dirty="0" smtClean="0"/>
              <a:t>Nurturing </a:t>
            </a:r>
          </a:p>
          <a:p>
            <a:pPr marL="548640" lvl="2"/>
            <a:r>
              <a:rPr lang="en-GB" dirty="0" smtClean="0"/>
              <a:t>and Domestication</a:t>
            </a:r>
            <a:r>
              <a:rPr lang="en-GB" dirty="0"/>
              <a:t>’ </a:t>
            </a:r>
            <a:endParaRPr lang="en-GB" dirty="0" smtClean="0"/>
          </a:p>
          <a:p>
            <a:pPr marL="274320" lvl="1"/>
            <a:r>
              <a:rPr lang="en-GB" dirty="0" smtClean="0"/>
              <a:t>which </a:t>
            </a:r>
            <a:r>
              <a:rPr lang="en-GB" dirty="0"/>
              <a:t>may inhibit women from fully engaging in society with </a:t>
            </a:r>
            <a:r>
              <a:rPr lang="en-GB" dirty="0" smtClean="0"/>
              <a:t>equality</a:t>
            </a:r>
          </a:p>
          <a:p>
            <a:pPr marL="274320" lvl="1"/>
            <a:endParaRPr lang="en-GB" dirty="0" smtClean="0"/>
          </a:p>
          <a:p>
            <a:pPr marL="274320" lvl="1"/>
            <a:r>
              <a:rPr lang="en-GB" dirty="0" smtClean="0"/>
              <a:t>The </a:t>
            </a:r>
            <a:r>
              <a:rPr lang="en-GB" dirty="0"/>
              <a:t>mass media </a:t>
            </a:r>
            <a:r>
              <a:rPr lang="en-GB" dirty="0" smtClean="0"/>
              <a:t>reflects</a:t>
            </a:r>
          </a:p>
          <a:p>
            <a:pPr marL="548640" lvl="2"/>
            <a:r>
              <a:rPr lang="en-GB" dirty="0" smtClean="0"/>
              <a:t>the </a:t>
            </a:r>
            <a:r>
              <a:rPr lang="en-GB" dirty="0"/>
              <a:t>dominant societal values </a:t>
            </a:r>
            <a:endParaRPr lang="en-GB" dirty="0" smtClean="0"/>
          </a:p>
          <a:p>
            <a:pPr marL="548640" lvl="2"/>
            <a:r>
              <a:rPr lang="en-GB" dirty="0" smtClean="0"/>
              <a:t>through </a:t>
            </a:r>
            <a:r>
              <a:rPr lang="en-GB" dirty="0"/>
              <a:t>the choice of images of women </a:t>
            </a:r>
            <a:endParaRPr lang="en-GB" dirty="0" smtClean="0"/>
          </a:p>
          <a:p>
            <a:pPr marL="548640" lvl="2"/>
            <a:r>
              <a:rPr lang="en-GB" dirty="0" smtClean="0"/>
              <a:t>but </a:t>
            </a:r>
            <a:r>
              <a:rPr lang="en-GB" dirty="0"/>
              <a:t>also ‘symbolically annihilates’ them </a:t>
            </a:r>
            <a:endParaRPr lang="en-GB" dirty="0" smtClean="0"/>
          </a:p>
          <a:p>
            <a:pPr marL="548640" lvl="2"/>
            <a:r>
              <a:rPr lang="en-GB" dirty="0" smtClean="0"/>
              <a:t>through </a:t>
            </a:r>
            <a:r>
              <a:rPr lang="en-GB" dirty="0"/>
              <a:t>the uncontested acceptance of stereotypical </a:t>
            </a:r>
            <a:r>
              <a:rPr lang="en-GB" dirty="0" smtClean="0"/>
              <a:t>representations</a:t>
            </a:r>
          </a:p>
          <a:p>
            <a:pPr marL="320040" lvl="2" indent="0" algn="r">
              <a:buNone/>
            </a:pPr>
            <a:r>
              <a:rPr lang="en-GB" dirty="0" smtClean="0"/>
              <a:t> (Tuchman, </a:t>
            </a:r>
            <a:r>
              <a:rPr lang="en-GB" i="1" dirty="0" smtClean="0"/>
              <a:t>cited </a:t>
            </a:r>
            <a:r>
              <a:rPr lang="en-GB" i="1" dirty="0"/>
              <a:t>in </a:t>
            </a:r>
            <a:r>
              <a:rPr lang="en-GB" dirty="0"/>
              <a:t>Crothers &amp; Lockhart, 2000: 153-154)</a:t>
            </a:r>
            <a:endParaRPr lang="en-GB" dirty="0" smtClean="0"/>
          </a:p>
          <a:p>
            <a:endParaRPr lang="en-GB" dirty="0"/>
          </a:p>
        </p:txBody>
      </p:sp>
    </p:spTree>
    <p:extLst>
      <p:ext uri="{BB962C8B-B14F-4D97-AF65-F5344CB8AC3E}">
        <p14:creationId xmlns:p14="http://schemas.microsoft.com/office/powerpoint/2010/main" val="28584512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Stereotypical Representations</a:t>
            </a:r>
            <a:endParaRPr lang="en-GB" dirty="0"/>
          </a:p>
        </p:txBody>
      </p:sp>
      <p:sp>
        <p:nvSpPr>
          <p:cNvPr id="3" name="Content Placeholder 2"/>
          <p:cNvSpPr>
            <a:spLocks noGrp="1"/>
          </p:cNvSpPr>
          <p:nvPr>
            <p:ph idx="1"/>
          </p:nvPr>
        </p:nvSpPr>
        <p:spPr>
          <a:xfrm>
            <a:off x="1463040" y="2119256"/>
            <a:ext cx="6196405" cy="4052943"/>
          </a:xfrm>
        </p:spPr>
        <p:txBody>
          <a:bodyPr>
            <a:normAutofit fontScale="92500" lnSpcReduction="10000"/>
          </a:bodyPr>
          <a:lstStyle/>
          <a:p>
            <a:pPr marL="274320" lvl="2" indent="-274320"/>
            <a:r>
              <a:rPr lang="en-GB" dirty="0" smtClean="0"/>
              <a:t>They devalue </a:t>
            </a:r>
            <a:r>
              <a:rPr lang="en-GB" dirty="0"/>
              <a:t>and hyper-ritualise ‘women</a:t>
            </a:r>
            <a:r>
              <a:rPr lang="en-GB" dirty="0" smtClean="0"/>
              <a:t>’</a:t>
            </a:r>
          </a:p>
          <a:p>
            <a:pPr marL="640080" lvl="3" indent="-274320"/>
            <a:r>
              <a:rPr lang="en-GB" dirty="0" smtClean="0"/>
              <a:t>through </a:t>
            </a:r>
            <a:r>
              <a:rPr lang="en-GB" dirty="0"/>
              <a:t>omitting anything which may undermine such a </a:t>
            </a:r>
            <a:r>
              <a:rPr lang="en-GB" dirty="0" smtClean="0"/>
              <a:t>viewpoint</a:t>
            </a:r>
          </a:p>
          <a:p>
            <a:pPr marL="274320" lvl="2" indent="-274320"/>
            <a:r>
              <a:rPr lang="en-GB" dirty="0" smtClean="0"/>
              <a:t>Certainly </a:t>
            </a:r>
            <a:r>
              <a:rPr lang="en-GB" dirty="0"/>
              <a:t>from a feminist perspective it could be said that </a:t>
            </a:r>
            <a:r>
              <a:rPr lang="en-GB" dirty="0" smtClean="0"/>
              <a:t>the media presents</a:t>
            </a:r>
          </a:p>
          <a:p>
            <a:pPr marL="640080" lvl="3" indent="-274320"/>
            <a:r>
              <a:rPr lang="en-GB" dirty="0" smtClean="0"/>
              <a:t>not </a:t>
            </a:r>
            <a:r>
              <a:rPr lang="en-GB" dirty="0"/>
              <a:t>only unrealistic and alienating </a:t>
            </a:r>
            <a:r>
              <a:rPr lang="en-GB" dirty="0" smtClean="0"/>
              <a:t>images</a:t>
            </a:r>
          </a:p>
          <a:p>
            <a:pPr marL="274320" lvl="2" indent="-274320"/>
            <a:r>
              <a:rPr lang="en-GB" dirty="0" smtClean="0"/>
              <a:t>but </a:t>
            </a:r>
            <a:r>
              <a:rPr lang="en-GB" dirty="0"/>
              <a:t>also </a:t>
            </a:r>
            <a:r>
              <a:rPr lang="en-GB" dirty="0" smtClean="0"/>
              <a:t>works</a:t>
            </a:r>
          </a:p>
          <a:p>
            <a:pPr marL="640080" lvl="3" indent="-274320"/>
            <a:r>
              <a:rPr lang="en-GB" dirty="0" smtClean="0"/>
              <a:t>‘to </a:t>
            </a:r>
            <a:r>
              <a:rPr lang="en-GB" dirty="0"/>
              <a:t>estrange and separate women from both one another and from their ‘true’ selves’ </a:t>
            </a:r>
            <a:endParaRPr lang="en-GB" dirty="0" smtClean="0"/>
          </a:p>
          <a:p>
            <a:pPr marL="365760" lvl="3" indent="0" algn="r">
              <a:buNone/>
            </a:pPr>
            <a:r>
              <a:rPr lang="en-GB" dirty="0" smtClean="0"/>
              <a:t>(</a:t>
            </a:r>
            <a:r>
              <a:rPr lang="en-GB" dirty="0"/>
              <a:t>Gough-Yates, 2003: 8</a:t>
            </a:r>
            <a:r>
              <a:rPr lang="en-GB" dirty="0" smtClean="0"/>
              <a:t>)</a:t>
            </a:r>
          </a:p>
          <a:p>
            <a:pPr marL="365760" lvl="3" indent="0" algn="r">
              <a:buNone/>
            </a:pPr>
            <a:endParaRPr lang="en-GB" dirty="0"/>
          </a:p>
          <a:p>
            <a:pPr marL="285750" lvl="2" indent="-285750"/>
            <a:r>
              <a:rPr lang="en-GB" dirty="0" smtClean="0"/>
              <a:t>It is often said that </a:t>
            </a:r>
          </a:p>
          <a:p>
            <a:pPr marL="651510" lvl="3" indent="-285750"/>
            <a:r>
              <a:rPr lang="en-GB" dirty="0" smtClean="0"/>
              <a:t>women dress for other women!</a:t>
            </a:r>
            <a:endParaRPr lang="en-GB" dirty="0"/>
          </a:p>
          <a:p>
            <a:endParaRPr lang="en-GB" dirty="0"/>
          </a:p>
        </p:txBody>
      </p:sp>
    </p:spTree>
    <p:extLst>
      <p:ext uri="{BB962C8B-B14F-4D97-AF65-F5344CB8AC3E}">
        <p14:creationId xmlns:p14="http://schemas.microsoft.com/office/powerpoint/2010/main" val="37032792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in the 1990s</a:t>
            </a:r>
            <a:endParaRPr lang="en-GB" dirty="0"/>
          </a:p>
        </p:txBody>
      </p:sp>
      <p:sp>
        <p:nvSpPr>
          <p:cNvPr id="3" name="Content Placeholder 2"/>
          <p:cNvSpPr>
            <a:spLocks noGrp="1"/>
          </p:cNvSpPr>
          <p:nvPr>
            <p:ph idx="1"/>
          </p:nvPr>
        </p:nvSpPr>
        <p:spPr>
          <a:xfrm>
            <a:off x="1463040" y="2119256"/>
            <a:ext cx="6196405" cy="4129143"/>
          </a:xfrm>
        </p:spPr>
        <p:txBody>
          <a:bodyPr>
            <a:normAutofit fontScale="77500" lnSpcReduction="20000"/>
          </a:bodyPr>
          <a:lstStyle/>
          <a:p>
            <a:r>
              <a:rPr lang="en-GB" dirty="0" smtClean="0"/>
              <a:t>At the beginning of the </a:t>
            </a:r>
            <a:r>
              <a:rPr lang="en-GB" dirty="0"/>
              <a:t>1990s it was suggested that </a:t>
            </a:r>
            <a:endParaRPr lang="en-GB" dirty="0" smtClean="0"/>
          </a:p>
          <a:p>
            <a:pPr lvl="1"/>
            <a:r>
              <a:rPr lang="en-GB" dirty="0" smtClean="0"/>
              <a:t>rather </a:t>
            </a:r>
            <a:r>
              <a:rPr lang="en-GB" dirty="0"/>
              <a:t>than women being subordinated by </a:t>
            </a:r>
            <a:r>
              <a:rPr lang="en-GB" dirty="0" smtClean="0"/>
              <a:t>representations in the media</a:t>
            </a:r>
          </a:p>
          <a:p>
            <a:pPr lvl="1"/>
            <a:r>
              <a:rPr lang="en-GB" dirty="0" smtClean="0"/>
              <a:t>they </a:t>
            </a:r>
            <a:r>
              <a:rPr lang="en-GB" dirty="0"/>
              <a:t>were becoming more aware that </a:t>
            </a:r>
            <a:r>
              <a:rPr lang="en-GB" dirty="0" smtClean="0"/>
              <a:t>the media</a:t>
            </a:r>
          </a:p>
          <a:p>
            <a:pPr lvl="2"/>
            <a:r>
              <a:rPr lang="en-GB" dirty="0" smtClean="0"/>
              <a:t>‘bearers </a:t>
            </a:r>
            <a:r>
              <a:rPr lang="en-GB" dirty="0"/>
              <a:t>of particular discourses of femininity’ </a:t>
            </a:r>
            <a:endParaRPr lang="en-GB" dirty="0" smtClean="0"/>
          </a:p>
          <a:p>
            <a:pPr marL="685800" lvl="2" indent="0" algn="r">
              <a:buNone/>
            </a:pPr>
            <a:r>
              <a:rPr lang="en-GB" dirty="0" smtClean="0"/>
              <a:t>(</a:t>
            </a:r>
            <a:r>
              <a:rPr lang="en-GB" dirty="0"/>
              <a:t>Caldas-Coulthard &amp; Coulthard, 1996: 294</a:t>
            </a:r>
            <a:r>
              <a:rPr lang="en-GB" dirty="0" smtClean="0"/>
              <a:t>)</a:t>
            </a:r>
          </a:p>
          <a:p>
            <a:r>
              <a:rPr lang="en-GB" dirty="0" smtClean="0"/>
              <a:t>Women </a:t>
            </a:r>
            <a:r>
              <a:rPr lang="en-GB" dirty="0"/>
              <a:t>were not considered </a:t>
            </a:r>
            <a:r>
              <a:rPr lang="en-GB" dirty="0" smtClean="0"/>
              <a:t>just </a:t>
            </a:r>
          </a:p>
          <a:p>
            <a:pPr lvl="1"/>
            <a:r>
              <a:rPr lang="en-GB" dirty="0" smtClean="0"/>
              <a:t>passive </a:t>
            </a:r>
            <a:r>
              <a:rPr lang="en-GB" dirty="0"/>
              <a:t>recipients </a:t>
            </a:r>
            <a:endParaRPr lang="en-GB" dirty="0" smtClean="0"/>
          </a:p>
          <a:p>
            <a:pPr lvl="1"/>
            <a:r>
              <a:rPr lang="en-GB" dirty="0" smtClean="0"/>
              <a:t>and </a:t>
            </a:r>
            <a:r>
              <a:rPr lang="en-GB" dirty="0"/>
              <a:t>replicators of a value </a:t>
            </a:r>
            <a:r>
              <a:rPr lang="en-US" dirty="0"/>
              <a:t>laden </a:t>
            </a:r>
            <a:r>
              <a:rPr lang="en-GB" dirty="0"/>
              <a:t>sense </a:t>
            </a:r>
            <a:endParaRPr lang="en-GB" dirty="0" smtClean="0"/>
          </a:p>
          <a:p>
            <a:pPr lvl="1"/>
            <a:r>
              <a:rPr lang="en-GB" dirty="0" smtClean="0"/>
              <a:t>of </a:t>
            </a:r>
            <a:r>
              <a:rPr lang="en-GB" dirty="0"/>
              <a:t>what constitutes ‘female</a:t>
            </a:r>
            <a:r>
              <a:rPr lang="en-GB" dirty="0" smtClean="0"/>
              <a:t>’</a:t>
            </a:r>
          </a:p>
          <a:p>
            <a:r>
              <a:rPr lang="en-GB" dirty="0" smtClean="0"/>
              <a:t>Some </a:t>
            </a:r>
            <a:r>
              <a:rPr lang="en-GB" dirty="0"/>
              <a:t>writers would argue that </a:t>
            </a:r>
            <a:r>
              <a:rPr lang="en-GB" dirty="0" smtClean="0"/>
              <a:t>rather </a:t>
            </a:r>
            <a:r>
              <a:rPr lang="en-GB" dirty="0"/>
              <a:t>than being </a:t>
            </a:r>
            <a:endParaRPr lang="en-GB" dirty="0" smtClean="0"/>
          </a:p>
          <a:p>
            <a:pPr lvl="1"/>
            <a:r>
              <a:rPr lang="en-GB" dirty="0" smtClean="0"/>
              <a:t>an </a:t>
            </a:r>
            <a:r>
              <a:rPr lang="en-GB" dirty="0"/>
              <a:t>object to subordinate women </a:t>
            </a:r>
            <a:endParaRPr lang="en-GB" dirty="0" smtClean="0"/>
          </a:p>
          <a:p>
            <a:pPr lvl="1"/>
            <a:r>
              <a:rPr lang="en-GB" dirty="0" smtClean="0"/>
              <a:t>media </a:t>
            </a:r>
            <a:r>
              <a:rPr lang="en-GB" dirty="0"/>
              <a:t>is an opportunity to celebrate women in all her forms of </a:t>
            </a:r>
            <a:r>
              <a:rPr lang="en-GB" dirty="0" smtClean="0"/>
              <a:t>identity</a:t>
            </a:r>
          </a:p>
          <a:p>
            <a:endParaRPr lang="en-GB" dirty="0"/>
          </a:p>
        </p:txBody>
      </p:sp>
    </p:spTree>
    <p:extLst>
      <p:ext uri="{BB962C8B-B14F-4D97-AF65-F5344CB8AC3E}">
        <p14:creationId xmlns:p14="http://schemas.microsoft.com/office/powerpoint/2010/main" val="11702684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Forms of Feminism</a:t>
            </a:r>
            <a:endParaRPr lang="en-GB" dirty="0"/>
          </a:p>
        </p:txBody>
      </p:sp>
      <p:sp>
        <p:nvSpPr>
          <p:cNvPr id="3" name="Content Placeholder 2"/>
          <p:cNvSpPr>
            <a:spLocks noGrp="1"/>
          </p:cNvSpPr>
          <p:nvPr>
            <p:ph idx="1"/>
          </p:nvPr>
        </p:nvSpPr>
        <p:spPr/>
        <p:txBody>
          <a:bodyPr/>
          <a:lstStyle/>
          <a:p>
            <a:r>
              <a:rPr lang="en-GB" dirty="0"/>
              <a:t>In fact some women have postulated that there is </a:t>
            </a:r>
            <a:endParaRPr lang="en-GB" dirty="0" smtClean="0"/>
          </a:p>
          <a:p>
            <a:pPr lvl="1"/>
            <a:r>
              <a:rPr lang="en-GB" dirty="0" smtClean="0"/>
              <a:t>a </a:t>
            </a:r>
            <a:r>
              <a:rPr lang="en-GB" dirty="0"/>
              <a:t>new form of feminism </a:t>
            </a:r>
            <a:endParaRPr lang="en-GB" dirty="0" smtClean="0"/>
          </a:p>
          <a:p>
            <a:pPr lvl="1"/>
            <a:r>
              <a:rPr lang="en-GB" dirty="0" smtClean="0"/>
              <a:t>which </a:t>
            </a:r>
            <a:r>
              <a:rPr lang="en-GB" dirty="0"/>
              <a:t>‘enjoys fashion and adornment’ </a:t>
            </a:r>
            <a:endParaRPr lang="en-GB" dirty="0" smtClean="0"/>
          </a:p>
          <a:p>
            <a:pPr lvl="1"/>
            <a:r>
              <a:rPr lang="en-GB" dirty="0" smtClean="0"/>
              <a:t>and </a:t>
            </a:r>
            <a:r>
              <a:rPr lang="en-GB" dirty="0"/>
              <a:t>views these as a source of pleasure </a:t>
            </a:r>
            <a:endParaRPr lang="en-GB" dirty="0" smtClean="0"/>
          </a:p>
          <a:p>
            <a:pPr lvl="1"/>
            <a:r>
              <a:rPr lang="en-GB" dirty="0" smtClean="0"/>
              <a:t>and </a:t>
            </a:r>
            <a:r>
              <a:rPr lang="en-GB" dirty="0"/>
              <a:t>does not consider that they are </a:t>
            </a:r>
            <a:endParaRPr lang="en-GB" dirty="0" smtClean="0"/>
          </a:p>
          <a:p>
            <a:pPr lvl="1"/>
            <a:r>
              <a:rPr lang="en-GB" dirty="0" smtClean="0"/>
              <a:t>a </a:t>
            </a:r>
            <a:r>
              <a:rPr lang="en-GB" dirty="0"/>
              <a:t>‘conspiracy to keep women down’ </a:t>
            </a:r>
            <a:endParaRPr lang="en-GB" dirty="0" smtClean="0"/>
          </a:p>
          <a:p>
            <a:pPr lvl="1"/>
            <a:endParaRPr lang="en-GB" dirty="0" smtClean="0"/>
          </a:p>
          <a:p>
            <a:pPr marL="365760" lvl="1" indent="0" algn="r">
              <a:buNone/>
            </a:pPr>
            <a:r>
              <a:rPr lang="en-GB" sz="1800" dirty="0" smtClean="0"/>
              <a:t>(</a:t>
            </a:r>
            <a:r>
              <a:rPr lang="en-GB" sz="1800" dirty="0"/>
              <a:t>Walter 1998 </a:t>
            </a:r>
            <a:r>
              <a:rPr lang="en-GB" sz="1800" i="1" dirty="0"/>
              <a:t>cited in </a:t>
            </a:r>
            <a:r>
              <a:rPr lang="en-GB" sz="1800" dirty="0"/>
              <a:t>Gauntlett, 2008: 87</a:t>
            </a:r>
            <a:r>
              <a:rPr lang="en-GB" sz="1800" dirty="0" smtClean="0"/>
              <a:t>)</a:t>
            </a:r>
            <a:endParaRPr lang="en-GB" sz="1800" dirty="0"/>
          </a:p>
          <a:p>
            <a:endParaRPr lang="en-GB" dirty="0"/>
          </a:p>
        </p:txBody>
      </p:sp>
    </p:spTree>
    <p:extLst>
      <p:ext uri="{BB962C8B-B14F-4D97-AF65-F5344CB8AC3E}">
        <p14:creationId xmlns:p14="http://schemas.microsoft.com/office/powerpoint/2010/main" val="38486099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New Feminism or </a:t>
            </a:r>
            <a:br>
              <a:rPr lang="en-GB" sz="4000" dirty="0" smtClean="0"/>
            </a:br>
            <a:r>
              <a:rPr lang="en-GB" sz="4000" dirty="0" smtClean="0"/>
              <a:t>Liberal Feminism</a:t>
            </a:r>
            <a:endParaRPr lang="en-GB" sz="4000" dirty="0"/>
          </a:p>
        </p:txBody>
      </p:sp>
      <p:sp>
        <p:nvSpPr>
          <p:cNvPr id="3" name="Content Placeholder 2"/>
          <p:cNvSpPr>
            <a:spLocks noGrp="1"/>
          </p:cNvSpPr>
          <p:nvPr>
            <p:ph idx="1"/>
          </p:nvPr>
        </p:nvSpPr>
        <p:spPr/>
        <p:txBody>
          <a:bodyPr>
            <a:normAutofit fontScale="77500" lnSpcReduction="20000"/>
          </a:bodyPr>
          <a:lstStyle/>
          <a:p>
            <a:r>
              <a:rPr lang="en-GB" dirty="0" smtClean="0"/>
              <a:t>New </a:t>
            </a:r>
            <a:r>
              <a:rPr lang="en-GB" dirty="0"/>
              <a:t>feminist or liberal feminist </a:t>
            </a:r>
            <a:r>
              <a:rPr lang="en-GB" dirty="0" smtClean="0"/>
              <a:t>points </a:t>
            </a:r>
            <a:r>
              <a:rPr lang="en-GB" dirty="0"/>
              <a:t>to gender icons </a:t>
            </a:r>
            <a:r>
              <a:rPr lang="en-GB" dirty="0" smtClean="0"/>
              <a:t>who demonstrate </a:t>
            </a:r>
          </a:p>
          <a:p>
            <a:pPr lvl="1"/>
            <a:r>
              <a:rPr lang="en-GB" dirty="0" smtClean="0"/>
              <a:t>independent living</a:t>
            </a:r>
          </a:p>
          <a:p>
            <a:pPr lvl="1"/>
            <a:r>
              <a:rPr lang="en-GB" dirty="0" smtClean="0"/>
              <a:t>choice </a:t>
            </a:r>
            <a:r>
              <a:rPr lang="en-GB" dirty="0"/>
              <a:t>in </a:t>
            </a:r>
            <a:r>
              <a:rPr lang="en-GB" dirty="0" smtClean="0"/>
              <a:t>clothing</a:t>
            </a:r>
          </a:p>
          <a:p>
            <a:pPr lvl="1"/>
            <a:r>
              <a:rPr lang="en-GB" dirty="0" smtClean="0"/>
              <a:t>sexuality </a:t>
            </a:r>
          </a:p>
          <a:p>
            <a:pPr lvl="1"/>
            <a:r>
              <a:rPr lang="en-GB" dirty="0" smtClean="0"/>
              <a:t>and </a:t>
            </a:r>
            <a:r>
              <a:rPr lang="en-GB" dirty="0"/>
              <a:t>construction of her own </a:t>
            </a:r>
            <a:r>
              <a:rPr lang="en-GB" dirty="0" smtClean="0"/>
              <a:t>identity</a:t>
            </a:r>
          </a:p>
          <a:p>
            <a:r>
              <a:rPr lang="en-GB" dirty="0" smtClean="0"/>
              <a:t>as </a:t>
            </a:r>
            <a:r>
              <a:rPr lang="en-GB" dirty="0"/>
              <a:t>an example of an empowered </a:t>
            </a:r>
            <a:r>
              <a:rPr lang="en-GB" dirty="0" smtClean="0"/>
              <a:t>women</a:t>
            </a:r>
          </a:p>
          <a:p>
            <a:r>
              <a:rPr lang="en-GB" dirty="0" smtClean="0"/>
              <a:t>This </a:t>
            </a:r>
            <a:r>
              <a:rPr lang="en-GB" dirty="0"/>
              <a:t>stance considers </a:t>
            </a:r>
            <a:r>
              <a:rPr lang="en-GB" dirty="0" smtClean="0"/>
              <a:t>that today’s </a:t>
            </a:r>
            <a:r>
              <a:rPr lang="en-GB" dirty="0"/>
              <a:t>woman needs to </a:t>
            </a:r>
            <a:endParaRPr lang="en-GB" dirty="0" smtClean="0"/>
          </a:p>
          <a:p>
            <a:pPr lvl="1"/>
            <a:r>
              <a:rPr lang="en-GB" dirty="0" smtClean="0"/>
              <a:t>‘</a:t>
            </a:r>
            <a:r>
              <a:rPr lang="en-GB" dirty="0"/>
              <a:t>unpick the tight link that feminism in the seventies made between our personal and political lives’ </a:t>
            </a:r>
            <a:endParaRPr lang="en-GB" dirty="0" smtClean="0"/>
          </a:p>
          <a:p>
            <a:pPr lvl="1"/>
            <a:r>
              <a:rPr lang="en-GB" dirty="0" smtClean="0"/>
              <a:t>so </a:t>
            </a:r>
            <a:r>
              <a:rPr lang="en-GB" dirty="0"/>
              <a:t>that they can freely choose how they interact with representations of </a:t>
            </a:r>
            <a:r>
              <a:rPr lang="en-GB" dirty="0" smtClean="0"/>
              <a:t>womanhood</a:t>
            </a:r>
          </a:p>
          <a:p>
            <a:pPr marL="365760" lvl="1" indent="0" algn="r">
              <a:buNone/>
            </a:pPr>
            <a:r>
              <a:rPr lang="en-GB" dirty="0" smtClean="0"/>
              <a:t> </a:t>
            </a:r>
            <a:r>
              <a:rPr lang="en-GB" dirty="0"/>
              <a:t>(Walters, 1999: 4</a:t>
            </a:r>
            <a:r>
              <a:rPr lang="en-GB" dirty="0" smtClean="0"/>
              <a:t>)</a:t>
            </a:r>
          </a:p>
          <a:p>
            <a:endParaRPr lang="en-GB" dirty="0" smtClean="0"/>
          </a:p>
        </p:txBody>
      </p:sp>
    </p:spTree>
    <p:extLst>
      <p:ext uri="{BB962C8B-B14F-4D97-AF65-F5344CB8AC3E}">
        <p14:creationId xmlns:p14="http://schemas.microsoft.com/office/powerpoint/2010/main" val="4165978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Subordination </a:t>
            </a:r>
            <a:br>
              <a:rPr lang="en-GB" dirty="0" smtClean="0"/>
            </a:br>
            <a:r>
              <a:rPr lang="en-GB" dirty="0" err="1" smtClean="0"/>
              <a:t>vs</a:t>
            </a:r>
            <a:r>
              <a:rPr lang="en-GB" dirty="0" smtClean="0"/>
              <a:t> Personal Control</a:t>
            </a:r>
            <a:endParaRPr lang="en-GB" dirty="0"/>
          </a:p>
        </p:txBody>
      </p:sp>
      <p:sp>
        <p:nvSpPr>
          <p:cNvPr id="3" name="Content Placeholder 2"/>
          <p:cNvSpPr>
            <a:spLocks noGrp="1"/>
          </p:cNvSpPr>
          <p:nvPr>
            <p:ph idx="1"/>
          </p:nvPr>
        </p:nvSpPr>
        <p:spPr>
          <a:xfrm>
            <a:off x="1463040" y="2119256"/>
            <a:ext cx="6196405" cy="4281543"/>
          </a:xfrm>
        </p:spPr>
        <p:txBody>
          <a:bodyPr>
            <a:normAutofit fontScale="70000" lnSpcReduction="20000"/>
          </a:bodyPr>
          <a:lstStyle/>
          <a:p>
            <a:r>
              <a:rPr lang="en-GB" dirty="0"/>
              <a:t>Rather than seeing the media as purveyor of subordination</a:t>
            </a:r>
          </a:p>
          <a:p>
            <a:pPr lvl="1"/>
            <a:r>
              <a:rPr lang="en-GB" dirty="0"/>
              <a:t>they would suggest </a:t>
            </a:r>
          </a:p>
          <a:p>
            <a:pPr lvl="1"/>
            <a:r>
              <a:rPr lang="en-GB" dirty="0"/>
              <a:t>we should ‘blame women’s oppression on their failure to exercise their personal control’;</a:t>
            </a:r>
          </a:p>
          <a:p>
            <a:r>
              <a:rPr lang="en-GB" dirty="0"/>
              <a:t>such a radical move away from traditional notions of representations of women being a form of hegemonic control and subordination is contested by some writers</a:t>
            </a:r>
          </a:p>
          <a:p>
            <a:endParaRPr lang="en-GB" dirty="0"/>
          </a:p>
          <a:p>
            <a:r>
              <a:rPr lang="en-GB" dirty="0"/>
              <a:t>Critics of such a stance consider that these new feminist approaches do not acknowledge that there are </a:t>
            </a:r>
          </a:p>
          <a:p>
            <a:pPr lvl="1"/>
            <a:r>
              <a:rPr lang="en-GB" dirty="0"/>
              <a:t>Economic</a:t>
            </a:r>
          </a:p>
          <a:p>
            <a:pPr lvl="1"/>
            <a:r>
              <a:rPr lang="en-GB" dirty="0"/>
              <a:t>Political</a:t>
            </a:r>
          </a:p>
          <a:p>
            <a:pPr lvl="1"/>
            <a:r>
              <a:rPr lang="en-GB" dirty="0"/>
              <a:t>biological </a:t>
            </a:r>
          </a:p>
          <a:p>
            <a:pPr lvl="1"/>
            <a:r>
              <a:rPr lang="en-GB" dirty="0"/>
              <a:t>and social forces </a:t>
            </a:r>
          </a:p>
          <a:p>
            <a:pPr lvl="1"/>
            <a:r>
              <a:rPr lang="en-GB" dirty="0"/>
              <a:t>which can ‘restrict and can even eliminate women’s ability to choose’ (Jeffreys, 2005: 12-13). </a:t>
            </a:r>
          </a:p>
          <a:p>
            <a:endParaRPr lang="en-GB" dirty="0"/>
          </a:p>
        </p:txBody>
      </p:sp>
    </p:spTree>
    <p:extLst>
      <p:ext uri="{BB962C8B-B14F-4D97-AF65-F5344CB8AC3E}">
        <p14:creationId xmlns:p14="http://schemas.microsoft.com/office/powerpoint/2010/main" val="25033121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Capitalism, Capital &amp; </a:t>
            </a:r>
            <a:br>
              <a:rPr lang="en-GB" dirty="0" smtClean="0"/>
            </a:br>
            <a:r>
              <a:rPr lang="en-GB" dirty="0" smtClean="0"/>
              <a:t>Representations of Women</a:t>
            </a:r>
            <a:endParaRPr lang="en-GB" dirty="0"/>
          </a:p>
        </p:txBody>
      </p:sp>
      <p:sp>
        <p:nvSpPr>
          <p:cNvPr id="3" name="Content Placeholder 2"/>
          <p:cNvSpPr>
            <a:spLocks noGrp="1"/>
          </p:cNvSpPr>
          <p:nvPr>
            <p:ph idx="1"/>
          </p:nvPr>
        </p:nvSpPr>
        <p:spPr>
          <a:xfrm>
            <a:off x="1463040" y="2119256"/>
            <a:ext cx="6196405" cy="4129143"/>
          </a:xfrm>
        </p:spPr>
        <p:txBody>
          <a:bodyPr>
            <a:normAutofit fontScale="70000" lnSpcReduction="20000"/>
          </a:bodyPr>
          <a:lstStyle/>
          <a:p>
            <a:r>
              <a:rPr lang="en-GB" dirty="0" smtClean="0"/>
              <a:t>The ‘lower classes’ </a:t>
            </a:r>
            <a:r>
              <a:rPr lang="en-GB" dirty="0"/>
              <a:t>in society </a:t>
            </a:r>
            <a:endParaRPr lang="en-GB" dirty="0" smtClean="0"/>
          </a:p>
          <a:p>
            <a:pPr lvl="1"/>
            <a:r>
              <a:rPr lang="en-GB" dirty="0" smtClean="0"/>
              <a:t>do </a:t>
            </a:r>
            <a:r>
              <a:rPr lang="en-GB" dirty="0"/>
              <a:t>not have the resources to exercise these rights </a:t>
            </a:r>
            <a:endParaRPr lang="en-GB" dirty="0" smtClean="0"/>
          </a:p>
          <a:p>
            <a:pPr lvl="1"/>
            <a:r>
              <a:rPr lang="en-GB" dirty="0" smtClean="0"/>
              <a:t>thus </a:t>
            </a:r>
            <a:r>
              <a:rPr lang="en-GB" dirty="0"/>
              <a:t>society needs to question who is setting this </a:t>
            </a:r>
            <a:r>
              <a:rPr lang="en-GB" dirty="0" smtClean="0"/>
              <a:t>agenda</a:t>
            </a:r>
          </a:p>
          <a:p>
            <a:r>
              <a:rPr lang="en-GB" dirty="0" smtClean="0"/>
              <a:t>It </a:t>
            </a:r>
            <a:r>
              <a:rPr lang="en-GB" dirty="0"/>
              <a:t>could be suggested that by </a:t>
            </a:r>
            <a:r>
              <a:rPr lang="en-GB" dirty="0" smtClean="0"/>
              <a:t>providing </a:t>
            </a:r>
          </a:p>
          <a:p>
            <a:pPr lvl="1"/>
            <a:r>
              <a:rPr lang="en-GB" dirty="0" smtClean="0"/>
              <a:t>aspirational </a:t>
            </a:r>
            <a:r>
              <a:rPr lang="en-GB" dirty="0"/>
              <a:t>yet unobtainable hyper-realised images of </a:t>
            </a:r>
            <a:r>
              <a:rPr lang="en-GB" dirty="0" smtClean="0"/>
              <a:t>women</a:t>
            </a:r>
          </a:p>
          <a:p>
            <a:pPr lvl="1"/>
            <a:r>
              <a:rPr lang="en-GB" dirty="0" smtClean="0"/>
              <a:t>the </a:t>
            </a:r>
            <a:r>
              <a:rPr lang="en-GB" dirty="0"/>
              <a:t>economic world is ensuring a continuous market for their </a:t>
            </a:r>
            <a:r>
              <a:rPr lang="en-GB" dirty="0" smtClean="0"/>
              <a:t>commodities</a:t>
            </a:r>
          </a:p>
          <a:p>
            <a:r>
              <a:rPr lang="en-GB" dirty="0" smtClean="0"/>
              <a:t>If </a:t>
            </a:r>
            <a:r>
              <a:rPr lang="en-GB" dirty="0"/>
              <a:t>not </a:t>
            </a:r>
            <a:r>
              <a:rPr lang="en-GB" dirty="0" smtClean="0"/>
              <a:t>contested this </a:t>
            </a:r>
            <a:r>
              <a:rPr lang="en-GB" dirty="0"/>
              <a:t>new feminist ideal will develop into a theory of </a:t>
            </a:r>
            <a:endParaRPr lang="en-GB" dirty="0" smtClean="0"/>
          </a:p>
          <a:p>
            <a:pPr lvl="1"/>
            <a:r>
              <a:rPr lang="en-GB" dirty="0" smtClean="0"/>
              <a:t>beauty-evolution </a:t>
            </a:r>
          </a:p>
          <a:p>
            <a:pPr lvl="1"/>
            <a:r>
              <a:rPr lang="en-GB" dirty="0" smtClean="0"/>
              <a:t>which </a:t>
            </a:r>
            <a:r>
              <a:rPr lang="en-GB" dirty="0"/>
              <a:t>ensures the survival of the prettiest </a:t>
            </a:r>
            <a:endParaRPr lang="en-GB" dirty="0" smtClean="0"/>
          </a:p>
          <a:p>
            <a:pPr lvl="1"/>
            <a:r>
              <a:rPr lang="en-GB" dirty="0" smtClean="0"/>
              <a:t>the </a:t>
            </a:r>
            <a:r>
              <a:rPr lang="en-GB" dirty="0"/>
              <a:t>richest </a:t>
            </a:r>
            <a:endParaRPr lang="en-GB" dirty="0" smtClean="0"/>
          </a:p>
          <a:p>
            <a:pPr lvl="1"/>
            <a:r>
              <a:rPr lang="en-GB" dirty="0" smtClean="0"/>
              <a:t>and </a:t>
            </a:r>
            <a:r>
              <a:rPr lang="en-GB" dirty="0"/>
              <a:t>condemns individuals outside these categorises to abnormality and disadvantage </a:t>
            </a:r>
            <a:endParaRPr lang="en-GB" dirty="0" smtClean="0"/>
          </a:p>
          <a:p>
            <a:pPr marL="365760" lvl="1" indent="0" algn="r">
              <a:buNone/>
            </a:pPr>
            <a:r>
              <a:rPr lang="en-GB" dirty="0" smtClean="0"/>
              <a:t>(</a:t>
            </a:r>
            <a:r>
              <a:rPr lang="en-GB" dirty="0"/>
              <a:t>Etcoff, 2000: 7</a:t>
            </a:r>
            <a:r>
              <a:rPr lang="en-GB" dirty="0" smtClean="0"/>
              <a:t>)</a:t>
            </a:r>
          </a:p>
        </p:txBody>
      </p:sp>
    </p:spTree>
    <p:extLst>
      <p:ext uri="{BB962C8B-B14F-4D97-AF65-F5344CB8AC3E}">
        <p14:creationId xmlns:p14="http://schemas.microsoft.com/office/powerpoint/2010/main" val="34502996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Capitalism </a:t>
            </a:r>
            <a:br>
              <a:rPr lang="en-GB" dirty="0" smtClean="0"/>
            </a:br>
            <a:r>
              <a:rPr lang="en-GB" dirty="0" smtClean="0"/>
              <a:t>&amp; Beauty Industry</a:t>
            </a:r>
            <a:endParaRPr lang="en-GB" dirty="0"/>
          </a:p>
        </p:txBody>
      </p:sp>
      <p:sp>
        <p:nvSpPr>
          <p:cNvPr id="3" name="Content Placeholder 2"/>
          <p:cNvSpPr>
            <a:spLocks noGrp="1"/>
          </p:cNvSpPr>
          <p:nvPr>
            <p:ph idx="1"/>
          </p:nvPr>
        </p:nvSpPr>
        <p:spPr/>
        <p:txBody>
          <a:bodyPr/>
          <a:lstStyle/>
          <a:p>
            <a:r>
              <a:rPr lang="en-GB" dirty="0" smtClean="0"/>
              <a:t>‘</a:t>
            </a:r>
            <a:r>
              <a:rPr lang="en-GB" dirty="0"/>
              <a:t>They do not consider the limitations of the ‘pleasure’ and ‘power’ that beauty practices </a:t>
            </a:r>
            <a:r>
              <a:rPr lang="en-GB" dirty="0" smtClean="0"/>
              <a:t>offer</a:t>
            </a:r>
          </a:p>
          <a:p>
            <a:pPr lvl="1"/>
            <a:r>
              <a:rPr lang="en-GB" dirty="0" smtClean="0"/>
              <a:t>or </a:t>
            </a:r>
            <a:r>
              <a:rPr lang="en-GB" dirty="0"/>
              <a:t>the ways in which they contribute to women’s condition of </a:t>
            </a:r>
            <a:r>
              <a:rPr lang="en-GB" dirty="0" smtClean="0"/>
              <a:t>subordination</a:t>
            </a:r>
          </a:p>
          <a:p>
            <a:r>
              <a:rPr lang="en-GB" dirty="0" smtClean="0"/>
              <a:t>Thus </a:t>
            </a:r>
            <a:r>
              <a:rPr lang="en-GB" dirty="0"/>
              <a:t>they can be seen to </a:t>
            </a:r>
            <a:endParaRPr lang="en-GB" dirty="0" smtClean="0"/>
          </a:p>
          <a:p>
            <a:pPr lvl="1"/>
            <a:r>
              <a:rPr lang="en-GB" dirty="0" smtClean="0"/>
              <a:t>protect </a:t>
            </a:r>
            <a:r>
              <a:rPr lang="en-GB" dirty="0"/>
              <a:t>the status quo of the cultural sexual objectification of women</a:t>
            </a:r>
            <a:r>
              <a:rPr lang="en-GB" dirty="0" smtClean="0"/>
              <a:t>’</a:t>
            </a:r>
          </a:p>
          <a:p>
            <a:pPr marL="365760" lvl="1" indent="0" algn="r">
              <a:buNone/>
            </a:pPr>
            <a:r>
              <a:rPr lang="en-GB" dirty="0" smtClean="0"/>
              <a:t>(</a:t>
            </a:r>
            <a:r>
              <a:rPr lang="en-GB" dirty="0"/>
              <a:t>Jeffreys, 2005: 13).</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666601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3" name="Content Placeholder 2"/>
          <p:cNvSpPr>
            <a:spLocks noGrp="1"/>
          </p:cNvSpPr>
          <p:nvPr>
            <p:ph idx="1"/>
          </p:nvPr>
        </p:nvSpPr>
        <p:spPr/>
        <p:txBody>
          <a:bodyPr>
            <a:normAutofit fontScale="55000" lnSpcReduction="20000"/>
          </a:bodyPr>
          <a:lstStyle/>
          <a:p>
            <a:r>
              <a:rPr lang="en-GB" dirty="0"/>
              <a:t>Benson JB &amp; Haith MM (2009) </a:t>
            </a:r>
            <a:r>
              <a:rPr lang="en-GB" i="1" dirty="0"/>
              <a:t>Social and Emotional Development in Infancy and Early Childhood, </a:t>
            </a:r>
            <a:r>
              <a:rPr lang="en-GB" dirty="0"/>
              <a:t>Oxford: Elsevier.</a:t>
            </a:r>
          </a:p>
          <a:p>
            <a:r>
              <a:rPr lang="en-GB" dirty="0"/>
              <a:t>Bloomberg Businessweek, ‘Media’, </a:t>
            </a:r>
            <a:r>
              <a:rPr lang="en-GB" i="1" dirty="0"/>
              <a:t>Advance Magazine Publishers Inc</a:t>
            </a:r>
            <a:r>
              <a:rPr lang="en-GB" dirty="0"/>
              <a:t>, </a:t>
            </a:r>
            <a:r>
              <a:rPr lang="en-GB" u="sng" dirty="0">
                <a:hlinkClick r:id="rId2"/>
              </a:rPr>
              <a:t>http://investing.businessweek.com/research/stocks/private/people.asp?privcapId=771908</a:t>
            </a:r>
            <a:r>
              <a:rPr lang="en-GB" dirty="0"/>
              <a:t>, [Accessed: 24 February 2012].</a:t>
            </a:r>
          </a:p>
          <a:p>
            <a:r>
              <a:rPr lang="en-GB" dirty="0"/>
              <a:t>Butler J (1994) ‘Gender as Performance: An Interview with Judith Butler’, </a:t>
            </a:r>
            <a:r>
              <a:rPr lang="en-GB" i="1" dirty="0"/>
              <a:t>Radical Philosophy, </a:t>
            </a:r>
            <a:r>
              <a:rPr lang="en-GB" dirty="0"/>
              <a:t>Vol. 67, pp. 32-39.</a:t>
            </a:r>
          </a:p>
          <a:p>
            <a:r>
              <a:rPr lang="en-GB" dirty="0"/>
              <a:t>Butler J (2004) </a:t>
            </a:r>
            <a:r>
              <a:rPr lang="en-GB" i="1" dirty="0"/>
              <a:t>Undoing Gender</a:t>
            </a:r>
            <a:r>
              <a:rPr lang="en-GB" dirty="0"/>
              <a:t>, New York: Routledge.</a:t>
            </a:r>
          </a:p>
          <a:p>
            <a:r>
              <a:rPr lang="en-GB" dirty="0"/>
              <a:t>Caldas-Coulthard CR &amp; Coulthard M (1996) </a:t>
            </a:r>
            <a:r>
              <a:rPr lang="en-GB" i="1" dirty="0"/>
              <a:t>Texts and Practices: Readings in Critical Discourse Analysis, </a:t>
            </a:r>
            <a:r>
              <a:rPr lang="en-GB" dirty="0"/>
              <a:t>London: Routledge.</a:t>
            </a:r>
          </a:p>
          <a:p>
            <a:r>
              <a:rPr lang="en-GB" dirty="0"/>
              <a:t>Carter C &amp; Steiner L (2004) </a:t>
            </a:r>
            <a:r>
              <a:rPr lang="en-GB" i="1" dirty="0"/>
              <a:t>Critical Readings: Media and Gender, </a:t>
            </a:r>
            <a:r>
              <a:rPr lang="en-GB" dirty="0"/>
              <a:t>Maidenhead, Berks: OUP.</a:t>
            </a:r>
          </a:p>
          <a:p>
            <a:r>
              <a:rPr lang="en-GB" dirty="0"/>
              <a:t>Cohen MG &amp; Brodie MJ (2007) </a:t>
            </a:r>
            <a:r>
              <a:rPr lang="en-GB" i="1" dirty="0"/>
              <a:t>Remapping Gender in the Global New Order, </a:t>
            </a:r>
            <a:r>
              <a:rPr lang="en-GB" dirty="0"/>
              <a:t>Abingdon: Routledge.</a:t>
            </a:r>
          </a:p>
          <a:p>
            <a:r>
              <a:rPr lang="en-GB" dirty="0"/>
              <a:t>Coppock V, Haydon D &amp; Richter I (1995) </a:t>
            </a:r>
            <a:r>
              <a:rPr lang="en-GB" i="1" dirty="0"/>
              <a:t>The Illusion of’ Post-Modernism’: New Women, Old Myths, </a:t>
            </a:r>
            <a:r>
              <a:rPr lang="en-GB" dirty="0"/>
              <a:t>London: Taylor &amp; Francis Ltd.</a:t>
            </a:r>
          </a:p>
          <a:p>
            <a:r>
              <a:rPr lang="en-GB" dirty="0"/>
              <a:t>Cortese AJP (2008) </a:t>
            </a:r>
            <a:r>
              <a:rPr lang="en-GB" i="1" dirty="0"/>
              <a:t>Provocateur: Images of Women and Minorities in Advertising, </a:t>
            </a:r>
            <a:r>
              <a:rPr lang="en-GB" dirty="0"/>
              <a:t>Lanham, Maryland: Rowman &amp; Littlefield Publishers, Inc</a:t>
            </a:r>
            <a:r>
              <a:rPr lang="en-GB" dirty="0" smtClean="0"/>
              <a:t>.</a:t>
            </a:r>
            <a:endParaRPr lang="en-GB" dirty="0"/>
          </a:p>
        </p:txBody>
      </p:sp>
    </p:spTree>
    <p:extLst>
      <p:ext uri="{BB962C8B-B14F-4D97-AF65-F5344CB8AC3E}">
        <p14:creationId xmlns:p14="http://schemas.microsoft.com/office/powerpoint/2010/main" val="21108606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3" name="Content Placeholder 2"/>
          <p:cNvSpPr>
            <a:spLocks noGrp="1"/>
          </p:cNvSpPr>
          <p:nvPr>
            <p:ph idx="1"/>
          </p:nvPr>
        </p:nvSpPr>
        <p:spPr/>
        <p:txBody>
          <a:bodyPr>
            <a:normAutofit fontScale="47500" lnSpcReduction="20000"/>
          </a:bodyPr>
          <a:lstStyle/>
          <a:p>
            <a:r>
              <a:rPr lang="en-GB" dirty="0"/>
              <a:t>Crothers L &amp; Lockhart C (2000) </a:t>
            </a:r>
            <a:r>
              <a:rPr lang="en-GB" i="1" dirty="0"/>
              <a:t>Culture and Politics: A Reader, </a:t>
            </a:r>
            <a:r>
              <a:rPr lang="en-GB" dirty="0"/>
              <a:t>New York: St Martin’s Press.</a:t>
            </a:r>
          </a:p>
          <a:p>
            <a:r>
              <a:rPr lang="en-GB" dirty="0"/>
              <a:t>Dogruyol A (2010) Mail Online, </a:t>
            </a:r>
            <a:r>
              <a:rPr lang="en-GB" i="1" dirty="0"/>
              <a:t>Alice is beautiful, confident and the average size of a woman in Britain today... so why does she still feel fat?,</a:t>
            </a:r>
            <a:r>
              <a:rPr lang="en-GB" dirty="0"/>
              <a:t> </a:t>
            </a:r>
            <a:r>
              <a:rPr lang="en-GB" u="sng" dirty="0">
                <a:hlinkClick r:id="rId2"/>
              </a:rPr>
              <a:t>http://www.dailymail.co.uk/femail/article-1247537/Alice-beautiful-confident-average-size-woman-Britain-today--does-feel-fat.html</a:t>
            </a:r>
            <a:r>
              <a:rPr lang="en-GB" dirty="0"/>
              <a:t> [Accessed on 28 February 2012)].</a:t>
            </a:r>
          </a:p>
          <a:p>
            <a:r>
              <a:rPr lang="en-GB" dirty="0"/>
              <a:t>Etcoff N (2000) </a:t>
            </a:r>
            <a:r>
              <a:rPr lang="en-GB" i="1" dirty="0"/>
              <a:t>The Survival of the Prettiest: The Science of Beauty, </a:t>
            </a:r>
            <a:r>
              <a:rPr lang="en-GB" dirty="0"/>
              <a:t>New York: Anchor Books.</a:t>
            </a:r>
          </a:p>
          <a:p>
            <a:r>
              <a:rPr lang="en-GB" dirty="0"/>
              <a:t>Gauntlett D (2008) </a:t>
            </a:r>
            <a:r>
              <a:rPr lang="en-GB" i="1" dirty="0"/>
              <a:t>Media, Gender and Identity: An Introduction, </a:t>
            </a:r>
            <a:r>
              <a:rPr lang="en-GB" dirty="0"/>
              <a:t>Abingdon, Oxon: Routledge.</a:t>
            </a:r>
          </a:p>
          <a:p>
            <a:r>
              <a:rPr lang="en-GB" dirty="0"/>
              <a:t>Gill RC (2007) </a:t>
            </a:r>
            <a:r>
              <a:rPr lang="en-GB" i="1" dirty="0"/>
              <a:t>Gender and the Media, </a:t>
            </a:r>
            <a:r>
              <a:rPr lang="en-GB" dirty="0"/>
              <a:t>Malden, MA: Polity Press.</a:t>
            </a:r>
          </a:p>
          <a:p>
            <a:r>
              <a:rPr lang="en-GB" dirty="0"/>
              <a:t>Goffman E, (1979) </a:t>
            </a:r>
            <a:r>
              <a:rPr lang="en-GB" i="1" dirty="0"/>
              <a:t>Gender Advertisements</a:t>
            </a:r>
            <a:r>
              <a:rPr lang="en-GB" dirty="0"/>
              <a:t>, New York: Harper and Row Publications.</a:t>
            </a:r>
          </a:p>
          <a:p>
            <a:r>
              <a:rPr lang="en-GB" dirty="0"/>
              <a:t>Gough-Yates A (2003) </a:t>
            </a:r>
            <a:r>
              <a:rPr lang="en-GB" i="1" dirty="0"/>
              <a:t>Understanding Women’s Magazines: Publishing, Markets and Readerships, </a:t>
            </a:r>
            <a:r>
              <a:rPr lang="en-GB" dirty="0"/>
              <a:t>London: Routledge.</a:t>
            </a:r>
          </a:p>
          <a:p>
            <a:r>
              <a:rPr lang="en-GB" dirty="0"/>
              <a:t>Harrison WC &amp; Hood-Williams J (2002) </a:t>
            </a:r>
            <a:r>
              <a:rPr lang="en-GB" i="1" dirty="0"/>
              <a:t>Beyond Sex and Gender, </a:t>
            </a:r>
            <a:r>
              <a:rPr lang="en-GB" dirty="0"/>
              <a:t>London: Sage.</a:t>
            </a:r>
          </a:p>
          <a:p>
            <a:r>
              <a:rPr lang="en-GB" dirty="0"/>
              <a:t> Hollander JA, Renfrow DF &amp; Howard JA (2011) </a:t>
            </a:r>
            <a:r>
              <a:rPr lang="en-GB" i="1" dirty="0"/>
              <a:t>Gendered Situations, Gendered Selves: A Gender Lens on Social Psychology, </a:t>
            </a:r>
            <a:r>
              <a:rPr lang="en-GB" dirty="0"/>
              <a:t>Plymouth: Rowman &amp; Littlefield Publishers, Inc.</a:t>
            </a:r>
          </a:p>
          <a:p>
            <a:r>
              <a:rPr lang="en-GB" dirty="0"/>
              <a:t>Jeffreys S (2005) </a:t>
            </a:r>
            <a:r>
              <a:rPr lang="en-GB" i="1" dirty="0"/>
              <a:t>Beauty and Misogyny: Harmful Cultural Practices in the West, </a:t>
            </a:r>
            <a:r>
              <a:rPr lang="en-GB" dirty="0"/>
              <a:t>Hove, East Sussex: Routledge.</a:t>
            </a:r>
          </a:p>
          <a:p>
            <a:r>
              <a:rPr lang="en-GB" dirty="0"/>
              <a:t>Kang M-E (1997) ‘The Portrayal of Women’s Images in Magazine Advertisements: Goffman’s Gender Analysis Revisited’ </a:t>
            </a:r>
            <a:r>
              <a:rPr lang="en-GB" i="1" dirty="0"/>
              <a:t>Sex Roles, </a:t>
            </a:r>
            <a:r>
              <a:rPr lang="en-GB" dirty="0"/>
              <a:t>Vol. 37(11/12), pp. 979-996.</a:t>
            </a:r>
          </a:p>
          <a:p>
            <a:r>
              <a:rPr lang="en-GB" dirty="0"/>
              <a:t>Lohmann-Hancock C (2012) </a:t>
            </a:r>
            <a:r>
              <a:rPr lang="en-GB" i="1" dirty="0"/>
              <a:t>The Changing Representations of Gender Roles in Vogue (UK) from 1954 to 2012, </a:t>
            </a:r>
            <a:r>
              <a:rPr lang="en-GB" dirty="0"/>
              <a:t>Stafford: Staffordshire University.</a:t>
            </a:r>
          </a:p>
          <a:p>
            <a:endParaRPr lang="en-GB" dirty="0"/>
          </a:p>
        </p:txBody>
      </p:sp>
    </p:spTree>
    <p:extLst>
      <p:ext uri="{BB962C8B-B14F-4D97-AF65-F5344CB8AC3E}">
        <p14:creationId xmlns:p14="http://schemas.microsoft.com/office/powerpoint/2010/main" val="13049005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3" name="Content Placeholder 2"/>
          <p:cNvSpPr>
            <a:spLocks noGrp="1"/>
          </p:cNvSpPr>
          <p:nvPr>
            <p:ph idx="1"/>
          </p:nvPr>
        </p:nvSpPr>
        <p:spPr/>
        <p:txBody>
          <a:bodyPr>
            <a:normAutofit fontScale="47500" lnSpcReduction="20000"/>
          </a:bodyPr>
          <a:lstStyle/>
          <a:p>
            <a:r>
              <a:rPr lang="en-GB" dirty="0"/>
              <a:t>Kang M-E (1997) ‘The Portrayal of Women’s Images in Magazine Advertisements: Goffman’s Gender Analysis Revisited’ </a:t>
            </a:r>
            <a:r>
              <a:rPr lang="en-GB" i="1" dirty="0"/>
              <a:t>Sex Roles, </a:t>
            </a:r>
            <a:r>
              <a:rPr lang="en-GB" dirty="0"/>
              <a:t>Vol. 37(11/12), pp. 979-996.</a:t>
            </a:r>
          </a:p>
          <a:p>
            <a:r>
              <a:rPr lang="en-GB" dirty="0"/>
              <a:t>Lohmann-Hancock C (2012) </a:t>
            </a:r>
            <a:r>
              <a:rPr lang="en-GB" i="1" dirty="0"/>
              <a:t>The Changing Representations of Gender Roles in Vogue (UK) from 1954 to 2012, </a:t>
            </a:r>
            <a:r>
              <a:rPr lang="en-GB" dirty="0"/>
              <a:t>Stafford: Staffordshire University.</a:t>
            </a:r>
          </a:p>
          <a:p>
            <a:r>
              <a:rPr lang="en-GB" dirty="0" smtClean="0"/>
              <a:t>Marcus </a:t>
            </a:r>
            <a:r>
              <a:rPr lang="en-GB" dirty="0"/>
              <a:t>S (2007) </a:t>
            </a:r>
            <a:r>
              <a:rPr lang="en-GB" i="1" dirty="0"/>
              <a:t>Between Women: Friendship, Desire, and Marriage in Victorian England, </a:t>
            </a:r>
            <a:r>
              <a:rPr lang="en-GB" dirty="0"/>
              <a:t>Princetown, NJ: Princetown University Press.</a:t>
            </a:r>
          </a:p>
          <a:p>
            <a:r>
              <a:rPr lang="en-GB" dirty="0"/>
              <a:t>McIlvenny P (2002) </a:t>
            </a:r>
            <a:r>
              <a:rPr lang="en-GB" i="1" dirty="0"/>
              <a:t>Talking Gender and Sexuality, </a:t>
            </a:r>
            <a:r>
              <a:rPr lang="en-GB" dirty="0"/>
              <a:t>Philadelphia, PA: John </a:t>
            </a:r>
            <a:r>
              <a:rPr lang="en-GB" dirty="0" err="1"/>
              <a:t>Betjamins</a:t>
            </a:r>
            <a:r>
              <a:rPr lang="en-GB" dirty="0"/>
              <a:t> Publishing.</a:t>
            </a:r>
          </a:p>
          <a:p>
            <a:r>
              <a:rPr lang="en-GB" dirty="0"/>
              <a:t>Saad G (2007) The</a:t>
            </a:r>
            <a:r>
              <a:rPr lang="en-GB" i="1" dirty="0"/>
              <a:t> Evolutionary Bases of Consumption, </a:t>
            </a:r>
            <a:r>
              <a:rPr lang="en-GB" dirty="0"/>
              <a:t>Mahwah, New Jersey: Lawrence Erlbaum Associates, Inc.</a:t>
            </a:r>
          </a:p>
          <a:p>
            <a:r>
              <a:rPr lang="en-GB" dirty="0"/>
              <a:t>Sahoo FM (2004) </a:t>
            </a:r>
            <a:r>
              <a:rPr lang="en-GB" i="1" dirty="0"/>
              <a:t>Sex Roles in Transition: The Changing Dialogue between Men and Women¸ </a:t>
            </a:r>
            <a:r>
              <a:rPr lang="en-GB" dirty="0"/>
              <a:t>India: Kalpaz Publications.</a:t>
            </a:r>
          </a:p>
          <a:p>
            <a:r>
              <a:rPr lang="en-GB" dirty="0"/>
              <a:t>Smith J (1997)</a:t>
            </a:r>
            <a:r>
              <a:rPr lang="en-GB" i="1" dirty="0"/>
              <a:t> Different for Girls: How Culture Creates Women, </a:t>
            </a:r>
            <a:r>
              <a:rPr lang="en-GB" dirty="0"/>
              <a:t>London: Chatto &amp; Windus.</a:t>
            </a:r>
          </a:p>
          <a:p>
            <a:r>
              <a:rPr lang="en-GB" dirty="0"/>
              <a:t>Turner JC, Hogg MA, Oakes PJ, Reicher SD &amp; Wetherell MS (1987) </a:t>
            </a:r>
            <a:r>
              <a:rPr lang="en-GB" i="1" dirty="0"/>
              <a:t>Rediscovering the Social Group: A Self-categorization Theory, </a:t>
            </a:r>
            <a:r>
              <a:rPr lang="en-GB" dirty="0"/>
              <a:t>Oxford: Blackwell.</a:t>
            </a:r>
          </a:p>
          <a:p>
            <a:r>
              <a:rPr lang="en-GB" dirty="0"/>
              <a:t>Unger R &amp; Crawford M (1992) </a:t>
            </a:r>
            <a:r>
              <a:rPr lang="en-GB" i="1" dirty="0"/>
              <a:t>Women and Gender: A Feminist Psychology, </a:t>
            </a:r>
            <a:r>
              <a:rPr lang="en-GB" dirty="0"/>
              <a:t>New York: McGraw-Hill.</a:t>
            </a:r>
          </a:p>
          <a:p>
            <a:r>
              <a:rPr lang="en-GB" dirty="0"/>
              <a:t>Walter N (1999) </a:t>
            </a:r>
            <a:r>
              <a:rPr lang="en-GB" i="1" dirty="0"/>
              <a:t>The New Feminism, </a:t>
            </a:r>
            <a:r>
              <a:rPr lang="en-GB" dirty="0"/>
              <a:t>London: Virago.</a:t>
            </a:r>
          </a:p>
          <a:p>
            <a:r>
              <a:rPr lang="en-GB" dirty="0"/>
              <a:t>Woodward K (2004) </a:t>
            </a:r>
            <a:r>
              <a:rPr lang="en-GB" i="1" dirty="0"/>
              <a:t>Questioning Identity: Gender, Class and Ethnicity, </a:t>
            </a:r>
            <a:r>
              <a:rPr lang="en-GB" dirty="0"/>
              <a:t>London: Taylor &amp; Francis Routledge.</a:t>
            </a:r>
          </a:p>
          <a:p>
            <a:r>
              <a:rPr lang="en-GB" dirty="0"/>
              <a:t>Worrell J &amp; Goodheart CD (2006) </a:t>
            </a:r>
            <a:r>
              <a:rPr lang="en-GB" i="1" dirty="0"/>
              <a:t>Handbook of Girls and Women’s Psychological Health: Gender and Wellbeing Across the Lifespan, </a:t>
            </a:r>
            <a:r>
              <a:rPr lang="en-GB" dirty="0"/>
              <a:t>New York: Oxford University Press.</a:t>
            </a:r>
          </a:p>
          <a:p>
            <a:endParaRPr lang="en-GB" dirty="0"/>
          </a:p>
        </p:txBody>
      </p:sp>
    </p:spTree>
    <p:extLst>
      <p:ext uri="{BB962C8B-B14F-4D97-AF65-F5344CB8AC3E}">
        <p14:creationId xmlns:p14="http://schemas.microsoft.com/office/powerpoint/2010/main" val="417255875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Custom 2">
      <a:majorFont>
        <a:latin typeface="Comic Sans MS"/>
        <a:ea typeface=""/>
        <a:cs typeface=""/>
      </a:majorFont>
      <a:minorFont>
        <a:latin typeface="Comic Sans MS"/>
        <a:ea typeface=""/>
        <a:cs typeface=""/>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289</TotalTime>
  <Words>3607</Words>
  <Application>Microsoft Office PowerPoint</Application>
  <PresentationFormat>On-screen Show (4:3)</PresentationFormat>
  <Paragraphs>447</Paragraphs>
  <Slides>51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51</vt:i4>
      </vt:variant>
    </vt:vector>
  </HeadingPairs>
  <TitlesOfParts>
    <vt:vector size="55" baseType="lpstr">
      <vt:lpstr>Brush Script MT</vt:lpstr>
      <vt:lpstr>Comic Sans MS</vt:lpstr>
      <vt:lpstr>Rage Italic</vt:lpstr>
      <vt:lpstr>Pushpin</vt:lpstr>
      <vt:lpstr>SJSI5018 Individuals &amp; Groups in Society </vt:lpstr>
      <vt:lpstr>Sex &amp; Gender</vt:lpstr>
      <vt:lpstr>Sex</vt:lpstr>
      <vt:lpstr>Sex</vt:lpstr>
      <vt:lpstr>Agnes</vt:lpstr>
      <vt:lpstr>Preserving Sense of Self: Witnessable Displays</vt:lpstr>
      <vt:lpstr>Gender</vt:lpstr>
      <vt:lpstr>Definition of Gender</vt:lpstr>
      <vt:lpstr>Gender</vt:lpstr>
      <vt:lpstr>Constructing Meaning</vt:lpstr>
      <vt:lpstr>Assigning a Sex Category</vt:lpstr>
      <vt:lpstr>Feminine &amp; Masculine</vt:lpstr>
      <vt:lpstr>Stereotypical?</vt:lpstr>
      <vt:lpstr>Butler (2004: 42) Beyond the Binary</vt:lpstr>
      <vt:lpstr>Early Socialisation and Gender</vt:lpstr>
      <vt:lpstr>Self-Categorisation</vt:lpstr>
      <vt:lpstr>Gender Schematic Theory</vt:lpstr>
      <vt:lpstr>Multi-Dimensional Nature  of Gender</vt:lpstr>
      <vt:lpstr>Social Reproduction  and the Media</vt:lpstr>
      <vt:lpstr>Media  &amp; Gender Stereotyping</vt:lpstr>
      <vt:lpstr>Power &amp; Gender: Unequal Power Relationships</vt:lpstr>
      <vt:lpstr>Media and Control</vt:lpstr>
      <vt:lpstr>Media Distributes Meaning</vt:lpstr>
      <vt:lpstr>Media Representation of  Men &amp; Women</vt:lpstr>
      <vt:lpstr>Idealisation &amp; Self-Worth</vt:lpstr>
      <vt:lpstr>Unobtainable Representations</vt:lpstr>
      <vt:lpstr>Objectification</vt:lpstr>
      <vt:lpstr>Aspirational  yet Unobtainable</vt:lpstr>
      <vt:lpstr>Identity and Autonomy</vt:lpstr>
      <vt:lpstr>Subordination  vs Empowerment</vt:lpstr>
      <vt:lpstr>Interpellation</vt:lpstr>
      <vt:lpstr>Patriarchy &amp; Capitalism</vt:lpstr>
      <vt:lpstr>Male Domination  &amp; Media Representations </vt:lpstr>
      <vt:lpstr>The Female Image  in the Media</vt:lpstr>
      <vt:lpstr>The Bechdel Test for Women in Movies</vt:lpstr>
      <vt:lpstr>So . . .</vt:lpstr>
      <vt:lpstr>Since the 1970s Representations of Women have Become . . .</vt:lpstr>
      <vt:lpstr>Gender Dimorphism</vt:lpstr>
      <vt:lpstr>The Role of the Audience</vt:lpstr>
      <vt:lpstr>Male Size</vt:lpstr>
      <vt:lpstr>Preferred Ways of Being: Social Norms and Values</vt:lpstr>
      <vt:lpstr>Stereotypical Representations</vt:lpstr>
      <vt:lpstr>Changes in the 1990s</vt:lpstr>
      <vt:lpstr>New Forms of Feminism</vt:lpstr>
      <vt:lpstr>New Feminism or  Liberal Feminism</vt:lpstr>
      <vt:lpstr>Subordination  vs Personal Control</vt:lpstr>
      <vt:lpstr>Capitalism, Capital &amp;  Representations of Women</vt:lpstr>
      <vt:lpstr>Capitalism  &amp; Beauty Industry</vt:lpstr>
      <vt:lpstr>Reference List</vt:lpstr>
      <vt:lpstr>Reference List</vt:lpstr>
      <vt:lpstr>Reference List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Phill Morgan</cp:lastModifiedBy>
  <cp:revision>23</cp:revision>
  <dcterms:created xsi:type="dcterms:W3CDTF">2012-11-29T09:51:22Z</dcterms:created>
  <dcterms:modified xsi:type="dcterms:W3CDTF">2016-09-28T16:35:38Z</dcterms:modified>
</cp:coreProperties>
</file>