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4"/>
  </p:sldMasterIdLst>
  <p:notesMasterIdLst>
    <p:notesMasterId r:id="rId23"/>
  </p:notesMasterIdLst>
  <p:sldIdLst>
    <p:sldId id="256" r:id="rId5"/>
    <p:sldId id="257" r:id="rId6"/>
    <p:sldId id="258" r:id="rId7"/>
    <p:sldId id="262" r:id="rId8"/>
    <p:sldId id="263" r:id="rId9"/>
    <p:sldId id="266" r:id="rId10"/>
    <p:sldId id="267" r:id="rId11"/>
    <p:sldId id="261" r:id="rId12"/>
    <p:sldId id="268" r:id="rId13"/>
    <p:sldId id="264" r:id="rId14"/>
    <p:sldId id="260" r:id="rId15"/>
    <p:sldId id="271" r:id="rId16"/>
    <p:sldId id="269" r:id="rId17"/>
    <p:sldId id="275" r:id="rId18"/>
    <p:sldId id="273" r:id="rId19"/>
    <p:sldId id="274" r:id="rId20"/>
    <p:sldId id="270" r:id="rId21"/>
    <p:sldId id="272" r:id="rId22"/>
  </p:sldIdLst>
  <p:sldSz cx="9144000" cy="6858000" type="screen4x3"/>
  <p:notesSz cx="6794500" cy="99314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AAC04"/>
    <a:srgbClr val="F41427"/>
    <a:srgbClr val="231571"/>
    <a:srgbClr val="FC035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1"/>
    <p:restoredTop sz="84480" autoAdjust="0"/>
  </p:normalViewPr>
  <p:slideViewPr>
    <p:cSldViewPr snapToGrid="0" snapToObjects="1">
      <p:cViewPr varScale="1">
        <p:scale>
          <a:sx n="72" d="100"/>
          <a:sy n="72" d="100"/>
        </p:scale>
        <p:origin x="1762" y="4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heme" Target="theme/theme1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66768F0-F164-4C34-87BA-A27EA078E672}" type="doc">
      <dgm:prSet loTypeId="urn:microsoft.com/office/officeart/2005/8/layout/cycle3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1C8E3F87-8123-4043-8E3C-F16BEEFF045E}">
      <dgm:prSet phldrT="[Text]"/>
      <dgm:spPr/>
      <dgm:t>
        <a:bodyPr/>
        <a:lstStyle/>
        <a:p>
          <a:r>
            <a:rPr lang="en-US" dirty="0"/>
            <a:t>Focus on the learner</a:t>
          </a:r>
        </a:p>
      </dgm:t>
    </dgm:pt>
    <dgm:pt modelId="{4DA395C0-E88B-4EA8-A09F-921E07759814}" type="parTrans" cxnId="{0291821F-BE94-4B9E-BE87-5D5C5B8C843D}">
      <dgm:prSet/>
      <dgm:spPr/>
      <dgm:t>
        <a:bodyPr/>
        <a:lstStyle/>
        <a:p>
          <a:endParaRPr lang="en-US"/>
        </a:p>
      </dgm:t>
    </dgm:pt>
    <dgm:pt modelId="{EB2375FC-8916-4D1E-A45F-A989894999E4}" type="sibTrans" cxnId="{0291821F-BE94-4B9E-BE87-5D5C5B8C843D}">
      <dgm:prSet/>
      <dgm:spPr/>
      <dgm:t>
        <a:bodyPr/>
        <a:lstStyle/>
        <a:p>
          <a:endParaRPr lang="en-US"/>
        </a:p>
      </dgm:t>
    </dgm:pt>
    <dgm:pt modelId="{295A3A8C-569D-4C1E-AD46-C3DC6B310D43}">
      <dgm:prSet phldrT="[Text]"/>
      <dgm:spPr/>
      <dgm:t>
        <a:bodyPr/>
        <a:lstStyle/>
        <a:p>
          <a:r>
            <a:rPr lang="en-US" dirty="0"/>
            <a:t>Strengths and aspirations</a:t>
          </a:r>
        </a:p>
      </dgm:t>
    </dgm:pt>
    <dgm:pt modelId="{77A759E5-FC68-47B8-A313-9B7489278092}" type="parTrans" cxnId="{81ACDF3C-6BD6-4D40-AB12-2BC6A0CC6D19}">
      <dgm:prSet/>
      <dgm:spPr/>
      <dgm:t>
        <a:bodyPr/>
        <a:lstStyle/>
        <a:p>
          <a:endParaRPr lang="en-US"/>
        </a:p>
      </dgm:t>
    </dgm:pt>
    <dgm:pt modelId="{2E91E3B7-39C4-4DFB-8268-8D998B295AED}" type="sibTrans" cxnId="{81ACDF3C-6BD6-4D40-AB12-2BC6A0CC6D19}">
      <dgm:prSet/>
      <dgm:spPr/>
      <dgm:t>
        <a:bodyPr/>
        <a:lstStyle/>
        <a:p>
          <a:endParaRPr lang="en-US"/>
        </a:p>
      </dgm:t>
    </dgm:pt>
    <dgm:pt modelId="{BF70AD15-A3E2-4021-933D-3A81D77D7607}">
      <dgm:prSet phldrT="[Text]"/>
      <dgm:spPr/>
      <dgm:t>
        <a:bodyPr/>
        <a:lstStyle/>
        <a:p>
          <a:r>
            <a:rPr lang="en-US" dirty="0"/>
            <a:t>Options for support (next steps)</a:t>
          </a:r>
        </a:p>
      </dgm:t>
    </dgm:pt>
    <dgm:pt modelId="{8C1C4E27-3F7D-4DE6-852B-9B3BB713163A}" type="parTrans" cxnId="{9FCD2416-D1C3-4EBC-B485-DC6515A9B85B}">
      <dgm:prSet/>
      <dgm:spPr/>
      <dgm:t>
        <a:bodyPr/>
        <a:lstStyle/>
        <a:p>
          <a:endParaRPr lang="en-US"/>
        </a:p>
      </dgm:t>
    </dgm:pt>
    <dgm:pt modelId="{8DEDB478-B3B7-4232-BCA1-D482738982B7}" type="sibTrans" cxnId="{9FCD2416-D1C3-4EBC-B485-DC6515A9B85B}">
      <dgm:prSet/>
      <dgm:spPr/>
      <dgm:t>
        <a:bodyPr/>
        <a:lstStyle/>
        <a:p>
          <a:endParaRPr lang="en-US"/>
        </a:p>
      </dgm:t>
    </dgm:pt>
    <dgm:pt modelId="{74431C67-F470-4222-9A43-03C831852218}">
      <dgm:prSet phldrT="[Text]"/>
      <dgm:spPr/>
      <dgm:t>
        <a:bodyPr/>
        <a:lstStyle/>
        <a:p>
          <a:r>
            <a:rPr lang="en-US" dirty="0"/>
            <a:t>Range of perspectives</a:t>
          </a:r>
        </a:p>
      </dgm:t>
    </dgm:pt>
    <dgm:pt modelId="{9734E1A0-63A3-4700-9133-55F4B6730909}" type="parTrans" cxnId="{9868561F-C0C2-4724-B0C2-CD2797B70B73}">
      <dgm:prSet/>
      <dgm:spPr/>
      <dgm:t>
        <a:bodyPr/>
        <a:lstStyle/>
        <a:p>
          <a:endParaRPr lang="en-US"/>
        </a:p>
      </dgm:t>
    </dgm:pt>
    <dgm:pt modelId="{4C664984-BC7E-4129-91E9-DEA58C6F51F9}" type="sibTrans" cxnId="{9868561F-C0C2-4724-B0C2-CD2797B70B73}">
      <dgm:prSet/>
      <dgm:spPr/>
      <dgm:t>
        <a:bodyPr/>
        <a:lstStyle/>
        <a:p>
          <a:endParaRPr lang="en-US"/>
        </a:p>
      </dgm:t>
    </dgm:pt>
    <dgm:pt modelId="{98A3BD77-679B-4B79-B919-08853B6F717E}">
      <dgm:prSet phldrT="[Text]"/>
      <dgm:spPr/>
      <dgm:t>
        <a:bodyPr/>
        <a:lstStyle/>
        <a:p>
          <a:r>
            <a:rPr lang="en-US" dirty="0"/>
            <a:t>Time for questions</a:t>
          </a:r>
        </a:p>
      </dgm:t>
    </dgm:pt>
    <dgm:pt modelId="{4577C03F-4907-4927-B315-D0ED0DE65499}" type="parTrans" cxnId="{B0673AA2-A266-410E-B87B-53F61080447A}">
      <dgm:prSet/>
      <dgm:spPr/>
      <dgm:t>
        <a:bodyPr/>
        <a:lstStyle/>
        <a:p>
          <a:endParaRPr lang="en-US"/>
        </a:p>
      </dgm:t>
    </dgm:pt>
    <dgm:pt modelId="{A61EB61F-ECE2-44DD-BA51-A0140AB48C53}" type="sibTrans" cxnId="{B0673AA2-A266-410E-B87B-53F61080447A}">
      <dgm:prSet/>
      <dgm:spPr/>
      <dgm:t>
        <a:bodyPr/>
        <a:lstStyle/>
        <a:p>
          <a:endParaRPr lang="en-US"/>
        </a:p>
      </dgm:t>
    </dgm:pt>
    <dgm:pt modelId="{35A550A2-86FC-402C-BEAD-6094BAA5F840}" type="pres">
      <dgm:prSet presAssocID="{F66768F0-F164-4C34-87BA-A27EA078E672}" presName="Name0" presStyleCnt="0">
        <dgm:presLayoutVars>
          <dgm:dir/>
          <dgm:resizeHandles val="exact"/>
        </dgm:presLayoutVars>
      </dgm:prSet>
      <dgm:spPr/>
    </dgm:pt>
    <dgm:pt modelId="{B376D993-D10A-4EFE-A147-02605515DB66}" type="pres">
      <dgm:prSet presAssocID="{F66768F0-F164-4C34-87BA-A27EA078E672}" presName="cycle" presStyleCnt="0"/>
      <dgm:spPr/>
    </dgm:pt>
    <dgm:pt modelId="{768B418B-35F1-45F0-A28E-8D22672D577B}" type="pres">
      <dgm:prSet presAssocID="{1C8E3F87-8123-4043-8E3C-F16BEEFF045E}" presName="nodeFirstNode" presStyleLbl="node1" presStyleIdx="0" presStyleCnt="5">
        <dgm:presLayoutVars>
          <dgm:bulletEnabled val="1"/>
        </dgm:presLayoutVars>
      </dgm:prSet>
      <dgm:spPr/>
    </dgm:pt>
    <dgm:pt modelId="{22ABA8EB-36D9-48E3-9A15-7CBB3A944931}" type="pres">
      <dgm:prSet presAssocID="{EB2375FC-8916-4D1E-A45F-A989894999E4}" presName="sibTransFirstNode" presStyleLbl="bgShp" presStyleIdx="0" presStyleCnt="1"/>
      <dgm:spPr/>
    </dgm:pt>
    <dgm:pt modelId="{21D4C696-03A0-431C-859A-136B67EFAE2D}" type="pres">
      <dgm:prSet presAssocID="{295A3A8C-569D-4C1E-AD46-C3DC6B310D43}" presName="nodeFollowingNodes" presStyleLbl="node1" presStyleIdx="1" presStyleCnt="5">
        <dgm:presLayoutVars>
          <dgm:bulletEnabled val="1"/>
        </dgm:presLayoutVars>
      </dgm:prSet>
      <dgm:spPr/>
    </dgm:pt>
    <dgm:pt modelId="{EEDF004F-51FE-4151-987B-666C16DFEB78}" type="pres">
      <dgm:prSet presAssocID="{BF70AD15-A3E2-4021-933D-3A81D77D7607}" presName="nodeFollowingNodes" presStyleLbl="node1" presStyleIdx="2" presStyleCnt="5">
        <dgm:presLayoutVars>
          <dgm:bulletEnabled val="1"/>
        </dgm:presLayoutVars>
      </dgm:prSet>
      <dgm:spPr/>
    </dgm:pt>
    <dgm:pt modelId="{D89ADA30-CEA7-4F0C-AB67-FECD5618CC37}" type="pres">
      <dgm:prSet presAssocID="{74431C67-F470-4222-9A43-03C831852218}" presName="nodeFollowingNodes" presStyleLbl="node1" presStyleIdx="3" presStyleCnt="5">
        <dgm:presLayoutVars>
          <dgm:bulletEnabled val="1"/>
        </dgm:presLayoutVars>
      </dgm:prSet>
      <dgm:spPr/>
    </dgm:pt>
    <dgm:pt modelId="{8AC64D44-1406-4B96-A135-5E3381F660FA}" type="pres">
      <dgm:prSet presAssocID="{98A3BD77-679B-4B79-B919-08853B6F717E}" presName="nodeFollowingNodes" presStyleLbl="node1" presStyleIdx="4" presStyleCnt="5">
        <dgm:presLayoutVars>
          <dgm:bulletEnabled val="1"/>
        </dgm:presLayoutVars>
      </dgm:prSet>
      <dgm:spPr/>
    </dgm:pt>
  </dgm:ptLst>
  <dgm:cxnLst>
    <dgm:cxn modelId="{C19DA609-914C-4D0E-AA01-0393D7BCC141}" type="presOf" srcId="{98A3BD77-679B-4B79-B919-08853B6F717E}" destId="{8AC64D44-1406-4B96-A135-5E3381F660FA}" srcOrd="0" destOrd="0" presId="urn:microsoft.com/office/officeart/2005/8/layout/cycle3"/>
    <dgm:cxn modelId="{9FCD2416-D1C3-4EBC-B485-DC6515A9B85B}" srcId="{F66768F0-F164-4C34-87BA-A27EA078E672}" destId="{BF70AD15-A3E2-4021-933D-3A81D77D7607}" srcOrd="2" destOrd="0" parTransId="{8C1C4E27-3F7D-4DE6-852B-9B3BB713163A}" sibTransId="{8DEDB478-B3B7-4232-BCA1-D482738982B7}"/>
    <dgm:cxn modelId="{9868561F-C0C2-4724-B0C2-CD2797B70B73}" srcId="{F66768F0-F164-4C34-87BA-A27EA078E672}" destId="{74431C67-F470-4222-9A43-03C831852218}" srcOrd="3" destOrd="0" parTransId="{9734E1A0-63A3-4700-9133-55F4B6730909}" sibTransId="{4C664984-BC7E-4129-91E9-DEA58C6F51F9}"/>
    <dgm:cxn modelId="{0291821F-BE94-4B9E-BE87-5D5C5B8C843D}" srcId="{F66768F0-F164-4C34-87BA-A27EA078E672}" destId="{1C8E3F87-8123-4043-8E3C-F16BEEFF045E}" srcOrd="0" destOrd="0" parTransId="{4DA395C0-E88B-4EA8-A09F-921E07759814}" sibTransId="{EB2375FC-8916-4D1E-A45F-A989894999E4}"/>
    <dgm:cxn modelId="{A4C9F92E-02E6-4505-B242-331E304D8D18}" type="presOf" srcId="{74431C67-F470-4222-9A43-03C831852218}" destId="{D89ADA30-CEA7-4F0C-AB67-FECD5618CC37}" srcOrd="0" destOrd="0" presId="urn:microsoft.com/office/officeart/2005/8/layout/cycle3"/>
    <dgm:cxn modelId="{81ACDF3C-6BD6-4D40-AB12-2BC6A0CC6D19}" srcId="{F66768F0-F164-4C34-87BA-A27EA078E672}" destId="{295A3A8C-569D-4C1E-AD46-C3DC6B310D43}" srcOrd="1" destOrd="0" parTransId="{77A759E5-FC68-47B8-A313-9B7489278092}" sibTransId="{2E91E3B7-39C4-4DFB-8268-8D998B295AED}"/>
    <dgm:cxn modelId="{7C43994B-4A70-460D-984A-864C567C46B0}" type="presOf" srcId="{EB2375FC-8916-4D1E-A45F-A989894999E4}" destId="{22ABA8EB-36D9-48E3-9A15-7CBB3A944931}" srcOrd="0" destOrd="0" presId="urn:microsoft.com/office/officeart/2005/8/layout/cycle3"/>
    <dgm:cxn modelId="{DBA66780-6ED1-457E-9547-B5826414BEEB}" type="presOf" srcId="{295A3A8C-569D-4C1E-AD46-C3DC6B310D43}" destId="{21D4C696-03A0-431C-859A-136B67EFAE2D}" srcOrd="0" destOrd="0" presId="urn:microsoft.com/office/officeart/2005/8/layout/cycle3"/>
    <dgm:cxn modelId="{B0673AA2-A266-410E-B87B-53F61080447A}" srcId="{F66768F0-F164-4C34-87BA-A27EA078E672}" destId="{98A3BD77-679B-4B79-B919-08853B6F717E}" srcOrd="4" destOrd="0" parTransId="{4577C03F-4907-4927-B315-D0ED0DE65499}" sibTransId="{A61EB61F-ECE2-44DD-BA51-A0140AB48C53}"/>
    <dgm:cxn modelId="{A6674AB9-2461-47D4-9925-23AFF07DAA80}" type="presOf" srcId="{1C8E3F87-8123-4043-8E3C-F16BEEFF045E}" destId="{768B418B-35F1-45F0-A28E-8D22672D577B}" srcOrd="0" destOrd="0" presId="urn:microsoft.com/office/officeart/2005/8/layout/cycle3"/>
    <dgm:cxn modelId="{8AD68CD3-C331-464B-B389-874B59D87522}" type="presOf" srcId="{BF70AD15-A3E2-4021-933D-3A81D77D7607}" destId="{EEDF004F-51FE-4151-987B-666C16DFEB78}" srcOrd="0" destOrd="0" presId="urn:microsoft.com/office/officeart/2005/8/layout/cycle3"/>
    <dgm:cxn modelId="{AA2062DA-7054-495A-BEC4-BC0D2AA37E33}" type="presOf" srcId="{F66768F0-F164-4C34-87BA-A27EA078E672}" destId="{35A550A2-86FC-402C-BEAD-6094BAA5F840}" srcOrd="0" destOrd="0" presId="urn:microsoft.com/office/officeart/2005/8/layout/cycle3"/>
    <dgm:cxn modelId="{BC9EF7D5-681E-418D-AAC5-5E32EA8E22F7}" type="presParOf" srcId="{35A550A2-86FC-402C-BEAD-6094BAA5F840}" destId="{B376D993-D10A-4EFE-A147-02605515DB66}" srcOrd="0" destOrd="0" presId="urn:microsoft.com/office/officeart/2005/8/layout/cycle3"/>
    <dgm:cxn modelId="{70EAF326-6655-4F7E-82DF-4FCF0919250A}" type="presParOf" srcId="{B376D993-D10A-4EFE-A147-02605515DB66}" destId="{768B418B-35F1-45F0-A28E-8D22672D577B}" srcOrd="0" destOrd="0" presId="urn:microsoft.com/office/officeart/2005/8/layout/cycle3"/>
    <dgm:cxn modelId="{5CB30755-9541-49A7-A06B-2000D3C886D4}" type="presParOf" srcId="{B376D993-D10A-4EFE-A147-02605515DB66}" destId="{22ABA8EB-36D9-48E3-9A15-7CBB3A944931}" srcOrd="1" destOrd="0" presId="urn:microsoft.com/office/officeart/2005/8/layout/cycle3"/>
    <dgm:cxn modelId="{22A3B65A-9EDF-45C5-AEC4-1E6317788ADA}" type="presParOf" srcId="{B376D993-D10A-4EFE-A147-02605515DB66}" destId="{21D4C696-03A0-431C-859A-136B67EFAE2D}" srcOrd="2" destOrd="0" presId="urn:microsoft.com/office/officeart/2005/8/layout/cycle3"/>
    <dgm:cxn modelId="{110551BF-6704-4E86-8CE9-048B89D2E567}" type="presParOf" srcId="{B376D993-D10A-4EFE-A147-02605515DB66}" destId="{EEDF004F-51FE-4151-987B-666C16DFEB78}" srcOrd="3" destOrd="0" presId="urn:microsoft.com/office/officeart/2005/8/layout/cycle3"/>
    <dgm:cxn modelId="{8A53F8CF-CB11-4865-9BF3-B1F381D92987}" type="presParOf" srcId="{B376D993-D10A-4EFE-A147-02605515DB66}" destId="{D89ADA30-CEA7-4F0C-AB67-FECD5618CC37}" srcOrd="4" destOrd="0" presId="urn:microsoft.com/office/officeart/2005/8/layout/cycle3"/>
    <dgm:cxn modelId="{5753EA3B-1850-4D39-9403-871DA6EB8686}" type="presParOf" srcId="{B376D993-D10A-4EFE-A147-02605515DB66}" destId="{8AC64D44-1406-4B96-A135-5E3381F660FA}" srcOrd="5" destOrd="0" presId="urn:microsoft.com/office/officeart/2005/8/layout/cycle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1910125-D451-4EB9-B13C-079FA4115254}" type="doc">
      <dgm:prSet loTypeId="urn:microsoft.com/office/officeart/2005/8/layout/matrix3" loCatId="matrix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B8E9C571-5D73-4614-8DE5-9ECB230AB8F1}">
      <dgm:prSet phldrT="[Text]"/>
      <dgm:spPr/>
      <dgm:t>
        <a:bodyPr/>
        <a:lstStyle/>
        <a:p>
          <a:r>
            <a:rPr lang="en-US" dirty="0"/>
            <a:t>Tried </a:t>
          </a:r>
        </a:p>
      </dgm:t>
    </dgm:pt>
    <dgm:pt modelId="{2791BE0D-84B7-42D7-925E-FDBB2E15DD2C}" type="parTrans" cxnId="{F407A33C-00EE-4DFE-9107-932DD730BF03}">
      <dgm:prSet/>
      <dgm:spPr/>
      <dgm:t>
        <a:bodyPr/>
        <a:lstStyle/>
        <a:p>
          <a:endParaRPr lang="en-US"/>
        </a:p>
      </dgm:t>
    </dgm:pt>
    <dgm:pt modelId="{34E3B903-DC86-4F17-93AB-B269D631E6A8}" type="sibTrans" cxnId="{F407A33C-00EE-4DFE-9107-932DD730BF03}">
      <dgm:prSet/>
      <dgm:spPr/>
      <dgm:t>
        <a:bodyPr/>
        <a:lstStyle/>
        <a:p>
          <a:endParaRPr lang="en-US"/>
        </a:p>
      </dgm:t>
    </dgm:pt>
    <dgm:pt modelId="{CC671A5D-38A2-4F76-90F7-DF2E3E1A5CEB}">
      <dgm:prSet phldrT="[Text]"/>
      <dgm:spPr/>
      <dgm:t>
        <a:bodyPr/>
        <a:lstStyle/>
        <a:p>
          <a:r>
            <a:rPr lang="en-US" dirty="0"/>
            <a:t>Learned</a:t>
          </a:r>
        </a:p>
      </dgm:t>
    </dgm:pt>
    <dgm:pt modelId="{E78F3586-E8F7-4DC4-964D-62936483DEBC}" type="parTrans" cxnId="{C10F4B06-224B-402E-B691-0087BE085FBA}">
      <dgm:prSet/>
      <dgm:spPr/>
      <dgm:t>
        <a:bodyPr/>
        <a:lstStyle/>
        <a:p>
          <a:endParaRPr lang="en-US"/>
        </a:p>
      </dgm:t>
    </dgm:pt>
    <dgm:pt modelId="{2C52B52C-D4A7-4235-A458-1320BABBB953}" type="sibTrans" cxnId="{C10F4B06-224B-402E-B691-0087BE085FBA}">
      <dgm:prSet/>
      <dgm:spPr/>
      <dgm:t>
        <a:bodyPr/>
        <a:lstStyle/>
        <a:p>
          <a:endParaRPr lang="en-US"/>
        </a:p>
      </dgm:t>
    </dgm:pt>
    <dgm:pt modelId="{C91C3A0A-2003-49DC-B291-547B84EE74B0}">
      <dgm:prSet phldrT="[Text]"/>
      <dgm:spPr/>
      <dgm:t>
        <a:bodyPr/>
        <a:lstStyle/>
        <a:p>
          <a:r>
            <a:rPr lang="en-US" dirty="0"/>
            <a:t>Positive</a:t>
          </a:r>
        </a:p>
      </dgm:t>
    </dgm:pt>
    <dgm:pt modelId="{98B8778A-9E27-46F8-80C0-56C244EEAA1C}" type="parTrans" cxnId="{D21B7988-DA5B-4DFF-AEFA-518E6C93F3E5}">
      <dgm:prSet/>
      <dgm:spPr/>
      <dgm:t>
        <a:bodyPr/>
        <a:lstStyle/>
        <a:p>
          <a:endParaRPr lang="en-US"/>
        </a:p>
      </dgm:t>
    </dgm:pt>
    <dgm:pt modelId="{51EAE158-0C94-45E7-8058-A56B4542F074}" type="sibTrans" cxnId="{D21B7988-DA5B-4DFF-AEFA-518E6C93F3E5}">
      <dgm:prSet/>
      <dgm:spPr/>
      <dgm:t>
        <a:bodyPr/>
        <a:lstStyle/>
        <a:p>
          <a:endParaRPr lang="en-US"/>
        </a:p>
      </dgm:t>
    </dgm:pt>
    <dgm:pt modelId="{44D97426-2D18-4980-BB01-1D5340821174}">
      <dgm:prSet phldrT="[Text]"/>
      <dgm:spPr/>
      <dgm:t>
        <a:bodyPr/>
        <a:lstStyle/>
        <a:p>
          <a:r>
            <a:rPr lang="en-US"/>
            <a:t>Challenges</a:t>
          </a:r>
        </a:p>
      </dgm:t>
    </dgm:pt>
    <dgm:pt modelId="{0E8F9CCD-89B1-415E-9BD4-9231C44E273A}" type="parTrans" cxnId="{8F1D4D37-36D8-46EF-9B4D-745D0D6CCC2D}">
      <dgm:prSet/>
      <dgm:spPr/>
      <dgm:t>
        <a:bodyPr/>
        <a:lstStyle/>
        <a:p>
          <a:endParaRPr lang="en-US"/>
        </a:p>
      </dgm:t>
    </dgm:pt>
    <dgm:pt modelId="{0247A56F-97BB-4B67-B3A9-C39773DF8907}" type="sibTrans" cxnId="{8F1D4D37-36D8-46EF-9B4D-745D0D6CCC2D}">
      <dgm:prSet/>
      <dgm:spPr/>
      <dgm:t>
        <a:bodyPr/>
        <a:lstStyle/>
        <a:p>
          <a:endParaRPr lang="en-US"/>
        </a:p>
      </dgm:t>
    </dgm:pt>
    <dgm:pt modelId="{5A21AA89-218E-4E3A-8153-16DD800DF99B}" type="pres">
      <dgm:prSet presAssocID="{11910125-D451-4EB9-B13C-079FA4115254}" presName="matrix" presStyleCnt="0">
        <dgm:presLayoutVars>
          <dgm:chMax val="1"/>
          <dgm:dir/>
          <dgm:resizeHandles val="exact"/>
        </dgm:presLayoutVars>
      </dgm:prSet>
      <dgm:spPr/>
    </dgm:pt>
    <dgm:pt modelId="{98D37CDC-366A-4018-B279-F40A5C83095D}" type="pres">
      <dgm:prSet presAssocID="{11910125-D451-4EB9-B13C-079FA4115254}" presName="diamond" presStyleLbl="bgShp" presStyleIdx="0" presStyleCnt="1"/>
      <dgm:spPr/>
    </dgm:pt>
    <dgm:pt modelId="{D5C0C3B1-BA9F-483C-8DCE-F2DB47BABA03}" type="pres">
      <dgm:prSet presAssocID="{11910125-D451-4EB9-B13C-079FA4115254}" presName="quad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9F294545-8A9C-4D16-A9EF-97499A69AB4B}" type="pres">
      <dgm:prSet presAssocID="{11910125-D451-4EB9-B13C-079FA4115254}" presName="quad2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BC6BB901-1718-4C3D-AD09-E768AEF02273}" type="pres">
      <dgm:prSet presAssocID="{11910125-D451-4EB9-B13C-079FA4115254}" presName="quad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B08C4783-93BC-4E71-B4B4-F89223886CAA}" type="pres">
      <dgm:prSet presAssocID="{11910125-D451-4EB9-B13C-079FA4115254}" presName="quad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C10F4B06-224B-402E-B691-0087BE085FBA}" srcId="{11910125-D451-4EB9-B13C-079FA4115254}" destId="{CC671A5D-38A2-4F76-90F7-DF2E3E1A5CEB}" srcOrd="1" destOrd="0" parTransId="{E78F3586-E8F7-4DC4-964D-62936483DEBC}" sibTransId="{2C52B52C-D4A7-4235-A458-1320BABBB953}"/>
    <dgm:cxn modelId="{1E2FCE23-C92C-4134-A1AE-40920F23FE9D}" type="presOf" srcId="{11910125-D451-4EB9-B13C-079FA4115254}" destId="{5A21AA89-218E-4E3A-8153-16DD800DF99B}" srcOrd="0" destOrd="0" presId="urn:microsoft.com/office/officeart/2005/8/layout/matrix3"/>
    <dgm:cxn modelId="{8F1D4D37-36D8-46EF-9B4D-745D0D6CCC2D}" srcId="{11910125-D451-4EB9-B13C-079FA4115254}" destId="{44D97426-2D18-4980-BB01-1D5340821174}" srcOrd="3" destOrd="0" parTransId="{0E8F9CCD-89B1-415E-9BD4-9231C44E273A}" sibTransId="{0247A56F-97BB-4B67-B3A9-C39773DF8907}"/>
    <dgm:cxn modelId="{F407A33C-00EE-4DFE-9107-932DD730BF03}" srcId="{11910125-D451-4EB9-B13C-079FA4115254}" destId="{B8E9C571-5D73-4614-8DE5-9ECB230AB8F1}" srcOrd="0" destOrd="0" parTransId="{2791BE0D-84B7-42D7-925E-FDBB2E15DD2C}" sibTransId="{34E3B903-DC86-4F17-93AB-B269D631E6A8}"/>
    <dgm:cxn modelId="{17F47A80-FC85-4F4F-9667-29F5275FE922}" type="presOf" srcId="{C91C3A0A-2003-49DC-B291-547B84EE74B0}" destId="{BC6BB901-1718-4C3D-AD09-E768AEF02273}" srcOrd="0" destOrd="0" presId="urn:microsoft.com/office/officeart/2005/8/layout/matrix3"/>
    <dgm:cxn modelId="{D21B7988-DA5B-4DFF-AEFA-518E6C93F3E5}" srcId="{11910125-D451-4EB9-B13C-079FA4115254}" destId="{C91C3A0A-2003-49DC-B291-547B84EE74B0}" srcOrd="2" destOrd="0" parTransId="{98B8778A-9E27-46F8-80C0-56C244EEAA1C}" sibTransId="{51EAE158-0C94-45E7-8058-A56B4542F074}"/>
    <dgm:cxn modelId="{5C0E50DC-F287-421F-B88E-852D220A3CD7}" type="presOf" srcId="{44D97426-2D18-4980-BB01-1D5340821174}" destId="{B08C4783-93BC-4E71-B4B4-F89223886CAA}" srcOrd="0" destOrd="0" presId="urn:microsoft.com/office/officeart/2005/8/layout/matrix3"/>
    <dgm:cxn modelId="{3CD5DBF6-B7AE-44C4-B21E-ACA63F8FBCF5}" type="presOf" srcId="{CC671A5D-38A2-4F76-90F7-DF2E3E1A5CEB}" destId="{9F294545-8A9C-4D16-A9EF-97499A69AB4B}" srcOrd="0" destOrd="0" presId="urn:microsoft.com/office/officeart/2005/8/layout/matrix3"/>
    <dgm:cxn modelId="{6484E7FE-FC4E-4F2D-BFC7-D6DD74872725}" type="presOf" srcId="{B8E9C571-5D73-4614-8DE5-9ECB230AB8F1}" destId="{D5C0C3B1-BA9F-483C-8DCE-F2DB47BABA03}" srcOrd="0" destOrd="0" presId="urn:microsoft.com/office/officeart/2005/8/layout/matrix3"/>
    <dgm:cxn modelId="{D6D1D7CD-B537-4D4D-A845-4BCE7185F042}" type="presParOf" srcId="{5A21AA89-218E-4E3A-8153-16DD800DF99B}" destId="{98D37CDC-366A-4018-B279-F40A5C83095D}" srcOrd="0" destOrd="0" presId="urn:microsoft.com/office/officeart/2005/8/layout/matrix3"/>
    <dgm:cxn modelId="{B56CA23E-EAB6-41C7-BCCC-8D442856EA15}" type="presParOf" srcId="{5A21AA89-218E-4E3A-8153-16DD800DF99B}" destId="{D5C0C3B1-BA9F-483C-8DCE-F2DB47BABA03}" srcOrd="1" destOrd="0" presId="urn:microsoft.com/office/officeart/2005/8/layout/matrix3"/>
    <dgm:cxn modelId="{3B88850F-6C0F-40AA-8A79-1EDA7A086CBA}" type="presParOf" srcId="{5A21AA89-218E-4E3A-8153-16DD800DF99B}" destId="{9F294545-8A9C-4D16-A9EF-97499A69AB4B}" srcOrd="2" destOrd="0" presId="urn:microsoft.com/office/officeart/2005/8/layout/matrix3"/>
    <dgm:cxn modelId="{96E7A500-DA4B-4409-B849-479BC9361426}" type="presParOf" srcId="{5A21AA89-218E-4E3A-8153-16DD800DF99B}" destId="{BC6BB901-1718-4C3D-AD09-E768AEF02273}" srcOrd="3" destOrd="0" presId="urn:microsoft.com/office/officeart/2005/8/layout/matrix3"/>
    <dgm:cxn modelId="{9D884C0E-B070-457F-B2E3-580EE1636E94}" type="presParOf" srcId="{5A21AA89-218E-4E3A-8153-16DD800DF99B}" destId="{B08C4783-93BC-4E71-B4B4-F89223886CAA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2ABA8EB-36D9-48E3-9A15-7CBB3A944931}">
      <dsp:nvSpPr>
        <dsp:cNvPr id="0" name=""/>
        <dsp:cNvSpPr/>
      </dsp:nvSpPr>
      <dsp:spPr>
        <a:xfrm>
          <a:off x="1503729" y="-20432"/>
          <a:ext cx="3547828" cy="3547828"/>
        </a:xfrm>
        <a:prstGeom prst="circularArrow">
          <a:avLst>
            <a:gd name="adj1" fmla="val 5544"/>
            <a:gd name="adj2" fmla="val 330680"/>
            <a:gd name="adj3" fmla="val 13807244"/>
            <a:gd name="adj4" fmla="val 17366933"/>
            <a:gd name="adj5" fmla="val 5757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68B418B-35F1-45F0-A28E-8D22672D577B}">
      <dsp:nvSpPr>
        <dsp:cNvPr id="0" name=""/>
        <dsp:cNvSpPr/>
      </dsp:nvSpPr>
      <dsp:spPr>
        <a:xfrm>
          <a:off x="2458232" y="528"/>
          <a:ext cx="1638821" cy="81941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Focus on the learner</a:t>
          </a:r>
        </a:p>
      </dsp:txBody>
      <dsp:txXfrm>
        <a:off x="2498232" y="40528"/>
        <a:ext cx="1558821" cy="739410"/>
      </dsp:txXfrm>
    </dsp:sp>
    <dsp:sp modelId="{21D4C696-03A0-431C-859A-136B67EFAE2D}">
      <dsp:nvSpPr>
        <dsp:cNvPr id="0" name=""/>
        <dsp:cNvSpPr/>
      </dsp:nvSpPr>
      <dsp:spPr>
        <a:xfrm>
          <a:off x="3897117" y="1045940"/>
          <a:ext cx="1638821" cy="81941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Strengths and aspirations</a:t>
          </a:r>
        </a:p>
      </dsp:txBody>
      <dsp:txXfrm>
        <a:off x="3937117" y="1085940"/>
        <a:ext cx="1558821" cy="739410"/>
      </dsp:txXfrm>
    </dsp:sp>
    <dsp:sp modelId="{EEDF004F-51FE-4151-987B-666C16DFEB78}">
      <dsp:nvSpPr>
        <dsp:cNvPr id="0" name=""/>
        <dsp:cNvSpPr/>
      </dsp:nvSpPr>
      <dsp:spPr>
        <a:xfrm>
          <a:off x="3347512" y="2737451"/>
          <a:ext cx="1638821" cy="81941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Options for support (next steps)</a:t>
          </a:r>
        </a:p>
      </dsp:txBody>
      <dsp:txXfrm>
        <a:off x="3387512" y="2777451"/>
        <a:ext cx="1558821" cy="739410"/>
      </dsp:txXfrm>
    </dsp:sp>
    <dsp:sp modelId="{D89ADA30-CEA7-4F0C-AB67-FECD5618CC37}">
      <dsp:nvSpPr>
        <dsp:cNvPr id="0" name=""/>
        <dsp:cNvSpPr/>
      </dsp:nvSpPr>
      <dsp:spPr>
        <a:xfrm>
          <a:off x="1568952" y="2737451"/>
          <a:ext cx="1638821" cy="81941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Range of perspectives</a:t>
          </a:r>
        </a:p>
      </dsp:txBody>
      <dsp:txXfrm>
        <a:off x="1608952" y="2777451"/>
        <a:ext cx="1558821" cy="739410"/>
      </dsp:txXfrm>
    </dsp:sp>
    <dsp:sp modelId="{8AC64D44-1406-4B96-A135-5E3381F660FA}">
      <dsp:nvSpPr>
        <dsp:cNvPr id="0" name=""/>
        <dsp:cNvSpPr/>
      </dsp:nvSpPr>
      <dsp:spPr>
        <a:xfrm>
          <a:off x="1019347" y="1045940"/>
          <a:ext cx="1638821" cy="81941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Time for questions</a:t>
          </a:r>
        </a:p>
      </dsp:txBody>
      <dsp:txXfrm>
        <a:off x="1059347" y="1085940"/>
        <a:ext cx="1558821" cy="73941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8D37CDC-366A-4018-B279-F40A5C83095D}">
      <dsp:nvSpPr>
        <dsp:cNvPr id="0" name=""/>
        <dsp:cNvSpPr/>
      </dsp:nvSpPr>
      <dsp:spPr>
        <a:xfrm>
          <a:off x="1877729" y="0"/>
          <a:ext cx="4346532" cy="4346532"/>
        </a:xfrm>
        <a:prstGeom prst="diamond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5C0C3B1-BA9F-483C-8DCE-F2DB47BABA03}">
      <dsp:nvSpPr>
        <dsp:cNvPr id="0" name=""/>
        <dsp:cNvSpPr/>
      </dsp:nvSpPr>
      <dsp:spPr>
        <a:xfrm>
          <a:off x="2290650" y="412920"/>
          <a:ext cx="1695147" cy="169514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Tried </a:t>
          </a:r>
        </a:p>
      </dsp:txBody>
      <dsp:txXfrm>
        <a:off x="2373400" y="495670"/>
        <a:ext cx="1529647" cy="1529647"/>
      </dsp:txXfrm>
    </dsp:sp>
    <dsp:sp modelId="{9F294545-8A9C-4D16-A9EF-97499A69AB4B}">
      <dsp:nvSpPr>
        <dsp:cNvPr id="0" name=""/>
        <dsp:cNvSpPr/>
      </dsp:nvSpPr>
      <dsp:spPr>
        <a:xfrm>
          <a:off x="4116193" y="412920"/>
          <a:ext cx="1695147" cy="169514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Learned</a:t>
          </a:r>
        </a:p>
      </dsp:txBody>
      <dsp:txXfrm>
        <a:off x="4198943" y="495670"/>
        <a:ext cx="1529647" cy="1529647"/>
      </dsp:txXfrm>
    </dsp:sp>
    <dsp:sp modelId="{BC6BB901-1718-4C3D-AD09-E768AEF02273}">
      <dsp:nvSpPr>
        <dsp:cNvPr id="0" name=""/>
        <dsp:cNvSpPr/>
      </dsp:nvSpPr>
      <dsp:spPr>
        <a:xfrm>
          <a:off x="2290650" y="2238463"/>
          <a:ext cx="1695147" cy="169514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Positive</a:t>
          </a:r>
        </a:p>
      </dsp:txBody>
      <dsp:txXfrm>
        <a:off x="2373400" y="2321213"/>
        <a:ext cx="1529647" cy="1529647"/>
      </dsp:txXfrm>
    </dsp:sp>
    <dsp:sp modelId="{B08C4783-93BC-4E71-B4B4-F89223886CAA}">
      <dsp:nvSpPr>
        <dsp:cNvPr id="0" name=""/>
        <dsp:cNvSpPr/>
      </dsp:nvSpPr>
      <dsp:spPr>
        <a:xfrm>
          <a:off x="4116193" y="2238463"/>
          <a:ext cx="1695147" cy="169514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Challenges</a:t>
          </a:r>
        </a:p>
      </dsp:txBody>
      <dsp:txXfrm>
        <a:off x="4198943" y="2321213"/>
        <a:ext cx="1529647" cy="152964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3">
  <dgm:title val=""/>
  <dgm:desc val=""/>
  <dgm:catLst>
    <dgm:cat type="cycle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ch" ptType="node" func="cnt" op="equ" val="2">
        <dgm:alg type="composite">
          <dgm:param type="ar" val="0.9"/>
        </dgm:alg>
        <dgm:shape xmlns:r="http://schemas.openxmlformats.org/officeDocument/2006/relationships" r:blip="">
          <dgm:adjLst/>
        </dgm:shape>
        <dgm:presOf/>
        <dgm:constrLst>
          <dgm:constr type="primFontSz" for="ch" ptType="node" op="equ" val="65"/>
          <dgm:constr type="ctrX" for="ch" forName="node1" refType="w" fact="0.5"/>
          <dgm:constr type="t" for="ch" forName="node1"/>
          <dgm:constr type="w" for="ch" forName="node1" refType="w" fact="0.8"/>
          <dgm:constr type="h" for="ch" forName="node1" refType="w" refFor="ch" refForName="node1" fact="0.5"/>
          <dgm:constr type="ctrX" for="ch" forName="sibTrans" refType="w" fact="0.5"/>
          <dgm:constr type="t" for="ch" forName="sibTrans"/>
          <dgm:constr type="w" for="ch" forName="sibTrans" refType="w" fact="0.8"/>
          <dgm:constr type="h" for="ch" forName="sibTrans" refType="w" refFor="ch" refForName="node1" fact="0.5"/>
          <dgm:constr type="userA" for="ch" forName="sibTrans" refType="w" fact="1.07"/>
          <dgm:constr type="ctrX" for="ch" forName="node2" refType="w" fact="0.5"/>
          <dgm:constr type="b" for="ch" forName="node2" refType="h"/>
          <dgm:constr type="w" for="ch" forName="node2" refType="w" fact="0.8"/>
          <dgm:constr type="h" for="ch" forName="node2" refType="w" refFor="ch" refForName="node1" fact="0.5"/>
          <dgm:constr type="l" for="ch" forName="sp1"/>
          <dgm:constr type="t" for="ch" forName="sp1" refType="h" fact="0.5"/>
          <dgm:constr type="w" for="ch" forName="sp1" val="1"/>
          <dgm:constr type="h" for="ch" forName="sp1" val="1"/>
          <dgm:constr type="r" for="ch" forName="sp2" refType="w"/>
          <dgm:constr type="t" for="ch" forName="sp2" refType="h" fact="0.5"/>
          <dgm:constr type="w" for="ch" forName="sp2" val="1"/>
          <dgm:constr type="h" for="ch" forName="sp2" val="1"/>
        </dgm:constrLst>
        <dgm:ruleLst/>
      </dgm:if>
      <dgm:else name="Name3">
        <dgm:alg type="composite"/>
        <dgm:shape xmlns:r="http://schemas.openxmlformats.org/officeDocument/2006/relationships" r:blip="">
          <dgm:adjLst/>
        </dgm:shape>
        <dgm:presOf/>
        <dgm:constrLst>
          <dgm:constr type="primFontSz" for="ch" ptType="node" op="equ" val="65"/>
        </dgm:constrLst>
        <dgm:ruleLst/>
      </dgm:else>
    </dgm:choose>
    <dgm:choose name="Name4">
      <dgm:if name="Name5" axis="ch" ptType="node" func="cnt" op="equ" val="2">
        <dgm:layoutNode name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sibTrans" styleLbl="bgShp">
          <dgm:choose name="Name6">
            <dgm:if name="Name7" func="var" arg="dir" op="equ" val="norm">
              <dgm:alg type="conn">
                <dgm:param type="connRout" val="longCurve"/>
                <dgm:param type="begPts" val="midR"/>
                <dgm:param type="endPts" val="midL"/>
                <dgm:param type="dstNode" val="node1"/>
              </dgm:alg>
              <dgm:shape xmlns:r="http://schemas.openxmlformats.org/officeDocument/2006/relationships" type="conn" r:blip="" zOrderOff="-2">
                <dgm:adjLst/>
              </dgm:shape>
              <dgm:presOf axis="ch" ptType="sibTrans"/>
              <dgm:constrLst>
                <dgm:constr type="userA"/>
                <dgm:constr type="diam" refType="userA" fact="-1"/>
                <dgm:constr type="wArH" refType="userA" fact="0.05"/>
                <dgm:constr type="hArH" refType="userA" fact="0.1"/>
                <dgm:constr type="stemThick" refType="userA" fact="0.06"/>
                <dgm:constr type="begPad" refType="connDist" fact="-0.2"/>
                <dgm:constr type="endPad" refType="connDist" fact="0.05"/>
              </dgm:constrLst>
            </dgm:if>
            <dgm:else name="Name8">
              <dgm:alg type="conn">
                <dgm:param type="connRout" val="longCurve"/>
                <dgm:param type="begPts" val="midL"/>
                <dgm:param type="endPts" val="midR"/>
                <dgm:param type="dstNode" val="node1"/>
              </dgm:alg>
              <dgm:shape xmlns:r="http://schemas.openxmlformats.org/officeDocument/2006/relationships" type="conn" r:blip="" zOrderOff="-2">
                <dgm:adjLst/>
              </dgm:shape>
              <dgm:presOf axis="ch" ptType="sibTrans"/>
              <dgm:constrLst>
                <dgm:constr type="userA"/>
                <dgm:constr type="diam" refType="userA"/>
                <dgm:constr type="wArH" refType="userA" fact="0.05"/>
                <dgm:constr type="hArH" refType="userA" fact="0.1"/>
                <dgm:constr type="stemThick" refType="userA" fact="0.06"/>
                <dgm:constr type="begPad" refType="connDist" fact="-0.2"/>
                <dgm:constr type="endPad" refType="connDist" fact="0.05"/>
              </dgm:constrLst>
            </dgm:else>
          </dgm:choose>
          <dgm:ruleLst/>
        </dgm:layoutNode>
        <dgm:layoutNode name="node2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sp1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sp2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if>
      <dgm:else name="Name9">
        <dgm:layoutNode name="cycle">
          <dgm:choose name="Name10">
            <dgm:if name="Name11" func="var" arg="dir" op="equ" val="norm">
              <dgm:alg type="cycle">
                <dgm:param type="stAng" val="0"/>
                <dgm:param type="spanAng" val="360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diam" refType="w"/>
                <dgm:constr type="w" for="ch" ptType="node" refType="w"/>
                <dgm:constr type="sibSp" val="15"/>
                <dgm:constr type="userA" for="ch" ptType="sibTrans" refType="diam" op="equ" fact="-1"/>
                <dgm:constr type="wArH" for="ch" ptType="sibTrans" refType="diam" op="equ" fact="0.05"/>
                <dgm:constr type="hArH" for="ch" ptType="sibTrans" refType="diam" op="equ" fact="0.1"/>
                <dgm:constr type="stemThick" for="ch" ptType="sibTrans" refType="diam" op="equ" fact="0.065"/>
                <dgm:constr type="primFontSz" for="ch" ptType="node" op="equ"/>
              </dgm:constrLst>
            </dgm:if>
            <dgm:else name="Name12">
              <dgm:alg type="cycle">
                <dgm:param type="stAng" val="0"/>
                <dgm:param type="spanAng" val="-360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diam" refType="w"/>
                <dgm:constr type="w" for="ch" ptType="node" refType="w"/>
                <dgm:constr type="sibSp" val="15"/>
                <dgm:constr type="userA" for="ch" ptType="sibTrans" refType="diam" op="equ"/>
                <dgm:constr type="wArH" for="ch" ptType="sibTrans" refType="diam" op="equ" fact="0.05"/>
                <dgm:constr type="hArH" for="ch" ptType="sibTrans" refType="diam" op="equ" fact="0.1"/>
                <dgm:constr type="stemThick" for="ch" ptType="sibTrans" refType="diam" op="equ" fact="0.065"/>
                <dgm:constr type="primFontSz" for="ch" ptType="node" op="equ"/>
              </dgm:constrLst>
            </dgm:else>
          </dgm:choose>
          <dgm:ruleLst/>
          <dgm:forEach name="nodesFirstNodeForEach" axis="ch" ptType="node" cnt="1">
            <dgm:layoutNode name="nodeFirstNode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h" refType="w" fact="0.5"/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forEach name="sibTransForEach" axis="followSib" ptType="sibTrans" cnt="1">
              <dgm:layoutNode name="sibTransFirstNode" styleLbl="bgShp">
                <dgm:choose name="Name13">
                  <dgm:if name="Name14" func="var" arg="dir" op="equ" val="norm">
                    <dgm:alg type="conn">
                      <dgm:param type="connRout" val="longCurve"/>
                      <dgm:param type="begPts" val="midR"/>
                      <dgm:param type="endPts" val="midL"/>
                      <dgm:param type="dstNode" val="nodeFirstNode"/>
                    </dgm:alg>
                  </dgm:if>
                  <dgm:else name="Name15">
                    <dgm:alg type="conn">
                      <dgm:param type="connRout" val="longCurve"/>
                      <dgm:param type="begPts" val="midL"/>
                      <dgm:param type="endPts" val="midR"/>
                      <dgm:param type="dstNode" val="nodeFirstNode"/>
                    </dgm:alg>
                  </dgm:else>
                </dgm:choose>
                <dgm:shape xmlns:r="http://schemas.openxmlformats.org/officeDocument/2006/relationships" type="conn" r:blip="" zOrderOff="-2">
                  <dgm:adjLst/>
                </dgm:shape>
                <dgm:presOf axis="self"/>
                <dgm:choose name="Name16">
                  <dgm:if name="Name17" axis="par ch" ptType="doc node" func="cnt" op="equ" val="3">
                    <dgm:constrLst>
                      <dgm:constr type="userA"/>
                      <dgm:constr type="diam" refType="userA" fact="1.01"/>
                      <dgm:constr type="begPad" refType="connDist" fact="-0.2"/>
                      <dgm:constr type="endPad" refType="connDist" fact="0.05"/>
                    </dgm:constrLst>
                  </dgm:if>
                  <dgm:if name="Name18" axis="par ch" ptType="doc node" func="cnt" op="equ" val="4">
                    <dgm:constrLst>
                      <dgm:constr type="userA"/>
                      <dgm:constr type="diam" refType="userA" fact="1.26"/>
                      <dgm:constr type="begPad" refType="connDist" fact="-0.2"/>
                      <dgm:constr type="endPad" refType="connDist" fact="0.05"/>
                    </dgm:constrLst>
                  </dgm:if>
                  <dgm:if name="Name19" axis="par ch" ptType="doc node" func="cnt" op="equ" val="5">
                    <dgm:constrLst>
                      <dgm:constr type="userA"/>
                      <dgm:constr type="diam" refType="userA" fact="1.04"/>
                      <dgm:constr type="begPad" refType="connDist" fact="-0.2"/>
                      <dgm:constr type="endPad" refType="connDist" fact="0.05"/>
                    </dgm:constrLst>
                  </dgm:if>
                  <dgm:if name="Name20" axis="par ch" ptType="doc node" func="cnt" op="equ" val="6">
                    <dgm:constrLst>
                      <dgm:constr type="userA"/>
                      <dgm:constr type="diam" refType="userA" fact="1.1"/>
                      <dgm:constr type="begPad" refType="connDist" fact="-0.2"/>
                      <dgm:constr type="endPad" refType="connDist" fact="0.05"/>
                    </dgm:constrLst>
                  </dgm:if>
                  <dgm:else name="Name21">
                    <dgm:constrLst>
                      <dgm:constr type="userA"/>
                      <dgm:constr type="diam" refType="userA" fact="1.04"/>
                      <dgm:constr type="begPad" refType="connDist" fact="-0.2"/>
                      <dgm:constr type="endPad" refType="connDist" fact="0.05"/>
                    </dgm:constrLst>
                  </dgm:else>
                </dgm:choose>
                <dgm:ruleLst/>
              </dgm:layoutNode>
            </dgm:forEach>
          </dgm:forEach>
          <dgm:forEach name="followingNodesForEach" axis="ch" ptType="node" st="2">
            <dgm:layoutNode name="nodeFollowingNodes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h" refType="w" fact="0.5"/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forEach>
        </dgm:layoutNode>
      </dgm:else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4283" cy="49829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48645" y="0"/>
            <a:ext cx="2944283" cy="49829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D3BA752-11D7-F948-B8D3-308FEFB9D21F}" type="datetimeFigureOut">
              <a:rPr lang="en-US" smtClean="0"/>
              <a:t>11/18/2022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63638" y="1241425"/>
            <a:ext cx="4467225" cy="3351213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450" y="4779486"/>
            <a:ext cx="5435600" cy="3910489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33107"/>
            <a:ext cx="2944283" cy="49829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48645" y="9433107"/>
            <a:ext cx="2944283" cy="49829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EEC2477-61D7-F946-B35A-3E65E0D777E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397050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EC2477-61D7-F946-B35A-3E65E0D777E7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009751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EC2477-61D7-F946-B35A-3E65E0D777E7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904133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EC2477-61D7-F946-B35A-3E65E0D777E7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066662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EC2477-61D7-F946-B35A-3E65E0D777E7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990896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EC2477-61D7-F946-B35A-3E65E0D777E7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622303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EC2477-61D7-F946-B35A-3E65E0D777E7}" type="slidenum">
              <a:rPr lang="en-US" smtClean="0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378989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DED699-838B-094B-9974-7EAD773EA11E}" type="datetimeFigureOut">
              <a:rPr lang="en-US" smtClean="0"/>
              <a:t>11/18/2022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1FB2A-E4CB-6A46-862A-5012FBCB63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20550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DED699-838B-094B-9974-7EAD773EA11E}" type="datetimeFigureOut">
              <a:rPr lang="en-US" smtClean="0"/>
              <a:t>11/18/2022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1FB2A-E4CB-6A46-862A-5012FBCB6341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Graphical user interface&#10;&#10;Description automatically generated">
            <a:extLst>
              <a:ext uri="{FF2B5EF4-FFF2-40B4-BE49-F238E27FC236}">
                <a16:creationId xmlns:a16="http://schemas.microsoft.com/office/drawing/2014/main" id="{7C6B2FED-4482-4741-9570-880BCAD31E6A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229501" cy="69557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311754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DED699-838B-094B-9974-7EAD773EA11E}" type="datetimeFigureOut">
              <a:rPr lang="en-US" smtClean="0"/>
              <a:t>11/18/2022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1FB2A-E4CB-6A46-862A-5012FBCB63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97581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DED699-838B-094B-9974-7EAD773EA11E}" type="datetimeFigureOut">
              <a:rPr lang="en-US" smtClean="0"/>
              <a:t>11/18/2022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1FB2A-E4CB-6A46-862A-5012FBCB63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867104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DED699-838B-094B-9974-7EAD773EA11E}" type="datetimeFigureOut">
              <a:rPr lang="en-US" smtClean="0"/>
              <a:t>11/18/2022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1FB2A-E4CB-6A46-862A-5012FBCB63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747472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DED699-838B-094B-9974-7EAD773EA11E}" type="datetimeFigureOut">
              <a:rPr lang="en-US" smtClean="0"/>
              <a:t>11/18/2022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1FB2A-E4CB-6A46-862A-5012FBCB63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98127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DED699-838B-094B-9974-7EAD773EA11E}" type="datetimeFigureOut">
              <a:rPr lang="en-US" smtClean="0"/>
              <a:t>11/18/2022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1FB2A-E4CB-6A46-862A-5012FBCB63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31358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DED699-838B-094B-9974-7EAD773EA11E}" type="datetimeFigureOut">
              <a:rPr lang="en-US" smtClean="0"/>
              <a:t>11/18/2022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1FB2A-E4CB-6A46-862A-5012FBCB63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88973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DED699-838B-094B-9974-7EAD773EA11E}" type="datetimeFigureOut">
              <a:rPr lang="en-US" smtClean="0"/>
              <a:t>11/18/2022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1FB2A-E4CB-6A46-862A-5012FBCB63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2349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DED699-838B-094B-9974-7EAD773EA11E}" type="datetimeFigureOut">
              <a:rPr lang="en-US" smtClean="0"/>
              <a:t>11/18/2022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1FB2A-E4CB-6A46-862A-5012FBCB63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702114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DED699-838B-094B-9974-7EAD773EA11E}" type="datetimeFigureOut">
              <a:rPr lang="en-US" smtClean="0"/>
              <a:t>11/18/2022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1FB2A-E4CB-6A46-862A-5012FBCB63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88531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5DED699-838B-094B-9974-7EAD773EA11E}" type="datetimeFigureOut">
              <a:rPr lang="en-US" smtClean="0"/>
              <a:t>11/18/2022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291FB2A-E4CB-6A46-862A-5012FBCB6341}" type="slidenum">
              <a:rPr lang="en-US" smtClean="0"/>
              <a:t>‹#›</a:t>
            </a:fld>
            <a:endParaRPr lang="en-US"/>
          </a:p>
        </p:txBody>
      </p:sp>
      <p:pic>
        <p:nvPicPr>
          <p:cNvPr id="7" name="Picture 6" descr="Graphical user interface&#10;&#10;Description automatically generated">
            <a:extLst>
              <a:ext uri="{FF2B5EF4-FFF2-40B4-BE49-F238E27FC236}">
                <a16:creationId xmlns:a16="http://schemas.microsoft.com/office/drawing/2014/main" id="{26933C6E-B659-AE4F-B387-E6FF2EBE1604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9229501" cy="69557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04941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E67B14C2-4C5C-844A-B563-62FF49017299}"/>
              </a:ext>
            </a:extLst>
          </p:cNvPr>
          <p:cNvSpPr/>
          <p:nvPr/>
        </p:nvSpPr>
        <p:spPr>
          <a:xfrm>
            <a:off x="0" y="0"/>
            <a:ext cx="9249104" cy="693682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Shape&#10;&#10;Description automatically generated">
            <a:extLst>
              <a:ext uri="{FF2B5EF4-FFF2-40B4-BE49-F238E27FC236}">
                <a16:creationId xmlns:a16="http://schemas.microsoft.com/office/drawing/2014/main" id="{8F17B5EE-92C0-E340-9254-43FA035AD31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99174" cy="6936828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82DA0BC-5186-0244-90EB-CAAA6FB9F5A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64626" y="3444658"/>
            <a:ext cx="5673751" cy="3271260"/>
          </a:xfrm>
        </p:spPr>
        <p:txBody>
          <a:bodyPr>
            <a:normAutofit fontScale="90000"/>
          </a:bodyPr>
          <a:lstStyle/>
          <a:p>
            <a:pPr algn="l"/>
            <a:br>
              <a:rPr lang="en-US" dirty="0">
                <a:solidFill>
                  <a:schemeClr val="bg1"/>
                </a:solidFill>
              </a:rPr>
            </a:br>
            <a:r>
              <a:rPr lang="en-US" dirty="0">
                <a:solidFill>
                  <a:schemeClr val="bg1"/>
                </a:solidFill>
              </a:rPr>
              <a:t>Core </a:t>
            </a:r>
            <a:r>
              <a:rPr lang="en-US">
                <a:solidFill>
                  <a:schemeClr val="bg1"/>
                </a:solidFill>
              </a:rPr>
              <a:t>Strand 4</a:t>
            </a:r>
            <a:br>
              <a:rPr lang="en-US">
                <a:solidFill>
                  <a:schemeClr val="bg1"/>
                </a:solidFill>
              </a:rPr>
            </a:br>
            <a:br>
              <a:rPr lang="en-US" dirty="0">
                <a:solidFill>
                  <a:schemeClr val="bg1"/>
                </a:solidFill>
              </a:rPr>
            </a:br>
            <a:r>
              <a:rPr lang="en-US" dirty="0">
                <a:solidFill>
                  <a:schemeClr val="bg1"/>
                </a:solidFill>
              </a:rPr>
              <a:t>Inclusive </a:t>
            </a:r>
            <a:r>
              <a:rPr lang="en-US">
                <a:solidFill>
                  <a:schemeClr val="bg1"/>
                </a:solidFill>
              </a:rPr>
              <a:t>Classroom Practice</a:t>
            </a:r>
            <a:endParaRPr lang="en-US" dirty="0">
              <a:solidFill>
                <a:schemeClr val="bg1"/>
              </a:solidFill>
              <a:latin typeface="Helvetica" pitchFamily="2" charset="0"/>
            </a:endParaRPr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88A6AFA-07E5-B44A-A580-BC2055CC3EF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54316" y="367205"/>
            <a:ext cx="2938091" cy="19660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837446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BCBFF9-4D1E-4443-9296-E0257FD75C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What do we want ALN </a:t>
            </a:r>
            <a:br>
              <a:rPr lang="en-US" dirty="0"/>
            </a:br>
            <a:r>
              <a:rPr lang="en-US" dirty="0"/>
              <a:t>practice to look like?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D98EFF-3A2D-0D4A-B0FC-6E663EE25E6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US" b="1" dirty="0">
                <a:solidFill>
                  <a:srgbClr val="0070C0"/>
                </a:solidFill>
              </a:rPr>
              <a:t>Person-centered approach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2073794694"/>
              </p:ext>
            </p:extLst>
          </p:nvPr>
        </p:nvGraphicFramePr>
        <p:xfrm>
          <a:off x="1064712" y="2317315"/>
          <a:ext cx="6555287" cy="355739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2014082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24597E-AFFA-B14D-B2CA-33B55BD088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876CB6-9D6F-8E48-BE18-D1B0C8A0D56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3FF13CC8-21D2-0C4C-852D-54D613DE7E9F}"/>
              </a:ext>
            </a:extLst>
          </p:cNvPr>
          <p:cNvSpPr/>
          <p:nvPr/>
        </p:nvSpPr>
        <p:spPr>
          <a:xfrm>
            <a:off x="14875" y="0"/>
            <a:ext cx="9354205" cy="6858000"/>
          </a:xfrm>
          <a:prstGeom prst="rect">
            <a:avLst/>
          </a:prstGeom>
          <a:solidFill>
            <a:srgbClr val="00206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591D93B1-296A-4B4E-914C-CBCE10F1A107}"/>
              </a:ext>
            </a:extLst>
          </p:cNvPr>
          <p:cNvSpPr txBox="1">
            <a:spLocks/>
          </p:cNvSpPr>
          <p:nvPr/>
        </p:nvSpPr>
        <p:spPr>
          <a:xfrm>
            <a:off x="785145" y="1475442"/>
            <a:ext cx="7813664" cy="356991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endParaRPr lang="en-US" sz="3200" dirty="0">
              <a:solidFill>
                <a:schemeClr val="bg1"/>
              </a:solidFill>
              <a:latin typeface="Helvetica" pitchFamily="2" charset="0"/>
            </a:endParaRPr>
          </a:p>
          <a:p>
            <a:pPr algn="ctr"/>
            <a:endParaRPr lang="en-US" sz="3200" dirty="0">
              <a:solidFill>
                <a:schemeClr val="bg1"/>
              </a:solidFill>
              <a:latin typeface="Helvetica" pitchFamily="2" charset="0"/>
            </a:endParaRPr>
          </a:p>
          <a:p>
            <a:endParaRPr lang="en-US" sz="3200" b="1" dirty="0">
              <a:solidFill>
                <a:schemeClr val="bg1"/>
              </a:solidFill>
              <a:latin typeface="Helvetica" pitchFamily="2" charset="0"/>
            </a:endParaRPr>
          </a:p>
          <a:p>
            <a:endParaRPr lang="en-US" sz="3200" b="1" dirty="0">
              <a:solidFill>
                <a:schemeClr val="bg1"/>
              </a:solidFill>
              <a:latin typeface="Helvetica" pitchFamily="2" charset="0"/>
            </a:endParaRPr>
          </a:p>
          <a:p>
            <a:endParaRPr lang="en-US" sz="3200" b="1" dirty="0">
              <a:solidFill>
                <a:schemeClr val="bg1"/>
              </a:solidFill>
              <a:latin typeface="Helvetica" pitchFamily="2" charset="0"/>
            </a:endParaRPr>
          </a:p>
          <a:p>
            <a:endParaRPr lang="en-US" sz="3200" b="1" dirty="0">
              <a:solidFill>
                <a:schemeClr val="bg1"/>
              </a:solidFill>
              <a:latin typeface="Helvetica" pitchFamily="2" charset="0"/>
            </a:endParaRPr>
          </a:p>
          <a:p>
            <a:r>
              <a:rPr lang="en-US" sz="3200" b="1" dirty="0">
                <a:solidFill>
                  <a:schemeClr val="bg1"/>
                </a:solidFill>
                <a:latin typeface="Helvetica" pitchFamily="2" charset="0"/>
              </a:rPr>
              <a:t>Activity:</a:t>
            </a:r>
          </a:p>
          <a:p>
            <a:endParaRPr lang="en-US" sz="3200" dirty="0">
              <a:solidFill>
                <a:schemeClr val="bg1"/>
              </a:solidFill>
              <a:latin typeface="Helvetica" pitchFamily="2" charset="0"/>
            </a:endParaRPr>
          </a:p>
          <a:p>
            <a:r>
              <a:rPr lang="en-US" sz="3200" dirty="0">
                <a:solidFill>
                  <a:schemeClr val="bg1"/>
                </a:solidFill>
                <a:latin typeface="Helvetica" pitchFamily="2" charset="0"/>
              </a:rPr>
              <a:t>Breakout Session (10 minutes)</a:t>
            </a:r>
          </a:p>
          <a:p>
            <a:r>
              <a:rPr lang="en-US" sz="3200" dirty="0">
                <a:solidFill>
                  <a:schemeClr val="bg1"/>
                </a:solidFill>
                <a:latin typeface="Helvetica" pitchFamily="2" charset="0"/>
              </a:rPr>
              <a:t>Listen and respect knowledge that is brought to the table about prior experiences.</a:t>
            </a:r>
          </a:p>
          <a:p>
            <a:endParaRPr lang="en-US" sz="3200" dirty="0">
              <a:solidFill>
                <a:schemeClr val="bg1"/>
              </a:solidFill>
              <a:latin typeface="Helvetica" pitchFamily="2" charset="0"/>
            </a:endParaRPr>
          </a:p>
          <a:p>
            <a:pPr marL="514350" indent="-514350">
              <a:buAutoNum type="arabicPeriod"/>
            </a:pPr>
            <a:r>
              <a:rPr lang="en-US" sz="3200" dirty="0">
                <a:solidFill>
                  <a:schemeClr val="bg1"/>
                </a:solidFill>
                <a:latin typeface="Helvetica" pitchFamily="2" charset="0"/>
              </a:rPr>
              <a:t>Share your critical incidents.</a:t>
            </a:r>
          </a:p>
          <a:p>
            <a:pPr marL="514350" indent="-514350">
              <a:buAutoNum type="arabicPeriod"/>
            </a:pPr>
            <a:r>
              <a:rPr lang="en-US" sz="3200" dirty="0">
                <a:solidFill>
                  <a:schemeClr val="bg1"/>
                </a:solidFill>
                <a:latin typeface="Helvetica" pitchFamily="2" charset="0"/>
              </a:rPr>
              <a:t>What were your key concerns here?</a:t>
            </a:r>
          </a:p>
          <a:p>
            <a:pPr marL="514350" indent="-514350">
              <a:buAutoNum type="arabicPeriod"/>
            </a:pPr>
            <a:r>
              <a:rPr lang="en-US" sz="3200" dirty="0">
                <a:solidFill>
                  <a:schemeClr val="bg1"/>
                </a:solidFill>
                <a:latin typeface="Helvetica" pitchFamily="2" charset="0"/>
              </a:rPr>
              <a:t>What impact has this had on your practice? Will you change anything?</a:t>
            </a:r>
          </a:p>
          <a:p>
            <a:pPr algn="ctr"/>
            <a:endParaRPr lang="en-US" sz="3200" dirty="0">
              <a:solidFill>
                <a:schemeClr val="bg1"/>
              </a:solidFill>
              <a:latin typeface="Helvetica" pitchFamily="2" charset="0"/>
            </a:endParaRPr>
          </a:p>
          <a:p>
            <a:pPr algn="ctr"/>
            <a:br>
              <a:rPr lang="en-US" sz="8800" dirty="0">
                <a:solidFill>
                  <a:schemeClr val="bg1"/>
                </a:solidFill>
              </a:rPr>
            </a:br>
            <a:endParaRPr lang="en-US" sz="8800" dirty="0">
              <a:solidFill>
                <a:schemeClr val="bg1"/>
              </a:solidFill>
              <a:latin typeface="Helvetica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6098731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Collaboration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r>
              <a:rPr lang="en-GB" dirty="0"/>
              <a:t>Parental/ carer involvement is essential</a:t>
            </a:r>
          </a:p>
          <a:p>
            <a:r>
              <a:rPr lang="en-GB" dirty="0"/>
              <a:t>Agreement with all stakeholders</a:t>
            </a:r>
          </a:p>
          <a:p>
            <a:r>
              <a:rPr lang="en-GB" dirty="0"/>
              <a:t>Clear identification of responsibilities</a:t>
            </a:r>
          </a:p>
        </p:txBody>
      </p:sp>
    </p:spTree>
    <p:extLst>
      <p:ext uri="{BB962C8B-B14F-4D97-AF65-F5344CB8AC3E}">
        <p14:creationId xmlns:p14="http://schemas.microsoft.com/office/powerpoint/2010/main" val="198567923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STAFF ROLES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How are staff working and what do they need?</a:t>
            </a:r>
          </a:p>
          <a:p>
            <a:pPr marL="0" indent="0">
              <a:buNone/>
            </a:pPr>
            <a:endParaRPr lang="en-GB" dirty="0"/>
          </a:p>
          <a:p>
            <a:pPr lvl="1"/>
            <a:r>
              <a:rPr lang="en-GB" dirty="0"/>
              <a:t>Need compassionate leadership</a:t>
            </a:r>
          </a:p>
          <a:p>
            <a:pPr lvl="1"/>
            <a:r>
              <a:rPr lang="en-GB" dirty="0"/>
              <a:t>Professional learning (CPD) </a:t>
            </a:r>
          </a:p>
          <a:p>
            <a:pPr lvl="1"/>
            <a:r>
              <a:rPr lang="en-GB" dirty="0"/>
              <a:t>Joint planning</a:t>
            </a:r>
          </a:p>
          <a:p>
            <a:pPr lvl="1"/>
            <a:r>
              <a:rPr lang="en-GB" dirty="0"/>
              <a:t>Coaching </a:t>
            </a:r>
          </a:p>
          <a:p>
            <a:pPr lvl="1"/>
            <a:r>
              <a:rPr lang="en-GB" dirty="0"/>
              <a:t>Modelling</a:t>
            </a:r>
          </a:p>
          <a:p>
            <a:pPr lvl="1"/>
            <a:r>
              <a:rPr lang="en-GB" dirty="0"/>
              <a:t>Champions in well being and mental health</a:t>
            </a:r>
          </a:p>
          <a:p>
            <a:pPr lvl="1"/>
            <a:endParaRPr lang="en-GB" dirty="0"/>
          </a:p>
          <a:p>
            <a:pPr marL="457200" lvl="1" indent="0">
              <a:buNone/>
            </a:pPr>
            <a:r>
              <a:rPr lang="en-GB" dirty="0"/>
              <a:t>*Don’t work in silos – breaking down silos is important!</a:t>
            </a:r>
          </a:p>
        </p:txBody>
      </p:sp>
    </p:spTree>
    <p:extLst>
      <p:ext uri="{BB962C8B-B14F-4D97-AF65-F5344CB8AC3E}">
        <p14:creationId xmlns:p14="http://schemas.microsoft.com/office/powerpoint/2010/main" val="363608432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24597E-AFFA-B14D-B2CA-33B55BD088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876CB6-9D6F-8E48-BE18-D1B0C8A0D56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3FF13CC8-21D2-0C4C-852D-54D613DE7E9F}"/>
              </a:ext>
            </a:extLst>
          </p:cNvPr>
          <p:cNvSpPr/>
          <p:nvPr/>
        </p:nvSpPr>
        <p:spPr>
          <a:xfrm>
            <a:off x="14875" y="0"/>
            <a:ext cx="9354205" cy="6858000"/>
          </a:xfrm>
          <a:prstGeom prst="rect">
            <a:avLst/>
          </a:prstGeom>
          <a:solidFill>
            <a:srgbClr val="00206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dirty="0"/>
              <a:t>Breakout Room (10 minutes)</a:t>
            </a:r>
          </a:p>
          <a:p>
            <a:pPr algn="ctr"/>
            <a:r>
              <a:rPr lang="en-US" sz="3200" dirty="0"/>
              <a:t>What wisdom, knowledge and skills do we, as school leaders, teachers, lecturers and TAs need to develop?</a:t>
            </a: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591D93B1-296A-4B4E-914C-CBCE10F1A107}"/>
              </a:ext>
            </a:extLst>
          </p:cNvPr>
          <p:cNvSpPr txBox="1">
            <a:spLocks/>
          </p:cNvSpPr>
          <p:nvPr/>
        </p:nvSpPr>
        <p:spPr>
          <a:xfrm>
            <a:off x="628650" y="1540700"/>
            <a:ext cx="7949102" cy="398593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endParaRPr lang="en-US" sz="8800" dirty="0">
              <a:solidFill>
                <a:schemeClr val="bg1"/>
              </a:solidFill>
              <a:latin typeface="Helvetica" pitchFamily="2" charset="0"/>
            </a:endParaRPr>
          </a:p>
          <a:p>
            <a:pPr algn="ctr"/>
            <a:br>
              <a:rPr lang="en-US" sz="8800" dirty="0">
                <a:solidFill>
                  <a:schemeClr val="bg1"/>
                </a:solidFill>
              </a:rPr>
            </a:br>
            <a:endParaRPr lang="en-US" sz="8800" dirty="0">
              <a:solidFill>
                <a:schemeClr val="bg1"/>
              </a:solidFill>
              <a:latin typeface="Helvetica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2399107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Tools to support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/>
              <a:t>Knowing the child in great detail</a:t>
            </a:r>
          </a:p>
          <a:p>
            <a:r>
              <a:rPr lang="en-GB" dirty="0"/>
              <a:t>Focusing on strengths and aspirations</a:t>
            </a:r>
          </a:p>
          <a:p>
            <a:r>
              <a:rPr lang="en-GB" dirty="0"/>
              <a:t>Range of stakeholders and the learner</a:t>
            </a:r>
          </a:p>
          <a:p>
            <a:r>
              <a:rPr lang="en-GB" dirty="0"/>
              <a:t>Proven strategies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0252400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Be aware of the impact of…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Routine</a:t>
            </a:r>
          </a:p>
          <a:p>
            <a:r>
              <a:rPr lang="en-GB" dirty="0"/>
              <a:t>Structure</a:t>
            </a:r>
          </a:p>
          <a:p>
            <a:r>
              <a:rPr lang="en-GB" dirty="0"/>
              <a:t>Friendships</a:t>
            </a:r>
          </a:p>
          <a:p>
            <a:r>
              <a:rPr lang="en-GB" dirty="0"/>
              <a:t>Opportunities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          … but also the loss of these where they arise.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84034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075367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 dirty="0"/>
              <a:t>4 plus one</a:t>
            </a:r>
            <a:br>
              <a:rPr lang="en-GB" b="1" dirty="0"/>
            </a:br>
            <a:r>
              <a:rPr lang="en-GB" b="1" dirty="0"/>
              <a:t>Breakout Room (10 minutes)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94780079"/>
              </p:ext>
            </p:extLst>
          </p:nvPr>
        </p:nvGraphicFramePr>
        <p:xfrm>
          <a:off x="628649" y="1440493"/>
          <a:ext cx="8101991" cy="43465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5" name="Rounded Rectangle 4"/>
          <p:cNvSpPr/>
          <p:nvPr/>
        </p:nvSpPr>
        <p:spPr>
          <a:xfrm>
            <a:off x="6764055" y="3770334"/>
            <a:ext cx="1853852" cy="1365337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What next?</a:t>
            </a:r>
          </a:p>
        </p:txBody>
      </p:sp>
    </p:spTree>
    <p:extLst>
      <p:ext uri="{BB962C8B-B14F-4D97-AF65-F5344CB8AC3E}">
        <p14:creationId xmlns:p14="http://schemas.microsoft.com/office/powerpoint/2010/main" val="43378483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 practitioners our job is…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                                                            </a:t>
            </a:r>
            <a:r>
              <a:rPr lang="en-GB" sz="4000" dirty="0">
                <a:solidFill>
                  <a:srgbClr val="0070C0"/>
                </a:solidFill>
              </a:rPr>
              <a:t>learning!</a:t>
            </a:r>
          </a:p>
          <a:p>
            <a:pPr marL="0" indent="0">
              <a:buNone/>
            </a:pPr>
            <a:endParaRPr lang="en-GB" sz="4000" dirty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en-GB" sz="4000" dirty="0">
                <a:solidFill>
                  <a:srgbClr val="0070C0"/>
                </a:solidFill>
              </a:rPr>
              <a:t>Learning set within an ethos of a culture of kindness.</a:t>
            </a:r>
          </a:p>
          <a:p>
            <a:pPr marL="0" indent="0">
              <a:buNone/>
            </a:pPr>
            <a:endParaRPr lang="en-GB" sz="40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0543873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BCBFF9-4D1E-4443-9296-E0257FD75C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4869275C-31B5-3949-BD65-191E8E2CAC8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497A44A3-F977-F04A-9F78-2FF05D957A39}"/>
              </a:ext>
            </a:extLst>
          </p:cNvPr>
          <p:cNvSpPr/>
          <p:nvPr/>
        </p:nvSpPr>
        <p:spPr>
          <a:xfrm>
            <a:off x="-73572" y="-325821"/>
            <a:ext cx="9291144" cy="7183821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" name="Content Placeholder 4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E3EEEC35-D5E2-E446-8FEA-2E4F6515839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81194" y="3226008"/>
            <a:ext cx="6791455" cy="5118365"/>
          </a:xfrm>
          <a:prstGeom prst="rect">
            <a:avLst/>
          </a:prstGeom>
        </p:spPr>
      </p:pic>
      <p:pic>
        <p:nvPicPr>
          <p:cNvPr id="10" name="Picture 9" descr="A picture containing text&#10;&#10;Description automatically generated">
            <a:extLst>
              <a:ext uri="{FF2B5EF4-FFF2-40B4-BE49-F238E27FC236}">
                <a16:creationId xmlns:a16="http://schemas.microsoft.com/office/drawing/2014/main" id="{A14B6AD5-5D09-2141-B6A4-FFA64371D7D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62814" y="367206"/>
            <a:ext cx="2129593" cy="1425066"/>
          </a:xfrm>
          <a:prstGeom prst="rect">
            <a:avLst/>
          </a:prstGeom>
        </p:spPr>
      </p:pic>
      <p:sp>
        <p:nvSpPr>
          <p:cNvPr id="3" name="Flowchart: Sequential Access Storage 2"/>
          <p:cNvSpPr/>
          <p:nvPr/>
        </p:nvSpPr>
        <p:spPr>
          <a:xfrm>
            <a:off x="1077238" y="1039660"/>
            <a:ext cx="2292263" cy="1693329"/>
          </a:xfrm>
          <a:prstGeom prst="flowChartMagneticTap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Kindness matters…</a:t>
            </a:r>
          </a:p>
        </p:txBody>
      </p:sp>
      <p:sp>
        <p:nvSpPr>
          <p:cNvPr id="11" name="Flowchart: Sequential Access Storage 10"/>
          <p:cNvSpPr/>
          <p:nvPr/>
        </p:nvSpPr>
        <p:spPr>
          <a:xfrm>
            <a:off x="5354494" y="2732989"/>
            <a:ext cx="2799950" cy="3041509"/>
          </a:xfrm>
          <a:prstGeom prst="flowChartMagneticTap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“At a time when the future is uncertain and we can feel disconnected the smallest act of kindness can have the biggest effect.”</a:t>
            </a:r>
          </a:p>
          <a:p>
            <a:pPr algn="ctr"/>
            <a:r>
              <a:rPr lang="en-GB" dirty="0"/>
              <a:t>      Barry Carpenter</a:t>
            </a:r>
          </a:p>
        </p:txBody>
      </p:sp>
      <p:sp>
        <p:nvSpPr>
          <p:cNvPr id="12" name="Flowchart: Sequential Access Storage 11"/>
          <p:cNvSpPr/>
          <p:nvPr/>
        </p:nvSpPr>
        <p:spPr>
          <a:xfrm>
            <a:off x="1077238" y="3870998"/>
            <a:ext cx="2292263" cy="1903500"/>
          </a:xfrm>
          <a:prstGeom prst="flowChartMagneticTap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Give meaning to their lives…</a:t>
            </a:r>
          </a:p>
        </p:txBody>
      </p:sp>
    </p:spTree>
    <p:extLst>
      <p:ext uri="{BB962C8B-B14F-4D97-AF65-F5344CB8AC3E}">
        <p14:creationId xmlns:p14="http://schemas.microsoft.com/office/powerpoint/2010/main" val="354569590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Fairness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41750" y="1700214"/>
            <a:ext cx="3479800" cy="4351338"/>
          </a:xfrm>
        </p:spPr>
        <p:txBody>
          <a:bodyPr/>
          <a:lstStyle/>
          <a:p>
            <a:pPr marL="0" indent="0" algn="ctr">
              <a:buNone/>
            </a:pPr>
            <a:r>
              <a:rPr lang="en-GB" dirty="0"/>
              <a:t>What does fairness look like?</a:t>
            </a:r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/>
              <a:t>Share definitions</a:t>
            </a:r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/>
              <a:t>Breakout Room (5 minutes)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 descr="Diagram&#10;&#10;Description automatically generated">
            <a:extLst>
              <a:ext uri="{FF2B5EF4-FFF2-40B4-BE49-F238E27FC236}">
                <a16:creationId xmlns:a16="http://schemas.microsoft.com/office/drawing/2014/main" id="{54A2B44A-1243-48F6-9323-8DDAF55EA4B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6600" y="314326"/>
            <a:ext cx="2552700" cy="54476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964272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What is your definition of inclusion?</a:t>
            </a:r>
          </a:p>
          <a:p>
            <a:pPr marL="0" indent="0">
              <a:buNone/>
            </a:pPr>
            <a:r>
              <a:rPr lang="en-GB" dirty="0"/>
              <a:t>(Bring one agreed definition back per group.)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Breakout Room (8 minutes)</a:t>
            </a:r>
          </a:p>
        </p:txBody>
      </p:sp>
    </p:spTree>
    <p:extLst>
      <p:ext uri="{BB962C8B-B14F-4D97-AF65-F5344CB8AC3E}">
        <p14:creationId xmlns:p14="http://schemas.microsoft.com/office/powerpoint/2010/main" val="394376033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B5B0058-AF13-4859-B429-4EDDE2A26F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9425" y="2073715"/>
            <a:ext cx="5201819" cy="299304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77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Reflective theories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type="body" idx="1"/>
          </p:nvPr>
        </p:nvSpPr>
        <p:spPr>
          <a:xfrm>
            <a:off x="1799425" y="1369077"/>
            <a:ext cx="5201819" cy="2201159"/>
          </a:xfrm>
        </p:spPr>
        <p:txBody>
          <a:bodyPr vert="horz" lIns="91440" tIns="45720" rIns="91440" bIns="45720" rtlCol="0">
            <a:normAutofit/>
          </a:bodyPr>
          <a:lstStyle/>
          <a:p>
            <a:pPr algn="ctr"/>
            <a:endParaRPr lang="en-US" sz="1700" kern="1200" dirty="0">
              <a:solidFill>
                <a:schemeClr val="bg1"/>
              </a:solidFill>
              <a:latin typeface="+mn-lt"/>
              <a:ea typeface="+mn-ea"/>
              <a:cs typeface="+mn-cs"/>
            </a:endParaRPr>
          </a:p>
          <a:p>
            <a:pPr algn="ctr"/>
            <a:endParaRPr lang="en-US" sz="1700" kern="1200" dirty="0">
              <a:solidFill>
                <a:schemeClr val="bg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81BD432D-FAB3-4B5D-BF27-4DA7C75B32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4654" y="115193"/>
            <a:ext cx="8954691" cy="6627614"/>
          </a:xfrm>
          <a:prstGeom prst="rect">
            <a:avLst/>
          </a:prstGeom>
          <a:noFill/>
          <a:ln w="127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E6D6B450-4278-45B8-88C7-C061710E3C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799424" y="1883640"/>
            <a:ext cx="520182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74234A4C-A256-4139-A5F4-27078F0D67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799424" y="5066757"/>
            <a:ext cx="520182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8434576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8">
            <a:extLst>
              <a:ext uri="{FF2B5EF4-FFF2-40B4-BE49-F238E27FC236}">
                <a16:creationId xmlns:a16="http://schemas.microsoft.com/office/drawing/2014/main" id="{665DBBEF-238B-476B-96AB-8AAC3224EC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A93ADAD-0886-47D9-BD23-E89FF1CD67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9161" y="639193"/>
            <a:ext cx="2678858" cy="357351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0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Brookfield’s Lenses (1995)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2458" y="4409267"/>
            <a:ext cx="2441321" cy="18288"/>
          </a:xfrm>
          <a:custGeom>
            <a:avLst/>
            <a:gdLst>
              <a:gd name="connsiteX0" fmla="*/ 0 w 2441321"/>
              <a:gd name="connsiteY0" fmla="*/ 0 h 18288"/>
              <a:gd name="connsiteX1" fmla="*/ 585917 w 2441321"/>
              <a:gd name="connsiteY1" fmla="*/ 0 h 18288"/>
              <a:gd name="connsiteX2" fmla="*/ 1196247 w 2441321"/>
              <a:gd name="connsiteY2" fmla="*/ 0 h 18288"/>
              <a:gd name="connsiteX3" fmla="*/ 1806578 w 2441321"/>
              <a:gd name="connsiteY3" fmla="*/ 0 h 18288"/>
              <a:gd name="connsiteX4" fmla="*/ 2441321 w 2441321"/>
              <a:gd name="connsiteY4" fmla="*/ 0 h 18288"/>
              <a:gd name="connsiteX5" fmla="*/ 2441321 w 2441321"/>
              <a:gd name="connsiteY5" fmla="*/ 18288 h 18288"/>
              <a:gd name="connsiteX6" fmla="*/ 1830991 w 2441321"/>
              <a:gd name="connsiteY6" fmla="*/ 18288 h 18288"/>
              <a:gd name="connsiteX7" fmla="*/ 1269487 w 2441321"/>
              <a:gd name="connsiteY7" fmla="*/ 18288 h 18288"/>
              <a:gd name="connsiteX8" fmla="*/ 707983 w 2441321"/>
              <a:gd name="connsiteY8" fmla="*/ 18288 h 18288"/>
              <a:gd name="connsiteX9" fmla="*/ 0 w 2441321"/>
              <a:gd name="connsiteY9" fmla="*/ 18288 h 18288"/>
              <a:gd name="connsiteX10" fmla="*/ 0 w 2441321"/>
              <a:gd name="connsiteY10" fmla="*/ 0 h 18288"/>
              <a:gd name="connsiteX0" fmla="*/ 0 w 2441321"/>
              <a:gd name="connsiteY0" fmla="*/ 0 h 18288"/>
              <a:gd name="connsiteX1" fmla="*/ 585917 w 2441321"/>
              <a:gd name="connsiteY1" fmla="*/ 0 h 18288"/>
              <a:gd name="connsiteX2" fmla="*/ 1123008 w 2441321"/>
              <a:gd name="connsiteY2" fmla="*/ 0 h 18288"/>
              <a:gd name="connsiteX3" fmla="*/ 1782164 w 2441321"/>
              <a:gd name="connsiteY3" fmla="*/ 0 h 18288"/>
              <a:gd name="connsiteX4" fmla="*/ 2441321 w 2441321"/>
              <a:gd name="connsiteY4" fmla="*/ 0 h 18288"/>
              <a:gd name="connsiteX5" fmla="*/ 2441321 w 2441321"/>
              <a:gd name="connsiteY5" fmla="*/ 18288 h 18288"/>
              <a:gd name="connsiteX6" fmla="*/ 1879817 w 2441321"/>
              <a:gd name="connsiteY6" fmla="*/ 18288 h 18288"/>
              <a:gd name="connsiteX7" fmla="*/ 1318313 w 2441321"/>
              <a:gd name="connsiteY7" fmla="*/ 18288 h 18288"/>
              <a:gd name="connsiteX8" fmla="*/ 659157 w 2441321"/>
              <a:gd name="connsiteY8" fmla="*/ 18288 h 18288"/>
              <a:gd name="connsiteX9" fmla="*/ 0 w 2441321"/>
              <a:gd name="connsiteY9" fmla="*/ 18288 h 18288"/>
              <a:gd name="connsiteX10" fmla="*/ 0 w 2441321"/>
              <a:gd name="connsiteY10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441321" h="18288" fill="none" extrusionOk="0">
                <a:moveTo>
                  <a:pt x="0" y="0"/>
                </a:moveTo>
                <a:cubicBezTo>
                  <a:pt x="280302" y="-6619"/>
                  <a:pt x="363201" y="4913"/>
                  <a:pt x="585917" y="0"/>
                </a:cubicBezTo>
                <a:cubicBezTo>
                  <a:pt x="832357" y="-10107"/>
                  <a:pt x="996738" y="-34312"/>
                  <a:pt x="1196247" y="0"/>
                </a:cubicBezTo>
                <a:cubicBezTo>
                  <a:pt x="1357180" y="16623"/>
                  <a:pt x="1575042" y="-11041"/>
                  <a:pt x="1806578" y="0"/>
                </a:cubicBezTo>
                <a:cubicBezTo>
                  <a:pt x="2016334" y="246"/>
                  <a:pt x="2239353" y="-8732"/>
                  <a:pt x="2441321" y="0"/>
                </a:cubicBezTo>
                <a:cubicBezTo>
                  <a:pt x="2441188" y="8366"/>
                  <a:pt x="2440365" y="10017"/>
                  <a:pt x="2441321" y="18288"/>
                </a:cubicBezTo>
                <a:cubicBezTo>
                  <a:pt x="2159375" y="49009"/>
                  <a:pt x="2054495" y="45666"/>
                  <a:pt x="1830991" y="18288"/>
                </a:cubicBezTo>
                <a:cubicBezTo>
                  <a:pt x="1615846" y="7509"/>
                  <a:pt x="1521674" y="-5422"/>
                  <a:pt x="1269487" y="18288"/>
                </a:cubicBezTo>
                <a:cubicBezTo>
                  <a:pt x="1019660" y="53960"/>
                  <a:pt x="886911" y="42351"/>
                  <a:pt x="707983" y="18288"/>
                </a:cubicBezTo>
                <a:cubicBezTo>
                  <a:pt x="523434" y="27321"/>
                  <a:pt x="307885" y="34316"/>
                  <a:pt x="0" y="18288"/>
                </a:cubicBezTo>
                <a:cubicBezTo>
                  <a:pt x="-595" y="11182"/>
                  <a:pt x="-5" y="6307"/>
                  <a:pt x="0" y="0"/>
                </a:cubicBezTo>
                <a:close/>
              </a:path>
              <a:path w="2441321" h="18288" stroke="0" extrusionOk="0">
                <a:moveTo>
                  <a:pt x="0" y="0"/>
                </a:moveTo>
                <a:cubicBezTo>
                  <a:pt x="212126" y="-10265"/>
                  <a:pt x="442910" y="-11728"/>
                  <a:pt x="585917" y="0"/>
                </a:cubicBezTo>
                <a:cubicBezTo>
                  <a:pt x="724579" y="21751"/>
                  <a:pt x="879365" y="-33198"/>
                  <a:pt x="1123008" y="0"/>
                </a:cubicBezTo>
                <a:cubicBezTo>
                  <a:pt x="1377247" y="11220"/>
                  <a:pt x="1597861" y="-34280"/>
                  <a:pt x="1782164" y="0"/>
                </a:cubicBezTo>
                <a:cubicBezTo>
                  <a:pt x="1975975" y="-3055"/>
                  <a:pt x="2116392" y="-15531"/>
                  <a:pt x="2441321" y="0"/>
                </a:cubicBezTo>
                <a:cubicBezTo>
                  <a:pt x="2441666" y="6144"/>
                  <a:pt x="2441358" y="10525"/>
                  <a:pt x="2441321" y="18288"/>
                </a:cubicBezTo>
                <a:cubicBezTo>
                  <a:pt x="2180658" y="18322"/>
                  <a:pt x="2084222" y="5934"/>
                  <a:pt x="1879817" y="18288"/>
                </a:cubicBezTo>
                <a:cubicBezTo>
                  <a:pt x="1668182" y="16222"/>
                  <a:pt x="1551159" y="-6477"/>
                  <a:pt x="1318313" y="18288"/>
                </a:cubicBezTo>
                <a:cubicBezTo>
                  <a:pt x="1059871" y="56395"/>
                  <a:pt x="901959" y="23831"/>
                  <a:pt x="659157" y="18288"/>
                </a:cubicBezTo>
                <a:cubicBezTo>
                  <a:pt x="444692" y="28483"/>
                  <a:pt x="245032" y="39882"/>
                  <a:pt x="0" y="18288"/>
                </a:cubicBezTo>
                <a:cubicBezTo>
                  <a:pt x="-11" y="10485"/>
                  <a:pt x="-221" y="3288"/>
                  <a:pt x="0" y="0"/>
                </a:cubicBezTo>
                <a:close/>
              </a:path>
              <a:path w="2441321" h="18288" fill="none" stroke="0" extrusionOk="0">
                <a:moveTo>
                  <a:pt x="0" y="0"/>
                </a:moveTo>
                <a:cubicBezTo>
                  <a:pt x="265389" y="-22361"/>
                  <a:pt x="344845" y="-65"/>
                  <a:pt x="585917" y="0"/>
                </a:cubicBezTo>
                <a:cubicBezTo>
                  <a:pt x="858472" y="13102"/>
                  <a:pt x="949265" y="-8078"/>
                  <a:pt x="1196247" y="0"/>
                </a:cubicBezTo>
                <a:cubicBezTo>
                  <a:pt x="1379248" y="30707"/>
                  <a:pt x="1585336" y="24963"/>
                  <a:pt x="1806578" y="0"/>
                </a:cubicBezTo>
                <a:cubicBezTo>
                  <a:pt x="1986731" y="-19207"/>
                  <a:pt x="2264933" y="16601"/>
                  <a:pt x="2441321" y="0"/>
                </a:cubicBezTo>
                <a:cubicBezTo>
                  <a:pt x="2441440" y="8687"/>
                  <a:pt x="2440452" y="9944"/>
                  <a:pt x="2441321" y="18288"/>
                </a:cubicBezTo>
                <a:cubicBezTo>
                  <a:pt x="2149099" y="27348"/>
                  <a:pt x="2027305" y="56470"/>
                  <a:pt x="1830991" y="18288"/>
                </a:cubicBezTo>
                <a:cubicBezTo>
                  <a:pt x="1614571" y="-18764"/>
                  <a:pt x="1500998" y="10727"/>
                  <a:pt x="1269487" y="18288"/>
                </a:cubicBezTo>
                <a:cubicBezTo>
                  <a:pt x="1042399" y="37834"/>
                  <a:pt x="927922" y="45822"/>
                  <a:pt x="707983" y="18288"/>
                </a:cubicBezTo>
                <a:cubicBezTo>
                  <a:pt x="502575" y="-5380"/>
                  <a:pt x="350393" y="34499"/>
                  <a:pt x="0" y="18288"/>
                </a:cubicBezTo>
                <a:cubicBezTo>
                  <a:pt x="-394" y="12154"/>
                  <a:pt x="907" y="6688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custGeom>
                    <a:avLst/>
                    <a:gdLst>
                      <a:gd name="connsiteX0" fmla="*/ 0 w 2441321"/>
                      <a:gd name="connsiteY0" fmla="*/ 0 h 18288"/>
                      <a:gd name="connsiteX1" fmla="*/ 585917 w 2441321"/>
                      <a:gd name="connsiteY1" fmla="*/ 0 h 18288"/>
                      <a:gd name="connsiteX2" fmla="*/ 1196247 w 2441321"/>
                      <a:gd name="connsiteY2" fmla="*/ 0 h 18288"/>
                      <a:gd name="connsiteX3" fmla="*/ 1806578 w 2441321"/>
                      <a:gd name="connsiteY3" fmla="*/ 0 h 18288"/>
                      <a:gd name="connsiteX4" fmla="*/ 2441321 w 2441321"/>
                      <a:gd name="connsiteY4" fmla="*/ 0 h 18288"/>
                      <a:gd name="connsiteX5" fmla="*/ 2441321 w 2441321"/>
                      <a:gd name="connsiteY5" fmla="*/ 18288 h 18288"/>
                      <a:gd name="connsiteX6" fmla="*/ 1830991 w 2441321"/>
                      <a:gd name="connsiteY6" fmla="*/ 18288 h 18288"/>
                      <a:gd name="connsiteX7" fmla="*/ 1269487 w 2441321"/>
                      <a:gd name="connsiteY7" fmla="*/ 18288 h 18288"/>
                      <a:gd name="connsiteX8" fmla="*/ 707983 w 2441321"/>
                      <a:gd name="connsiteY8" fmla="*/ 18288 h 18288"/>
                      <a:gd name="connsiteX9" fmla="*/ 0 w 2441321"/>
                      <a:gd name="connsiteY9" fmla="*/ 18288 h 18288"/>
                      <a:gd name="connsiteX10" fmla="*/ 0 w 2441321"/>
                      <a:gd name="connsiteY10" fmla="*/ 0 h 18288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2441321" h="18288" fill="none" extrusionOk="0">
                        <a:moveTo>
                          <a:pt x="0" y="0"/>
                        </a:moveTo>
                        <a:cubicBezTo>
                          <a:pt x="273217" y="-17533"/>
                          <a:pt x="355785" y="-4171"/>
                          <a:pt x="585917" y="0"/>
                        </a:cubicBezTo>
                        <a:cubicBezTo>
                          <a:pt x="816049" y="4171"/>
                          <a:pt x="991446" y="-9419"/>
                          <a:pt x="1196247" y="0"/>
                        </a:cubicBezTo>
                        <a:cubicBezTo>
                          <a:pt x="1401048" y="9419"/>
                          <a:pt x="1589984" y="-731"/>
                          <a:pt x="1806578" y="0"/>
                        </a:cubicBezTo>
                        <a:cubicBezTo>
                          <a:pt x="2023172" y="731"/>
                          <a:pt x="2247754" y="8393"/>
                          <a:pt x="2441321" y="0"/>
                        </a:cubicBezTo>
                        <a:cubicBezTo>
                          <a:pt x="2441167" y="8655"/>
                          <a:pt x="2440437" y="9975"/>
                          <a:pt x="2441321" y="18288"/>
                        </a:cubicBezTo>
                        <a:cubicBezTo>
                          <a:pt x="2169723" y="30506"/>
                          <a:pt x="2045712" y="39140"/>
                          <a:pt x="1830991" y="18288"/>
                        </a:cubicBezTo>
                        <a:cubicBezTo>
                          <a:pt x="1616270" y="-2564"/>
                          <a:pt x="1505876" y="3949"/>
                          <a:pt x="1269487" y="18288"/>
                        </a:cubicBezTo>
                        <a:cubicBezTo>
                          <a:pt x="1033098" y="32627"/>
                          <a:pt x="908661" y="41191"/>
                          <a:pt x="707983" y="18288"/>
                        </a:cubicBezTo>
                        <a:cubicBezTo>
                          <a:pt x="507305" y="-4615"/>
                          <a:pt x="333592" y="20759"/>
                          <a:pt x="0" y="18288"/>
                        </a:cubicBezTo>
                        <a:cubicBezTo>
                          <a:pt x="-688" y="11716"/>
                          <a:pt x="875" y="6357"/>
                          <a:pt x="0" y="0"/>
                        </a:cubicBezTo>
                        <a:close/>
                      </a:path>
                      <a:path w="2441321" h="18288" stroke="0" extrusionOk="0">
                        <a:moveTo>
                          <a:pt x="0" y="0"/>
                        </a:moveTo>
                        <a:cubicBezTo>
                          <a:pt x="207071" y="-14617"/>
                          <a:pt x="444194" y="-15606"/>
                          <a:pt x="585917" y="0"/>
                        </a:cubicBezTo>
                        <a:cubicBezTo>
                          <a:pt x="727640" y="15606"/>
                          <a:pt x="904326" y="-79"/>
                          <a:pt x="1123008" y="0"/>
                        </a:cubicBezTo>
                        <a:cubicBezTo>
                          <a:pt x="1341690" y="79"/>
                          <a:pt x="1600014" y="10401"/>
                          <a:pt x="1782164" y="0"/>
                        </a:cubicBezTo>
                        <a:cubicBezTo>
                          <a:pt x="1964314" y="-10401"/>
                          <a:pt x="2143537" y="-21488"/>
                          <a:pt x="2441321" y="0"/>
                        </a:cubicBezTo>
                        <a:cubicBezTo>
                          <a:pt x="2441735" y="5928"/>
                          <a:pt x="2441551" y="11133"/>
                          <a:pt x="2441321" y="18288"/>
                        </a:cubicBezTo>
                        <a:cubicBezTo>
                          <a:pt x="2166745" y="28773"/>
                          <a:pt x="2078726" y="15476"/>
                          <a:pt x="1879817" y="18288"/>
                        </a:cubicBezTo>
                        <a:cubicBezTo>
                          <a:pt x="1680908" y="21100"/>
                          <a:pt x="1548770" y="-4127"/>
                          <a:pt x="1318313" y="18288"/>
                        </a:cubicBezTo>
                        <a:cubicBezTo>
                          <a:pt x="1087856" y="40703"/>
                          <a:pt x="894613" y="3927"/>
                          <a:pt x="659157" y="18288"/>
                        </a:cubicBezTo>
                        <a:cubicBezTo>
                          <a:pt x="423701" y="32649"/>
                          <a:pt x="246611" y="33975"/>
                          <a:pt x="0" y="18288"/>
                        </a:cubicBezTo>
                        <a:cubicBezTo>
                          <a:pt x="-348" y="10388"/>
                          <a:pt x="-12" y="3969"/>
                          <a:pt x="0" y="0"/>
                        </a:cubicBezTo>
                        <a:close/>
                      </a:path>
                    </a:pathLst>
                  </a:cu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Brookfield-big-300x278.jpg">
            <a:extLst>
              <a:ext uri="{FF2B5EF4-FFF2-40B4-BE49-F238E27FC236}">
                <a16:creationId xmlns:a16="http://schemas.microsoft.com/office/drawing/2014/main" id="{92BDF0C6-A630-4C09-B196-1774CF60E3B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90722" y="908205"/>
            <a:ext cx="5410962" cy="50141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559138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lowchart: Document 8">
            <a:extLst>
              <a:ext uri="{FF2B5EF4-FFF2-40B4-BE49-F238E27FC236}">
                <a16:creationId xmlns:a16="http://schemas.microsoft.com/office/drawing/2014/main" id="{D12DDE76-C203-4047-9998-63900085B5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8631" y="0"/>
            <a:ext cx="2436019" cy="3400426"/>
          </a:xfrm>
          <a:prstGeom prst="flowChartDocumen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E7918DC-BFE4-4AEC-890B-E9707A53A1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171162"/>
            <a:ext cx="2130136" cy="237114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8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Kolb’s Reflective Cycle (1984)</a:t>
            </a:r>
          </a:p>
        </p:txBody>
      </p:sp>
      <p:pic>
        <p:nvPicPr>
          <p:cNvPr id="4" name="Picture 4" descr="Getting started with Reflective Practice">
            <a:extLst>
              <a:ext uri="{FF2B5EF4-FFF2-40B4-BE49-F238E27FC236}">
                <a16:creationId xmlns:a16="http://schemas.microsoft.com/office/drawing/2014/main" id="{904B4D36-DAA7-416C-B90A-59EF6745BB9E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806699" y="861291"/>
            <a:ext cx="5510653" cy="51363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8917601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Discussion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825625"/>
            <a:ext cx="7150100" cy="4351338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Are reflective theories useful as a tool to support and improve our practice and understanding?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Do we always learn from experience?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(Breakout Room 10 minutes)</a:t>
            </a:r>
          </a:p>
        </p:txBody>
      </p:sp>
    </p:spTree>
    <p:extLst>
      <p:ext uri="{BB962C8B-B14F-4D97-AF65-F5344CB8AC3E}">
        <p14:creationId xmlns:p14="http://schemas.microsoft.com/office/powerpoint/2010/main" val="87344513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Closing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/>
              <a:t>Questions and or observations</a:t>
            </a:r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/>
              <a:t>Module feedback</a:t>
            </a:r>
          </a:p>
        </p:txBody>
      </p:sp>
    </p:spTree>
    <p:extLst>
      <p:ext uri="{BB962C8B-B14F-4D97-AF65-F5344CB8AC3E}">
        <p14:creationId xmlns:p14="http://schemas.microsoft.com/office/powerpoint/2010/main" val="229267057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FF99C6E756E3D84E8B1A0D94836D794A" ma:contentTypeVersion="9" ma:contentTypeDescription="Create a new document." ma:contentTypeScope="" ma:versionID="6dc714cf38b1546649a8f4acbaa91a46">
  <xsd:schema xmlns:xsd="http://www.w3.org/2001/XMLSchema" xmlns:xs="http://www.w3.org/2001/XMLSchema" xmlns:p="http://schemas.microsoft.com/office/2006/metadata/properties" xmlns:ns2="c697bc9e-ecf6-4086-8cbb-eb9131efbefa" targetNamespace="http://schemas.microsoft.com/office/2006/metadata/properties" ma:root="true" ma:fieldsID="cfac48246ec5a4e864cc8167bcae3fa5" ns2:_="">
    <xsd:import namespace="c697bc9e-ecf6-4086-8cbb-eb9131efbefa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697bc9e-ecf6-4086-8cbb-eb9131efbef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2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3" nillable="true" ma:displayName="Tags" ma:internalName="MediaServiceAutoTags" ma:readOnly="true">
      <xsd:simpleType>
        <xsd:restriction base="dms:Text"/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D0276D73-970E-4A56-A708-6A725F7E3619}">
  <ds:schemaRefs>
    <ds:schemaRef ds:uri="http://purl.org/dc/elements/1.1/"/>
    <ds:schemaRef ds:uri="c697bc9e-ecf6-4086-8cbb-eb9131efbefa"/>
    <ds:schemaRef ds:uri="http://purl.org/dc/dcmitype/"/>
    <ds:schemaRef ds:uri="http://schemas.microsoft.com/office/2006/documentManagement/types"/>
    <ds:schemaRef ds:uri="http://purl.org/dc/terms/"/>
    <ds:schemaRef ds:uri="http://www.w3.org/XML/1998/namespace"/>
    <ds:schemaRef ds:uri="http://schemas.microsoft.com/office/infopath/2007/PartnerControls"/>
    <ds:schemaRef ds:uri="http://schemas.openxmlformats.org/package/2006/metadata/core-properties"/>
    <ds:schemaRef ds:uri="http://schemas.microsoft.com/office/2006/metadata/properties"/>
  </ds:schemaRefs>
</ds:datastoreItem>
</file>

<file path=customXml/itemProps2.xml><?xml version="1.0" encoding="utf-8"?>
<ds:datastoreItem xmlns:ds="http://schemas.openxmlformats.org/officeDocument/2006/customXml" ds:itemID="{DC362CD7-8F7F-4A99-92E5-457F0482B25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c697bc9e-ecf6-4086-8cbb-eb9131efbefa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6EE536C0-CB8F-4E4C-8BC1-62089C6B7AF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5713</TotalTime>
  <Words>392</Words>
  <Application>Microsoft Office PowerPoint</Application>
  <PresentationFormat>On-screen Show (4:3)</PresentationFormat>
  <Paragraphs>104</Paragraphs>
  <Slides>18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3" baseType="lpstr">
      <vt:lpstr>Arial</vt:lpstr>
      <vt:lpstr>Calibri</vt:lpstr>
      <vt:lpstr>Calibri Light</vt:lpstr>
      <vt:lpstr>Helvetica</vt:lpstr>
      <vt:lpstr>Office Theme</vt:lpstr>
      <vt:lpstr> Core Strand 4  Inclusive Classroom Practice</vt:lpstr>
      <vt:lpstr>What do we want ALN  practice to look like?</vt:lpstr>
      <vt:lpstr>PowerPoint Presentation</vt:lpstr>
      <vt:lpstr>Collaboration</vt:lpstr>
      <vt:lpstr>STAFF ROLES</vt:lpstr>
      <vt:lpstr>PowerPoint Presentation</vt:lpstr>
      <vt:lpstr>Tools to support</vt:lpstr>
      <vt:lpstr>Be aware of the impact of…</vt:lpstr>
      <vt:lpstr>4 plus one Breakout Room (10 minutes)</vt:lpstr>
      <vt:lpstr>As practitioners our job is…</vt:lpstr>
      <vt:lpstr>PowerPoint Presentation</vt:lpstr>
      <vt:lpstr>Fairness</vt:lpstr>
      <vt:lpstr>Activity:</vt:lpstr>
      <vt:lpstr>Reflective theories</vt:lpstr>
      <vt:lpstr>Brookfield’s Lenses (1995)</vt:lpstr>
      <vt:lpstr>Kolb’s Reflective Cycle (1984)</vt:lpstr>
      <vt:lpstr>Discussion</vt:lpstr>
      <vt:lpstr>Closing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Waters Creative</dc:creator>
  <cp:lastModifiedBy>Dai Thomas</cp:lastModifiedBy>
  <cp:revision>18</cp:revision>
  <cp:lastPrinted>2022-11-18T10:31:25Z</cp:lastPrinted>
  <dcterms:created xsi:type="dcterms:W3CDTF">2021-06-18T14:15:35Z</dcterms:created>
  <dcterms:modified xsi:type="dcterms:W3CDTF">2022-11-18T10:51:01Z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0x010100FF99C6E756E3D84E8B1A0D94836D794A</vt:lpwstr>
  </property>
</Properties>
</file>