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6" autoAdjust="0"/>
    <p:restoredTop sz="94660"/>
  </p:normalViewPr>
  <p:slideViewPr>
    <p:cSldViewPr snapToGrid="0" snapToObjects="1">
      <p:cViewPr>
        <p:scale>
          <a:sx n="68" d="100"/>
          <a:sy n="68" d="100"/>
        </p:scale>
        <p:origin x="424" y="-4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1389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Opening (about 1 minute)</a:t>
            </a:r>
          </a:p>
          <a:p>
            <a:r>
              <a:rPr dirty="0"/>
              <a:t>Good morning. This presentation considers how </a:t>
            </a:r>
            <a:r>
              <a:rPr dirty="0" err="1"/>
              <a:t>HealthConnect</a:t>
            </a:r>
            <a:r>
              <a:rPr dirty="0"/>
              <a:t> UK can use human resource management to respond to growth and workforce pressures. The focus is not simply on filling vacancies. It is on building the skills, leadership, motivation and working conditions needed to provide reliable digital healthcare over time. I will outline practical recommendations and explain where each approach has strengths and limitations.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1.5 minutes</a:t>
            </a:r>
          </a:p>
          <a:p>
            <a:r>
              <a:t>The assessment scenario describes a rapidly growing organisation with several connected issues. Recruitment difficulties can increase pressure on existing staff, and that pressure can contribute to burnout and turnover. Turnover then removes experience and makes it harder to deliver consistent service. HRM should therefore be strategic and connected to business planning, rather than a series of separate activities. Before setting numerical targets, HealthConnect should establish baseline data on vacancies, turnover, absence, workload, skills and engagement. This avoids inventing a picture of the workforce that the organisation has not supplied.</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About 1.5 minutes</a:t>
            </a:r>
          </a:p>
          <a:p>
            <a:r>
              <a:rPr dirty="0"/>
              <a:t>The strategic HRM perspective asks whether people practices support the </a:t>
            </a:r>
            <a:r>
              <a:rPr dirty="0" err="1"/>
              <a:t>organisation’s</a:t>
            </a:r>
            <a:r>
              <a:rPr dirty="0"/>
              <a:t> goals and whether those practices fit together. For </a:t>
            </a:r>
            <a:r>
              <a:rPr dirty="0" err="1"/>
              <a:t>HealthConnect</a:t>
            </a:r>
            <a:r>
              <a:rPr dirty="0"/>
              <a:t>, workforce planning should inform recruitment, learning and development, and succession planning. Performance management should help employees understand how their work contributes to safe, responsive services. There is a risk in treating recruitment as the main answer: if new employees encounter poor workload management or limited development, the </a:t>
            </a:r>
            <a:r>
              <a:rPr dirty="0" err="1"/>
              <a:t>organisation</a:t>
            </a:r>
            <a:r>
              <a:rPr dirty="0"/>
              <a:t> may simply replace leavers repeatedly. CIPD’s workforce-planning guidance </a:t>
            </a:r>
            <a:r>
              <a:rPr dirty="0" err="1"/>
              <a:t>emphasises</a:t>
            </a:r>
            <a:r>
              <a:rPr dirty="0"/>
              <a:t> aligning people strategy with </a:t>
            </a:r>
            <a:r>
              <a:rPr dirty="0" err="1"/>
              <a:t>organisational</a:t>
            </a:r>
            <a:r>
              <a:rPr dirty="0"/>
              <a:t> needs and reviewing plans as conditions change.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About 1.5–2 minutes</a:t>
            </a:r>
          </a:p>
          <a:p>
            <a:r>
              <a:rPr dirty="0"/>
              <a:t>Workforce planning is a continuous process of matching the supply of people and skills to expected demand. </a:t>
            </a:r>
            <a:r>
              <a:rPr dirty="0" err="1"/>
              <a:t>HealthConnect</a:t>
            </a:r>
            <a:r>
              <a:rPr dirty="0"/>
              <a:t> should first clarify what services it plans to expand, then identify the clinical, technical and operational roles needed. A skills matrix can identify where staff need additional training, while vacancy, turnover and absence data can show where capacity is fragile. The </a:t>
            </a:r>
            <a:r>
              <a:rPr dirty="0" err="1"/>
              <a:t>organisation</a:t>
            </a:r>
            <a:r>
              <a:rPr dirty="0"/>
              <a:t> should consider several responses rather than defaulting to recruitment: developing existing staff may be faster and improve retention; redesigning processes may reduce unnecessary workload; external partners may help with temporary specialist needs. However, outsourcing can create continuity, cost and information-governance risks, so it should not replace building core capability. As CIPD (2025) notes, workforce planning must be flexible and reviewed as circumstances change.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About 2 minutes</a:t>
            </a:r>
          </a:p>
          <a:p>
            <a:r>
              <a:rPr dirty="0"/>
              <a:t>No single recruitment channel is best for every role. Internal recruitment can motivate employees and preserve </a:t>
            </a:r>
            <a:r>
              <a:rPr dirty="0" err="1"/>
              <a:t>organisational</a:t>
            </a:r>
            <a:r>
              <a:rPr dirty="0"/>
              <a:t> knowledge, but excessive reliance on internal candidates may limit fresh perspectives. External recruitment is important for scarce skills, but can take longer and cost more. Online recruitment is efficient, although a large number of applications does not automatically mean a good shortlist. Social media can help communicate the purpose and culture of digital healthcare, but candidate screening should not depend on personal social-media content unrelated to the job. </a:t>
            </a:r>
            <a:r>
              <a:rPr dirty="0" err="1"/>
              <a:t>HealthConnect</a:t>
            </a:r>
            <a:r>
              <a:rPr dirty="0"/>
              <a:t> should use a blended approach based on the role, </a:t>
            </a:r>
            <a:r>
              <a:rPr dirty="0" err="1"/>
              <a:t>labour</a:t>
            </a:r>
            <a:r>
              <a:rPr dirty="0"/>
              <a:t> market and urgency. All channels should lead to the same clear job description and person specification. Monitoring application and selection outcomes helps identify potential barriers and supports equal opportunity.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1.5 minutes</a:t>
            </a:r>
          </a:p>
          <a:p>
            <a:r>
              <a:t>Selection should be linked directly to the job level, job description and person specification. For a digital healthcare role, HealthConnect might assess clinical judgement, data security awareness, digital confidence, communication and multidisciplinary teamwork. A structured interview gives each candidate a comparable opportunity to demonstrate these skills. A short work sample can test practical ability, such as prioritising a fictional remote-monitoring alert, provided the task is fair, accessible and does not require unpaid productive work. Schmidt and Hunter’s review found value in combining selection methods such as structured interviews and work samples. The article is older but remains an influential source; it should be used alongside current equality, safeguarding and professional requirements. Selection should be proportionate and transparent, not unnecessarily complicated.</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2 minutes</a:t>
            </a:r>
          </a:p>
          <a:p>
            <a:r>
              <a:t>The assessment asks for practical application to an individual employee, so this slide gives an illustrative role rather than claiming that HealthConnect has already employed a specific person. A remote-monitoring support worker may need to understand the platform, interpret alerts within the boundaries of their role, record information accurately and escalate concerns promptly. The needs analysis should identify the difference between required and current competence. Training alone is not enough: the employee needs supervised practice, feedback and clear sign-off criteria. The 90-day pathway supports transfer from learning to practice. HealthConnect should evaluate both completion and competence, and then check whether errors, escalation quality or confidence improve. Patient safety and data protection requirements must be embedded throughout.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About 1.5 minutes</a:t>
            </a:r>
          </a:p>
          <a:p>
            <a:r>
              <a:rPr dirty="0"/>
              <a:t>Talent management is about ensuring that the </a:t>
            </a:r>
            <a:r>
              <a:rPr dirty="0" err="1"/>
              <a:t>organisation</a:t>
            </a:r>
            <a:r>
              <a:rPr dirty="0"/>
              <a:t> has people with the skills and potential needed now and in the future. Clear career pathways can improve retention because employees can see how they might progress without leaving. Performance management should be a continuing conversation, not a once-a-year judgement. Managers should agree role-relevant objectives, discuss support needs and </a:t>
            </a:r>
            <a:r>
              <a:rPr dirty="0" err="1"/>
              <a:t>recognise</a:t>
            </a:r>
            <a:r>
              <a:rPr dirty="0"/>
              <a:t> good work. In digital healthcare, measuring only speed or volume could create unintended consequences. A balanced dashboard should include quality, employee learning, service experience and retention. Metrics should be interpreted carefully: a change in turnover, for example, may reflect </a:t>
            </a:r>
            <a:r>
              <a:rPr dirty="0" err="1"/>
              <a:t>labour</a:t>
            </a:r>
            <a:r>
              <a:rPr dirty="0"/>
              <a:t>-market conditions or </a:t>
            </a:r>
            <a:r>
              <a:rPr dirty="0" err="1"/>
              <a:t>organisational</a:t>
            </a:r>
            <a:r>
              <a:rPr dirty="0"/>
              <a:t> changes as well as HR practices. Regular review helps leaders learn rather than assume that one intervention caused every outcome.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2 minutes</a:t>
            </a:r>
          </a:p>
          <a:p>
            <a:r>
              <a:t>Pay matters, particularly where the organisation is competing for scarce skills, but it is unlikely to be the only factor affecting retention. HealthConnect should benchmark pay and explain reward decisions transparently while also addressing workload, leadership, flexibility and development. Self-determination theory suggests that motivation can be supported when people experience autonomy, competence and relatedness. In practice, this might mean giving employees appropriate control over how they organise tasks, ensuring they feel capable through training, and strengthening connection through team meetings and mentoring. Herzberg’s theory can also prompt discussion of working conditions and recognition, although the categories should not be treated as universal rules. The WHO identifies burnout as an occupational phenomenon associated with chronic workplace stress that has not been successfully managed. Therefore, wellbeing action must address work design and staffing, not only offer resilience workshops. Employee voice and confidential reporting are important for finding the real causes of pressure.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1.5 minutes</a:t>
            </a:r>
          </a:p>
          <a:p>
            <a:r>
              <a:t>HealthConnect’s multidisciplinary teams may include clinicians, digital specialists, operational staff and customer support. These groups can have different priorities and professional languages. Leaders need to create a shared purpose while keeping responsibilities clear. Transformational leadership behaviours—communicating purpose, encouraging improvement and supporting individuals—may help staff connect their work to the organisation’s mission. However, no single style suits every situation. Participation is useful for learning and improvement, while urgent safety decisions may require clear direction and accountability. Manager development should include coaching, feedback, conflict resolution, workload management and fair treatment. Regular team huddles and structured handovers can reduce misunderstandings, but they need to be concise and purposeful so that meetings do not add to workload.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About 1.5 minutes</a:t>
            </a:r>
          </a:p>
          <a:p>
            <a:r>
              <a:t>I recommend a phased approach rather than launching every initiative at once. During the first month, HR should establish a trustworthy baseline and consult employees and managers. In the second month, it can pilot a blended recruitment process, structured selection and a practical digital learning pathway. By day 90, leaders should review what has changed and what still needs attention. The organisation should track both leading indicators, such as training completion and candidate experience, and lagging indicators, such as retention and quality outcomes. These measures should be interpreted in context, and any personal data should be handled appropriately. The Executive Board is asked to sponsor the plan, assign accountable owners and review progress quarterly. The expected benefits are stronger skills, fairer recruitment, better employee experience and more sustainable service delivery—not guaranteed results without evaluation.</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Closing and references</a:t>
            </a:r>
          </a:p>
          <a:p>
            <a:r>
              <a:t>The recommendations draw on HRM and motivation literature, selection research, CIPD workforce-planning guidance and the WHO’s description of occupational burnout. Before submitting, check the references against your library catalogue and your institution’s Harvard referencing guide. The presentation is a draft: adapt the wording to your own understanding, confirm any source details, and make sure you can explain the reasoning behind each recommendation during questions.</a:t>
            </a:r>
          </a:p>
          <a:p>
            <a:r>
              <a:t>Reference verification note: public publisher/DOI and UWTSD referencing guidance were checked online. This does not confirm that every item is available as full text through the logged-in UWTSD library catalogue; check Discover/library access and use the University's Harvard handbook.</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42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8869680" y="640080"/>
            <a:ext cx="2194560" cy="2194560"/>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9875520" y="2011680"/>
            <a:ext cx="1188720" cy="1188720"/>
          </a:xfrm>
          <a:prstGeom prst="ellipse">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8229600" y="2834640"/>
            <a:ext cx="1920240" cy="1920240"/>
          </a:xfrm>
          <a:prstGeom prst="ellipse">
            <a:avLst/>
          </a:prstGeom>
          <a:solidFill>
            <a:srgbClr val="24436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10424160" y="3749039"/>
            <a:ext cx="1463040" cy="1463040"/>
          </a:xfrm>
          <a:prstGeom prst="ellipse">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77240" y="1417320"/>
            <a:ext cx="7315200" cy="1463040"/>
          </a:xfrm>
          <a:prstGeom prst="rect">
            <a:avLst/>
          </a:prstGeom>
          <a:noFill/>
        </p:spPr>
        <p:txBody>
          <a:bodyPr wrap="square" lIns="36576" tIns="36576" rIns="36576" bIns="36576" anchor="t">
            <a:spAutoFit/>
          </a:bodyPr>
          <a:lstStyle/>
          <a:p>
            <a:pPr algn="l">
              <a:spcAft>
                <a:spcPts val="600"/>
              </a:spcAft>
              <a:defRPr sz="3200" b="1">
                <a:solidFill>
                  <a:srgbClr val="FFFFFF"/>
                </a:solidFill>
                <a:latin typeface="Arial"/>
              </a:defRPr>
            </a:pPr>
            <a:r>
              <a:t>Developing and Managing</a:t>
            </a:r>
          </a:p>
          <a:p>
            <a:pPr algn="l">
              <a:spcAft>
                <a:spcPts val="600"/>
              </a:spcAft>
              <a:defRPr sz="3200" b="1">
                <a:solidFill>
                  <a:srgbClr val="FFFFFF"/>
                </a:solidFill>
                <a:latin typeface="Arial"/>
              </a:defRPr>
            </a:pPr>
            <a:r>
              <a:t>Individuals and Teams</a:t>
            </a:r>
          </a:p>
        </p:txBody>
      </p:sp>
      <p:sp>
        <p:nvSpPr>
          <p:cNvPr id="9" name="TextBox 8"/>
          <p:cNvSpPr txBox="1"/>
          <p:nvPr/>
        </p:nvSpPr>
        <p:spPr>
          <a:xfrm>
            <a:off x="804672" y="3154680"/>
            <a:ext cx="7132320" cy="640080"/>
          </a:xfrm>
          <a:prstGeom prst="rect">
            <a:avLst/>
          </a:prstGeom>
          <a:noFill/>
        </p:spPr>
        <p:txBody>
          <a:bodyPr wrap="square" lIns="36576" tIns="36576" rIns="36576" bIns="36576" anchor="t">
            <a:spAutoFit/>
          </a:bodyPr>
          <a:lstStyle/>
          <a:p>
            <a:pPr algn="l">
              <a:spcAft>
                <a:spcPts val="600"/>
              </a:spcAft>
              <a:defRPr sz="2200" b="0">
                <a:solidFill>
                  <a:srgbClr val="DAEDF4"/>
                </a:solidFill>
                <a:latin typeface="Arial"/>
              </a:defRPr>
            </a:pPr>
            <a:r>
              <a:t>A people strategy for HealthConnect UK</a:t>
            </a:r>
          </a:p>
        </p:txBody>
      </p:sp>
      <p:sp>
        <p:nvSpPr>
          <p:cNvPr id="10" name="TextBox 9"/>
          <p:cNvSpPr txBox="1"/>
          <p:nvPr/>
        </p:nvSpPr>
        <p:spPr>
          <a:xfrm>
            <a:off x="804672" y="4754880"/>
            <a:ext cx="7223760" cy="1166473"/>
          </a:xfrm>
          <a:prstGeom prst="rect">
            <a:avLst/>
          </a:prstGeom>
          <a:noFill/>
        </p:spPr>
        <p:txBody>
          <a:bodyPr wrap="square" lIns="36576" tIns="36576" rIns="36576" bIns="36576" anchor="t">
            <a:spAutoFit/>
          </a:bodyPr>
          <a:lstStyle/>
          <a:p>
            <a:pPr algn="l">
              <a:spcAft>
                <a:spcPts val="600"/>
              </a:spcAft>
              <a:defRPr sz="1400" b="0">
                <a:solidFill>
                  <a:srgbClr val="FFFFFF"/>
                </a:solidFill>
                <a:latin typeface="Arial"/>
              </a:defRPr>
            </a:pPr>
            <a:r>
              <a:rPr dirty="0"/>
              <a:t>Fathimah Zahra </a:t>
            </a:r>
            <a:endParaRPr lang="en-GB" dirty="0"/>
          </a:p>
          <a:p>
            <a:pPr algn="l">
              <a:spcAft>
                <a:spcPts val="600"/>
              </a:spcAft>
              <a:defRPr sz="1400" b="0">
                <a:solidFill>
                  <a:srgbClr val="FFFFFF"/>
                </a:solidFill>
                <a:latin typeface="Arial"/>
              </a:defRPr>
            </a:pPr>
            <a:r>
              <a:rPr dirty="0"/>
              <a:t>Student ID: 2407304</a:t>
            </a:r>
          </a:p>
          <a:p>
            <a:pPr algn="l">
              <a:spcAft>
                <a:spcPts val="600"/>
              </a:spcAft>
              <a:defRPr sz="1400" b="0">
                <a:solidFill>
                  <a:srgbClr val="FFFFFF"/>
                </a:solidFill>
                <a:latin typeface="Arial"/>
              </a:defRPr>
            </a:pPr>
            <a:r>
              <a:rPr dirty="0"/>
              <a:t>Module: LCLM5002  </a:t>
            </a:r>
            <a:endParaRPr lang="en-GB" dirty="0"/>
          </a:p>
          <a:p>
            <a:pPr algn="l">
              <a:spcAft>
                <a:spcPts val="600"/>
              </a:spcAft>
              <a:defRPr sz="1400" b="0">
                <a:solidFill>
                  <a:srgbClr val="FFFFFF"/>
                </a:solidFill>
                <a:latin typeface="Arial"/>
              </a:defRPr>
            </a:pPr>
            <a:r>
              <a:rPr dirty="0"/>
              <a:t>Lecturer: Amer Kareem, Samson Oladejo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6710491" cy="492443"/>
          </a:xfrm>
          <a:prstGeom prst="rect">
            <a:avLst/>
          </a:prstGeom>
          <a:noFill/>
        </p:spPr>
        <p:txBody>
          <a:bodyPr wrap="none">
            <a:spAutoFit/>
          </a:bodyPr>
          <a:lstStyle/>
          <a:p>
            <a:pPr>
              <a:defRPr sz="2600" b="1">
                <a:solidFill>
                  <a:srgbClr val="142745"/>
                </a:solidFill>
                <a:latin typeface="Arial"/>
              </a:defRPr>
            </a:pPr>
            <a:r>
              <a:rPr dirty="0" err="1"/>
              <a:t>HealthConnect</a:t>
            </a:r>
            <a:r>
              <a:rPr dirty="0"/>
              <a:t> UK: </a:t>
            </a:r>
            <a:r>
              <a:rPr lang="en-GB" dirty="0"/>
              <a:t>T</a:t>
            </a:r>
            <a:r>
              <a:rPr dirty="0"/>
              <a:t>he people challenge</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2</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640080" y="1417320"/>
            <a:ext cx="342900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40080" y="1490472"/>
            <a:ext cx="73152" cy="168249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41247"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Organisation</a:t>
            </a:r>
          </a:p>
        </p:txBody>
      </p:sp>
      <p:sp>
        <p:nvSpPr>
          <p:cNvPr id="11" name="TextBox 10"/>
          <p:cNvSpPr txBox="1"/>
          <p:nvPr/>
        </p:nvSpPr>
        <p:spPr>
          <a:xfrm>
            <a:off x="841247" y="1947672"/>
            <a:ext cx="3063240" cy="118872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A growing UK digital healthcare provider delivering virtual consultations, remote monitoring and digital services.</a:t>
            </a:r>
          </a:p>
        </p:txBody>
      </p:sp>
      <p:sp>
        <p:nvSpPr>
          <p:cNvPr id="12" name="Rounded Rectangle 11"/>
          <p:cNvSpPr/>
          <p:nvPr/>
        </p:nvSpPr>
        <p:spPr>
          <a:xfrm>
            <a:off x="4370832" y="1417320"/>
            <a:ext cx="342900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70832" y="1490472"/>
            <a:ext cx="73152" cy="168249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Workforce pressures</a:t>
            </a:r>
          </a:p>
        </p:txBody>
      </p:sp>
      <p:sp>
        <p:nvSpPr>
          <p:cNvPr id="15" name="TextBox 14"/>
          <p:cNvSpPr txBox="1"/>
          <p:nvPr/>
        </p:nvSpPr>
        <p:spPr>
          <a:xfrm>
            <a:off x="4572000" y="1947672"/>
            <a:ext cx="3063240" cy="118872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Hard-to-fill clinical and technology roles; rising turnover; burnout concerns; digital skills shortages.</a:t>
            </a:r>
          </a:p>
        </p:txBody>
      </p:sp>
      <p:sp>
        <p:nvSpPr>
          <p:cNvPr id="16" name="Rounded Rectangle 15"/>
          <p:cNvSpPr/>
          <p:nvPr/>
        </p:nvSpPr>
        <p:spPr>
          <a:xfrm>
            <a:off x="8101583" y="1417320"/>
            <a:ext cx="342900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101583" y="1490472"/>
            <a:ext cx="73152" cy="168249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302752"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Why HRM matters</a:t>
            </a:r>
          </a:p>
        </p:txBody>
      </p:sp>
      <p:sp>
        <p:nvSpPr>
          <p:cNvPr id="19" name="TextBox 18"/>
          <p:cNvSpPr txBox="1"/>
          <p:nvPr/>
        </p:nvSpPr>
        <p:spPr>
          <a:xfrm>
            <a:off x="8302752" y="1947672"/>
            <a:ext cx="3063240" cy="118872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People capability affects service quality, safe care, innovation, continuity and the ability to scale.</a:t>
            </a:r>
          </a:p>
        </p:txBody>
      </p:sp>
      <p:sp>
        <p:nvSpPr>
          <p:cNvPr id="21" name="TextBox 20"/>
          <p:cNvSpPr txBox="1"/>
          <p:nvPr/>
        </p:nvSpPr>
        <p:spPr>
          <a:xfrm>
            <a:off x="777240" y="4224528"/>
            <a:ext cx="10515600" cy="1089529"/>
          </a:xfrm>
          <a:prstGeom prst="rect">
            <a:avLst/>
          </a:prstGeom>
          <a:noFill/>
        </p:spPr>
        <p:txBody>
          <a:bodyPr wrap="square" lIns="36576" tIns="36576" rIns="36576" bIns="36576" anchor="t">
            <a:spAutoFit/>
          </a:bodyPr>
          <a:lstStyle/>
          <a:p>
            <a:pPr algn="l">
              <a:spcAft>
                <a:spcPts val="600"/>
              </a:spcAft>
              <a:defRPr sz="2200" b="1">
                <a:solidFill>
                  <a:srgbClr val="263445"/>
                </a:solidFill>
                <a:latin typeface="Arial"/>
              </a:defRPr>
            </a:pPr>
            <a:r>
              <a:rPr dirty="0" err="1"/>
              <a:t>HealthConnect</a:t>
            </a:r>
            <a:r>
              <a:rPr dirty="0"/>
              <a:t> needs an integrated people</a:t>
            </a:r>
            <a:r>
              <a:rPr lang="en-GB" dirty="0"/>
              <a:t>-</a:t>
            </a:r>
            <a:r>
              <a:rPr dirty="0"/>
              <a:t>plan: recruit carefully, develop existing staff, manage performance fairly and reduce avoidable reasons for leaving.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8824852" cy="492443"/>
          </a:xfrm>
          <a:prstGeom prst="rect">
            <a:avLst/>
          </a:prstGeom>
          <a:noFill/>
        </p:spPr>
        <p:txBody>
          <a:bodyPr wrap="none">
            <a:spAutoFit/>
          </a:bodyPr>
          <a:lstStyle/>
          <a:p>
            <a:pPr>
              <a:defRPr sz="2600" b="1">
                <a:solidFill>
                  <a:srgbClr val="142745"/>
                </a:solidFill>
                <a:latin typeface="Arial"/>
              </a:defRPr>
            </a:pPr>
            <a:r>
              <a:rPr dirty="0"/>
              <a:t>Strategic HRM: </a:t>
            </a:r>
            <a:r>
              <a:rPr lang="en-GB" dirty="0"/>
              <a:t>C</a:t>
            </a:r>
            <a:r>
              <a:rPr dirty="0" err="1"/>
              <a:t>onnect</a:t>
            </a:r>
            <a:r>
              <a:rPr dirty="0"/>
              <a:t> people decisions to outcomes</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3</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31520" y="1371600"/>
            <a:ext cx="3200400" cy="36576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PEOPLE PRACTICES</a:t>
            </a:r>
          </a:p>
        </p:txBody>
      </p:sp>
      <p:sp>
        <p:nvSpPr>
          <p:cNvPr id="9" name="TextBox 8"/>
          <p:cNvSpPr txBox="1"/>
          <p:nvPr/>
        </p:nvSpPr>
        <p:spPr>
          <a:xfrm>
            <a:off x="4572000" y="1371600"/>
            <a:ext cx="2926080" cy="36576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WORKFORCE CAPABILITY</a:t>
            </a:r>
          </a:p>
        </p:txBody>
      </p:sp>
      <p:sp>
        <p:nvSpPr>
          <p:cNvPr id="10" name="TextBox 9"/>
          <p:cNvSpPr txBox="1"/>
          <p:nvPr/>
        </p:nvSpPr>
        <p:spPr>
          <a:xfrm>
            <a:off x="8229600" y="1371600"/>
            <a:ext cx="2743200" cy="36576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SERVICE OUTCOMES</a:t>
            </a:r>
          </a:p>
        </p:txBody>
      </p:sp>
      <p:sp>
        <p:nvSpPr>
          <p:cNvPr id="11" name="Rounded Rectangle 10"/>
          <p:cNvSpPr/>
          <p:nvPr/>
        </p:nvSpPr>
        <p:spPr>
          <a:xfrm>
            <a:off x="685800" y="1828800"/>
            <a:ext cx="324612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85800" y="1901952"/>
            <a:ext cx="73152" cy="186537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86968" y="1975104"/>
            <a:ext cx="288036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Plan &amp; recruit</a:t>
            </a:r>
          </a:p>
        </p:txBody>
      </p:sp>
      <p:sp>
        <p:nvSpPr>
          <p:cNvPr id="14" name="TextBox 13"/>
          <p:cNvSpPr txBox="1"/>
          <p:nvPr/>
        </p:nvSpPr>
        <p:spPr>
          <a:xfrm>
            <a:off x="886968" y="2359152"/>
            <a:ext cx="2880360" cy="1371600"/>
          </a:xfrm>
          <a:prstGeom prst="rect">
            <a:avLst/>
          </a:prstGeom>
          <a:noFill/>
        </p:spPr>
        <p:txBody>
          <a:bodyPr wrap="square" lIns="36576" tIns="36576" rIns="36576" bIns="36576" anchor="t">
            <a:spAutoFit/>
          </a:bodyPr>
          <a:lstStyle/>
          <a:p>
            <a:pPr algn="l">
              <a:spcAft>
                <a:spcPts val="600"/>
              </a:spcAft>
              <a:defRPr sz="1600" b="0">
                <a:solidFill>
                  <a:srgbClr val="263445"/>
                </a:solidFill>
                <a:latin typeface="Arial"/>
              </a:defRPr>
            </a:pPr>
            <a:r>
              <a:t>Forecast demand</a:t>
            </a:r>
          </a:p>
          <a:p>
            <a:pPr algn="l">
              <a:spcAft>
                <a:spcPts val="600"/>
              </a:spcAft>
              <a:defRPr sz="1600" b="0">
                <a:solidFill>
                  <a:srgbClr val="263445"/>
                </a:solidFill>
                <a:latin typeface="Arial"/>
              </a:defRPr>
            </a:pPr>
            <a:r>
              <a:t>Select fairly</a:t>
            </a:r>
          </a:p>
          <a:p>
            <a:pPr algn="l">
              <a:spcAft>
                <a:spcPts val="600"/>
              </a:spcAft>
              <a:defRPr sz="1600" b="0">
                <a:solidFill>
                  <a:srgbClr val="263445"/>
                </a:solidFill>
                <a:latin typeface="Arial"/>
              </a:defRPr>
            </a:pPr>
            <a:r>
              <a:t>Build employer brand</a:t>
            </a:r>
          </a:p>
        </p:txBody>
      </p:sp>
      <p:sp>
        <p:nvSpPr>
          <p:cNvPr id="15" name="Rounded Rectangle 14"/>
          <p:cNvSpPr/>
          <p:nvPr/>
        </p:nvSpPr>
        <p:spPr>
          <a:xfrm>
            <a:off x="4434840" y="1828800"/>
            <a:ext cx="324612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4434840" y="1901952"/>
            <a:ext cx="73152" cy="186537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636007" y="1975104"/>
            <a:ext cx="288036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Develop &amp; support</a:t>
            </a:r>
          </a:p>
        </p:txBody>
      </p:sp>
      <p:sp>
        <p:nvSpPr>
          <p:cNvPr id="18" name="TextBox 17"/>
          <p:cNvSpPr txBox="1"/>
          <p:nvPr/>
        </p:nvSpPr>
        <p:spPr>
          <a:xfrm>
            <a:off x="4636007" y="2359152"/>
            <a:ext cx="2880360" cy="1371600"/>
          </a:xfrm>
          <a:prstGeom prst="rect">
            <a:avLst/>
          </a:prstGeom>
          <a:noFill/>
        </p:spPr>
        <p:txBody>
          <a:bodyPr wrap="square" lIns="36576" tIns="36576" rIns="36576" bIns="36576" anchor="t">
            <a:spAutoFit/>
          </a:bodyPr>
          <a:lstStyle/>
          <a:p>
            <a:pPr algn="l">
              <a:spcAft>
                <a:spcPts val="600"/>
              </a:spcAft>
              <a:defRPr sz="1600" b="0">
                <a:solidFill>
                  <a:srgbClr val="263445"/>
                </a:solidFill>
                <a:latin typeface="Arial"/>
              </a:defRPr>
            </a:pPr>
            <a:r>
              <a:t>Digital learning</a:t>
            </a:r>
          </a:p>
          <a:p>
            <a:pPr algn="l">
              <a:spcAft>
                <a:spcPts val="600"/>
              </a:spcAft>
              <a:defRPr sz="1600" b="0">
                <a:solidFill>
                  <a:srgbClr val="263445"/>
                </a:solidFill>
                <a:latin typeface="Arial"/>
              </a:defRPr>
            </a:pPr>
            <a:r>
              <a:t>Coaching</a:t>
            </a:r>
          </a:p>
          <a:p>
            <a:pPr algn="l">
              <a:spcAft>
                <a:spcPts val="600"/>
              </a:spcAft>
              <a:defRPr sz="1600" b="0">
                <a:solidFill>
                  <a:srgbClr val="263445"/>
                </a:solidFill>
                <a:latin typeface="Arial"/>
              </a:defRPr>
            </a:pPr>
            <a:r>
              <a:t>Wellbeing &amp; voice</a:t>
            </a:r>
          </a:p>
        </p:txBody>
      </p:sp>
      <p:sp>
        <p:nvSpPr>
          <p:cNvPr id="19" name="Rounded Rectangle 18"/>
          <p:cNvSpPr/>
          <p:nvPr/>
        </p:nvSpPr>
        <p:spPr>
          <a:xfrm>
            <a:off x="8183879" y="1828800"/>
            <a:ext cx="324612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8183879" y="1901952"/>
            <a:ext cx="73152" cy="186537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385048" y="1975104"/>
            <a:ext cx="288036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Deliver &amp; improve</a:t>
            </a:r>
          </a:p>
        </p:txBody>
      </p:sp>
      <p:sp>
        <p:nvSpPr>
          <p:cNvPr id="22" name="TextBox 21"/>
          <p:cNvSpPr txBox="1"/>
          <p:nvPr/>
        </p:nvSpPr>
        <p:spPr>
          <a:xfrm>
            <a:off x="8385048" y="2359152"/>
            <a:ext cx="2880360" cy="1371600"/>
          </a:xfrm>
          <a:prstGeom prst="rect">
            <a:avLst/>
          </a:prstGeom>
          <a:noFill/>
        </p:spPr>
        <p:txBody>
          <a:bodyPr wrap="square" lIns="36576" tIns="36576" rIns="36576" bIns="36576" anchor="t">
            <a:spAutoFit/>
          </a:bodyPr>
          <a:lstStyle/>
          <a:p>
            <a:pPr algn="l">
              <a:spcAft>
                <a:spcPts val="600"/>
              </a:spcAft>
              <a:defRPr sz="1600" b="0">
                <a:solidFill>
                  <a:srgbClr val="263445"/>
                </a:solidFill>
                <a:latin typeface="Arial"/>
              </a:defRPr>
            </a:pPr>
            <a:r>
              <a:t>Safer, reliable care</a:t>
            </a:r>
          </a:p>
          <a:p>
            <a:pPr algn="l">
              <a:spcAft>
                <a:spcPts val="600"/>
              </a:spcAft>
              <a:defRPr sz="1600" b="0">
                <a:solidFill>
                  <a:srgbClr val="263445"/>
                </a:solidFill>
                <a:latin typeface="Arial"/>
              </a:defRPr>
            </a:pPr>
            <a:r>
              <a:t>Better retention</a:t>
            </a:r>
          </a:p>
          <a:p>
            <a:pPr algn="l">
              <a:spcAft>
                <a:spcPts val="600"/>
              </a:spcAft>
              <a:defRPr sz="1600" b="0">
                <a:solidFill>
                  <a:srgbClr val="263445"/>
                </a:solidFill>
                <a:latin typeface="Arial"/>
              </a:defRPr>
            </a:pPr>
            <a:r>
              <a:t>Sustainable growth</a:t>
            </a:r>
          </a:p>
        </p:txBody>
      </p:sp>
      <p:sp>
        <p:nvSpPr>
          <p:cNvPr id="23" name="Chevron 22"/>
          <p:cNvSpPr/>
          <p:nvPr/>
        </p:nvSpPr>
        <p:spPr>
          <a:xfrm>
            <a:off x="3931920" y="2468880"/>
            <a:ext cx="365760" cy="548640"/>
          </a:xfrm>
          <a:prstGeom prst="chevron">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Chevron 23"/>
          <p:cNvSpPr/>
          <p:nvPr/>
        </p:nvSpPr>
        <p:spPr>
          <a:xfrm>
            <a:off x="7680960" y="2468880"/>
            <a:ext cx="365760" cy="548640"/>
          </a:xfrm>
          <a:prstGeom prst="chevron">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77240" y="4389120"/>
            <a:ext cx="10607040" cy="914400"/>
          </a:xfrm>
          <a:prstGeom prst="rect">
            <a:avLst/>
          </a:prstGeom>
          <a:noFill/>
        </p:spPr>
        <p:txBody>
          <a:bodyPr wrap="square" lIns="36576" tIns="36576" rIns="36576" bIns="36576" anchor="t">
            <a:spAutoFit/>
          </a:bodyPr>
          <a:lstStyle/>
          <a:p>
            <a:pPr algn="l">
              <a:spcAft>
                <a:spcPts val="600"/>
              </a:spcAft>
              <a:defRPr sz="1800" b="1">
                <a:solidFill>
                  <a:srgbClr val="142745"/>
                </a:solidFill>
                <a:latin typeface="Arial"/>
              </a:defRPr>
            </a:pPr>
            <a:r>
              <a:t>Critical point: HR initiatives create value when they reinforce one another. Recruitment alone will not solve turnover if workload, leadership or development opportunities remain poor.</a:t>
            </a:r>
          </a:p>
        </p:txBody>
      </p:sp>
      <p:sp>
        <p:nvSpPr>
          <p:cNvPr id="26" name="TextBox 25"/>
          <p:cNvSpPr txBox="1"/>
          <p:nvPr/>
        </p:nvSpPr>
        <p:spPr>
          <a:xfrm>
            <a:off x="777240" y="5577840"/>
            <a:ext cx="10424160" cy="320040"/>
          </a:xfrm>
          <a:prstGeom prst="rect">
            <a:avLst/>
          </a:prstGeom>
          <a:noFill/>
        </p:spPr>
        <p:txBody>
          <a:bodyPr wrap="square" lIns="36576" tIns="36576" rIns="36576" bIns="36576" anchor="t">
            <a:spAutoFit/>
          </a:bodyPr>
          <a:lstStyle/>
          <a:p>
            <a:pPr algn="l">
              <a:spcAft>
                <a:spcPts val="600"/>
              </a:spcAft>
              <a:defRPr sz="1200" b="0">
                <a:solidFill>
                  <a:srgbClr val="5D6C7C"/>
                </a:solidFill>
                <a:latin typeface="Arial"/>
              </a:defRPr>
            </a:pPr>
            <a:r>
              <a:rPr dirty="0"/>
              <a:t>Strategic fit: people plans should be reviewed alongside service demand, technology plans and quality priorities (CIPD,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9785436" cy="492443"/>
          </a:xfrm>
          <a:prstGeom prst="rect">
            <a:avLst/>
          </a:prstGeom>
          <a:noFill/>
        </p:spPr>
        <p:txBody>
          <a:bodyPr wrap="none">
            <a:spAutoFit/>
          </a:bodyPr>
          <a:lstStyle/>
          <a:p>
            <a:pPr>
              <a:defRPr sz="2600" b="1">
                <a:solidFill>
                  <a:srgbClr val="142745"/>
                </a:solidFill>
                <a:latin typeface="Arial"/>
              </a:defRPr>
            </a:pPr>
            <a:r>
              <a:rPr dirty="0"/>
              <a:t>Workforce planning: </a:t>
            </a:r>
            <a:r>
              <a:rPr lang="en-GB" dirty="0"/>
              <a:t>I</a:t>
            </a:r>
            <a:r>
              <a:rPr dirty="0" err="1"/>
              <a:t>dentify</a:t>
            </a:r>
            <a:r>
              <a:rPr lang="en-GB" dirty="0"/>
              <a:t> </a:t>
            </a:r>
            <a:r>
              <a:rPr dirty="0"/>
              <a:t>gaps before they become cris</a:t>
            </a:r>
            <a:r>
              <a:rPr lang="en-GB" dirty="0" err="1"/>
              <a:t>i</a:t>
            </a:r>
            <a:r>
              <a:rPr dirty="0"/>
              <a:t>s</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4</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Oval 7"/>
          <p:cNvSpPr/>
          <p:nvPr/>
        </p:nvSpPr>
        <p:spPr>
          <a:xfrm>
            <a:off x="749808" y="1600200"/>
            <a:ext cx="530352" cy="530352"/>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49808" y="1700784"/>
            <a:ext cx="530352" cy="228600"/>
          </a:xfrm>
          <a:prstGeom prst="rect">
            <a:avLst/>
          </a:prstGeom>
          <a:noFill/>
        </p:spPr>
        <p:txBody>
          <a:bodyPr wrap="square" lIns="36576" tIns="36576" rIns="36576" bIns="36576" anchor="t">
            <a:spAutoFit/>
          </a:bodyPr>
          <a:lstStyle/>
          <a:p>
            <a:pPr algn="ctr">
              <a:spcAft>
                <a:spcPts val="600"/>
              </a:spcAft>
              <a:defRPr sz="1600" b="1">
                <a:solidFill>
                  <a:srgbClr val="FFFFFF"/>
                </a:solidFill>
                <a:latin typeface="Arial"/>
              </a:defRPr>
            </a:pPr>
            <a:r>
              <a:t>1</a:t>
            </a:r>
          </a:p>
        </p:txBody>
      </p:sp>
      <p:sp>
        <p:nvSpPr>
          <p:cNvPr id="10" name="Rounded Rectangle 9"/>
          <p:cNvSpPr/>
          <p:nvPr/>
        </p:nvSpPr>
        <p:spPr>
          <a:xfrm>
            <a:off x="658368" y="2267712"/>
            <a:ext cx="2606040" cy="20574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58368" y="2340864"/>
            <a:ext cx="73152" cy="1911095"/>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59536" y="241401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Understand demand</a:t>
            </a:r>
          </a:p>
        </p:txBody>
      </p:sp>
      <p:sp>
        <p:nvSpPr>
          <p:cNvPr id="13" name="TextBox 12"/>
          <p:cNvSpPr txBox="1"/>
          <p:nvPr/>
        </p:nvSpPr>
        <p:spPr>
          <a:xfrm>
            <a:off x="859536" y="2798064"/>
            <a:ext cx="2240280" cy="14173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Forecast patient/service demand, new digital services and coverage requirements.</a:t>
            </a:r>
          </a:p>
        </p:txBody>
      </p:sp>
      <p:sp>
        <p:nvSpPr>
          <p:cNvPr id="14" name="Oval 13"/>
          <p:cNvSpPr/>
          <p:nvPr/>
        </p:nvSpPr>
        <p:spPr>
          <a:xfrm>
            <a:off x="3630168" y="1600200"/>
            <a:ext cx="530352" cy="530352"/>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630168" y="1700784"/>
            <a:ext cx="530352" cy="228600"/>
          </a:xfrm>
          <a:prstGeom prst="rect">
            <a:avLst/>
          </a:prstGeom>
          <a:noFill/>
        </p:spPr>
        <p:txBody>
          <a:bodyPr wrap="square" lIns="36576" tIns="36576" rIns="36576" bIns="36576" anchor="t">
            <a:spAutoFit/>
          </a:bodyPr>
          <a:lstStyle/>
          <a:p>
            <a:pPr algn="ctr">
              <a:spcAft>
                <a:spcPts val="600"/>
              </a:spcAft>
              <a:defRPr sz="1600" b="1">
                <a:solidFill>
                  <a:srgbClr val="FFFFFF"/>
                </a:solidFill>
                <a:latin typeface="Arial"/>
              </a:defRPr>
            </a:pPr>
            <a:r>
              <a:t>2</a:t>
            </a:r>
          </a:p>
        </p:txBody>
      </p:sp>
      <p:sp>
        <p:nvSpPr>
          <p:cNvPr id="16" name="Rounded Rectangle 15"/>
          <p:cNvSpPr/>
          <p:nvPr/>
        </p:nvSpPr>
        <p:spPr>
          <a:xfrm>
            <a:off x="3538728" y="2267712"/>
            <a:ext cx="2606040" cy="20574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3538728" y="2340864"/>
            <a:ext cx="73152" cy="1911095"/>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3739896" y="241401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Map current supply</a:t>
            </a:r>
          </a:p>
        </p:txBody>
      </p:sp>
      <p:sp>
        <p:nvSpPr>
          <p:cNvPr id="19" name="TextBox 18"/>
          <p:cNvSpPr txBox="1"/>
          <p:nvPr/>
        </p:nvSpPr>
        <p:spPr>
          <a:xfrm>
            <a:off x="3739896" y="2798064"/>
            <a:ext cx="2240280" cy="14173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Review headcount, skills, capacity, turnover, absence and retirement/succession risks.</a:t>
            </a:r>
          </a:p>
        </p:txBody>
      </p:sp>
      <p:sp>
        <p:nvSpPr>
          <p:cNvPr id="20" name="Oval 19"/>
          <p:cNvSpPr/>
          <p:nvPr/>
        </p:nvSpPr>
        <p:spPr>
          <a:xfrm>
            <a:off x="6510527" y="1600200"/>
            <a:ext cx="530352" cy="530352"/>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510527" y="1700784"/>
            <a:ext cx="530352" cy="228600"/>
          </a:xfrm>
          <a:prstGeom prst="rect">
            <a:avLst/>
          </a:prstGeom>
          <a:noFill/>
        </p:spPr>
        <p:txBody>
          <a:bodyPr wrap="square" lIns="36576" tIns="36576" rIns="36576" bIns="36576" anchor="t">
            <a:spAutoFit/>
          </a:bodyPr>
          <a:lstStyle/>
          <a:p>
            <a:pPr algn="ctr">
              <a:spcAft>
                <a:spcPts val="600"/>
              </a:spcAft>
              <a:defRPr sz="1600" b="1">
                <a:solidFill>
                  <a:srgbClr val="FFFFFF"/>
                </a:solidFill>
                <a:latin typeface="Arial"/>
              </a:defRPr>
            </a:pPr>
            <a:r>
              <a:t>3</a:t>
            </a:r>
          </a:p>
        </p:txBody>
      </p:sp>
      <p:sp>
        <p:nvSpPr>
          <p:cNvPr id="22" name="Rounded Rectangle 21"/>
          <p:cNvSpPr/>
          <p:nvPr/>
        </p:nvSpPr>
        <p:spPr>
          <a:xfrm>
            <a:off x="6419088" y="2267712"/>
            <a:ext cx="2606040" cy="20574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6419088" y="2340864"/>
            <a:ext cx="73152" cy="1911095"/>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620255" y="241401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Identify gaps</a:t>
            </a:r>
          </a:p>
        </p:txBody>
      </p:sp>
      <p:sp>
        <p:nvSpPr>
          <p:cNvPr id="25" name="TextBox 24"/>
          <p:cNvSpPr txBox="1"/>
          <p:nvPr/>
        </p:nvSpPr>
        <p:spPr>
          <a:xfrm>
            <a:off x="6620255" y="2798064"/>
            <a:ext cx="2240280" cy="14173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Compare required roles and competencies with current capacity and capability.</a:t>
            </a:r>
          </a:p>
        </p:txBody>
      </p:sp>
      <p:sp>
        <p:nvSpPr>
          <p:cNvPr id="26" name="Oval 25"/>
          <p:cNvSpPr/>
          <p:nvPr/>
        </p:nvSpPr>
        <p:spPr>
          <a:xfrm>
            <a:off x="9390888" y="1600200"/>
            <a:ext cx="530352" cy="530352"/>
          </a:xfrm>
          <a:prstGeom prst="ellipse">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390888" y="1700784"/>
            <a:ext cx="530352" cy="228600"/>
          </a:xfrm>
          <a:prstGeom prst="rect">
            <a:avLst/>
          </a:prstGeom>
          <a:noFill/>
        </p:spPr>
        <p:txBody>
          <a:bodyPr wrap="square" lIns="36576" tIns="36576" rIns="36576" bIns="36576" anchor="t">
            <a:spAutoFit/>
          </a:bodyPr>
          <a:lstStyle/>
          <a:p>
            <a:pPr algn="ctr">
              <a:spcAft>
                <a:spcPts val="600"/>
              </a:spcAft>
              <a:defRPr sz="1600" b="1">
                <a:solidFill>
                  <a:srgbClr val="FFFFFF"/>
                </a:solidFill>
                <a:latin typeface="Arial"/>
              </a:defRPr>
            </a:pPr>
            <a:r>
              <a:t>4</a:t>
            </a:r>
          </a:p>
        </p:txBody>
      </p:sp>
      <p:sp>
        <p:nvSpPr>
          <p:cNvPr id="28" name="Rounded Rectangle 27"/>
          <p:cNvSpPr/>
          <p:nvPr/>
        </p:nvSpPr>
        <p:spPr>
          <a:xfrm>
            <a:off x="9299448" y="2267712"/>
            <a:ext cx="2606040" cy="20574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9299448" y="2340864"/>
            <a:ext cx="73152" cy="1911095"/>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9500616" y="241401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Choose responses</a:t>
            </a:r>
          </a:p>
        </p:txBody>
      </p:sp>
      <p:sp>
        <p:nvSpPr>
          <p:cNvPr id="31" name="TextBox 30"/>
          <p:cNvSpPr txBox="1"/>
          <p:nvPr/>
        </p:nvSpPr>
        <p:spPr>
          <a:xfrm>
            <a:off x="9500616" y="2798064"/>
            <a:ext cx="2240280" cy="14173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Recruit, train, redesign work, redeploy or partner externally; set owners and review dates.</a:t>
            </a:r>
          </a:p>
        </p:txBody>
      </p:sp>
      <p:sp>
        <p:nvSpPr>
          <p:cNvPr id="32" name="TextBox 31"/>
          <p:cNvSpPr txBox="1"/>
          <p:nvPr/>
        </p:nvSpPr>
        <p:spPr>
          <a:xfrm>
            <a:off x="777240" y="4709160"/>
            <a:ext cx="5120640" cy="777240"/>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Useful workforce indicators</a:t>
            </a:r>
          </a:p>
        </p:txBody>
      </p:sp>
      <p:sp>
        <p:nvSpPr>
          <p:cNvPr id="33" name="TextBox 32"/>
          <p:cNvSpPr txBox="1"/>
          <p:nvPr/>
        </p:nvSpPr>
        <p:spPr>
          <a:xfrm>
            <a:off x="777240" y="5074920"/>
            <a:ext cx="4937760" cy="914400"/>
          </a:xfrm>
          <a:prstGeom prst="rect">
            <a:avLst/>
          </a:prstGeom>
          <a:noFill/>
        </p:spPr>
        <p:txBody>
          <a:bodyPr wrap="square" lIns="36576" tIns="36576" rIns="36576" bIns="36576">
            <a:spAutoFit/>
          </a:bodyPr>
          <a:lstStyle/>
          <a:p>
            <a:pPr>
              <a:spcAft>
                <a:spcPts val="1200"/>
              </a:spcAft>
              <a:defRPr sz="1200">
                <a:solidFill>
                  <a:srgbClr val="263445"/>
                </a:solidFill>
                <a:latin typeface="Arial"/>
              </a:defRPr>
            </a:pPr>
            <a:r>
              <a:t>•  Vacancy rate and time to hire</a:t>
            </a:r>
          </a:p>
          <a:p>
            <a:pPr>
              <a:spcAft>
                <a:spcPts val="1200"/>
              </a:spcAft>
              <a:defRPr sz="1200">
                <a:solidFill>
                  <a:srgbClr val="263445"/>
                </a:solidFill>
                <a:latin typeface="Arial"/>
              </a:defRPr>
            </a:pPr>
            <a:r>
              <a:t>•  Turnover by role and tenure</a:t>
            </a:r>
          </a:p>
          <a:p>
            <a:pPr>
              <a:spcAft>
                <a:spcPts val="1200"/>
              </a:spcAft>
              <a:defRPr sz="1200">
                <a:solidFill>
                  <a:srgbClr val="263445"/>
                </a:solidFill>
                <a:latin typeface="Arial"/>
              </a:defRPr>
            </a:pPr>
            <a:r>
              <a:t>•  Digital competency and training completion</a:t>
            </a:r>
          </a:p>
        </p:txBody>
      </p:sp>
      <p:sp>
        <p:nvSpPr>
          <p:cNvPr id="34" name="TextBox 33"/>
          <p:cNvSpPr txBox="1"/>
          <p:nvPr/>
        </p:nvSpPr>
        <p:spPr>
          <a:xfrm>
            <a:off x="6217920" y="4800600"/>
            <a:ext cx="5029200" cy="914400"/>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Critical evaluation</a:t>
            </a:r>
          </a:p>
        </p:txBody>
      </p:sp>
      <p:sp>
        <p:nvSpPr>
          <p:cNvPr id="35" name="TextBox 34"/>
          <p:cNvSpPr txBox="1"/>
          <p:nvPr/>
        </p:nvSpPr>
        <p:spPr>
          <a:xfrm>
            <a:off x="6217920" y="5166360"/>
            <a:ext cx="5029200" cy="77724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Forecasts can be wrong in a fast-changing sector. Use scenario planning and refresh data regularly rather than relying on one fixed annual plan.</a:t>
            </a:r>
          </a:p>
        </p:txBody>
      </p:sp>
      <p:sp>
        <p:nvSpPr>
          <p:cNvPr id="36" name="TextBox 35"/>
          <p:cNvSpPr txBox="1"/>
          <p:nvPr/>
        </p:nvSpPr>
        <p:spPr>
          <a:xfrm>
            <a:off x="411480" y="6549556"/>
            <a:ext cx="1976503" cy="123111"/>
          </a:xfrm>
          <a:prstGeom prst="rect">
            <a:avLst/>
          </a:prstGeom>
          <a:noFill/>
        </p:spPr>
        <p:txBody>
          <a:bodyPr wrap="none" lIns="0" tIns="0" rIns="0" bIns="0" anchor="ctr">
            <a:spAutoFit/>
          </a:bodyPr>
          <a:lstStyle/>
          <a:p>
            <a:pPr algn="l"/>
            <a:r>
              <a:rPr sz="800" dirty="0">
                <a:solidFill>
                  <a:srgbClr val="64748B"/>
                </a:solidFill>
                <a:latin typeface="Arial"/>
              </a:rPr>
              <a:t>CIPD (2025); Armstrong and Taylor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10972800" cy="566928"/>
          </a:xfrm>
          <a:prstGeom prst="rect">
            <a:avLst/>
          </a:prstGeom>
          <a:noFill/>
        </p:spPr>
        <p:txBody>
          <a:bodyPr wrap="none">
            <a:spAutoFit/>
          </a:bodyPr>
          <a:lstStyle/>
          <a:p>
            <a:pPr>
              <a:defRPr sz="2600" b="1">
                <a:solidFill>
                  <a:srgbClr val="142745"/>
                </a:solidFill>
                <a:latin typeface="Arial"/>
              </a:defRPr>
            </a:pPr>
            <a:r>
              <a:t>Recruitment: widen reach without lowering standards</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5</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658368" y="1417320"/>
            <a:ext cx="2706624" cy="226771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58368" y="1490472"/>
            <a:ext cx="73152" cy="177393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59536" y="1563624"/>
            <a:ext cx="22860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Internal recruitment</a:t>
            </a:r>
          </a:p>
        </p:txBody>
      </p:sp>
      <p:sp>
        <p:nvSpPr>
          <p:cNvPr id="11" name="TextBox 10"/>
          <p:cNvSpPr txBox="1"/>
          <p:nvPr/>
        </p:nvSpPr>
        <p:spPr>
          <a:xfrm>
            <a:off x="859536" y="1947672"/>
            <a:ext cx="2286000" cy="1280160"/>
          </a:xfrm>
          <a:prstGeom prst="rect">
            <a:avLst/>
          </a:prstGeom>
          <a:noFill/>
        </p:spPr>
        <p:txBody>
          <a:bodyPr wrap="square" lIns="36576" tIns="36576" rIns="36576" bIns="36576" anchor="t">
            <a:spAutoFit/>
          </a:bodyPr>
          <a:lstStyle/>
          <a:p>
            <a:pPr algn="l">
              <a:spcAft>
                <a:spcPts val="600"/>
              </a:spcAft>
              <a:defRPr sz="1200" b="0">
                <a:solidFill>
                  <a:srgbClr val="263445"/>
                </a:solidFill>
                <a:latin typeface="Arial"/>
              </a:defRPr>
            </a:pPr>
            <a:r>
              <a:rPr dirty="0"/>
              <a:t>Advertise roles internally; offer secondments and progression routes.</a:t>
            </a:r>
          </a:p>
          <a:p>
            <a:pPr algn="l">
              <a:spcAft>
                <a:spcPts val="600"/>
              </a:spcAft>
              <a:defRPr sz="1200" b="0">
                <a:solidFill>
                  <a:srgbClr val="263445"/>
                </a:solidFill>
                <a:latin typeface="Arial"/>
              </a:defRPr>
            </a:pPr>
            <a:endParaRPr dirty="0"/>
          </a:p>
          <a:p>
            <a:pPr algn="l">
              <a:spcAft>
                <a:spcPts val="600"/>
              </a:spcAft>
              <a:defRPr sz="1200" b="0">
                <a:solidFill>
                  <a:srgbClr val="263445"/>
                </a:solidFill>
                <a:latin typeface="Arial"/>
              </a:defRPr>
            </a:pPr>
            <a:r>
              <a:rPr dirty="0"/>
              <a:t>Strength: retains knowledge and supports careers.</a:t>
            </a:r>
          </a:p>
          <a:p>
            <a:pPr algn="l">
              <a:spcAft>
                <a:spcPts val="600"/>
              </a:spcAft>
              <a:defRPr sz="1200" b="0">
                <a:solidFill>
                  <a:srgbClr val="263445"/>
                </a:solidFill>
                <a:latin typeface="Arial"/>
              </a:defRPr>
            </a:pPr>
            <a:r>
              <a:rPr dirty="0"/>
              <a:t>Risk: may leave another vacancy.</a:t>
            </a:r>
          </a:p>
        </p:txBody>
      </p:sp>
      <p:sp>
        <p:nvSpPr>
          <p:cNvPr id="12" name="Rounded Rectangle 11"/>
          <p:cNvSpPr/>
          <p:nvPr/>
        </p:nvSpPr>
        <p:spPr>
          <a:xfrm>
            <a:off x="3456432" y="1426464"/>
            <a:ext cx="2706624" cy="2258568"/>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3493008" y="1490472"/>
            <a:ext cx="73152" cy="177393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3694176" y="1563624"/>
            <a:ext cx="22860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External recruitment</a:t>
            </a:r>
          </a:p>
        </p:txBody>
      </p:sp>
      <p:sp>
        <p:nvSpPr>
          <p:cNvPr id="15" name="TextBox 14"/>
          <p:cNvSpPr txBox="1"/>
          <p:nvPr/>
        </p:nvSpPr>
        <p:spPr>
          <a:xfrm>
            <a:off x="3694176" y="1947672"/>
            <a:ext cx="2286000" cy="1280160"/>
          </a:xfrm>
          <a:prstGeom prst="rect">
            <a:avLst/>
          </a:prstGeom>
          <a:noFill/>
        </p:spPr>
        <p:txBody>
          <a:bodyPr wrap="square" lIns="36576" tIns="36576" rIns="36576" bIns="36576" anchor="t">
            <a:spAutoFit/>
          </a:bodyPr>
          <a:lstStyle/>
          <a:p>
            <a:pPr algn="l">
              <a:spcAft>
                <a:spcPts val="600"/>
              </a:spcAft>
              <a:defRPr sz="1200" b="0">
                <a:solidFill>
                  <a:srgbClr val="263445"/>
                </a:solidFill>
                <a:latin typeface="Arial"/>
              </a:defRPr>
            </a:pPr>
            <a:r>
              <a:t>Use professional networks, universities, specialist recruiters and return-to-work routes.</a:t>
            </a:r>
          </a:p>
          <a:p>
            <a:pPr algn="l">
              <a:spcAft>
                <a:spcPts val="600"/>
              </a:spcAft>
              <a:defRPr sz="1200" b="0">
                <a:solidFill>
                  <a:srgbClr val="263445"/>
                </a:solidFill>
                <a:latin typeface="Arial"/>
              </a:defRPr>
            </a:pPr>
            <a:endParaRPr/>
          </a:p>
          <a:p>
            <a:pPr algn="l">
              <a:spcAft>
                <a:spcPts val="600"/>
              </a:spcAft>
              <a:defRPr sz="1200" b="0">
                <a:solidFill>
                  <a:srgbClr val="263445"/>
                </a:solidFill>
                <a:latin typeface="Arial"/>
              </a:defRPr>
            </a:pPr>
            <a:r>
              <a:t>Strength: adds new expertise.</a:t>
            </a:r>
          </a:p>
          <a:p>
            <a:pPr algn="l">
              <a:spcAft>
                <a:spcPts val="600"/>
              </a:spcAft>
              <a:defRPr sz="1200" b="0">
                <a:solidFill>
                  <a:srgbClr val="263445"/>
                </a:solidFill>
                <a:latin typeface="Arial"/>
              </a:defRPr>
            </a:pPr>
            <a:r>
              <a:t>Risk: can be costly and slower.</a:t>
            </a:r>
          </a:p>
        </p:txBody>
      </p:sp>
      <p:sp>
        <p:nvSpPr>
          <p:cNvPr id="16" name="Rounded Rectangle 15"/>
          <p:cNvSpPr/>
          <p:nvPr/>
        </p:nvSpPr>
        <p:spPr>
          <a:xfrm>
            <a:off x="6254496" y="1417320"/>
            <a:ext cx="2834640" cy="2185416"/>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327648" y="1490472"/>
            <a:ext cx="73152" cy="177393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528816" y="1563624"/>
            <a:ext cx="22860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Online recruitment</a:t>
            </a:r>
          </a:p>
        </p:txBody>
      </p:sp>
      <p:sp>
        <p:nvSpPr>
          <p:cNvPr id="19" name="TextBox 18"/>
          <p:cNvSpPr txBox="1"/>
          <p:nvPr/>
        </p:nvSpPr>
        <p:spPr>
          <a:xfrm>
            <a:off x="6528816" y="1947672"/>
            <a:ext cx="2286000" cy="1280160"/>
          </a:xfrm>
          <a:prstGeom prst="rect">
            <a:avLst/>
          </a:prstGeom>
          <a:noFill/>
        </p:spPr>
        <p:txBody>
          <a:bodyPr wrap="square" lIns="36576" tIns="36576" rIns="36576" bIns="36576" anchor="t">
            <a:spAutoFit/>
          </a:bodyPr>
          <a:lstStyle/>
          <a:p>
            <a:pPr algn="l">
              <a:spcAft>
                <a:spcPts val="600"/>
              </a:spcAft>
              <a:defRPr sz="1200" b="0">
                <a:solidFill>
                  <a:srgbClr val="263445"/>
                </a:solidFill>
                <a:latin typeface="Arial"/>
              </a:defRPr>
            </a:pPr>
            <a:r>
              <a:rPr dirty="0"/>
              <a:t>Use accessible job pages and reputable job boards with clear role criteria.</a:t>
            </a:r>
          </a:p>
          <a:p>
            <a:pPr algn="l">
              <a:spcAft>
                <a:spcPts val="600"/>
              </a:spcAft>
              <a:defRPr sz="1200" b="0">
                <a:solidFill>
                  <a:srgbClr val="263445"/>
                </a:solidFill>
                <a:latin typeface="Arial"/>
              </a:defRPr>
            </a:pPr>
            <a:endParaRPr dirty="0"/>
          </a:p>
          <a:p>
            <a:pPr algn="l">
              <a:spcAft>
                <a:spcPts val="600"/>
              </a:spcAft>
              <a:defRPr sz="1200" b="0">
                <a:solidFill>
                  <a:srgbClr val="263445"/>
                </a:solidFill>
                <a:latin typeface="Arial"/>
              </a:defRPr>
            </a:pPr>
            <a:r>
              <a:rPr dirty="0"/>
              <a:t>Strength: broad reach and efficient applications.</a:t>
            </a:r>
          </a:p>
          <a:p>
            <a:pPr algn="l">
              <a:spcAft>
                <a:spcPts val="600"/>
              </a:spcAft>
              <a:defRPr sz="1200" b="0">
                <a:solidFill>
                  <a:srgbClr val="263445"/>
                </a:solidFill>
                <a:latin typeface="Arial"/>
              </a:defRPr>
            </a:pPr>
            <a:r>
              <a:rPr dirty="0"/>
              <a:t>Risk: high volume, low fit.</a:t>
            </a:r>
          </a:p>
        </p:txBody>
      </p:sp>
      <p:sp>
        <p:nvSpPr>
          <p:cNvPr id="20" name="Rounded Rectangle 19"/>
          <p:cNvSpPr/>
          <p:nvPr/>
        </p:nvSpPr>
        <p:spPr>
          <a:xfrm>
            <a:off x="9162288" y="1417320"/>
            <a:ext cx="2377440" cy="226771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9162288" y="1490472"/>
            <a:ext cx="73152" cy="177393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363456" y="1563624"/>
            <a:ext cx="20116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Social media</a:t>
            </a:r>
          </a:p>
        </p:txBody>
      </p:sp>
      <p:sp>
        <p:nvSpPr>
          <p:cNvPr id="23" name="TextBox 22"/>
          <p:cNvSpPr txBox="1"/>
          <p:nvPr/>
        </p:nvSpPr>
        <p:spPr>
          <a:xfrm>
            <a:off x="9363456" y="1947672"/>
            <a:ext cx="2011680" cy="1280160"/>
          </a:xfrm>
          <a:prstGeom prst="rect">
            <a:avLst/>
          </a:prstGeom>
          <a:noFill/>
        </p:spPr>
        <p:txBody>
          <a:bodyPr wrap="square" lIns="36576" tIns="36576" rIns="36576" bIns="36576" anchor="t">
            <a:spAutoFit/>
          </a:bodyPr>
          <a:lstStyle/>
          <a:p>
            <a:pPr algn="l">
              <a:spcAft>
                <a:spcPts val="600"/>
              </a:spcAft>
              <a:defRPr sz="1200" b="0">
                <a:solidFill>
                  <a:srgbClr val="263445"/>
                </a:solidFill>
                <a:latin typeface="Arial"/>
              </a:defRPr>
            </a:pPr>
            <a:r>
              <a:rPr dirty="0"/>
              <a:t>Share realistic role previews, staff stories and targeted vacancies.</a:t>
            </a:r>
          </a:p>
          <a:p>
            <a:pPr algn="l">
              <a:spcAft>
                <a:spcPts val="600"/>
              </a:spcAft>
              <a:defRPr sz="1200" b="0">
                <a:solidFill>
                  <a:srgbClr val="263445"/>
                </a:solidFill>
                <a:latin typeface="Arial"/>
              </a:defRPr>
            </a:pPr>
            <a:endParaRPr dirty="0"/>
          </a:p>
          <a:p>
            <a:pPr algn="l">
              <a:spcAft>
                <a:spcPts val="600"/>
              </a:spcAft>
              <a:defRPr sz="1200" b="0">
                <a:solidFill>
                  <a:srgbClr val="263445"/>
                </a:solidFill>
                <a:latin typeface="Arial"/>
              </a:defRPr>
            </a:pPr>
            <a:r>
              <a:rPr dirty="0"/>
              <a:t>Strength: visibility and employer brand.</a:t>
            </a:r>
          </a:p>
          <a:p>
            <a:pPr algn="l">
              <a:spcAft>
                <a:spcPts val="600"/>
              </a:spcAft>
              <a:defRPr sz="1200" b="0">
                <a:solidFill>
                  <a:srgbClr val="263445"/>
                </a:solidFill>
                <a:latin typeface="Arial"/>
              </a:defRPr>
            </a:pPr>
            <a:r>
              <a:rPr dirty="0"/>
              <a:t>Risk: bias and privacy concerns.</a:t>
            </a:r>
          </a:p>
        </p:txBody>
      </p:sp>
      <p:sp>
        <p:nvSpPr>
          <p:cNvPr id="24" name="TextBox 23"/>
          <p:cNvSpPr txBox="1"/>
          <p:nvPr/>
        </p:nvSpPr>
        <p:spPr>
          <a:xfrm>
            <a:off x="777240" y="3794760"/>
            <a:ext cx="10698480" cy="365760"/>
          </a:xfrm>
          <a:prstGeom prst="rect">
            <a:avLst/>
          </a:prstGeom>
          <a:noFill/>
        </p:spPr>
        <p:txBody>
          <a:bodyPr wrap="square" lIns="36576" tIns="36576" rIns="36576" bIns="36576" anchor="t">
            <a:spAutoFit/>
          </a:bodyPr>
          <a:lstStyle/>
          <a:p>
            <a:pPr algn="l">
              <a:spcAft>
                <a:spcPts val="600"/>
              </a:spcAft>
              <a:defRPr sz="1800" b="1">
                <a:solidFill>
                  <a:srgbClr val="142745"/>
                </a:solidFill>
                <a:latin typeface="Arial"/>
              </a:defRPr>
            </a:pPr>
            <a:r>
              <a:t>Recommended approach: use a blended recruitment funnel</a:t>
            </a:r>
          </a:p>
        </p:txBody>
      </p:sp>
      <p:sp>
        <p:nvSpPr>
          <p:cNvPr id="25" name="TextBox 24"/>
          <p:cNvSpPr txBox="1"/>
          <p:nvPr/>
        </p:nvSpPr>
        <p:spPr>
          <a:xfrm>
            <a:off x="777240" y="4279392"/>
            <a:ext cx="10515600" cy="868680"/>
          </a:xfrm>
          <a:prstGeom prst="rect">
            <a:avLst/>
          </a:prstGeom>
          <a:noFill/>
        </p:spPr>
        <p:txBody>
          <a:bodyPr wrap="square" lIns="36576" tIns="36576" rIns="36576" bIns="36576" anchor="t">
            <a:spAutoFit/>
          </a:bodyPr>
          <a:lstStyle/>
          <a:p>
            <a:pPr algn="l">
              <a:spcAft>
                <a:spcPts val="600"/>
              </a:spcAft>
              <a:defRPr sz="1600" b="0">
                <a:solidFill>
                  <a:srgbClr val="263445"/>
                </a:solidFill>
                <a:latin typeface="Arial"/>
              </a:defRPr>
            </a:pPr>
            <a:r>
              <a:rPr dirty="0"/>
              <a:t>Promote internally first where appropriate, advertise externally for scarce skills, and use online/social channels to reach different candidate groups. Keep one consistent person specification and monitor who applies, progresses and is appointed.</a:t>
            </a:r>
          </a:p>
        </p:txBody>
      </p:sp>
      <p:sp>
        <p:nvSpPr>
          <p:cNvPr id="26" name="TextBox 25"/>
          <p:cNvSpPr txBox="1"/>
          <p:nvPr/>
        </p:nvSpPr>
        <p:spPr>
          <a:xfrm>
            <a:off x="777240" y="5486400"/>
            <a:ext cx="10515600" cy="457200"/>
          </a:xfrm>
          <a:prstGeom prst="rect">
            <a:avLst/>
          </a:prstGeom>
          <a:noFill/>
        </p:spPr>
        <p:txBody>
          <a:bodyPr wrap="square" lIns="36576" tIns="36576" rIns="36576" bIns="36576" anchor="t">
            <a:spAutoFit/>
          </a:bodyPr>
          <a:lstStyle/>
          <a:p>
            <a:pPr algn="l">
              <a:spcAft>
                <a:spcPts val="600"/>
              </a:spcAft>
              <a:defRPr sz="1300" b="0">
                <a:solidFill>
                  <a:srgbClr val="5D6C7C"/>
                </a:solidFill>
                <a:latin typeface="Arial"/>
              </a:defRPr>
            </a:pPr>
            <a:r>
              <a:t>Fairness safeguard: accessible adverts, transparent criteria, diverse panels and reasonable adjustments throughout selection.</a:t>
            </a:r>
          </a:p>
        </p:txBody>
      </p:sp>
      <p:sp>
        <p:nvSpPr>
          <p:cNvPr id="27" name="TextBox 26"/>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Equality Act 2010; Armstrong and Taylor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8281883" cy="492443"/>
          </a:xfrm>
          <a:prstGeom prst="rect">
            <a:avLst/>
          </a:prstGeom>
          <a:noFill/>
        </p:spPr>
        <p:txBody>
          <a:bodyPr wrap="none">
            <a:spAutoFit/>
          </a:bodyPr>
          <a:lstStyle/>
          <a:p>
            <a:pPr>
              <a:defRPr sz="2600" b="1">
                <a:solidFill>
                  <a:srgbClr val="142745"/>
                </a:solidFill>
                <a:latin typeface="Arial"/>
              </a:defRPr>
            </a:pPr>
            <a:r>
              <a:rPr dirty="0"/>
              <a:t>Selection: </a:t>
            </a:r>
            <a:r>
              <a:rPr lang="en-GB" dirty="0"/>
              <a:t>A</a:t>
            </a:r>
            <a:r>
              <a:rPr dirty="0" err="1"/>
              <a:t>ssess</a:t>
            </a:r>
            <a:r>
              <a:rPr dirty="0"/>
              <a:t> capability consistently and fairly</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6</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731520" y="1371600"/>
            <a:ext cx="2240280" cy="566928"/>
          </a:xfrm>
          <a:prstGeom prst="round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 y="1499616"/>
            <a:ext cx="2057400" cy="256032"/>
          </a:xfrm>
          <a:prstGeom prst="rect">
            <a:avLst/>
          </a:prstGeom>
          <a:noFill/>
        </p:spPr>
        <p:txBody>
          <a:bodyPr wrap="square" lIns="36576" tIns="36576" rIns="36576" bIns="36576" anchor="t">
            <a:spAutoFit/>
          </a:bodyPr>
          <a:lstStyle/>
          <a:p>
            <a:pPr algn="ctr">
              <a:spcAft>
                <a:spcPts val="600"/>
              </a:spcAft>
              <a:defRPr sz="1400" b="1">
                <a:solidFill>
                  <a:srgbClr val="FFFFFF"/>
                </a:solidFill>
                <a:latin typeface="Arial"/>
              </a:defRPr>
            </a:pPr>
            <a:r>
              <a:t>Role profile</a:t>
            </a:r>
          </a:p>
        </p:txBody>
      </p:sp>
      <p:sp>
        <p:nvSpPr>
          <p:cNvPr id="10" name="TextBox 9"/>
          <p:cNvSpPr txBox="1"/>
          <p:nvPr/>
        </p:nvSpPr>
        <p:spPr>
          <a:xfrm>
            <a:off x="3246120" y="1481328"/>
            <a:ext cx="7955279" cy="4572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Define essential clinical, digital, communication and teamwork competencies.</a:t>
            </a:r>
          </a:p>
        </p:txBody>
      </p:sp>
      <p:sp>
        <p:nvSpPr>
          <p:cNvPr id="11" name="Rounded Rectangle 10"/>
          <p:cNvSpPr/>
          <p:nvPr/>
        </p:nvSpPr>
        <p:spPr>
          <a:xfrm>
            <a:off x="731520" y="2203704"/>
            <a:ext cx="2240280" cy="566928"/>
          </a:xfrm>
          <a:prstGeom prst="roundRect">
            <a:avLst/>
          </a:prstGeom>
          <a:solidFill>
            <a:srgbClr val="142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22960" y="2331720"/>
            <a:ext cx="2057400" cy="256032"/>
          </a:xfrm>
          <a:prstGeom prst="rect">
            <a:avLst/>
          </a:prstGeom>
          <a:noFill/>
        </p:spPr>
        <p:txBody>
          <a:bodyPr wrap="square" lIns="36576" tIns="36576" rIns="36576" bIns="36576" anchor="t">
            <a:spAutoFit/>
          </a:bodyPr>
          <a:lstStyle/>
          <a:p>
            <a:pPr algn="ctr">
              <a:spcAft>
                <a:spcPts val="600"/>
              </a:spcAft>
              <a:defRPr sz="1400" b="1">
                <a:solidFill>
                  <a:srgbClr val="FFFFFF"/>
                </a:solidFill>
                <a:latin typeface="Arial"/>
              </a:defRPr>
            </a:pPr>
            <a:r>
              <a:t>Shortlist</a:t>
            </a:r>
          </a:p>
        </p:txBody>
      </p:sp>
      <p:sp>
        <p:nvSpPr>
          <p:cNvPr id="13" name="TextBox 12"/>
          <p:cNvSpPr txBox="1"/>
          <p:nvPr/>
        </p:nvSpPr>
        <p:spPr>
          <a:xfrm>
            <a:off x="3246120" y="2313432"/>
            <a:ext cx="7955279" cy="4572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Score applications against published criteria; record reasons.</a:t>
            </a:r>
          </a:p>
        </p:txBody>
      </p:sp>
      <p:sp>
        <p:nvSpPr>
          <p:cNvPr id="14" name="Rounded Rectangle 13"/>
          <p:cNvSpPr/>
          <p:nvPr/>
        </p:nvSpPr>
        <p:spPr>
          <a:xfrm>
            <a:off x="731520" y="3035808"/>
            <a:ext cx="2240280" cy="566928"/>
          </a:xfrm>
          <a:prstGeom prst="round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60" y="3163824"/>
            <a:ext cx="2057400" cy="256032"/>
          </a:xfrm>
          <a:prstGeom prst="rect">
            <a:avLst/>
          </a:prstGeom>
          <a:noFill/>
        </p:spPr>
        <p:txBody>
          <a:bodyPr wrap="square" lIns="36576" tIns="36576" rIns="36576" bIns="36576" anchor="t">
            <a:spAutoFit/>
          </a:bodyPr>
          <a:lstStyle/>
          <a:p>
            <a:pPr algn="ctr">
              <a:spcAft>
                <a:spcPts val="600"/>
              </a:spcAft>
              <a:defRPr sz="1400" b="1">
                <a:solidFill>
                  <a:srgbClr val="FFFFFF"/>
                </a:solidFill>
                <a:latin typeface="Arial"/>
              </a:defRPr>
            </a:pPr>
            <a:r>
              <a:t>Structured interview</a:t>
            </a:r>
          </a:p>
        </p:txBody>
      </p:sp>
      <p:sp>
        <p:nvSpPr>
          <p:cNvPr id="16" name="TextBox 15"/>
          <p:cNvSpPr txBox="1"/>
          <p:nvPr/>
        </p:nvSpPr>
        <p:spPr>
          <a:xfrm>
            <a:off x="3246120" y="3145536"/>
            <a:ext cx="7955279" cy="4572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Ask each candidate the same core questions and use anchored scoring.</a:t>
            </a:r>
          </a:p>
        </p:txBody>
      </p:sp>
      <p:sp>
        <p:nvSpPr>
          <p:cNvPr id="17" name="Rounded Rectangle 16"/>
          <p:cNvSpPr/>
          <p:nvPr/>
        </p:nvSpPr>
        <p:spPr>
          <a:xfrm>
            <a:off x="731520" y="3867912"/>
            <a:ext cx="2240280" cy="566928"/>
          </a:xfrm>
          <a:prstGeom prst="roundRect">
            <a:avLst/>
          </a:prstGeom>
          <a:solidFill>
            <a:srgbClr val="142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2960" y="3995928"/>
            <a:ext cx="2057400" cy="256032"/>
          </a:xfrm>
          <a:prstGeom prst="rect">
            <a:avLst/>
          </a:prstGeom>
          <a:noFill/>
        </p:spPr>
        <p:txBody>
          <a:bodyPr wrap="square" lIns="36576" tIns="36576" rIns="36576" bIns="36576" anchor="t">
            <a:spAutoFit/>
          </a:bodyPr>
          <a:lstStyle/>
          <a:p>
            <a:pPr algn="ctr">
              <a:spcAft>
                <a:spcPts val="600"/>
              </a:spcAft>
              <a:defRPr sz="1400" b="1">
                <a:solidFill>
                  <a:srgbClr val="FFFFFF"/>
                </a:solidFill>
                <a:latin typeface="Arial"/>
              </a:defRPr>
            </a:pPr>
            <a:r>
              <a:t>Work sample</a:t>
            </a:r>
          </a:p>
        </p:txBody>
      </p:sp>
      <p:sp>
        <p:nvSpPr>
          <p:cNvPr id="19" name="TextBox 18"/>
          <p:cNvSpPr txBox="1"/>
          <p:nvPr/>
        </p:nvSpPr>
        <p:spPr>
          <a:xfrm>
            <a:off x="3246120" y="3977640"/>
            <a:ext cx="7955279" cy="28931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rPr dirty="0"/>
              <a:t>Use a realistic, proportionate task: e.g. respond to a simulated monitoring alert.</a:t>
            </a:r>
          </a:p>
        </p:txBody>
      </p:sp>
      <p:sp>
        <p:nvSpPr>
          <p:cNvPr id="20" name="Rounded Rectangle 19"/>
          <p:cNvSpPr/>
          <p:nvPr/>
        </p:nvSpPr>
        <p:spPr>
          <a:xfrm>
            <a:off x="731520" y="4700016"/>
            <a:ext cx="2240280" cy="566928"/>
          </a:xfrm>
          <a:prstGeom prst="round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22960" y="4828032"/>
            <a:ext cx="2057400" cy="256032"/>
          </a:xfrm>
          <a:prstGeom prst="rect">
            <a:avLst/>
          </a:prstGeom>
          <a:noFill/>
        </p:spPr>
        <p:txBody>
          <a:bodyPr wrap="square" lIns="36576" tIns="36576" rIns="36576" bIns="36576" anchor="t">
            <a:spAutoFit/>
          </a:bodyPr>
          <a:lstStyle/>
          <a:p>
            <a:pPr algn="ctr">
              <a:spcAft>
                <a:spcPts val="600"/>
              </a:spcAft>
              <a:defRPr sz="1400" b="1">
                <a:solidFill>
                  <a:srgbClr val="FFFFFF"/>
                </a:solidFill>
                <a:latin typeface="Arial"/>
              </a:defRPr>
            </a:pPr>
            <a:r>
              <a:t>Checks &amp; offer</a:t>
            </a:r>
          </a:p>
        </p:txBody>
      </p:sp>
      <p:sp>
        <p:nvSpPr>
          <p:cNvPr id="22" name="TextBox 21"/>
          <p:cNvSpPr txBox="1"/>
          <p:nvPr/>
        </p:nvSpPr>
        <p:spPr>
          <a:xfrm>
            <a:off x="3246120" y="4809744"/>
            <a:ext cx="7955279" cy="4572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Complete role-appropriate references, qualifications and required checks.</a:t>
            </a:r>
          </a:p>
        </p:txBody>
      </p:sp>
      <p:sp>
        <p:nvSpPr>
          <p:cNvPr id="23" name="TextBox 22"/>
          <p:cNvSpPr txBox="1"/>
          <p:nvPr/>
        </p:nvSpPr>
        <p:spPr>
          <a:xfrm>
            <a:off x="777240" y="5715000"/>
            <a:ext cx="10698480" cy="365760"/>
          </a:xfrm>
          <a:prstGeom prst="rect">
            <a:avLst/>
          </a:prstGeom>
          <a:noFill/>
        </p:spPr>
        <p:txBody>
          <a:bodyPr wrap="square" lIns="36576" tIns="36576" rIns="36576" bIns="36576" anchor="t">
            <a:spAutoFit/>
          </a:bodyPr>
          <a:lstStyle/>
          <a:p>
            <a:pPr algn="l">
              <a:spcAft>
                <a:spcPts val="600"/>
              </a:spcAft>
              <a:defRPr sz="1200" b="0">
                <a:solidFill>
                  <a:srgbClr val="5D6C7C"/>
                </a:solidFill>
                <a:latin typeface="Arial"/>
              </a:defRPr>
            </a:pPr>
            <a:r>
              <a:t>Evidence-informed principle: structured interviews and job-relevant work samples can improve consistency compared with informal judgement alone (Schmidt and Hunter, 1998).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10972800" cy="566928"/>
          </a:xfrm>
          <a:prstGeom prst="rect">
            <a:avLst/>
          </a:prstGeom>
          <a:noFill/>
        </p:spPr>
        <p:txBody>
          <a:bodyPr wrap="none">
            <a:spAutoFit/>
          </a:bodyPr>
          <a:lstStyle/>
          <a:p>
            <a:pPr>
              <a:defRPr sz="2600" b="1">
                <a:solidFill>
                  <a:srgbClr val="142745"/>
                </a:solidFill>
                <a:latin typeface="Arial"/>
              </a:defRPr>
            </a:pPr>
            <a:r>
              <a:t>Learning and development: close the digital skills gap</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7</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685800" y="1417320"/>
            <a:ext cx="333756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85800" y="1490472"/>
            <a:ext cx="73152" cy="168249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86968" y="1563624"/>
            <a:ext cx="29718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Example role</a:t>
            </a:r>
          </a:p>
        </p:txBody>
      </p:sp>
      <p:sp>
        <p:nvSpPr>
          <p:cNvPr id="11" name="TextBox 10"/>
          <p:cNvSpPr txBox="1"/>
          <p:nvPr/>
        </p:nvSpPr>
        <p:spPr>
          <a:xfrm>
            <a:off x="886968" y="1947672"/>
            <a:ext cx="2971800" cy="11887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A remote patient monitoring support worker needs confidence using the platform, recognising alerts, documenting accurately and escalating concerns.</a:t>
            </a:r>
          </a:p>
        </p:txBody>
      </p:sp>
      <p:sp>
        <p:nvSpPr>
          <p:cNvPr id="12" name="Rounded Rectangle 11"/>
          <p:cNvSpPr/>
          <p:nvPr/>
        </p:nvSpPr>
        <p:spPr>
          <a:xfrm>
            <a:off x="4434840" y="1417320"/>
            <a:ext cx="333756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434840" y="1490472"/>
            <a:ext cx="73152" cy="168249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36007" y="1563624"/>
            <a:ext cx="29718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Needs analysis</a:t>
            </a:r>
          </a:p>
        </p:txBody>
      </p:sp>
      <p:sp>
        <p:nvSpPr>
          <p:cNvPr id="15" name="TextBox 14"/>
          <p:cNvSpPr txBox="1"/>
          <p:nvPr/>
        </p:nvSpPr>
        <p:spPr>
          <a:xfrm>
            <a:off x="4636007" y="1947672"/>
            <a:ext cx="2971800" cy="11887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Compare role competencies with observed performance, employee self-assessment, incident themes and manager feedback.</a:t>
            </a:r>
          </a:p>
        </p:txBody>
      </p:sp>
      <p:sp>
        <p:nvSpPr>
          <p:cNvPr id="16" name="Rounded Rectangle 15"/>
          <p:cNvSpPr/>
          <p:nvPr/>
        </p:nvSpPr>
        <p:spPr>
          <a:xfrm>
            <a:off x="8183879" y="1417320"/>
            <a:ext cx="3337560" cy="182880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183879" y="1490472"/>
            <a:ext cx="73152" cy="168249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385048" y="1563624"/>
            <a:ext cx="297180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Learning plan</a:t>
            </a:r>
          </a:p>
        </p:txBody>
      </p:sp>
      <p:sp>
        <p:nvSpPr>
          <p:cNvPr id="19" name="TextBox 18"/>
          <p:cNvSpPr txBox="1"/>
          <p:nvPr/>
        </p:nvSpPr>
        <p:spPr>
          <a:xfrm>
            <a:off x="8385048" y="1947672"/>
            <a:ext cx="2971800" cy="118872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Blended onboarding: e-learning, simulation, supervised practice, a buddy/mentor and competency sign-off.</a:t>
            </a:r>
          </a:p>
        </p:txBody>
      </p:sp>
      <p:sp>
        <p:nvSpPr>
          <p:cNvPr id="20" name="TextBox 19"/>
          <p:cNvSpPr txBox="1"/>
          <p:nvPr/>
        </p:nvSpPr>
        <p:spPr>
          <a:xfrm>
            <a:off x="777240" y="3703320"/>
            <a:ext cx="10607040" cy="384048"/>
          </a:xfrm>
          <a:prstGeom prst="rect">
            <a:avLst/>
          </a:prstGeom>
          <a:noFill/>
        </p:spPr>
        <p:txBody>
          <a:bodyPr wrap="square" lIns="36576" tIns="36576" rIns="36576" bIns="36576" anchor="t">
            <a:spAutoFit/>
          </a:bodyPr>
          <a:lstStyle/>
          <a:p>
            <a:pPr algn="l">
              <a:spcAft>
                <a:spcPts val="600"/>
              </a:spcAft>
              <a:defRPr sz="1800" b="1">
                <a:solidFill>
                  <a:srgbClr val="142745"/>
                </a:solidFill>
                <a:latin typeface="Arial"/>
              </a:defRPr>
            </a:pPr>
            <a:r>
              <a:t>Proposed 90-day pathway</a:t>
            </a:r>
          </a:p>
        </p:txBody>
      </p:sp>
      <p:sp>
        <p:nvSpPr>
          <p:cNvPr id="21" name="Rectangle 20"/>
          <p:cNvSpPr/>
          <p:nvPr/>
        </p:nvSpPr>
        <p:spPr>
          <a:xfrm>
            <a:off x="1097280" y="4572000"/>
            <a:ext cx="9784080" cy="45720"/>
          </a:xfrm>
          <a:prstGeom prst="rect">
            <a:avLst/>
          </a:prstGeom>
          <a:solidFill>
            <a:srgbClr val="BECFD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Oval 21"/>
          <p:cNvSpPr/>
          <p:nvPr/>
        </p:nvSpPr>
        <p:spPr>
          <a:xfrm>
            <a:off x="1005840" y="4343400"/>
            <a:ext cx="457200" cy="457200"/>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777240" y="4892040"/>
            <a:ext cx="2651760" cy="274320"/>
          </a:xfrm>
          <a:prstGeom prst="rect">
            <a:avLst/>
          </a:prstGeom>
          <a:noFill/>
        </p:spPr>
        <p:txBody>
          <a:bodyPr wrap="square" lIns="36576" tIns="36576" rIns="36576" bIns="36576" anchor="t">
            <a:spAutoFit/>
          </a:bodyPr>
          <a:lstStyle/>
          <a:p>
            <a:pPr algn="ctr">
              <a:spcAft>
                <a:spcPts val="600"/>
              </a:spcAft>
              <a:defRPr sz="1200" b="1">
                <a:solidFill>
                  <a:srgbClr val="009191"/>
                </a:solidFill>
                <a:latin typeface="Arial"/>
              </a:defRPr>
            </a:pPr>
            <a:r>
              <a:t>Days 1–14</a:t>
            </a:r>
          </a:p>
        </p:txBody>
      </p:sp>
      <p:sp>
        <p:nvSpPr>
          <p:cNvPr id="24" name="TextBox 23"/>
          <p:cNvSpPr txBox="1"/>
          <p:nvPr/>
        </p:nvSpPr>
        <p:spPr>
          <a:xfrm>
            <a:off x="685800" y="5193792"/>
            <a:ext cx="2834640" cy="274320"/>
          </a:xfrm>
          <a:prstGeom prst="rect">
            <a:avLst/>
          </a:prstGeom>
          <a:noFill/>
        </p:spPr>
        <p:txBody>
          <a:bodyPr wrap="square" lIns="36576" tIns="36576" rIns="36576" bIns="36576" anchor="t">
            <a:spAutoFit/>
          </a:bodyPr>
          <a:lstStyle/>
          <a:p>
            <a:pPr algn="ctr">
              <a:spcAft>
                <a:spcPts val="600"/>
              </a:spcAft>
              <a:defRPr sz="1500" b="1">
                <a:solidFill>
                  <a:srgbClr val="142745"/>
                </a:solidFill>
                <a:latin typeface="Arial"/>
              </a:defRPr>
            </a:pPr>
            <a:r>
              <a:t>Learn</a:t>
            </a:r>
          </a:p>
        </p:txBody>
      </p:sp>
      <p:sp>
        <p:nvSpPr>
          <p:cNvPr id="25" name="TextBox 24"/>
          <p:cNvSpPr txBox="1"/>
          <p:nvPr/>
        </p:nvSpPr>
        <p:spPr>
          <a:xfrm>
            <a:off x="594360" y="5504688"/>
            <a:ext cx="3017520" cy="502920"/>
          </a:xfrm>
          <a:prstGeom prst="rect">
            <a:avLst/>
          </a:prstGeom>
          <a:noFill/>
        </p:spPr>
        <p:txBody>
          <a:bodyPr wrap="square" lIns="36576" tIns="36576" rIns="36576" bIns="36576" anchor="t">
            <a:spAutoFit/>
          </a:bodyPr>
          <a:lstStyle/>
          <a:p>
            <a:pPr algn="ctr">
              <a:spcAft>
                <a:spcPts val="600"/>
              </a:spcAft>
              <a:defRPr sz="1100" b="0">
                <a:solidFill>
                  <a:srgbClr val="263445"/>
                </a:solidFill>
                <a:latin typeface="Arial"/>
              </a:defRPr>
            </a:pPr>
            <a:r>
              <a:t>Platform, privacy, escalation protocol</a:t>
            </a:r>
          </a:p>
        </p:txBody>
      </p:sp>
      <p:sp>
        <p:nvSpPr>
          <p:cNvPr id="26" name="Oval 25"/>
          <p:cNvSpPr/>
          <p:nvPr/>
        </p:nvSpPr>
        <p:spPr>
          <a:xfrm>
            <a:off x="4480560" y="4343400"/>
            <a:ext cx="457200" cy="457200"/>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4251960" y="4892040"/>
            <a:ext cx="2651760" cy="274320"/>
          </a:xfrm>
          <a:prstGeom prst="rect">
            <a:avLst/>
          </a:prstGeom>
          <a:noFill/>
        </p:spPr>
        <p:txBody>
          <a:bodyPr wrap="square" lIns="36576" tIns="36576" rIns="36576" bIns="36576" anchor="t">
            <a:spAutoFit/>
          </a:bodyPr>
          <a:lstStyle/>
          <a:p>
            <a:pPr algn="ctr">
              <a:spcAft>
                <a:spcPts val="600"/>
              </a:spcAft>
              <a:defRPr sz="1200" b="1">
                <a:solidFill>
                  <a:srgbClr val="009191"/>
                </a:solidFill>
                <a:latin typeface="Arial"/>
              </a:defRPr>
            </a:pPr>
            <a:r>
              <a:t>Days 15–45</a:t>
            </a:r>
          </a:p>
        </p:txBody>
      </p:sp>
      <p:sp>
        <p:nvSpPr>
          <p:cNvPr id="28" name="TextBox 27"/>
          <p:cNvSpPr txBox="1"/>
          <p:nvPr/>
        </p:nvSpPr>
        <p:spPr>
          <a:xfrm>
            <a:off x="4160520" y="5193792"/>
            <a:ext cx="2834640" cy="274320"/>
          </a:xfrm>
          <a:prstGeom prst="rect">
            <a:avLst/>
          </a:prstGeom>
          <a:noFill/>
        </p:spPr>
        <p:txBody>
          <a:bodyPr wrap="square" lIns="36576" tIns="36576" rIns="36576" bIns="36576" anchor="t">
            <a:spAutoFit/>
          </a:bodyPr>
          <a:lstStyle/>
          <a:p>
            <a:pPr algn="ctr">
              <a:spcAft>
                <a:spcPts val="600"/>
              </a:spcAft>
              <a:defRPr sz="1500" b="1">
                <a:solidFill>
                  <a:srgbClr val="142745"/>
                </a:solidFill>
                <a:latin typeface="Arial"/>
              </a:defRPr>
            </a:pPr>
            <a:r>
              <a:t>Practise</a:t>
            </a:r>
          </a:p>
        </p:txBody>
      </p:sp>
      <p:sp>
        <p:nvSpPr>
          <p:cNvPr id="29" name="TextBox 28"/>
          <p:cNvSpPr txBox="1"/>
          <p:nvPr/>
        </p:nvSpPr>
        <p:spPr>
          <a:xfrm>
            <a:off x="4069080" y="5504688"/>
            <a:ext cx="3017520" cy="502920"/>
          </a:xfrm>
          <a:prstGeom prst="rect">
            <a:avLst/>
          </a:prstGeom>
          <a:noFill/>
        </p:spPr>
        <p:txBody>
          <a:bodyPr wrap="square" lIns="36576" tIns="36576" rIns="36576" bIns="36576" anchor="t">
            <a:spAutoFit/>
          </a:bodyPr>
          <a:lstStyle/>
          <a:p>
            <a:pPr algn="ctr">
              <a:spcAft>
                <a:spcPts val="600"/>
              </a:spcAft>
              <a:defRPr sz="1100" b="0">
                <a:solidFill>
                  <a:srgbClr val="263445"/>
                </a:solidFill>
                <a:latin typeface="Arial"/>
              </a:defRPr>
            </a:pPr>
            <a:r>
              <a:t>Simulations, supervised cases, feedback</a:t>
            </a:r>
          </a:p>
        </p:txBody>
      </p:sp>
      <p:sp>
        <p:nvSpPr>
          <p:cNvPr id="30" name="Oval 29"/>
          <p:cNvSpPr/>
          <p:nvPr/>
        </p:nvSpPr>
        <p:spPr>
          <a:xfrm>
            <a:off x="7955279" y="4343400"/>
            <a:ext cx="457200" cy="457200"/>
          </a:xfrm>
          <a:prstGeom prst="ellipse">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726679" y="4892040"/>
            <a:ext cx="2651760" cy="274320"/>
          </a:xfrm>
          <a:prstGeom prst="rect">
            <a:avLst/>
          </a:prstGeom>
          <a:noFill/>
        </p:spPr>
        <p:txBody>
          <a:bodyPr wrap="square" lIns="36576" tIns="36576" rIns="36576" bIns="36576" anchor="t">
            <a:spAutoFit/>
          </a:bodyPr>
          <a:lstStyle/>
          <a:p>
            <a:pPr algn="ctr">
              <a:spcAft>
                <a:spcPts val="600"/>
              </a:spcAft>
              <a:defRPr sz="1200" b="1">
                <a:solidFill>
                  <a:srgbClr val="009191"/>
                </a:solidFill>
                <a:latin typeface="Arial"/>
              </a:defRPr>
            </a:pPr>
            <a:r>
              <a:t>Days 46–90</a:t>
            </a:r>
          </a:p>
        </p:txBody>
      </p:sp>
      <p:sp>
        <p:nvSpPr>
          <p:cNvPr id="32" name="TextBox 31"/>
          <p:cNvSpPr txBox="1"/>
          <p:nvPr/>
        </p:nvSpPr>
        <p:spPr>
          <a:xfrm>
            <a:off x="7635240" y="5193792"/>
            <a:ext cx="2834640" cy="274320"/>
          </a:xfrm>
          <a:prstGeom prst="rect">
            <a:avLst/>
          </a:prstGeom>
          <a:noFill/>
        </p:spPr>
        <p:txBody>
          <a:bodyPr wrap="square" lIns="36576" tIns="36576" rIns="36576" bIns="36576" anchor="t">
            <a:spAutoFit/>
          </a:bodyPr>
          <a:lstStyle/>
          <a:p>
            <a:pPr algn="ctr">
              <a:spcAft>
                <a:spcPts val="600"/>
              </a:spcAft>
              <a:defRPr sz="1500" b="1">
                <a:solidFill>
                  <a:srgbClr val="142745"/>
                </a:solidFill>
                <a:latin typeface="Arial"/>
              </a:defRPr>
            </a:pPr>
            <a:r>
              <a:t>Demonstrate</a:t>
            </a:r>
          </a:p>
        </p:txBody>
      </p:sp>
      <p:sp>
        <p:nvSpPr>
          <p:cNvPr id="33" name="TextBox 32"/>
          <p:cNvSpPr txBox="1"/>
          <p:nvPr/>
        </p:nvSpPr>
        <p:spPr>
          <a:xfrm>
            <a:off x="7543800" y="5504688"/>
            <a:ext cx="3017520" cy="502920"/>
          </a:xfrm>
          <a:prstGeom prst="rect">
            <a:avLst/>
          </a:prstGeom>
          <a:noFill/>
        </p:spPr>
        <p:txBody>
          <a:bodyPr wrap="square" lIns="36576" tIns="36576" rIns="36576" bIns="36576" anchor="t">
            <a:spAutoFit/>
          </a:bodyPr>
          <a:lstStyle/>
          <a:p>
            <a:pPr algn="ctr">
              <a:spcAft>
                <a:spcPts val="600"/>
              </a:spcAft>
              <a:defRPr sz="1100" b="0">
                <a:solidFill>
                  <a:srgbClr val="263445"/>
                </a:solidFill>
                <a:latin typeface="Arial"/>
              </a:defRPr>
            </a:pPr>
            <a:r>
              <a:t>Observed competency and development review</a:t>
            </a:r>
          </a:p>
        </p:txBody>
      </p:sp>
      <p:sp>
        <p:nvSpPr>
          <p:cNvPr id="34" name="TextBox 33"/>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Armstrong and Taylor (2023); Ulrich et al.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7636321" cy="492443"/>
          </a:xfrm>
          <a:prstGeom prst="rect">
            <a:avLst/>
          </a:prstGeom>
          <a:noFill/>
        </p:spPr>
        <p:txBody>
          <a:bodyPr wrap="none">
            <a:spAutoFit/>
          </a:bodyPr>
          <a:lstStyle/>
          <a:p>
            <a:pPr>
              <a:defRPr sz="2600" b="1">
                <a:solidFill>
                  <a:srgbClr val="142745"/>
                </a:solidFill>
                <a:latin typeface="Arial"/>
              </a:defRPr>
            </a:pPr>
            <a:r>
              <a:rPr dirty="0"/>
              <a:t>Talent and performance: </a:t>
            </a:r>
            <a:r>
              <a:rPr lang="en-GB" dirty="0"/>
              <a:t>M</a:t>
            </a:r>
            <a:r>
              <a:rPr dirty="0" err="1"/>
              <a:t>ake</a:t>
            </a:r>
            <a:r>
              <a:rPr dirty="0"/>
              <a:t> progress visible</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8</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713232" y="1417320"/>
            <a:ext cx="342900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13232" y="1490472"/>
            <a:ext cx="73152" cy="186537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Career pathways</a:t>
            </a:r>
          </a:p>
        </p:txBody>
      </p:sp>
      <p:sp>
        <p:nvSpPr>
          <p:cNvPr id="11" name="TextBox 10"/>
          <p:cNvSpPr txBox="1"/>
          <p:nvPr/>
        </p:nvSpPr>
        <p:spPr>
          <a:xfrm>
            <a:off x="914400" y="1947672"/>
            <a:ext cx="3063240" cy="13716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rPr dirty="0"/>
              <a:t>Create clinical, technical and people-leadership pathways. Offer mentoring, secondments and succession plans for critical roles.</a:t>
            </a:r>
          </a:p>
        </p:txBody>
      </p:sp>
      <p:sp>
        <p:nvSpPr>
          <p:cNvPr id="12" name="Rounded Rectangle 11"/>
          <p:cNvSpPr/>
          <p:nvPr/>
        </p:nvSpPr>
        <p:spPr>
          <a:xfrm>
            <a:off x="4370832" y="1417320"/>
            <a:ext cx="342900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70832" y="1490472"/>
            <a:ext cx="73152" cy="186537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Regular performance conversations</a:t>
            </a:r>
          </a:p>
        </p:txBody>
      </p:sp>
      <p:sp>
        <p:nvSpPr>
          <p:cNvPr id="15" name="TextBox 14"/>
          <p:cNvSpPr txBox="1"/>
          <p:nvPr/>
        </p:nvSpPr>
        <p:spPr>
          <a:xfrm>
            <a:off x="4572000" y="1947672"/>
            <a:ext cx="3063240" cy="1228028"/>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endParaRPr lang="en-GB" dirty="0"/>
          </a:p>
          <a:p>
            <a:pPr algn="l">
              <a:spcAft>
                <a:spcPts val="600"/>
              </a:spcAft>
              <a:defRPr sz="1400" b="0">
                <a:solidFill>
                  <a:srgbClr val="263445"/>
                </a:solidFill>
                <a:latin typeface="Arial"/>
              </a:defRPr>
            </a:pPr>
            <a:r>
              <a:rPr dirty="0"/>
              <a:t>Agree clear objectives, review outcomes and barriers monthly, and provide coaching rather than relying only on annual appraisal.</a:t>
            </a:r>
          </a:p>
        </p:txBody>
      </p:sp>
      <p:sp>
        <p:nvSpPr>
          <p:cNvPr id="16" name="Rounded Rectangle 15"/>
          <p:cNvSpPr/>
          <p:nvPr/>
        </p:nvSpPr>
        <p:spPr>
          <a:xfrm>
            <a:off x="8028431" y="1417320"/>
            <a:ext cx="3429000" cy="201168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28431" y="1490472"/>
            <a:ext cx="73152" cy="186537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296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Balanced measures</a:t>
            </a:r>
          </a:p>
        </p:txBody>
      </p:sp>
      <p:sp>
        <p:nvSpPr>
          <p:cNvPr id="19" name="TextBox 18"/>
          <p:cNvSpPr txBox="1"/>
          <p:nvPr/>
        </p:nvSpPr>
        <p:spPr>
          <a:xfrm>
            <a:off x="8229600" y="1947672"/>
            <a:ext cx="3063240" cy="1371600"/>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Consider service quality, patient experience, teamwork, learning and safe practice—not just speed or volume.</a:t>
            </a:r>
          </a:p>
        </p:txBody>
      </p:sp>
      <p:sp>
        <p:nvSpPr>
          <p:cNvPr id="20" name="TextBox 19"/>
          <p:cNvSpPr txBox="1"/>
          <p:nvPr/>
        </p:nvSpPr>
        <p:spPr>
          <a:xfrm>
            <a:off x="777240" y="3886200"/>
            <a:ext cx="5212080" cy="384048"/>
          </a:xfrm>
          <a:prstGeom prst="rect">
            <a:avLst/>
          </a:prstGeom>
          <a:noFill/>
        </p:spPr>
        <p:txBody>
          <a:bodyPr wrap="square" lIns="36576" tIns="36576" rIns="36576" bIns="36576" anchor="t">
            <a:spAutoFit/>
          </a:bodyPr>
          <a:lstStyle/>
          <a:p>
            <a:pPr algn="l">
              <a:spcAft>
                <a:spcPts val="600"/>
              </a:spcAft>
              <a:defRPr sz="1700" b="1">
                <a:solidFill>
                  <a:srgbClr val="142745"/>
                </a:solidFill>
                <a:latin typeface="Arial"/>
              </a:defRPr>
            </a:pPr>
            <a:r>
              <a:t>Example performance dashboard</a:t>
            </a:r>
          </a:p>
        </p:txBody>
      </p:sp>
      <p:sp>
        <p:nvSpPr>
          <p:cNvPr id="21" name="Rounded Rectangle 20"/>
          <p:cNvSpPr/>
          <p:nvPr/>
        </p:nvSpPr>
        <p:spPr>
          <a:xfrm>
            <a:off x="777240" y="4434840"/>
            <a:ext cx="2606040" cy="62179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777240" y="4507992"/>
            <a:ext cx="73152" cy="475488"/>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68680" y="4466844"/>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rPr dirty="0"/>
              <a:t>Time to competence</a:t>
            </a:r>
          </a:p>
        </p:txBody>
      </p:sp>
      <p:sp>
        <p:nvSpPr>
          <p:cNvPr id="24" name="TextBox 23"/>
          <p:cNvSpPr txBox="1"/>
          <p:nvPr/>
        </p:nvSpPr>
        <p:spPr>
          <a:xfrm>
            <a:off x="914400" y="4796028"/>
            <a:ext cx="2240280" cy="0"/>
          </a:xfrm>
          <a:prstGeom prst="rect">
            <a:avLst/>
          </a:prstGeom>
          <a:noFill/>
        </p:spPr>
        <p:txBody>
          <a:bodyPr wrap="square" lIns="36576" tIns="36576" rIns="36576" bIns="36576" anchor="t">
            <a:spAutoFit/>
          </a:bodyPr>
          <a:lstStyle/>
          <a:p>
            <a:pPr algn="l">
              <a:spcAft>
                <a:spcPts val="600"/>
              </a:spcAft>
              <a:defRPr sz="1000" b="0">
                <a:solidFill>
                  <a:srgbClr val="263445"/>
                </a:solidFill>
                <a:latin typeface="Arial"/>
              </a:defRPr>
            </a:pPr>
            <a:r>
              <a:rPr dirty="0"/>
              <a:t>Days from start to signed-off capability</a:t>
            </a:r>
          </a:p>
        </p:txBody>
      </p:sp>
      <p:sp>
        <p:nvSpPr>
          <p:cNvPr id="25" name="Rounded Rectangle 24"/>
          <p:cNvSpPr/>
          <p:nvPr/>
        </p:nvSpPr>
        <p:spPr>
          <a:xfrm>
            <a:off x="3611880" y="4415940"/>
            <a:ext cx="2606040" cy="62179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3611880" y="4507992"/>
            <a:ext cx="73152" cy="475488"/>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3794760" y="4440025"/>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rPr dirty="0"/>
              <a:t>Retention</a:t>
            </a:r>
          </a:p>
        </p:txBody>
      </p:sp>
      <p:sp>
        <p:nvSpPr>
          <p:cNvPr id="28" name="TextBox 27"/>
          <p:cNvSpPr txBox="1"/>
          <p:nvPr/>
        </p:nvSpPr>
        <p:spPr>
          <a:xfrm>
            <a:off x="3760022" y="4769209"/>
            <a:ext cx="2240280" cy="0"/>
          </a:xfrm>
          <a:prstGeom prst="rect">
            <a:avLst/>
          </a:prstGeom>
          <a:noFill/>
        </p:spPr>
        <p:txBody>
          <a:bodyPr wrap="square" lIns="36576" tIns="36576" rIns="36576" bIns="36576" anchor="t">
            <a:spAutoFit/>
          </a:bodyPr>
          <a:lstStyle/>
          <a:p>
            <a:pPr algn="l">
              <a:spcAft>
                <a:spcPts val="600"/>
              </a:spcAft>
              <a:defRPr sz="1000" b="0">
                <a:solidFill>
                  <a:srgbClr val="263445"/>
                </a:solidFill>
                <a:latin typeface="Arial"/>
              </a:defRPr>
            </a:pPr>
            <a:r>
              <a:rPr dirty="0"/>
              <a:t>90-day and 12-month retention</a:t>
            </a:r>
          </a:p>
        </p:txBody>
      </p:sp>
      <p:sp>
        <p:nvSpPr>
          <p:cNvPr id="29" name="Rounded Rectangle 28"/>
          <p:cNvSpPr/>
          <p:nvPr/>
        </p:nvSpPr>
        <p:spPr>
          <a:xfrm>
            <a:off x="777240" y="5184648"/>
            <a:ext cx="2606040" cy="62179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777240" y="5257800"/>
            <a:ext cx="73152" cy="475488"/>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25382" y="517809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rPr dirty="0"/>
              <a:t>Quality</a:t>
            </a:r>
          </a:p>
        </p:txBody>
      </p:sp>
      <p:sp>
        <p:nvSpPr>
          <p:cNvPr id="32" name="TextBox 31"/>
          <p:cNvSpPr txBox="1"/>
          <p:nvPr/>
        </p:nvSpPr>
        <p:spPr>
          <a:xfrm>
            <a:off x="850392" y="5572184"/>
            <a:ext cx="2240280" cy="0"/>
          </a:xfrm>
          <a:prstGeom prst="rect">
            <a:avLst/>
          </a:prstGeom>
          <a:noFill/>
        </p:spPr>
        <p:txBody>
          <a:bodyPr wrap="square" lIns="36576" tIns="36576" rIns="36576" bIns="36576" anchor="t">
            <a:spAutoFit/>
          </a:bodyPr>
          <a:lstStyle/>
          <a:p>
            <a:pPr algn="l">
              <a:spcAft>
                <a:spcPts val="600"/>
              </a:spcAft>
              <a:defRPr sz="1000" b="0">
                <a:solidFill>
                  <a:srgbClr val="263445"/>
                </a:solidFill>
                <a:latin typeface="Arial"/>
              </a:defRPr>
            </a:pPr>
            <a:r>
              <a:rPr dirty="0"/>
              <a:t>Escalation accuracy / audit findings</a:t>
            </a:r>
          </a:p>
        </p:txBody>
      </p:sp>
      <p:sp>
        <p:nvSpPr>
          <p:cNvPr id="33" name="Rounded Rectangle 32"/>
          <p:cNvSpPr/>
          <p:nvPr/>
        </p:nvSpPr>
        <p:spPr>
          <a:xfrm>
            <a:off x="3611880" y="5184648"/>
            <a:ext cx="2606040" cy="621792"/>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3611880" y="5257800"/>
            <a:ext cx="73152" cy="475488"/>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3760022" y="5161176"/>
            <a:ext cx="224028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Experience</a:t>
            </a:r>
          </a:p>
        </p:txBody>
      </p:sp>
      <p:sp>
        <p:nvSpPr>
          <p:cNvPr id="36" name="TextBox 35"/>
          <p:cNvSpPr txBox="1"/>
          <p:nvPr/>
        </p:nvSpPr>
        <p:spPr>
          <a:xfrm>
            <a:off x="3760022" y="5532120"/>
            <a:ext cx="2240280" cy="0"/>
          </a:xfrm>
          <a:prstGeom prst="rect">
            <a:avLst/>
          </a:prstGeom>
          <a:noFill/>
        </p:spPr>
        <p:txBody>
          <a:bodyPr wrap="square" lIns="36576" tIns="36576" rIns="36576" bIns="36576" anchor="t">
            <a:spAutoFit/>
          </a:bodyPr>
          <a:lstStyle/>
          <a:p>
            <a:pPr algn="l">
              <a:spcAft>
                <a:spcPts val="600"/>
              </a:spcAft>
              <a:defRPr sz="1000" b="0">
                <a:solidFill>
                  <a:srgbClr val="263445"/>
                </a:solidFill>
                <a:latin typeface="Arial"/>
              </a:defRPr>
            </a:pPr>
            <a:r>
              <a:rPr dirty="0"/>
              <a:t>Pulse survey and employee feedback</a:t>
            </a:r>
          </a:p>
        </p:txBody>
      </p:sp>
      <p:sp>
        <p:nvSpPr>
          <p:cNvPr id="37" name="TextBox 36"/>
          <p:cNvSpPr txBox="1"/>
          <p:nvPr/>
        </p:nvSpPr>
        <p:spPr>
          <a:xfrm>
            <a:off x="6629400" y="4160520"/>
            <a:ext cx="4572000" cy="1304973"/>
          </a:xfrm>
          <a:prstGeom prst="rect">
            <a:avLst/>
          </a:prstGeom>
          <a:noFill/>
        </p:spPr>
        <p:txBody>
          <a:bodyPr wrap="square" lIns="36576" tIns="36576" rIns="36576" bIns="36576" anchor="t">
            <a:spAutoFit/>
          </a:bodyPr>
          <a:lstStyle/>
          <a:p>
            <a:pPr algn="l">
              <a:spcAft>
                <a:spcPts val="600"/>
              </a:spcAft>
              <a:defRPr sz="1500" b="1">
                <a:solidFill>
                  <a:srgbClr val="263445"/>
                </a:solidFill>
                <a:latin typeface="Arial"/>
              </a:defRPr>
            </a:pPr>
            <a:r>
              <a:rPr dirty="0"/>
              <a:t>Critical balance</a:t>
            </a:r>
            <a:r>
              <a:rPr lang="en-GB" dirty="0"/>
              <a:t>:</a:t>
            </a:r>
            <a:endParaRPr dirty="0"/>
          </a:p>
          <a:p>
            <a:pPr algn="l">
              <a:spcAft>
                <a:spcPts val="600"/>
              </a:spcAft>
              <a:defRPr sz="1500" b="1">
                <a:solidFill>
                  <a:srgbClr val="263445"/>
                </a:solidFill>
                <a:latin typeface="Arial"/>
              </a:defRPr>
            </a:pPr>
            <a:r>
              <a:rPr dirty="0"/>
              <a:t>Performance targets should be meaningful and achievable. Overemphasis on call volume or response speed could encourage rushed decisions and undermine care quality.</a:t>
            </a:r>
          </a:p>
        </p:txBody>
      </p:sp>
      <p:sp>
        <p:nvSpPr>
          <p:cNvPr id="38" name="TextBox 37"/>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Armstrong and Taylor (2023); Boxall and Purcell (2016); Ulrich et al.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10972800" cy="566928"/>
          </a:xfrm>
          <a:prstGeom prst="rect">
            <a:avLst/>
          </a:prstGeom>
          <a:noFill/>
        </p:spPr>
        <p:txBody>
          <a:bodyPr wrap="none">
            <a:spAutoFit/>
          </a:bodyPr>
          <a:lstStyle/>
          <a:p>
            <a:pPr>
              <a:defRPr sz="2600" b="1">
                <a:solidFill>
                  <a:srgbClr val="142745"/>
                </a:solidFill>
                <a:latin typeface="Arial"/>
              </a:defRPr>
            </a:pPr>
            <a:r>
              <a:t>Motivation and wellbeing: retention is more than pay</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9</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685800" y="1417320"/>
            <a:ext cx="3429000" cy="1874519"/>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85800" y="1490472"/>
            <a:ext cx="73152" cy="172821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86968"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Fair rewards</a:t>
            </a:r>
          </a:p>
        </p:txBody>
      </p:sp>
      <p:sp>
        <p:nvSpPr>
          <p:cNvPr id="11" name="TextBox 10"/>
          <p:cNvSpPr txBox="1"/>
          <p:nvPr/>
        </p:nvSpPr>
        <p:spPr>
          <a:xfrm>
            <a:off x="886968" y="1947672"/>
            <a:ext cx="3063240" cy="1234439"/>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Benchmark pay, explain reward decisions and recognise contribution. Use benefits and flexibility where feasible.</a:t>
            </a:r>
          </a:p>
        </p:txBody>
      </p:sp>
      <p:sp>
        <p:nvSpPr>
          <p:cNvPr id="12" name="Rounded Rectangle 11"/>
          <p:cNvSpPr/>
          <p:nvPr/>
        </p:nvSpPr>
        <p:spPr>
          <a:xfrm>
            <a:off x="4389120" y="1417320"/>
            <a:ext cx="3429000" cy="1874519"/>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1490472"/>
            <a:ext cx="73152" cy="172821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90288"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Autonomy and growth</a:t>
            </a:r>
          </a:p>
        </p:txBody>
      </p:sp>
      <p:sp>
        <p:nvSpPr>
          <p:cNvPr id="15" name="TextBox 14"/>
          <p:cNvSpPr txBox="1"/>
          <p:nvPr/>
        </p:nvSpPr>
        <p:spPr>
          <a:xfrm>
            <a:off x="4590288" y="1947672"/>
            <a:ext cx="3063240" cy="1234439"/>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Give teams appropriate decision-making scope, feedback, learning time and routes to develop expertise.</a:t>
            </a:r>
          </a:p>
        </p:txBody>
      </p:sp>
      <p:sp>
        <p:nvSpPr>
          <p:cNvPr id="16" name="Rounded Rectangle 15"/>
          <p:cNvSpPr/>
          <p:nvPr/>
        </p:nvSpPr>
        <p:spPr>
          <a:xfrm>
            <a:off x="8092440" y="1417320"/>
            <a:ext cx="3429000" cy="1874519"/>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92440" y="1490472"/>
            <a:ext cx="73152" cy="172821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93608"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Workload and support</a:t>
            </a:r>
          </a:p>
        </p:txBody>
      </p:sp>
      <p:sp>
        <p:nvSpPr>
          <p:cNvPr id="19" name="TextBox 18"/>
          <p:cNvSpPr txBox="1"/>
          <p:nvPr/>
        </p:nvSpPr>
        <p:spPr>
          <a:xfrm>
            <a:off x="8293608" y="1947672"/>
            <a:ext cx="3063240" cy="1234439"/>
          </a:xfrm>
          <a:prstGeom prst="rect">
            <a:avLst/>
          </a:prstGeom>
          <a:noFill/>
        </p:spPr>
        <p:txBody>
          <a:bodyPr wrap="square" lIns="36576" tIns="36576" rIns="36576" bIns="36576" anchor="t">
            <a:spAutoFit/>
          </a:bodyPr>
          <a:lstStyle/>
          <a:p>
            <a:pPr algn="l">
              <a:spcAft>
                <a:spcPts val="600"/>
              </a:spcAft>
              <a:defRPr sz="1400" b="0">
                <a:solidFill>
                  <a:srgbClr val="263445"/>
                </a:solidFill>
                <a:latin typeface="Arial"/>
              </a:defRPr>
            </a:pPr>
            <a:r>
              <a:t>Review staffing, shift patterns, breaks, supervision and access to confidential wellbeing support.</a:t>
            </a:r>
          </a:p>
        </p:txBody>
      </p:sp>
      <p:sp>
        <p:nvSpPr>
          <p:cNvPr id="20" name="TextBox 19"/>
          <p:cNvSpPr txBox="1"/>
          <p:nvPr/>
        </p:nvSpPr>
        <p:spPr>
          <a:xfrm>
            <a:off x="777240" y="3703320"/>
            <a:ext cx="10515600" cy="365760"/>
          </a:xfrm>
          <a:prstGeom prst="rect">
            <a:avLst/>
          </a:prstGeom>
          <a:noFill/>
        </p:spPr>
        <p:txBody>
          <a:bodyPr wrap="square" lIns="36576" tIns="36576" rIns="36576" bIns="36576" anchor="t">
            <a:spAutoFit/>
          </a:bodyPr>
          <a:lstStyle/>
          <a:p>
            <a:pPr algn="l">
              <a:spcAft>
                <a:spcPts val="600"/>
              </a:spcAft>
              <a:defRPr sz="1800" b="1">
                <a:solidFill>
                  <a:srgbClr val="142745"/>
                </a:solidFill>
                <a:latin typeface="Arial"/>
              </a:defRPr>
            </a:pPr>
            <a:r>
              <a:t>Apply motivation theory with caution</a:t>
            </a:r>
          </a:p>
        </p:txBody>
      </p:sp>
      <p:sp>
        <p:nvSpPr>
          <p:cNvPr id="21" name="TextBox 20"/>
          <p:cNvSpPr txBox="1"/>
          <p:nvPr/>
        </p:nvSpPr>
        <p:spPr>
          <a:xfrm>
            <a:off x="822960" y="4160520"/>
            <a:ext cx="10515600" cy="1508760"/>
          </a:xfrm>
          <a:prstGeom prst="rect">
            <a:avLst/>
          </a:prstGeom>
          <a:noFill/>
        </p:spPr>
        <p:txBody>
          <a:bodyPr wrap="square" lIns="36576" tIns="36576" rIns="36576" bIns="36576">
            <a:spAutoFit/>
          </a:bodyPr>
          <a:lstStyle/>
          <a:p>
            <a:pPr>
              <a:spcAft>
                <a:spcPts val="1200"/>
              </a:spcAft>
              <a:defRPr sz="1400">
                <a:solidFill>
                  <a:srgbClr val="263445"/>
                </a:solidFill>
                <a:latin typeface="Arial"/>
              </a:defRPr>
            </a:pPr>
            <a:r>
              <a:t>•  Self-determination theory: support autonomy, competence and relatedness through trust, training and team connection.</a:t>
            </a:r>
          </a:p>
          <a:p>
            <a:pPr>
              <a:spcAft>
                <a:spcPts val="1200"/>
              </a:spcAft>
              <a:defRPr sz="1400">
                <a:solidFill>
                  <a:srgbClr val="263445"/>
                </a:solidFill>
                <a:latin typeface="Arial"/>
              </a:defRPr>
            </a:pPr>
            <a:r>
              <a:t>•  Herzberg’s two-factor theory: fair conditions can reduce dissatisfaction, while recognition and meaningful responsibility may support motivation.</a:t>
            </a:r>
          </a:p>
          <a:p>
            <a:pPr>
              <a:spcAft>
                <a:spcPts val="1200"/>
              </a:spcAft>
              <a:defRPr sz="1400">
                <a:solidFill>
                  <a:srgbClr val="263445"/>
                </a:solidFill>
                <a:latin typeface="Arial"/>
              </a:defRPr>
            </a:pPr>
            <a:r>
              <a:t>•  Neither theory is a complete checklist; test changes with staff feedback and local workforce data.</a:t>
            </a:r>
          </a:p>
        </p:txBody>
      </p:sp>
      <p:sp>
        <p:nvSpPr>
          <p:cNvPr id="22" name="TextBox 21"/>
          <p:cNvSpPr txBox="1"/>
          <p:nvPr/>
        </p:nvSpPr>
        <p:spPr>
          <a:xfrm>
            <a:off x="777240" y="5870448"/>
            <a:ext cx="10515600" cy="274320"/>
          </a:xfrm>
          <a:prstGeom prst="rect">
            <a:avLst/>
          </a:prstGeom>
          <a:noFill/>
        </p:spPr>
        <p:txBody>
          <a:bodyPr wrap="square" lIns="36576" tIns="36576" rIns="36576" bIns="36576" anchor="t">
            <a:spAutoFit/>
          </a:bodyPr>
          <a:lstStyle/>
          <a:p>
            <a:pPr algn="l">
              <a:spcAft>
                <a:spcPts val="600"/>
              </a:spcAft>
              <a:defRPr sz="1100" b="0">
                <a:solidFill>
                  <a:srgbClr val="5D6C7C"/>
                </a:solidFill>
                <a:latin typeface="Arial"/>
              </a:defRPr>
            </a:pPr>
            <a:r>
              <a:t>WHO describes burnout as resulting from chronic workplace stress that has not been successfully managed (WHO, 2019).</a:t>
            </a:r>
          </a:p>
        </p:txBody>
      </p:sp>
      <p:sp>
        <p:nvSpPr>
          <p:cNvPr id="23" name="TextBox 22"/>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Deci and Ryan (2000); Herzberg et al. (1959); Maslach and Leiter (2016); WHO (2019).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8682185" cy="492443"/>
          </a:xfrm>
          <a:prstGeom prst="rect">
            <a:avLst/>
          </a:prstGeom>
          <a:noFill/>
        </p:spPr>
        <p:txBody>
          <a:bodyPr wrap="none">
            <a:spAutoFit/>
          </a:bodyPr>
          <a:lstStyle/>
          <a:p>
            <a:pPr>
              <a:defRPr sz="2600" b="1">
                <a:solidFill>
                  <a:srgbClr val="142745"/>
                </a:solidFill>
                <a:latin typeface="Arial"/>
              </a:defRPr>
            </a:pPr>
            <a:r>
              <a:rPr dirty="0"/>
              <a:t>Leadership: </a:t>
            </a:r>
            <a:r>
              <a:rPr lang="en-GB" dirty="0"/>
              <a:t>H</a:t>
            </a:r>
            <a:r>
              <a:rPr dirty="0" err="1"/>
              <a:t>elp</a:t>
            </a:r>
            <a:r>
              <a:rPr dirty="0"/>
              <a:t> multidisciplinary teams work as one</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10</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713232" y="1417320"/>
            <a:ext cx="3429000" cy="192024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13232" y="1490472"/>
            <a:ext cx="73152" cy="1773936"/>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Transformational behaviours</a:t>
            </a:r>
          </a:p>
        </p:txBody>
      </p:sp>
      <p:sp>
        <p:nvSpPr>
          <p:cNvPr id="11" name="TextBox 10"/>
          <p:cNvSpPr txBox="1"/>
          <p:nvPr/>
        </p:nvSpPr>
        <p:spPr>
          <a:xfrm>
            <a:off x="914400" y="1947672"/>
            <a:ext cx="3063240" cy="128016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Communicate a clear purpose, encourage improvement and connect day-to-day work to better patient outcomes.</a:t>
            </a:r>
          </a:p>
        </p:txBody>
      </p:sp>
      <p:sp>
        <p:nvSpPr>
          <p:cNvPr id="12" name="Rounded Rectangle 11"/>
          <p:cNvSpPr/>
          <p:nvPr/>
        </p:nvSpPr>
        <p:spPr>
          <a:xfrm>
            <a:off x="4370832" y="1417320"/>
            <a:ext cx="3429000" cy="192024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70832" y="1490472"/>
            <a:ext cx="73152" cy="1773936"/>
          </a:xfrm>
          <a:prstGeom prst="rect">
            <a:avLst/>
          </a:prstGeom>
          <a:solidFill>
            <a:srgbClr val="F0B5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Inclusive team routines</a:t>
            </a:r>
          </a:p>
        </p:txBody>
      </p:sp>
      <p:sp>
        <p:nvSpPr>
          <p:cNvPr id="15" name="TextBox 14"/>
          <p:cNvSpPr txBox="1"/>
          <p:nvPr/>
        </p:nvSpPr>
        <p:spPr>
          <a:xfrm>
            <a:off x="4572000" y="1947672"/>
            <a:ext cx="3063240" cy="128016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Short cross-functional huddles, clear handovers, agreed escalation routes and respectful challenge.</a:t>
            </a:r>
          </a:p>
        </p:txBody>
      </p:sp>
      <p:sp>
        <p:nvSpPr>
          <p:cNvPr id="16" name="Rounded Rectangle 15"/>
          <p:cNvSpPr/>
          <p:nvPr/>
        </p:nvSpPr>
        <p:spPr>
          <a:xfrm>
            <a:off x="8028431" y="1417320"/>
            <a:ext cx="3429000" cy="1920240"/>
          </a:xfrm>
          <a:prstGeom prst="roundRect">
            <a:avLst/>
          </a:prstGeom>
          <a:solidFill>
            <a:srgbClr val="FFFFFF"/>
          </a:solidFill>
          <a:ln>
            <a:solidFill>
              <a:srgbClr val="E0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28431" y="1490472"/>
            <a:ext cx="73152" cy="1773936"/>
          </a:xfrm>
          <a:prstGeom prst="rect">
            <a:avLst/>
          </a:prstGeom>
          <a:solidFill>
            <a:srgbClr val="E26F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29600" y="1563624"/>
            <a:ext cx="3063240" cy="329184"/>
          </a:xfrm>
          <a:prstGeom prst="rect">
            <a:avLst/>
          </a:prstGeom>
          <a:noFill/>
        </p:spPr>
        <p:txBody>
          <a:bodyPr wrap="square" lIns="36576" tIns="36576" rIns="36576" bIns="36576" anchor="t">
            <a:spAutoFit/>
          </a:bodyPr>
          <a:lstStyle/>
          <a:p>
            <a:pPr algn="l">
              <a:spcAft>
                <a:spcPts val="600"/>
              </a:spcAft>
              <a:defRPr sz="1600" b="1">
                <a:solidFill>
                  <a:srgbClr val="142745"/>
                </a:solidFill>
                <a:latin typeface="Arial"/>
              </a:defRPr>
            </a:pPr>
            <a:r>
              <a:t>Manager development</a:t>
            </a:r>
          </a:p>
        </p:txBody>
      </p:sp>
      <p:sp>
        <p:nvSpPr>
          <p:cNvPr id="19" name="TextBox 18"/>
          <p:cNvSpPr txBox="1"/>
          <p:nvPr/>
        </p:nvSpPr>
        <p:spPr>
          <a:xfrm>
            <a:off x="8229600" y="1947672"/>
            <a:ext cx="3063240" cy="1280160"/>
          </a:xfrm>
          <a:prstGeom prst="rect">
            <a:avLst/>
          </a:prstGeom>
          <a:noFill/>
        </p:spPr>
        <p:txBody>
          <a:bodyPr wrap="square" lIns="36576" tIns="36576" rIns="36576" bIns="36576" anchor="t">
            <a:spAutoFit/>
          </a:bodyPr>
          <a:lstStyle/>
          <a:p>
            <a:pPr algn="l">
              <a:spcAft>
                <a:spcPts val="600"/>
              </a:spcAft>
              <a:defRPr sz="1300" b="0">
                <a:solidFill>
                  <a:srgbClr val="263445"/>
                </a:solidFill>
                <a:latin typeface="Arial"/>
              </a:defRPr>
            </a:pPr>
            <a:r>
              <a:t>Train managers in coaching, feedback, conflict resolution, workload conversations and fair decision-making.</a:t>
            </a:r>
          </a:p>
        </p:txBody>
      </p:sp>
      <p:sp>
        <p:nvSpPr>
          <p:cNvPr id="20" name="TextBox 19"/>
          <p:cNvSpPr txBox="1"/>
          <p:nvPr/>
        </p:nvSpPr>
        <p:spPr>
          <a:xfrm>
            <a:off x="777240" y="3794760"/>
            <a:ext cx="10424160" cy="365760"/>
          </a:xfrm>
          <a:prstGeom prst="rect">
            <a:avLst/>
          </a:prstGeom>
          <a:noFill/>
        </p:spPr>
        <p:txBody>
          <a:bodyPr wrap="square" lIns="36576" tIns="36576" rIns="36576" bIns="36576" anchor="t">
            <a:spAutoFit/>
          </a:bodyPr>
          <a:lstStyle/>
          <a:p>
            <a:pPr algn="l">
              <a:spcAft>
                <a:spcPts val="600"/>
              </a:spcAft>
              <a:defRPr sz="1800" b="1">
                <a:solidFill>
                  <a:srgbClr val="142745"/>
                </a:solidFill>
                <a:latin typeface="Arial"/>
              </a:defRPr>
            </a:pPr>
            <a:r>
              <a:t>Practical team agreement</a:t>
            </a:r>
          </a:p>
        </p:txBody>
      </p:sp>
      <p:sp>
        <p:nvSpPr>
          <p:cNvPr id="21" name="Rounded Rectangle 20"/>
          <p:cNvSpPr/>
          <p:nvPr/>
        </p:nvSpPr>
        <p:spPr>
          <a:xfrm>
            <a:off x="777240" y="4434840"/>
            <a:ext cx="2468880" cy="914400"/>
          </a:xfrm>
          <a:prstGeom prst="roundRect">
            <a:avLst/>
          </a:prstGeom>
          <a:solidFill>
            <a:srgbClr val="FFFFFF"/>
          </a:solidFill>
          <a:ln>
            <a:solidFill>
              <a:srgbClr val="DC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14400" y="4572000"/>
            <a:ext cx="502920" cy="274320"/>
          </a:xfrm>
          <a:prstGeom prst="rect">
            <a:avLst/>
          </a:prstGeom>
          <a:noFill/>
        </p:spPr>
        <p:txBody>
          <a:bodyPr wrap="square" lIns="36576" tIns="36576" rIns="36576" bIns="36576" anchor="t">
            <a:spAutoFit/>
          </a:bodyPr>
          <a:lstStyle/>
          <a:p>
            <a:pPr algn="l">
              <a:spcAft>
                <a:spcPts val="600"/>
              </a:spcAft>
              <a:defRPr sz="1400" b="1">
                <a:solidFill>
                  <a:srgbClr val="009191"/>
                </a:solidFill>
                <a:latin typeface="Arial"/>
              </a:defRPr>
            </a:pPr>
            <a:r>
              <a:t>01</a:t>
            </a:r>
          </a:p>
        </p:txBody>
      </p:sp>
      <p:sp>
        <p:nvSpPr>
          <p:cNvPr id="23" name="TextBox 22"/>
          <p:cNvSpPr txBox="1"/>
          <p:nvPr/>
        </p:nvSpPr>
        <p:spPr>
          <a:xfrm>
            <a:off x="1399032" y="4572000"/>
            <a:ext cx="1737360" cy="502920"/>
          </a:xfrm>
          <a:prstGeom prst="rect">
            <a:avLst/>
          </a:prstGeom>
          <a:noFill/>
        </p:spPr>
        <p:txBody>
          <a:bodyPr wrap="square" lIns="36576" tIns="36576" rIns="36576" bIns="36576" anchor="t">
            <a:spAutoFit/>
          </a:bodyPr>
          <a:lstStyle/>
          <a:p>
            <a:pPr algn="l">
              <a:spcAft>
                <a:spcPts val="600"/>
              </a:spcAft>
              <a:defRPr sz="1300" b="1">
                <a:solidFill>
                  <a:srgbClr val="142745"/>
                </a:solidFill>
                <a:latin typeface="Arial"/>
              </a:defRPr>
            </a:pPr>
            <a:r>
              <a:t>Shared goals</a:t>
            </a:r>
          </a:p>
        </p:txBody>
      </p:sp>
      <p:sp>
        <p:nvSpPr>
          <p:cNvPr id="24" name="Rounded Rectangle 23"/>
          <p:cNvSpPr/>
          <p:nvPr/>
        </p:nvSpPr>
        <p:spPr>
          <a:xfrm>
            <a:off x="3593592" y="4434840"/>
            <a:ext cx="2468880" cy="914400"/>
          </a:xfrm>
          <a:prstGeom prst="roundRect">
            <a:avLst/>
          </a:prstGeom>
          <a:solidFill>
            <a:srgbClr val="FFFFFF"/>
          </a:solidFill>
          <a:ln>
            <a:solidFill>
              <a:srgbClr val="DC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3730752" y="4572000"/>
            <a:ext cx="502920" cy="274320"/>
          </a:xfrm>
          <a:prstGeom prst="rect">
            <a:avLst/>
          </a:prstGeom>
          <a:noFill/>
        </p:spPr>
        <p:txBody>
          <a:bodyPr wrap="square" lIns="36576" tIns="36576" rIns="36576" bIns="36576" anchor="t">
            <a:spAutoFit/>
          </a:bodyPr>
          <a:lstStyle/>
          <a:p>
            <a:pPr algn="l">
              <a:spcAft>
                <a:spcPts val="600"/>
              </a:spcAft>
              <a:defRPr sz="1400" b="1">
                <a:solidFill>
                  <a:srgbClr val="009191"/>
                </a:solidFill>
                <a:latin typeface="Arial"/>
              </a:defRPr>
            </a:pPr>
            <a:r>
              <a:t>02</a:t>
            </a:r>
          </a:p>
        </p:txBody>
      </p:sp>
      <p:sp>
        <p:nvSpPr>
          <p:cNvPr id="26" name="TextBox 25"/>
          <p:cNvSpPr txBox="1"/>
          <p:nvPr/>
        </p:nvSpPr>
        <p:spPr>
          <a:xfrm>
            <a:off x="4215384" y="4572000"/>
            <a:ext cx="1737360" cy="502920"/>
          </a:xfrm>
          <a:prstGeom prst="rect">
            <a:avLst/>
          </a:prstGeom>
          <a:noFill/>
        </p:spPr>
        <p:txBody>
          <a:bodyPr wrap="square" lIns="36576" tIns="36576" rIns="36576" bIns="36576" anchor="t">
            <a:spAutoFit/>
          </a:bodyPr>
          <a:lstStyle/>
          <a:p>
            <a:pPr algn="l">
              <a:spcAft>
                <a:spcPts val="600"/>
              </a:spcAft>
              <a:defRPr sz="1300" b="1">
                <a:solidFill>
                  <a:srgbClr val="142745"/>
                </a:solidFill>
                <a:latin typeface="Arial"/>
              </a:defRPr>
            </a:pPr>
            <a:r>
              <a:t>Clear role boundaries</a:t>
            </a:r>
          </a:p>
        </p:txBody>
      </p:sp>
      <p:sp>
        <p:nvSpPr>
          <p:cNvPr id="27" name="Rounded Rectangle 26"/>
          <p:cNvSpPr/>
          <p:nvPr/>
        </p:nvSpPr>
        <p:spPr>
          <a:xfrm>
            <a:off x="6409944" y="4434840"/>
            <a:ext cx="2468880" cy="914400"/>
          </a:xfrm>
          <a:prstGeom prst="roundRect">
            <a:avLst/>
          </a:prstGeom>
          <a:solidFill>
            <a:srgbClr val="FFFFFF"/>
          </a:solidFill>
          <a:ln>
            <a:solidFill>
              <a:srgbClr val="DC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547104" y="4572000"/>
            <a:ext cx="502920" cy="274320"/>
          </a:xfrm>
          <a:prstGeom prst="rect">
            <a:avLst/>
          </a:prstGeom>
          <a:noFill/>
        </p:spPr>
        <p:txBody>
          <a:bodyPr wrap="square" lIns="36576" tIns="36576" rIns="36576" bIns="36576" anchor="t">
            <a:spAutoFit/>
          </a:bodyPr>
          <a:lstStyle/>
          <a:p>
            <a:pPr algn="l">
              <a:spcAft>
                <a:spcPts val="600"/>
              </a:spcAft>
              <a:defRPr sz="1400" b="1">
                <a:solidFill>
                  <a:srgbClr val="009191"/>
                </a:solidFill>
                <a:latin typeface="Arial"/>
              </a:defRPr>
            </a:pPr>
            <a:r>
              <a:t>03</a:t>
            </a:r>
          </a:p>
        </p:txBody>
      </p:sp>
      <p:sp>
        <p:nvSpPr>
          <p:cNvPr id="29" name="TextBox 28"/>
          <p:cNvSpPr txBox="1"/>
          <p:nvPr/>
        </p:nvSpPr>
        <p:spPr>
          <a:xfrm>
            <a:off x="7031736" y="4572000"/>
            <a:ext cx="1737360" cy="502920"/>
          </a:xfrm>
          <a:prstGeom prst="rect">
            <a:avLst/>
          </a:prstGeom>
          <a:noFill/>
        </p:spPr>
        <p:txBody>
          <a:bodyPr wrap="square" lIns="36576" tIns="36576" rIns="36576" bIns="36576" anchor="t">
            <a:spAutoFit/>
          </a:bodyPr>
          <a:lstStyle/>
          <a:p>
            <a:pPr algn="l">
              <a:spcAft>
                <a:spcPts val="600"/>
              </a:spcAft>
              <a:defRPr sz="1300" b="1">
                <a:solidFill>
                  <a:srgbClr val="142745"/>
                </a:solidFill>
                <a:latin typeface="Arial"/>
              </a:defRPr>
            </a:pPr>
            <a:r>
              <a:t>Psychological safety</a:t>
            </a:r>
          </a:p>
        </p:txBody>
      </p:sp>
      <p:sp>
        <p:nvSpPr>
          <p:cNvPr id="30" name="Rounded Rectangle 29"/>
          <p:cNvSpPr/>
          <p:nvPr/>
        </p:nvSpPr>
        <p:spPr>
          <a:xfrm>
            <a:off x="9226296" y="4434840"/>
            <a:ext cx="2468880" cy="914400"/>
          </a:xfrm>
          <a:prstGeom prst="roundRect">
            <a:avLst/>
          </a:prstGeom>
          <a:solidFill>
            <a:srgbClr val="FFFFFF"/>
          </a:solidFill>
          <a:ln>
            <a:solidFill>
              <a:srgbClr val="DC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363456" y="4572000"/>
            <a:ext cx="502920" cy="274320"/>
          </a:xfrm>
          <a:prstGeom prst="rect">
            <a:avLst/>
          </a:prstGeom>
          <a:noFill/>
        </p:spPr>
        <p:txBody>
          <a:bodyPr wrap="square" lIns="36576" tIns="36576" rIns="36576" bIns="36576" anchor="t">
            <a:spAutoFit/>
          </a:bodyPr>
          <a:lstStyle/>
          <a:p>
            <a:pPr algn="l">
              <a:spcAft>
                <a:spcPts val="600"/>
              </a:spcAft>
              <a:defRPr sz="1400" b="1">
                <a:solidFill>
                  <a:srgbClr val="009191"/>
                </a:solidFill>
                <a:latin typeface="Arial"/>
              </a:defRPr>
            </a:pPr>
            <a:r>
              <a:t>04</a:t>
            </a:r>
          </a:p>
        </p:txBody>
      </p:sp>
      <p:sp>
        <p:nvSpPr>
          <p:cNvPr id="32" name="TextBox 31"/>
          <p:cNvSpPr txBox="1"/>
          <p:nvPr/>
        </p:nvSpPr>
        <p:spPr>
          <a:xfrm>
            <a:off x="9848088" y="4572000"/>
            <a:ext cx="1737360" cy="502920"/>
          </a:xfrm>
          <a:prstGeom prst="rect">
            <a:avLst/>
          </a:prstGeom>
          <a:noFill/>
        </p:spPr>
        <p:txBody>
          <a:bodyPr wrap="square" lIns="36576" tIns="36576" rIns="36576" bIns="36576" anchor="t">
            <a:spAutoFit/>
          </a:bodyPr>
          <a:lstStyle/>
          <a:p>
            <a:pPr algn="l">
              <a:spcAft>
                <a:spcPts val="600"/>
              </a:spcAft>
              <a:defRPr sz="1300" b="1">
                <a:solidFill>
                  <a:srgbClr val="142745"/>
                </a:solidFill>
                <a:latin typeface="Arial"/>
              </a:defRPr>
            </a:pPr>
            <a:r>
              <a:t>Learning from incidents</a:t>
            </a:r>
          </a:p>
        </p:txBody>
      </p:sp>
      <p:sp>
        <p:nvSpPr>
          <p:cNvPr id="33" name="TextBox 32"/>
          <p:cNvSpPr txBox="1"/>
          <p:nvPr/>
        </p:nvSpPr>
        <p:spPr>
          <a:xfrm>
            <a:off x="777240" y="5715000"/>
            <a:ext cx="10515600" cy="320040"/>
          </a:xfrm>
          <a:prstGeom prst="rect">
            <a:avLst/>
          </a:prstGeom>
          <a:noFill/>
        </p:spPr>
        <p:txBody>
          <a:bodyPr wrap="square" lIns="36576" tIns="36576" rIns="36576" bIns="36576" anchor="t">
            <a:spAutoFit/>
          </a:bodyPr>
          <a:lstStyle/>
          <a:p>
            <a:pPr algn="l">
              <a:spcAft>
                <a:spcPts val="600"/>
              </a:spcAft>
              <a:defRPr sz="1200" b="0">
                <a:solidFill>
                  <a:srgbClr val="5D6C7C"/>
                </a:solidFill>
                <a:latin typeface="Arial"/>
              </a:defRPr>
            </a:pPr>
            <a:r>
              <a:t>Leadership style should fit the situation: coaching and participation are valuable, while urgent safety decisions still require clear accountability.</a:t>
            </a:r>
          </a:p>
        </p:txBody>
      </p:sp>
      <p:sp>
        <p:nvSpPr>
          <p:cNvPr id="34" name="TextBox 33"/>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Boxall and Purcell (2016); Ulrich et al. (2012).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10972800" cy="566928"/>
          </a:xfrm>
          <a:prstGeom prst="rect">
            <a:avLst/>
          </a:prstGeom>
          <a:noFill/>
        </p:spPr>
        <p:txBody>
          <a:bodyPr wrap="none">
            <a:spAutoFit/>
          </a:bodyPr>
          <a:lstStyle/>
          <a:p>
            <a:pPr>
              <a:defRPr sz="2600" b="1">
                <a:solidFill>
                  <a:srgbClr val="142745"/>
                </a:solidFill>
                <a:latin typeface="Arial"/>
              </a:defRPr>
            </a:pPr>
            <a:r>
              <a:t>Implementation roadmap and expected benefits</a:t>
            </a:r>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11</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77240" y="1325880"/>
            <a:ext cx="1508760" cy="32004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First 30 days</a:t>
            </a:r>
          </a:p>
        </p:txBody>
      </p:sp>
      <p:sp>
        <p:nvSpPr>
          <p:cNvPr id="9" name="TextBox 8"/>
          <p:cNvSpPr txBox="1"/>
          <p:nvPr/>
        </p:nvSpPr>
        <p:spPr>
          <a:xfrm>
            <a:off x="2331720" y="1325880"/>
            <a:ext cx="1508760" cy="320040"/>
          </a:xfrm>
          <a:prstGeom prst="rect">
            <a:avLst/>
          </a:prstGeom>
          <a:noFill/>
        </p:spPr>
        <p:txBody>
          <a:bodyPr wrap="square" lIns="36576" tIns="36576" rIns="36576" bIns="36576" anchor="t">
            <a:spAutoFit/>
          </a:bodyPr>
          <a:lstStyle/>
          <a:p>
            <a:pPr algn="l">
              <a:spcAft>
                <a:spcPts val="600"/>
              </a:spcAft>
              <a:defRPr sz="1500" b="1">
                <a:solidFill>
                  <a:srgbClr val="142745"/>
                </a:solidFill>
                <a:latin typeface="Arial"/>
              </a:defRPr>
            </a:pPr>
            <a:r>
              <a:t>Diagnose</a:t>
            </a:r>
          </a:p>
        </p:txBody>
      </p:sp>
      <p:sp>
        <p:nvSpPr>
          <p:cNvPr id="10" name="TextBox 9"/>
          <p:cNvSpPr txBox="1"/>
          <p:nvPr/>
        </p:nvSpPr>
        <p:spPr>
          <a:xfrm>
            <a:off x="3977639" y="1325880"/>
            <a:ext cx="7040880" cy="502920"/>
          </a:xfrm>
          <a:prstGeom prst="rect">
            <a:avLst/>
          </a:prstGeom>
          <a:noFill/>
        </p:spPr>
        <p:txBody>
          <a:bodyPr wrap="square" lIns="36576" tIns="36576" rIns="36576" bIns="36576" anchor="t">
            <a:spAutoFit/>
          </a:bodyPr>
          <a:lstStyle/>
          <a:p>
            <a:r>
              <a:rPr sz="1150"/>
              <a:t>Baseline vacancies, turnover, absence, skills and engagement; listen to staff. Owner: HR Director.</a:t>
            </a:r>
          </a:p>
        </p:txBody>
      </p:sp>
      <p:sp>
        <p:nvSpPr>
          <p:cNvPr id="11" name="Rectangle 10"/>
          <p:cNvSpPr/>
          <p:nvPr/>
        </p:nvSpPr>
        <p:spPr>
          <a:xfrm>
            <a:off x="896112" y="1737360"/>
            <a:ext cx="22860" cy="502920"/>
          </a:xfrm>
          <a:prstGeom prst="rect">
            <a:avLst/>
          </a:prstGeom>
          <a:solidFill>
            <a:srgbClr val="BECFD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777240" y="2313432"/>
            <a:ext cx="1508760" cy="32004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Days 31–60</a:t>
            </a:r>
          </a:p>
        </p:txBody>
      </p:sp>
      <p:sp>
        <p:nvSpPr>
          <p:cNvPr id="13" name="TextBox 12"/>
          <p:cNvSpPr txBox="1"/>
          <p:nvPr/>
        </p:nvSpPr>
        <p:spPr>
          <a:xfrm>
            <a:off x="2331720" y="2313432"/>
            <a:ext cx="1508760" cy="320040"/>
          </a:xfrm>
          <a:prstGeom prst="rect">
            <a:avLst/>
          </a:prstGeom>
          <a:noFill/>
        </p:spPr>
        <p:txBody>
          <a:bodyPr wrap="square" lIns="36576" tIns="36576" rIns="36576" bIns="36576" anchor="t">
            <a:spAutoFit/>
          </a:bodyPr>
          <a:lstStyle/>
          <a:p>
            <a:pPr algn="l">
              <a:spcAft>
                <a:spcPts val="600"/>
              </a:spcAft>
              <a:defRPr sz="1500" b="1">
                <a:solidFill>
                  <a:srgbClr val="142745"/>
                </a:solidFill>
                <a:latin typeface="Arial"/>
              </a:defRPr>
            </a:pPr>
            <a:r>
              <a:t>Pilot</a:t>
            </a:r>
          </a:p>
        </p:txBody>
      </p:sp>
      <p:sp>
        <p:nvSpPr>
          <p:cNvPr id="14" name="TextBox 13"/>
          <p:cNvSpPr txBox="1"/>
          <p:nvPr/>
        </p:nvSpPr>
        <p:spPr>
          <a:xfrm>
            <a:off x="3977639" y="2313432"/>
            <a:ext cx="7040880" cy="502920"/>
          </a:xfrm>
          <a:prstGeom prst="rect">
            <a:avLst/>
          </a:prstGeom>
          <a:noFill/>
        </p:spPr>
        <p:txBody>
          <a:bodyPr wrap="square" lIns="36576" tIns="36576" rIns="36576" bIns="36576" anchor="t">
            <a:spAutoFit/>
          </a:bodyPr>
          <a:lstStyle/>
          <a:p>
            <a:r>
              <a:rPr sz="1150"/>
              <a:t>Pilot blended recruitment, structured selection and digital skills pathway. Owners: Recruitment Lead and Learning &amp; Development Lead.</a:t>
            </a:r>
          </a:p>
        </p:txBody>
      </p:sp>
      <p:sp>
        <p:nvSpPr>
          <p:cNvPr id="15" name="Rectangle 14"/>
          <p:cNvSpPr/>
          <p:nvPr/>
        </p:nvSpPr>
        <p:spPr>
          <a:xfrm>
            <a:off x="896112" y="2724912"/>
            <a:ext cx="22860" cy="502920"/>
          </a:xfrm>
          <a:prstGeom prst="rect">
            <a:avLst/>
          </a:prstGeom>
          <a:solidFill>
            <a:srgbClr val="BECFD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77240" y="3300984"/>
            <a:ext cx="1508760" cy="32004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Days 61–90</a:t>
            </a:r>
          </a:p>
        </p:txBody>
      </p:sp>
      <p:sp>
        <p:nvSpPr>
          <p:cNvPr id="17" name="TextBox 16"/>
          <p:cNvSpPr txBox="1"/>
          <p:nvPr/>
        </p:nvSpPr>
        <p:spPr>
          <a:xfrm>
            <a:off x="2331720" y="3300984"/>
            <a:ext cx="1508760" cy="320040"/>
          </a:xfrm>
          <a:prstGeom prst="rect">
            <a:avLst/>
          </a:prstGeom>
          <a:noFill/>
        </p:spPr>
        <p:txBody>
          <a:bodyPr wrap="square" lIns="36576" tIns="36576" rIns="36576" bIns="36576" anchor="t">
            <a:spAutoFit/>
          </a:bodyPr>
          <a:lstStyle/>
          <a:p>
            <a:pPr algn="l">
              <a:spcAft>
                <a:spcPts val="600"/>
              </a:spcAft>
              <a:defRPr sz="1500" b="1">
                <a:solidFill>
                  <a:srgbClr val="142745"/>
                </a:solidFill>
                <a:latin typeface="Arial"/>
              </a:defRPr>
            </a:pPr>
            <a:r>
              <a:t>Review</a:t>
            </a:r>
          </a:p>
        </p:txBody>
      </p:sp>
      <p:sp>
        <p:nvSpPr>
          <p:cNvPr id="18" name="TextBox 17"/>
          <p:cNvSpPr txBox="1"/>
          <p:nvPr/>
        </p:nvSpPr>
        <p:spPr>
          <a:xfrm>
            <a:off x="3977639" y="3300984"/>
            <a:ext cx="7040880" cy="502920"/>
          </a:xfrm>
          <a:prstGeom prst="rect">
            <a:avLst/>
          </a:prstGeom>
          <a:noFill/>
        </p:spPr>
        <p:txBody>
          <a:bodyPr wrap="square" lIns="36576" tIns="36576" rIns="36576" bIns="36576" anchor="t">
            <a:spAutoFit/>
          </a:bodyPr>
          <a:lstStyle/>
          <a:p>
            <a:r>
              <a:rPr sz="1150"/>
              <a:t>Review candidate quality, signed-off competence, workload signals and staff feedback against baseline. Owner: People Analytics Lead with Clinical Operations.</a:t>
            </a:r>
          </a:p>
        </p:txBody>
      </p:sp>
      <p:sp>
        <p:nvSpPr>
          <p:cNvPr id="19" name="Rectangle 18"/>
          <p:cNvSpPr/>
          <p:nvPr/>
        </p:nvSpPr>
        <p:spPr>
          <a:xfrm>
            <a:off x="896112" y="3712464"/>
            <a:ext cx="22860" cy="502920"/>
          </a:xfrm>
          <a:prstGeom prst="rect">
            <a:avLst/>
          </a:prstGeom>
          <a:solidFill>
            <a:srgbClr val="BECFD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77240" y="4288536"/>
            <a:ext cx="1508760" cy="320040"/>
          </a:xfrm>
          <a:prstGeom prst="rect">
            <a:avLst/>
          </a:prstGeom>
          <a:noFill/>
        </p:spPr>
        <p:txBody>
          <a:bodyPr wrap="square" lIns="36576" tIns="36576" rIns="36576" bIns="36576" anchor="t">
            <a:spAutoFit/>
          </a:bodyPr>
          <a:lstStyle/>
          <a:p>
            <a:pPr algn="l">
              <a:spcAft>
                <a:spcPts val="600"/>
              </a:spcAft>
              <a:defRPr sz="1300" b="1">
                <a:solidFill>
                  <a:srgbClr val="009191"/>
                </a:solidFill>
                <a:latin typeface="Arial"/>
              </a:defRPr>
            </a:pPr>
            <a:r>
              <a:t>Ongoing</a:t>
            </a:r>
          </a:p>
        </p:txBody>
      </p:sp>
      <p:sp>
        <p:nvSpPr>
          <p:cNvPr id="21" name="TextBox 20"/>
          <p:cNvSpPr txBox="1"/>
          <p:nvPr/>
        </p:nvSpPr>
        <p:spPr>
          <a:xfrm>
            <a:off x="2331720" y="4288536"/>
            <a:ext cx="1508760" cy="320040"/>
          </a:xfrm>
          <a:prstGeom prst="rect">
            <a:avLst/>
          </a:prstGeom>
          <a:noFill/>
        </p:spPr>
        <p:txBody>
          <a:bodyPr wrap="square" lIns="36576" tIns="36576" rIns="36576" bIns="36576" anchor="t">
            <a:spAutoFit/>
          </a:bodyPr>
          <a:lstStyle/>
          <a:p>
            <a:pPr algn="l">
              <a:spcAft>
                <a:spcPts val="600"/>
              </a:spcAft>
              <a:defRPr sz="1500" b="1">
                <a:solidFill>
                  <a:srgbClr val="142745"/>
                </a:solidFill>
                <a:latin typeface="Arial"/>
              </a:defRPr>
            </a:pPr>
            <a:r>
              <a:t>Scale &amp; improve</a:t>
            </a:r>
          </a:p>
        </p:txBody>
      </p:sp>
      <p:sp>
        <p:nvSpPr>
          <p:cNvPr id="22" name="TextBox 21"/>
          <p:cNvSpPr txBox="1"/>
          <p:nvPr/>
        </p:nvSpPr>
        <p:spPr>
          <a:xfrm>
            <a:off x="3977639" y="4288536"/>
            <a:ext cx="7040880" cy="502920"/>
          </a:xfrm>
          <a:prstGeom prst="rect">
            <a:avLst/>
          </a:prstGeom>
          <a:noFill/>
        </p:spPr>
        <p:txBody>
          <a:bodyPr wrap="square" lIns="36576" tIns="36576" rIns="36576" bIns="36576" anchor="t">
            <a:spAutoFit/>
          </a:bodyPr>
          <a:lstStyle/>
          <a:p>
            <a:r>
              <a:rPr sz="1150"/>
              <a:t>Scale what works, revise weak measures and report quarterly to the Executive Board. Owner: HR Director; service leads accountable for delivery.</a:t>
            </a:r>
          </a:p>
        </p:txBody>
      </p:sp>
      <p:sp>
        <p:nvSpPr>
          <p:cNvPr id="23" name="TextBox 22"/>
          <p:cNvSpPr txBox="1"/>
          <p:nvPr/>
        </p:nvSpPr>
        <p:spPr>
          <a:xfrm>
            <a:off x="777240" y="5440680"/>
            <a:ext cx="10698480" cy="594360"/>
          </a:xfrm>
          <a:prstGeom prst="rect">
            <a:avLst/>
          </a:prstGeom>
          <a:noFill/>
        </p:spPr>
        <p:txBody>
          <a:bodyPr wrap="square" lIns="36576" tIns="36576" rIns="36576" bIns="36576" anchor="t">
            <a:spAutoFit/>
          </a:bodyPr>
          <a:lstStyle/>
          <a:p>
            <a:r>
              <a:rPr sz="1500"/>
              <a:t>Board decision requested: sponsor the 90-day people plan, assign named owners, approve baseline measures and review progress quarterly.</a:t>
            </a:r>
          </a:p>
        </p:txBody>
      </p:sp>
      <p:sp>
        <p:nvSpPr>
          <p:cNvPr id="24" name="TextBox 23"/>
          <p:cNvSpPr txBox="1"/>
          <p:nvPr/>
        </p:nvSpPr>
        <p:spPr>
          <a:xfrm>
            <a:off x="411480" y="6510528"/>
            <a:ext cx="11292840" cy="201168"/>
          </a:xfrm>
          <a:prstGeom prst="rect">
            <a:avLst/>
          </a:prstGeom>
          <a:noFill/>
        </p:spPr>
        <p:txBody>
          <a:bodyPr wrap="none" lIns="0" tIns="0" rIns="0" bIns="0" anchor="ctr">
            <a:spAutoFit/>
          </a:bodyPr>
          <a:lstStyle/>
          <a:p>
            <a:pPr algn="l"/>
            <a:r>
              <a:rPr sz="800">
                <a:solidFill>
                  <a:srgbClr val="64748B"/>
                </a:solidFill>
                <a:latin typeface="Arial"/>
              </a:rPr>
              <a:t>Sources: CIPD (2025); Armstrong and Taylor (2023).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8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66928" y="566928"/>
            <a:ext cx="2095445" cy="492443"/>
          </a:xfrm>
          <a:prstGeom prst="rect">
            <a:avLst/>
          </a:prstGeom>
          <a:noFill/>
        </p:spPr>
        <p:txBody>
          <a:bodyPr wrap="none">
            <a:spAutoFit/>
          </a:bodyPr>
          <a:lstStyle/>
          <a:p>
            <a:pPr>
              <a:defRPr sz="2600" b="1">
                <a:solidFill>
                  <a:srgbClr val="142745"/>
                </a:solidFill>
                <a:latin typeface="Arial"/>
              </a:defRPr>
            </a:pPr>
            <a:r>
              <a:rPr dirty="0"/>
              <a:t>References</a:t>
            </a:r>
            <a:r>
              <a:rPr lang="en-GB" dirty="0"/>
              <a:t>:</a:t>
            </a:r>
            <a:endParaRPr dirty="0"/>
          </a:p>
        </p:txBody>
      </p:sp>
      <p:sp>
        <p:nvSpPr>
          <p:cNvPr id="6" name="TextBox 5"/>
          <p:cNvSpPr txBox="1"/>
          <p:nvPr/>
        </p:nvSpPr>
        <p:spPr>
          <a:xfrm>
            <a:off x="11064240" y="6510528"/>
            <a:ext cx="548640" cy="182880"/>
          </a:xfrm>
          <a:prstGeom prst="rect">
            <a:avLst/>
          </a:prstGeom>
          <a:noFill/>
        </p:spPr>
        <p:txBody>
          <a:bodyPr wrap="none">
            <a:spAutoFit/>
          </a:bodyPr>
          <a:lstStyle/>
          <a:p>
            <a:pPr>
              <a:defRPr sz="900">
                <a:solidFill>
                  <a:srgbClr val="5D6C7C"/>
                </a:solidFill>
                <a:latin typeface="Arial"/>
              </a:defRPr>
            </a:pPr>
            <a:r>
              <a:t>12</a:t>
            </a:r>
          </a:p>
        </p:txBody>
      </p:sp>
      <p:sp>
        <p:nvSpPr>
          <p:cNvPr id="7" name="Rectangle 6"/>
          <p:cNvSpPr/>
          <p:nvPr/>
        </p:nvSpPr>
        <p:spPr>
          <a:xfrm>
            <a:off x="566928" y="6400800"/>
            <a:ext cx="10972800" cy="13716"/>
          </a:xfrm>
          <a:prstGeom prst="rect">
            <a:avLst/>
          </a:prstGeom>
          <a:solidFill>
            <a:srgbClr val="DCE4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298448"/>
            <a:ext cx="5394960" cy="4526280"/>
          </a:xfrm>
          <a:prstGeom prst="rect">
            <a:avLst/>
          </a:prstGeom>
          <a:noFill/>
        </p:spPr>
        <p:txBody>
          <a:bodyPr wrap="square" lIns="36576" tIns="36576" rIns="36576" bIns="36576" anchor="t">
            <a:spAutoFit/>
          </a:bodyPr>
          <a:lstStyle/>
          <a:p>
            <a:pPr algn="l">
              <a:spcAft>
                <a:spcPts val="800"/>
              </a:spcAft>
              <a:defRPr sz="900" b="0">
                <a:solidFill>
                  <a:srgbClr val="263445"/>
                </a:solidFill>
                <a:latin typeface="Arial"/>
              </a:defRPr>
            </a:pPr>
            <a:r>
              <a:t>CIPD (2025) ‘Workforce planning’. Available at: https://www.cipd.org/uk/knowledge/factsheets/workforce-planning-factsheet/ (Accessed: 11 October 2026).</a:t>
            </a:r>
          </a:p>
          <a:p>
            <a:pPr>
              <a:spcAft>
                <a:spcPts val="800"/>
              </a:spcAft>
              <a:defRPr sz="900">
                <a:solidFill>
                  <a:srgbClr val="263445"/>
                </a:solidFill>
                <a:latin typeface="Arial"/>
              </a:defRPr>
            </a:pPr>
            <a:r>
              <a:t>Deci, E.L. and Ryan, R.M. (2000) ‘The “what” and “why” of goal pursuits: Human needs and the self-determination of behavior’, Psychological Inquiry, 11(4), pp. 227–268. Available at: https://doi.org/10.1207/S15327965PLI1104_01.</a:t>
            </a:r>
          </a:p>
          <a:p>
            <a:pPr>
              <a:spcAft>
                <a:spcPts val="800"/>
              </a:spcAft>
              <a:defRPr sz="900">
                <a:solidFill>
                  <a:srgbClr val="263445"/>
                </a:solidFill>
                <a:latin typeface="Arial"/>
              </a:defRPr>
            </a:pPr>
            <a:r>
              <a:t>Herzberg, F., Mausner, B. and Snyderman, B.B. (1959) The Motivation to Work. 2nd edn. New York: John Wiley &amp; Sons.</a:t>
            </a:r>
          </a:p>
          <a:p>
            <a:pPr>
              <a:spcAft>
                <a:spcPts val="800"/>
              </a:spcAft>
              <a:defRPr sz="900">
                <a:solidFill>
                  <a:srgbClr val="263445"/>
                </a:solidFill>
                <a:latin typeface="Arial"/>
              </a:defRPr>
            </a:pPr>
            <a:r>
              <a:t>Schmidt, F.L. and Hunter, J.E. (1998) ‘The validity and utility of selection methods in personnel psychology’, Psychological Bulletin, 124(2), pp. 262–274. Available at: https://doi.org/10.1037/0033-2909.124.2.262.</a:t>
            </a:r>
          </a:p>
          <a:p>
            <a:pPr>
              <a:spcAft>
                <a:spcPts val="800"/>
              </a:spcAft>
              <a:defRPr sz="900">
                <a:solidFill>
                  <a:srgbClr val="263445"/>
                </a:solidFill>
                <a:latin typeface="Arial"/>
              </a:defRPr>
            </a:pPr>
            <a:r>
              <a:t>World Health Organization (2019) ‘Burn-out an “occupational phenomenon”: International Classification of Diseases’. Available at: https://www.who.int/news/item/28-05-2019-burn-out-an-occupational-phenomenon (Accessed: 11 October 2026).</a:t>
            </a:r>
          </a:p>
        </p:txBody>
      </p:sp>
      <p:sp>
        <p:nvSpPr>
          <p:cNvPr id="9" name="TextBox 8"/>
          <p:cNvSpPr txBox="1"/>
          <p:nvPr/>
        </p:nvSpPr>
        <p:spPr>
          <a:xfrm>
            <a:off x="6263640" y="1298448"/>
            <a:ext cx="5166360" cy="4526280"/>
          </a:xfrm>
          <a:prstGeom prst="rect">
            <a:avLst/>
          </a:prstGeom>
          <a:noFill/>
        </p:spPr>
        <p:txBody>
          <a:bodyPr wrap="square" lIns="36576" tIns="36576" rIns="36576" bIns="36576" anchor="t">
            <a:spAutoFit/>
          </a:bodyPr>
          <a:lstStyle/>
          <a:p>
            <a:pPr algn="l">
              <a:spcAft>
                <a:spcPts val="800"/>
              </a:spcAft>
              <a:defRPr sz="900" b="0">
                <a:solidFill>
                  <a:srgbClr val="263445"/>
                </a:solidFill>
                <a:latin typeface="Arial"/>
              </a:defRPr>
            </a:pPr>
            <a:r>
              <a:t>Armstrong, M. and Taylor, S. (2023) Armstrong’s Handbook of Human Resource Management Practice. 16th edn. London: Kogan Page.</a:t>
            </a:r>
          </a:p>
          <a:p>
            <a:pPr>
              <a:spcAft>
                <a:spcPts val="800"/>
              </a:spcAft>
              <a:defRPr sz="900">
                <a:solidFill>
                  <a:srgbClr val="263445"/>
                </a:solidFill>
                <a:latin typeface="Arial"/>
              </a:defRPr>
            </a:pPr>
            <a:r>
              <a:t>Boxall, P. and Purcell, J. (2016) Strategy and Human Resource Management. 4th edn. London: Palgrave Macmillan.</a:t>
            </a:r>
          </a:p>
          <a:p>
            <a:pPr>
              <a:spcAft>
                <a:spcPts val="800"/>
              </a:spcAft>
              <a:defRPr sz="900">
                <a:solidFill>
                  <a:srgbClr val="263445"/>
                </a:solidFill>
                <a:latin typeface="Arial"/>
              </a:defRPr>
            </a:pPr>
            <a:r>
              <a:t>Maslach, C. and Leiter, M.P. (2016) ‘Understanding the burnout experience: recent research and its implications for psychiatry’, World Psychiatry, 15(2), pp. 103–111. Available at: https://doi.org/10.1002/wps.20311.</a:t>
            </a:r>
          </a:p>
          <a:p>
            <a:pPr>
              <a:spcAft>
                <a:spcPts val="800"/>
              </a:spcAft>
              <a:defRPr sz="900">
                <a:solidFill>
                  <a:srgbClr val="263445"/>
                </a:solidFill>
                <a:latin typeface="Arial"/>
              </a:defRPr>
            </a:pPr>
            <a:r>
              <a:t>Ulrich, D., Younger, J., Brockbank, W. and Ulrich, M. (2012) HR from the Outside In: Six Competencies for the Future of Human Resources. New York: McGraw-Hill.</a:t>
            </a:r>
          </a:p>
          <a:p>
            <a:pPr>
              <a:spcAft>
                <a:spcPts val="800"/>
              </a:spcAft>
              <a:defRPr sz="900">
                <a:solidFill>
                  <a:srgbClr val="263445"/>
                </a:solidFill>
                <a:latin typeface="Arial"/>
              </a:defRPr>
            </a:pPr>
            <a:r>
              <a:t>Equality Act 2010, c. 15. Available at: https://www.legislation.gov.uk/ukpga/2010/15/contents (Accessed: 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3293</Words>
  <Application>Microsoft Office PowerPoint</Application>
  <PresentationFormat>Widescreen</PresentationFormat>
  <Paragraphs>221</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fathimahz38@outlook.com</cp:lastModifiedBy>
  <cp:revision>4</cp:revision>
  <dcterms:created xsi:type="dcterms:W3CDTF">2013-01-27T09:14:16Z</dcterms:created>
  <dcterms:modified xsi:type="dcterms:W3CDTF">2026-10-16T10:44:36Z</dcterms:modified>
  <cp:category/>
</cp:coreProperties>
</file>