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9CB4-8ADA-7B82-90AD-41776E7045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A0D7F9-4BBF-8C10-DB37-F63AAE87B4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17F32F-8F72-1494-AE21-3851C6B7175A}"/>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0C2C493B-9C28-C45C-0C9F-00A7CFED43B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66DD06-4B66-D554-2C00-4FA39264881A}"/>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152790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2AD75-78BE-F39F-9712-B44E057925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543C39-F034-0382-2A71-D6C8C64479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781A1-BD7D-FFF9-9877-AC6F2B69CC8F}"/>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DD66ADDD-3DAB-FA76-32CD-D516871F7E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B8630B-FB1A-8D58-D165-538D5881BA55}"/>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243698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5339-C849-1965-4AFE-59DC1D41DD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D64EBB-E136-F140-6D76-3317DB5701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5C1A77-116F-B78D-928D-229FCF40B050}"/>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CF535FCD-A46B-5CA1-0124-5357E0CE0CB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005646-A0C4-18B6-B901-5DA44E350C99}"/>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190172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4F09-F6C5-837F-DEAB-36D2F0A0E6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450473-CF0C-F52D-7775-5E71EFFEE3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123234-B6FC-7AE1-D2C2-5672A39EA4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08AA3E-C8A9-C253-321F-734BE4883E21}"/>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6" name="Footer Placeholder 5">
            <a:extLst>
              <a:ext uri="{FF2B5EF4-FFF2-40B4-BE49-F238E27FC236}">
                <a16:creationId xmlns:a16="http://schemas.microsoft.com/office/drawing/2014/main" id="{C357D07C-A583-8CD9-7734-7494113F5D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3474224-98C2-CBC4-0B94-7E678EC2A2F8}"/>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426050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9B51-F5CB-6678-7644-E3C62E10D1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3E7009-5423-18BD-906F-7E4BD48F4E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19B970-9F3C-2622-D143-5503887D80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DFF718-8545-0466-B99B-15185DCBAA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2C65CC-86BC-2508-2FDC-F86CCD2027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D25FBD-654E-422B-08FB-C85B75BDE840}"/>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8" name="Footer Placeholder 7">
            <a:extLst>
              <a:ext uri="{FF2B5EF4-FFF2-40B4-BE49-F238E27FC236}">
                <a16:creationId xmlns:a16="http://schemas.microsoft.com/office/drawing/2014/main" id="{3B376C2C-88AD-D09E-4C53-8F4F7DA3BC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BD51AFA-19EC-348C-1F7E-22B39D959ED0}"/>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307948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A6777-B788-4E72-2EB0-65571046D7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370429-2DAA-D2D3-B2DA-214CDA4323CD}"/>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4" name="Footer Placeholder 3">
            <a:extLst>
              <a:ext uri="{FF2B5EF4-FFF2-40B4-BE49-F238E27FC236}">
                <a16:creationId xmlns:a16="http://schemas.microsoft.com/office/drawing/2014/main" id="{D2248C2E-675B-0F31-6CD8-C28E531139F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8926204-A5B2-4D50-C09F-DCF7BEE94123}"/>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3937979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1BA158-FDA7-E009-E42E-EAA49F4B769E}"/>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3" name="Footer Placeholder 2">
            <a:extLst>
              <a:ext uri="{FF2B5EF4-FFF2-40B4-BE49-F238E27FC236}">
                <a16:creationId xmlns:a16="http://schemas.microsoft.com/office/drawing/2014/main" id="{1BCBA501-1523-6977-C303-1942F59B707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226CAA6-DED2-66B2-9593-055CCD0D63DF}"/>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164335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C3A99-70B4-49FE-33CE-0AAD9D7F94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1DC3AE-7456-B317-0610-7334862DF8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0713C-AB4A-ECBA-D6A9-9D271BF244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993374-E349-FC78-4CB7-75228A00A173}"/>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6" name="Footer Placeholder 5">
            <a:extLst>
              <a:ext uri="{FF2B5EF4-FFF2-40B4-BE49-F238E27FC236}">
                <a16:creationId xmlns:a16="http://schemas.microsoft.com/office/drawing/2014/main" id="{104A6161-C566-99FF-B7C9-54E073FA427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28395-8856-404E-DF99-29F1BF3379F9}"/>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3569415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ECAB-C184-9074-78FA-3C720DCB11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E3315B-1874-B725-EF47-9C6D4E4EF4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053CA86-A7FE-E130-6FD8-BA8DC4A1E7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95036D-25F9-8CD6-D1B3-3D6765160D72}"/>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6" name="Footer Placeholder 5">
            <a:extLst>
              <a:ext uri="{FF2B5EF4-FFF2-40B4-BE49-F238E27FC236}">
                <a16:creationId xmlns:a16="http://schemas.microsoft.com/office/drawing/2014/main" id="{9B957A1B-6559-1C03-F5F0-139B539856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F6A4C64-A7B5-A923-B353-30DD9FD008A9}"/>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1150721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4890-9E01-5BDA-7328-B975F65A50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857B75-947A-271E-2B73-88A86FE354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77D3A0-80B2-B1F5-DD89-21B3F8001EE7}"/>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BA65EFC2-7F36-1D80-6AC3-26ECAB5F407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90CE98-9888-893D-04E3-4D24D55FFA1B}"/>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1271816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BA6291-8AB9-B6FF-A50B-332BF4C8A4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876526-D98B-D30F-F7FF-4ADCCF9F96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3B06B2-BAD5-54DD-F0CD-A359DF086531}"/>
              </a:ext>
            </a:extLst>
          </p:cNvPr>
          <p:cNvSpPr>
            <a:spLocks noGrp="1"/>
          </p:cNvSpPr>
          <p:nvPr>
            <p:ph type="dt" sz="half" idx="10"/>
          </p:nvPr>
        </p:nvSpPr>
        <p:spPr/>
        <p:txBody>
          <a:body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C7DBAEEA-EFE1-045F-9CA6-20A6DACD3D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A1E9BE-BC54-D436-BD0B-DA2AB8E8DDF2}"/>
              </a:ext>
            </a:extLst>
          </p:cNvPr>
          <p:cNvSpPr>
            <a:spLocks noGrp="1"/>
          </p:cNvSpPr>
          <p:nvPr>
            <p:ph type="sldNum" sz="quarter" idx="12"/>
          </p:nvPr>
        </p:nvSpPr>
        <p:spPr/>
        <p:txBody>
          <a:bodyPr/>
          <a:lstStyle/>
          <a:p>
            <a:fld id="{591FDF21-A12E-4CAF-B8C2-BCD13216FC0A}" type="slidenum">
              <a:rPr lang="en-GB" smtClean="0"/>
              <a:t>‹#›</a:t>
            </a:fld>
            <a:endParaRPr lang="en-GB" dirty="0"/>
          </a:p>
        </p:txBody>
      </p:sp>
    </p:spTree>
    <p:extLst>
      <p:ext uri="{BB962C8B-B14F-4D97-AF65-F5344CB8AC3E}">
        <p14:creationId xmlns:p14="http://schemas.microsoft.com/office/powerpoint/2010/main" val="2090678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8D12F2-0A8A-553A-D923-208403C1F2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A45DD3-5948-86C2-E93E-C6695F209E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554AF-1115-BEEE-B26A-673268EE41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38C2F3-0BAD-415E-9C37-958D9D61DFB9}" type="datetimeFigureOut">
              <a:rPr lang="en-GB" smtClean="0"/>
              <a:t>15/01/2025</a:t>
            </a:fld>
            <a:endParaRPr lang="en-GB" dirty="0"/>
          </a:p>
        </p:txBody>
      </p:sp>
      <p:sp>
        <p:nvSpPr>
          <p:cNvPr id="5" name="Footer Placeholder 4">
            <a:extLst>
              <a:ext uri="{FF2B5EF4-FFF2-40B4-BE49-F238E27FC236}">
                <a16:creationId xmlns:a16="http://schemas.microsoft.com/office/drawing/2014/main" id="{588E75E9-A5C0-37DF-B361-07F142B62A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6C895C1B-5FC0-E38C-AE95-EF33E93306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91FDF21-A12E-4CAF-B8C2-BCD13216FC0A}" type="slidenum">
              <a:rPr lang="en-GB" smtClean="0"/>
              <a:t>‹#›</a:t>
            </a:fld>
            <a:endParaRPr lang="en-GB" dirty="0"/>
          </a:p>
        </p:txBody>
      </p:sp>
    </p:spTree>
    <p:extLst>
      <p:ext uri="{BB962C8B-B14F-4D97-AF65-F5344CB8AC3E}">
        <p14:creationId xmlns:p14="http://schemas.microsoft.com/office/powerpoint/2010/main" val="2713867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47ACA36-00B7-92CF-26A3-19050A6D51E5}"/>
              </a:ext>
            </a:extLst>
          </p:cNvPr>
          <p:cNvSpPr>
            <a:spLocks noGrp="1"/>
          </p:cNvSpPr>
          <p:nvPr>
            <p:ph type="subTitle" idx="1"/>
          </p:nvPr>
        </p:nvSpPr>
        <p:spPr>
          <a:xfrm>
            <a:off x="1455906" y="87549"/>
            <a:ext cx="9144000" cy="924342"/>
          </a:xfrm>
          <a:custGeom>
            <a:avLst/>
            <a:gdLst>
              <a:gd name="connsiteX0" fmla="*/ 0 w 9144000"/>
              <a:gd name="connsiteY0" fmla="*/ 0 h 924342"/>
              <a:gd name="connsiteX1" fmla="*/ 9144000 w 9144000"/>
              <a:gd name="connsiteY1" fmla="*/ 0 h 924342"/>
              <a:gd name="connsiteX2" fmla="*/ 9144000 w 9144000"/>
              <a:gd name="connsiteY2" fmla="*/ 924342 h 924342"/>
              <a:gd name="connsiteX3" fmla="*/ 0 w 9144000"/>
              <a:gd name="connsiteY3" fmla="*/ 924342 h 924342"/>
              <a:gd name="connsiteX4" fmla="*/ 0 w 9144000"/>
              <a:gd name="connsiteY4" fmla="*/ 0 h 924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924342" fill="none" extrusionOk="0">
                <a:moveTo>
                  <a:pt x="0" y="0"/>
                </a:moveTo>
                <a:cubicBezTo>
                  <a:pt x="943263" y="-33775"/>
                  <a:pt x="5746983" y="138873"/>
                  <a:pt x="9144000" y="0"/>
                </a:cubicBezTo>
                <a:cubicBezTo>
                  <a:pt x="9171387" y="215101"/>
                  <a:pt x="9101775" y="466856"/>
                  <a:pt x="9144000" y="924342"/>
                </a:cubicBezTo>
                <a:cubicBezTo>
                  <a:pt x="7472363" y="787012"/>
                  <a:pt x="3043333" y="786486"/>
                  <a:pt x="0" y="924342"/>
                </a:cubicBezTo>
                <a:cubicBezTo>
                  <a:pt x="70129" y="504591"/>
                  <a:pt x="-37630" y="200458"/>
                  <a:pt x="0" y="0"/>
                </a:cubicBezTo>
                <a:close/>
              </a:path>
              <a:path w="9144000" h="924342" stroke="0" extrusionOk="0">
                <a:moveTo>
                  <a:pt x="0" y="0"/>
                </a:moveTo>
                <a:cubicBezTo>
                  <a:pt x="4014005" y="-101487"/>
                  <a:pt x="6027421" y="-162162"/>
                  <a:pt x="9144000" y="0"/>
                </a:cubicBezTo>
                <a:cubicBezTo>
                  <a:pt x="9186547" y="438098"/>
                  <a:pt x="9226899" y="782036"/>
                  <a:pt x="9144000" y="924342"/>
                </a:cubicBezTo>
                <a:cubicBezTo>
                  <a:pt x="6807616" y="974407"/>
                  <a:pt x="3071345" y="765893"/>
                  <a:pt x="0" y="924342"/>
                </a:cubicBezTo>
                <a:cubicBezTo>
                  <a:pt x="-29659" y="535663"/>
                  <a:pt x="-47296" y="289914"/>
                  <a:pt x="0" y="0"/>
                </a:cubicBezTo>
                <a:close/>
              </a:path>
            </a:pathLst>
          </a:custGeom>
          <a:ln>
            <a:solidFill>
              <a:srgbClr val="FF0000"/>
            </a:solidFill>
            <a:extLst>
              <a:ext uri="{C807C97D-BFC1-408E-A445-0C87EB9F89A2}">
                <ask:lineSketchStyleProps xmlns:ask="http://schemas.microsoft.com/office/drawing/2018/sketchyshapes" sd="981765707">
                  <ask:type>
                    <ask:lineSketchCurved/>
                  </ask:type>
                </ask:lineSketchStyleProps>
              </a:ext>
            </a:extLst>
          </a:ln>
        </p:spPr>
        <p:txBody>
          <a:bodyPr>
            <a:normAutofit/>
          </a:bodyPr>
          <a:lstStyle/>
          <a:p>
            <a:r>
              <a:rPr lang="en-GB" dirty="0">
                <a:latin typeface="Arial Narrow" panose="020B0606020202030204" pitchFamily="34" charset="0"/>
              </a:rPr>
              <a:t>Supporting Children with Additional Learning Needs</a:t>
            </a:r>
          </a:p>
          <a:p>
            <a:r>
              <a:rPr lang="en-GB" dirty="0">
                <a:latin typeface="Arial Narrow" panose="020B0606020202030204" pitchFamily="34" charset="0"/>
              </a:rPr>
              <a:t>Autism</a:t>
            </a:r>
          </a:p>
        </p:txBody>
      </p:sp>
      <p:sp>
        <p:nvSpPr>
          <p:cNvPr id="4" name="TextBox 3">
            <a:extLst>
              <a:ext uri="{FF2B5EF4-FFF2-40B4-BE49-F238E27FC236}">
                <a16:creationId xmlns:a16="http://schemas.microsoft.com/office/drawing/2014/main" id="{F329DBEA-D1EA-A20D-0607-3779A4E3DF51}"/>
              </a:ext>
            </a:extLst>
          </p:cNvPr>
          <p:cNvSpPr txBox="1"/>
          <p:nvPr/>
        </p:nvSpPr>
        <p:spPr>
          <a:xfrm>
            <a:off x="87548" y="1118680"/>
            <a:ext cx="3365771" cy="1661993"/>
          </a:xfrm>
          <a:prstGeom prst="rect">
            <a:avLst/>
          </a:prstGeom>
          <a:noFill/>
          <a:ln w="12700">
            <a:solidFill>
              <a:srgbClr val="00B0F0"/>
            </a:solidFill>
          </a:ln>
        </p:spPr>
        <p:txBody>
          <a:bodyPr wrap="square" rtlCol="0">
            <a:spAutoFit/>
          </a:bodyPr>
          <a:lstStyle/>
          <a:p>
            <a:pPr algn="ctr"/>
            <a:r>
              <a:rPr lang="en-GB" sz="1200" dirty="0"/>
              <a:t>Autism</a:t>
            </a:r>
          </a:p>
          <a:p>
            <a:r>
              <a:rPr lang="en-GB" sz="900" dirty="0">
                <a:latin typeface="Calibri" panose="020F0502020204030204" pitchFamily="34" charset="0"/>
                <a:cs typeface="Calibri" panose="020F0502020204030204" pitchFamily="34" charset="0"/>
              </a:rPr>
              <a:t>Autism is how people see the world and their surroundings. In comparison to neurotypical children, a child may see their environment differently. Autism is a spectrum disorder; children may experience varying degrees of effects. However, speech, social interactions, and imagination are areas where most autistic children struggle. Leo Kanner (1943) identified autism after seeing a sample of children who showed indifference to others. In addition, Hans Asperger (1944) discussed children who exhibited symptoms resembling those of Kanner's patients, except that their verbal and cognitive abilities were higher.</a:t>
            </a:r>
          </a:p>
        </p:txBody>
      </p:sp>
      <p:sp>
        <p:nvSpPr>
          <p:cNvPr id="5" name="TextBox 4">
            <a:extLst>
              <a:ext uri="{FF2B5EF4-FFF2-40B4-BE49-F238E27FC236}">
                <a16:creationId xmlns:a16="http://schemas.microsoft.com/office/drawing/2014/main" id="{F1D680F4-2A6A-2026-4753-05EE329AED6D}"/>
              </a:ext>
            </a:extLst>
          </p:cNvPr>
          <p:cNvSpPr txBox="1"/>
          <p:nvPr/>
        </p:nvSpPr>
        <p:spPr>
          <a:xfrm>
            <a:off x="3521413" y="1118680"/>
            <a:ext cx="3881336" cy="1523494"/>
          </a:xfrm>
          <a:prstGeom prst="rect">
            <a:avLst/>
          </a:prstGeom>
          <a:noFill/>
          <a:ln>
            <a:solidFill>
              <a:srgbClr val="FFC000"/>
            </a:solidFill>
          </a:ln>
        </p:spPr>
        <p:txBody>
          <a:bodyPr wrap="square" rtlCol="0">
            <a:spAutoFit/>
          </a:bodyPr>
          <a:lstStyle/>
          <a:p>
            <a:pPr algn="ctr"/>
            <a:r>
              <a:rPr lang="en-GB" sz="1200" dirty="0"/>
              <a:t>Identifying Autism</a:t>
            </a:r>
          </a:p>
          <a:p>
            <a:r>
              <a:rPr lang="en-GB" sz="900" dirty="0"/>
              <a:t>There are different signs of autism in children depending on the intensity of the disorder but there are some common signs. A child may show social communication issues such as not responding to their name. Another sign is Repetitive behaviours. This means the child may have repetitive movements, for example, flapping their hands. Children with Autism may show signs of having a resistance to change, such as playing with the same toys. Compared to neurotypical children, children with autism view the world very differently. Children with ASD process in environmental ways which results in sensory overload according to one study. </a:t>
            </a:r>
          </a:p>
        </p:txBody>
      </p:sp>
      <p:sp>
        <p:nvSpPr>
          <p:cNvPr id="6" name="TextBox 5">
            <a:extLst>
              <a:ext uri="{FF2B5EF4-FFF2-40B4-BE49-F238E27FC236}">
                <a16:creationId xmlns:a16="http://schemas.microsoft.com/office/drawing/2014/main" id="{B551ECEC-93F3-F684-BDF7-06324878DCE8}"/>
              </a:ext>
            </a:extLst>
          </p:cNvPr>
          <p:cNvSpPr txBox="1"/>
          <p:nvPr/>
        </p:nvSpPr>
        <p:spPr>
          <a:xfrm>
            <a:off x="7529209" y="1118680"/>
            <a:ext cx="4575243" cy="1384995"/>
          </a:xfrm>
          <a:prstGeom prst="rect">
            <a:avLst/>
          </a:prstGeom>
          <a:noFill/>
          <a:ln>
            <a:solidFill>
              <a:srgbClr val="92D050"/>
            </a:solidFill>
          </a:ln>
        </p:spPr>
        <p:txBody>
          <a:bodyPr wrap="square" rtlCol="0">
            <a:spAutoFit/>
          </a:bodyPr>
          <a:lstStyle/>
          <a:p>
            <a:pPr algn="ctr"/>
            <a:r>
              <a:rPr lang="en-GB" sz="1200" dirty="0"/>
              <a:t>Diagnosing  Autism </a:t>
            </a:r>
          </a:p>
          <a:p>
            <a:r>
              <a:rPr lang="en-GB" sz="900" dirty="0"/>
              <a:t>Diagnosing autism in children involves a multi-step process conducted by healthcare professionals. The process includes gathering an understanding of a child's development, behaviour, and communication skills. A child needs to be referred for an assessment and during an autism assessment, the assessment team may discuss the child’s development, watch how the child interacts, read any reports, look at the child’s medical history, and do a physical assessment. Once the assessments are complete, the multi-disciplinary team will discuss the findings. If the child meets the criteria for autism, a formal diagnosis of Autism Spectrum Disorder (ASD) will be made. </a:t>
            </a:r>
          </a:p>
        </p:txBody>
      </p:sp>
      <p:sp>
        <p:nvSpPr>
          <p:cNvPr id="2" name="TextBox 1">
            <a:extLst>
              <a:ext uri="{FF2B5EF4-FFF2-40B4-BE49-F238E27FC236}">
                <a16:creationId xmlns:a16="http://schemas.microsoft.com/office/drawing/2014/main" id="{ED8ECB37-B46A-BE14-2F61-40775B57F8CC}"/>
              </a:ext>
            </a:extLst>
          </p:cNvPr>
          <p:cNvSpPr txBox="1"/>
          <p:nvPr/>
        </p:nvSpPr>
        <p:spPr>
          <a:xfrm>
            <a:off x="87548" y="2843642"/>
            <a:ext cx="3219856" cy="1800493"/>
          </a:xfrm>
          <a:prstGeom prst="rect">
            <a:avLst/>
          </a:prstGeom>
          <a:noFill/>
          <a:ln>
            <a:solidFill>
              <a:srgbClr val="7030A0"/>
            </a:solidFill>
          </a:ln>
        </p:spPr>
        <p:txBody>
          <a:bodyPr wrap="square" rtlCol="0">
            <a:spAutoFit/>
          </a:bodyPr>
          <a:lstStyle/>
          <a:p>
            <a:pPr algn="ctr"/>
            <a:r>
              <a:rPr lang="en-GB" sz="1200" dirty="0"/>
              <a:t>Issues of Identifying and Diagnosing Autism </a:t>
            </a:r>
          </a:p>
          <a:p>
            <a:r>
              <a:rPr lang="en-GB" sz="900" dirty="0"/>
              <a:t>Each person with autism shows differently, it is challenging to identify a single set of symptoms making it difficult to identify and diagnose. While certain children might exhibit obvious symptoms some might not show any symptoms. Diagnosing can be difficult as a result of overlapping symptoms. Boys and girls may experience autism in different ways. ASD is a condition in which signs and performance change over time. It can cause loss of early skills, and some children lose their diagnosis after treatment. </a:t>
            </a:r>
          </a:p>
          <a:p>
            <a:pPr algn="ctr"/>
            <a:endParaRPr lang="en-GB" dirty="0"/>
          </a:p>
        </p:txBody>
      </p:sp>
      <p:sp>
        <p:nvSpPr>
          <p:cNvPr id="7" name="TextBox 6">
            <a:extLst>
              <a:ext uri="{FF2B5EF4-FFF2-40B4-BE49-F238E27FC236}">
                <a16:creationId xmlns:a16="http://schemas.microsoft.com/office/drawing/2014/main" id="{09F926EC-4133-C255-B15E-914EA8BF5B48}"/>
              </a:ext>
            </a:extLst>
          </p:cNvPr>
          <p:cNvSpPr txBox="1"/>
          <p:nvPr/>
        </p:nvSpPr>
        <p:spPr>
          <a:xfrm>
            <a:off x="8728954" y="2528753"/>
            <a:ext cx="3375498" cy="1800493"/>
          </a:xfrm>
          <a:prstGeom prst="rect">
            <a:avLst/>
          </a:prstGeom>
          <a:noFill/>
          <a:ln>
            <a:solidFill>
              <a:srgbClr val="FFFF00"/>
            </a:solidFill>
          </a:ln>
        </p:spPr>
        <p:txBody>
          <a:bodyPr wrap="square" rtlCol="0">
            <a:spAutoFit/>
          </a:bodyPr>
          <a:lstStyle/>
          <a:p>
            <a:r>
              <a:rPr lang="en-GB" sz="1200" dirty="0"/>
              <a:t>Benefits of Identifying and Diagnosing Autism </a:t>
            </a:r>
          </a:p>
          <a:p>
            <a:r>
              <a:rPr lang="en-GB" sz="900" dirty="0">
                <a:latin typeface="Calibri" panose="020F0502020204030204" pitchFamily="34" charset="0"/>
                <a:cs typeface="Calibri" panose="020F0502020204030204" pitchFamily="34" charset="0"/>
              </a:rPr>
              <a:t>Children receiving a diagnosis of autism can be a key to assistance. It provides insight into behaviours a child can encounter. Diagnosis helps explain why a child may struggle with sensory experiences, social relationships, or communication. Families can access a range of services that can assist their child's needs through diagnosis. For children with autism to obtain the proper interventions this access to resources is crucial. A diagnosis can aid parents and other carers in comprehending the needs of their child. This comprehension may reduce anxiety and enhance the bond between parents and children. It can help children feel more at ease with who they are resulting in the reduction of stigma. </a:t>
            </a:r>
          </a:p>
        </p:txBody>
      </p:sp>
      <p:sp>
        <p:nvSpPr>
          <p:cNvPr id="8" name="TextBox 7">
            <a:extLst>
              <a:ext uri="{FF2B5EF4-FFF2-40B4-BE49-F238E27FC236}">
                <a16:creationId xmlns:a16="http://schemas.microsoft.com/office/drawing/2014/main" id="{DF7181FD-C5E9-5E26-9286-D710EC5FC835}"/>
              </a:ext>
            </a:extLst>
          </p:cNvPr>
          <p:cNvSpPr txBox="1"/>
          <p:nvPr/>
        </p:nvSpPr>
        <p:spPr>
          <a:xfrm>
            <a:off x="6095999" y="2713419"/>
            <a:ext cx="2585937" cy="1569660"/>
          </a:xfrm>
          <a:prstGeom prst="rect">
            <a:avLst/>
          </a:prstGeom>
          <a:noFill/>
          <a:ln>
            <a:solidFill>
              <a:srgbClr val="00B050"/>
            </a:solidFill>
          </a:ln>
        </p:spPr>
        <p:txBody>
          <a:bodyPr wrap="square" rtlCol="0">
            <a:spAutoFit/>
          </a:bodyPr>
          <a:lstStyle/>
          <a:p>
            <a:r>
              <a:rPr lang="en-GB" sz="1200" dirty="0"/>
              <a:t>Challenges of Identifying and Diagnosing Autism</a:t>
            </a:r>
          </a:p>
          <a:p>
            <a:r>
              <a:rPr lang="en-GB" sz="900" dirty="0">
                <a:latin typeface="Calibri" panose="020F0502020204030204" pitchFamily="34" charset="0"/>
                <a:cs typeface="Calibri" panose="020F0502020204030204" pitchFamily="34" charset="0"/>
              </a:rPr>
              <a:t>There are different symptoms and behaviours linked with autism it is challenging to pinpoint a single diagnostic profile. Misdiagnosis or delayed diagnosis may result from such variation. No one instrument should be used exclusively to make a diagnosis. </a:t>
            </a:r>
            <a:r>
              <a:rPr lang="en-GB" sz="900" dirty="0" err="1">
                <a:latin typeface="Calibri" panose="020F0502020204030204" pitchFamily="34" charset="0"/>
                <a:cs typeface="Calibri" panose="020F0502020204030204" pitchFamily="34" charset="0"/>
              </a:rPr>
              <a:t>Dr.</a:t>
            </a:r>
            <a:r>
              <a:rPr lang="en-GB" sz="900" dirty="0">
                <a:latin typeface="Calibri" panose="020F0502020204030204" pitchFamily="34" charset="0"/>
                <a:cs typeface="Calibri" panose="020F0502020204030204" pitchFamily="34" charset="0"/>
              </a:rPr>
              <a:t> Miodovnik study found that an initial diagnosis of ADHD was associated with an average three-year delay in the diagnosis of autism. </a:t>
            </a:r>
          </a:p>
        </p:txBody>
      </p:sp>
      <p:sp>
        <p:nvSpPr>
          <p:cNvPr id="9" name="TextBox 8">
            <a:extLst>
              <a:ext uri="{FF2B5EF4-FFF2-40B4-BE49-F238E27FC236}">
                <a16:creationId xmlns:a16="http://schemas.microsoft.com/office/drawing/2014/main" id="{D212D7FC-F3D9-BEFE-F616-46AD62427208}"/>
              </a:ext>
            </a:extLst>
          </p:cNvPr>
          <p:cNvSpPr txBox="1"/>
          <p:nvPr/>
        </p:nvSpPr>
        <p:spPr>
          <a:xfrm>
            <a:off x="87547" y="4707104"/>
            <a:ext cx="3881336" cy="2077492"/>
          </a:xfrm>
          <a:prstGeom prst="rect">
            <a:avLst/>
          </a:prstGeom>
          <a:noFill/>
          <a:ln>
            <a:solidFill>
              <a:srgbClr val="0070C0"/>
            </a:solidFill>
          </a:ln>
        </p:spPr>
        <p:txBody>
          <a:bodyPr wrap="square" rtlCol="0">
            <a:spAutoFit/>
          </a:bodyPr>
          <a:lstStyle/>
          <a:p>
            <a:r>
              <a:rPr lang="en-GB" sz="1200" dirty="0"/>
              <a:t>Impact of Barriers </a:t>
            </a:r>
          </a:p>
          <a:p>
            <a:r>
              <a:rPr lang="en-GB" sz="900" dirty="0">
                <a:latin typeface="Calibri" panose="020F0502020204030204" pitchFamily="34" charset="0"/>
                <a:cs typeface="Calibri" panose="020F0502020204030204" pitchFamily="34" charset="0"/>
              </a:rPr>
              <a:t>Children's development may be impacted by obstacles to diagnosing autism. Without the proper assistance, children with undiagnosed autism may struggle. Children with autism have barriers to physical activity, which makes it harder for them to participate and may lead to additional screen usage. According to parent reports, compared to children without typical development, 60% of children with ASD needed excessive supervision. According to a National Autistic Society (NAS) survey, one in four autistic children wait more than three years to acquire the care they require. People with autism are more likely to have mental and physical health issues and difficulties getting access to healthcare. Autistic children and their families often face social stigma while trying to fit in. Nicole Buerkens states parents of autistic children frequently feel overwhelmed. Approximately 80% of autistic people will face a mental health challenge at some point in their lives.</a:t>
            </a:r>
          </a:p>
        </p:txBody>
      </p:sp>
      <p:sp>
        <p:nvSpPr>
          <p:cNvPr id="10" name="TextBox 9">
            <a:extLst>
              <a:ext uri="{FF2B5EF4-FFF2-40B4-BE49-F238E27FC236}">
                <a16:creationId xmlns:a16="http://schemas.microsoft.com/office/drawing/2014/main" id="{2188F517-5B3B-C935-8478-0F8E6D787B62}"/>
              </a:ext>
            </a:extLst>
          </p:cNvPr>
          <p:cNvSpPr txBox="1"/>
          <p:nvPr/>
        </p:nvSpPr>
        <p:spPr>
          <a:xfrm>
            <a:off x="4075889" y="4354326"/>
            <a:ext cx="5817142" cy="2492990"/>
          </a:xfrm>
          <a:prstGeom prst="rect">
            <a:avLst/>
          </a:prstGeom>
          <a:noFill/>
          <a:ln>
            <a:solidFill>
              <a:srgbClr val="C00000"/>
            </a:solidFill>
          </a:ln>
        </p:spPr>
        <p:txBody>
          <a:bodyPr wrap="square" rtlCol="0">
            <a:spAutoFit/>
          </a:bodyPr>
          <a:lstStyle/>
          <a:p>
            <a:r>
              <a:rPr lang="en-GB" sz="1200" dirty="0"/>
              <a:t>Support Strategy – Visual Timetable</a:t>
            </a:r>
          </a:p>
          <a:p>
            <a:r>
              <a:rPr lang="en-GB" sz="900" dirty="0">
                <a:latin typeface="Calibri" panose="020F0502020204030204" pitchFamily="34" charset="0"/>
                <a:cs typeface="Calibri" panose="020F0502020204030204" pitchFamily="34" charset="0"/>
              </a:rPr>
              <a:t>A visual timetable breaks down the steps of an activity throughout the day. Visual timetables are a helpful tool for family life according to many parents. They facilitate communication and are applicable in a wide range of circumstances. In educational settings, visual schedules are employed to assist students with Autism in maintaining focus. Abstract concepts, such as time management can present challenges for autistic individuals. By using visual aids, these abstracts better the learning outcomes. Children can grasp what to expect throughout the day which offer a consistent structure. They may feel less anxious and be more able to switch between activities. Visual timetables offer a consistent means of communicating information, which helps improve communication. This is particularly beneficial for children who might struggle with speech. Since children are less likely to be shocked by changes in their routine it can help prevent outbursts. Children can learn to manage their days without as much assistance from adults. This cultivates a feeling of self-assurance. Children may grow dependent on visual schedules, which will make it challenging for to adjust to circumstances. For teachers maintaining visual timetables consistent can be a lot of work. They may lose effectiveness if poorly maintained. Because visual timetables can be inflexible, it can be difficult to include unexpected events. This may make it difficult for children to adjust to changes. An extremely particular type of autism is known as pathological demand avoidance. With PDA if someone gives you instructions your body reacts with high levels of anxiety. School is a place full of demands. The child is driven towards that high energy, by the stress chemicals that are produced as a result of that anxiety. </a:t>
            </a:r>
          </a:p>
        </p:txBody>
      </p:sp>
      <p:pic>
        <p:nvPicPr>
          <p:cNvPr id="11" name="Picture 10">
            <a:extLst>
              <a:ext uri="{FF2B5EF4-FFF2-40B4-BE49-F238E27FC236}">
                <a16:creationId xmlns:a16="http://schemas.microsoft.com/office/drawing/2014/main" id="{0BE96AEF-070D-645D-598C-595E36CD587F}"/>
              </a:ext>
            </a:extLst>
          </p:cNvPr>
          <p:cNvPicPr>
            <a:picLocks noChangeAspect="1"/>
          </p:cNvPicPr>
          <p:nvPr/>
        </p:nvPicPr>
        <p:blipFill>
          <a:blip r:embed="rId2"/>
          <a:stretch>
            <a:fillRect/>
          </a:stretch>
        </p:blipFill>
        <p:spPr>
          <a:xfrm>
            <a:off x="9897895" y="4386348"/>
            <a:ext cx="2206557" cy="2384103"/>
          </a:xfrm>
          <a:prstGeom prst="rect">
            <a:avLst/>
          </a:prstGeom>
        </p:spPr>
      </p:pic>
      <p:pic>
        <p:nvPicPr>
          <p:cNvPr id="12" name="Picture 11">
            <a:extLst>
              <a:ext uri="{FF2B5EF4-FFF2-40B4-BE49-F238E27FC236}">
                <a16:creationId xmlns:a16="http://schemas.microsoft.com/office/drawing/2014/main" id="{958B5C0F-6E4D-8729-A28E-1DB0374C9A78}"/>
              </a:ext>
            </a:extLst>
          </p:cNvPr>
          <p:cNvPicPr>
            <a:picLocks noChangeAspect="1"/>
          </p:cNvPicPr>
          <p:nvPr/>
        </p:nvPicPr>
        <p:blipFill>
          <a:blip r:embed="rId3"/>
          <a:stretch>
            <a:fillRect/>
          </a:stretch>
        </p:blipFill>
        <p:spPr>
          <a:xfrm>
            <a:off x="3685971" y="2667254"/>
            <a:ext cx="1652082" cy="1652082"/>
          </a:xfrm>
          <a:prstGeom prst="rect">
            <a:avLst/>
          </a:prstGeom>
        </p:spPr>
      </p:pic>
      <p:sp>
        <p:nvSpPr>
          <p:cNvPr id="13" name="TextBox 12">
            <a:extLst>
              <a:ext uri="{FF2B5EF4-FFF2-40B4-BE49-F238E27FC236}">
                <a16:creationId xmlns:a16="http://schemas.microsoft.com/office/drawing/2014/main" id="{FAE906C4-845D-DD22-C390-95382A5436B0}"/>
              </a:ext>
            </a:extLst>
          </p:cNvPr>
          <p:cNvSpPr txBox="1"/>
          <p:nvPr/>
        </p:nvSpPr>
        <p:spPr>
          <a:xfrm>
            <a:off x="10778247" y="233464"/>
            <a:ext cx="1196502" cy="553998"/>
          </a:xfrm>
          <a:prstGeom prst="rect">
            <a:avLst/>
          </a:prstGeom>
          <a:noFill/>
        </p:spPr>
        <p:txBody>
          <a:bodyPr wrap="square" rtlCol="0">
            <a:spAutoFit/>
          </a:bodyPr>
          <a:lstStyle/>
          <a:p>
            <a:r>
              <a:rPr lang="en-GB" sz="1000" dirty="0"/>
              <a:t>Word Count 1000</a:t>
            </a:r>
          </a:p>
          <a:p>
            <a:r>
              <a:rPr lang="en-GB" sz="1000" dirty="0"/>
              <a:t>Student Number 2204016</a:t>
            </a:r>
          </a:p>
        </p:txBody>
      </p:sp>
    </p:spTree>
    <p:extLst>
      <p:ext uri="{BB962C8B-B14F-4D97-AF65-F5344CB8AC3E}">
        <p14:creationId xmlns:p14="http://schemas.microsoft.com/office/powerpoint/2010/main" val="78792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247</TotalTime>
  <Words>1121</Words>
  <Application>Microsoft Office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Arial Narrow</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Lesley Curtis</dc:creator>
  <cp:lastModifiedBy>Lauren Lesley Curtis</cp:lastModifiedBy>
  <cp:revision>4</cp:revision>
  <dcterms:created xsi:type="dcterms:W3CDTF">2025-01-14T16:08:08Z</dcterms:created>
  <dcterms:modified xsi:type="dcterms:W3CDTF">2025-01-15T20:31:54Z</dcterms:modified>
</cp:coreProperties>
</file>