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72" r:id="rId2"/>
    <p:sldId id="257" r:id="rId3"/>
    <p:sldId id="256" r:id="rId4"/>
    <p:sldId id="258" r:id="rId5"/>
    <p:sldId id="259" r:id="rId6"/>
    <p:sldId id="260" r:id="rId7"/>
    <p:sldId id="261" r:id="rId8"/>
    <p:sldId id="262" r:id="rId9"/>
    <p:sldId id="263" r:id="rId10"/>
    <p:sldId id="264" r:id="rId11"/>
    <p:sldId id="271" r:id="rId12"/>
    <p:sldId id="267" r:id="rId13"/>
    <p:sldId id="268" r:id="rId14"/>
    <p:sldId id="265" r:id="rId15"/>
    <p:sldId id="270" r:id="rId16"/>
    <p:sldId id="269" r:id="rId17"/>
    <p:sldId id="266"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752" autoAdjust="0"/>
  </p:normalViewPr>
  <p:slideViewPr>
    <p:cSldViewPr>
      <p:cViewPr varScale="1">
        <p:scale>
          <a:sx n="48" d="100"/>
          <a:sy n="48" d="100"/>
        </p:scale>
        <p:origin x="1800" y="3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50E47C7-D69A-4149-98C2-3698CE9A39FA}" type="datetimeFigureOut">
              <a:rPr lang="en-US" smtClean="0"/>
              <a:pPr/>
              <a:t>2/10/2023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E4EC54-99F1-4174-AF58-DC8A79A6454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Hospitality services consist of amenities that are used by every company to operate their service industry, and it is comprised of lodging, hotel, event planning, and transportation. It is popular for the reception and entertainment of visitors, and customer support is concentrated on supporting and understanding the requirements of the customers.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This presentation briefly explains the role and significance of quality service, hospitality, and guest services in the service sector that is based on Marriott International. This presentation also highlights the characteristics of the luxury brand that is provided by the hotel to its guests.</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 JW</a:t>
            </a:r>
            <a:r>
              <a:rPr lang="en-US" baseline="0" dirty="0"/>
              <a:t> Marriott brand was established in 1984 as the tribute to J.W. Marriott, the founder of Marriott corporation. It is the part of Marriott International luxury portfolio and consists of award-winning properties and beautiful resort locations around the world. Today, there are over 100 JW Marriott hotels in more than 35 countries providing its services to sophisticated, mindful travelers who come seeking experiences. </a:t>
            </a:r>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Currently, they have merged with Marriott Rewards, Ritz-Carlton Rewards, and SPG to form Marriott </a:t>
            </a:r>
            <a:r>
              <a:rPr lang="en-GB" sz="1200" kern="1200" dirty="0" err="1">
                <a:solidFill>
                  <a:schemeClr val="tx1"/>
                </a:solidFill>
                <a:latin typeface="+mn-lt"/>
                <a:ea typeface="+mn-ea"/>
                <a:cs typeface="+mn-cs"/>
              </a:rPr>
              <a:t>Bonvoy</a:t>
            </a:r>
            <a:r>
              <a:rPr lang="en-GB" sz="1200" kern="1200" dirty="0">
                <a:solidFill>
                  <a:schemeClr val="tx1"/>
                </a:solidFill>
                <a:latin typeface="+mn-lt"/>
                <a:ea typeface="+mn-ea"/>
                <a:cs typeface="+mn-cs"/>
              </a:rPr>
              <a:t>, the world's largest loyalty program with 140 million members. It creates a very high-end </a:t>
            </a:r>
            <a:r>
              <a:rPr lang="en-GB" sz="1200" kern="1200" dirty="0" err="1">
                <a:solidFill>
                  <a:schemeClr val="tx1"/>
                </a:solidFill>
                <a:latin typeface="+mn-lt"/>
                <a:ea typeface="+mn-ea"/>
                <a:cs typeface="+mn-cs"/>
              </a:rPr>
              <a:t>Bulgari</a:t>
            </a:r>
            <a:r>
              <a:rPr lang="en-GB" sz="1200" kern="1200" dirty="0">
                <a:solidFill>
                  <a:schemeClr val="tx1"/>
                </a:solidFill>
                <a:latin typeface="+mn-lt"/>
                <a:ea typeface="+mn-ea"/>
                <a:cs typeface="+mn-cs"/>
              </a:rPr>
              <a:t> brand, and </a:t>
            </a:r>
            <a:r>
              <a:rPr lang="en-GB" sz="1200" kern="1200" dirty="0" err="1">
                <a:solidFill>
                  <a:schemeClr val="tx1"/>
                </a:solidFill>
                <a:latin typeface="+mn-lt"/>
                <a:ea typeface="+mn-ea"/>
                <a:cs typeface="+mn-cs"/>
              </a:rPr>
              <a:t>Bulgari</a:t>
            </a:r>
            <a:r>
              <a:rPr lang="en-GB" sz="1200" kern="1200" dirty="0">
                <a:solidFill>
                  <a:schemeClr val="tx1"/>
                </a:solidFill>
                <a:latin typeface="+mn-lt"/>
                <a:ea typeface="+mn-ea"/>
                <a:cs typeface="+mn-cs"/>
              </a:rPr>
              <a:t> hotels are in collaboration with the </a:t>
            </a:r>
            <a:r>
              <a:rPr lang="en-GB" sz="1200" kern="1200" dirty="0" err="1">
                <a:solidFill>
                  <a:schemeClr val="tx1"/>
                </a:solidFill>
                <a:latin typeface="+mn-lt"/>
                <a:ea typeface="+mn-ea"/>
                <a:cs typeface="+mn-cs"/>
              </a:rPr>
              <a:t>Bulgari</a:t>
            </a:r>
            <a:r>
              <a:rPr lang="en-GB" sz="1200" kern="1200" dirty="0">
                <a:solidFill>
                  <a:schemeClr val="tx1"/>
                </a:solidFill>
                <a:latin typeface="+mn-lt"/>
                <a:ea typeface="+mn-ea"/>
                <a:cs typeface="+mn-cs"/>
              </a:rPr>
              <a:t> jewellery brand. They cater wellness and relaxation to visitors at 110 properties in two nations, as they are experts in this and in organising royal marriages and honeymoon suites for couples. They provide properties that provide a beautiful view of nature, like beaches and remote settings.</a:t>
            </a:r>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Both customer support and hospitals are vital for the service industry, and they need various skills and methods (Khan et al., 2015). Room service, laundry, etc. are known as "guest services," and it is those facilities that are provided by the hotel to their guests. </a:t>
            </a:r>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Customer service is important as it inspires customer loyalty and makes employees job easier. This in turn helps the businesses to grow. By providing great customer services, JW Marriott</a:t>
            </a:r>
            <a:r>
              <a:rPr lang="en-GB" sz="1200" kern="1200" baseline="0" dirty="0">
                <a:solidFill>
                  <a:schemeClr val="tx1"/>
                </a:solidFill>
                <a:latin typeface="+mn-lt"/>
                <a:ea typeface="+mn-ea"/>
                <a:cs typeface="+mn-cs"/>
              </a:rPr>
              <a:t> </a:t>
            </a:r>
            <a:r>
              <a:rPr lang="en-GB" sz="1200" kern="1200" dirty="0">
                <a:solidFill>
                  <a:schemeClr val="tx1"/>
                </a:solidFill>
                <a:latin typeface="+mn-lt"/>
                <a:ea typeface="+mn-ea"/>
                <a:cs typeface="+mn-cs"/>
              </a:rPr>
              <a:t>can recover customer acquisition costs, foster brand loyalty and retain talent.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JW Marriott provides fast internet services to its guests and also provides convenience of working (</a:t>
            </a:r>
            <a:r>
              <a:rPr lang="en-GB" sz="1200" kern="1200" dirty="0" err="1">
                <a:solidFill>
                  <a:schemeClr val="tx1"/>
                </a:solidFill>
                <a:latin typeface="+mn-lt"/>
                <a:ea typeface="+mn-ea"/>
                <a:cs typeface="+mn-cs"/>
              </a:rPr>
              <a:t>Wuest</a:t>
            </a:r>
            <a:r>
              <a:rPr lang="en-GB" sz="1200" kern="1200" dirty="0">
                <a:solidFill>
                  <a:schemeClr val="tx1"/>
                </a:solidFill>
                <a:latin typeface="+mn-lt"/>
                <a:ea typeface="+mn-ea"/>
                <a:cs typeface="+mn-cs"/>
              </a:rPr>
              <a:t> et al., 2006). There are several power outlets in the room for cell phone, tablet or computer and other electronics. The Hotel also provides conference rooms and meeting spaces for business travellers.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JW Marriott offer customised tour packages including sightseeing. For the recreational activities, guests can join fitness class, cooking or swimming class arranged by the hotel. JW Marriott uses technology so that millennial guests can have access to the personalised services and communication. For example, the hotel provides mobile application service so that youngsters or any guests can book just through their phone.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At JW Marriott, family guests are welcomed to spend their leisure time in a hotel together. As family travellers often have children, JW Marriott offer family rooms or double bed options rooms. The hotel also provides all the needed room essential services such as sanitizer, soap, and shampoo to its guests. They also provide emergency services and provides baby essential to the family guests.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kern="1200" dirty="0">
                <a:solidFill>
                  <a:schemeClr val="tx1"/>
                </a:solidFill>
                <a:latin typeface="+mn-lt"/>
                <a:ea typeface="+mn-ea"/>
                <a:cs typeface="+mn-cs"/>
              </a:rPr>
              <a:t>Customer Preferences means guest histories, preferences, loyalty program activity and any other related information collected from actual or potential guests or customers of the Hotels or Other Marriott Products operated or licensed by Manager or its Affiliates through the Loyalty Programs or other means.</a:t>
            </a:r>
          </a:p>
          <a:p>
            <a:br>
              <a:rPr lang="en-US" sz="1200" b="0" i="0" kern="1200" dirty="0">
                <a:solidFill>
                  <a:schemeClr val="tx1"/>
                </a:solidFill>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One of the main characteristics of good customer service is promptness, which is about making promises on timely delivery (Susskind et al., 2010). In this, cancellations or delays of the services must be avoided. Politeness is also important in customer service as customers don’t want to have argument and doesn’t accept any rude behaviour from the hotel staffs. For any business, good manners among employees are important.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In customer service, there must be professionalism as all guests aim to be treated professionally, which shows that they are caring for the customers (</a:t>
            </a:r>
            <a:r>
              <a:rPr lang="en-GB" sz="1200" kern="1200" dirty="0" err="1">
                <a:solidFill>
                  <a:schemeClr val="tx1"/>
                </a:solidFill>
                <a:latin typeface="+mn-lt"/>
                <a:ea typeface="+mn-ea"/>
                <a:cs typeface="+mn-cs"/>
              </a:rPr>
              <a:t>Wuest</a:t>
            </a:r>
            <a:r>
              <a:rPr lang="en-GB" sz="1200" kern="1200" dirty="0">
                <a:solidFill>
                  <a:schemeClr val="tx1"/>
                </a:solidFill>
                <a:latin typeface="+mn-lt"/>
                <a:ea typeface="+mn-ea"/>
                <a:cs typeface="+mn-cs"/>
              </a:rPr>
              <a:t> et al., 2006). Furthermore, personalised services can also be effective in producing loyalty as guests like the idea of having services at personalised level.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For JW Marriott, time management is important as in luxurious hotels, guests expect smooth and coordinated service. The staffs should be detail oriented and must be able to explain every factors or aspects regarding any of the queries (Susskind et al., 2010). Furthermore, staffs should be educated enough to solve customers’ problems.  As JW Marriott is digitalised, it is important that staffs have good technological knowledge to assist customers.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13</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In the current business environment, JW Marriott can come up with an application for contactless entry into the hotel. For example, most of the hotels provide room booking services online but requires ID checks at the reception. If JW Marriott can verify the check-in services online, it would be able to provide excellent service. Guests are now seeking clean and hygiene environment; thus requires Marriot International to maintain hygiene environment during all seasons.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14</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a:t>Constructivist theory: </a:t>
            </a:r>
            <a:r>
              <a:rPr lang="en-US" dirty="0"/>
              <a:t>If any business provides complicated products or services, then businesses need to streamline the on boarding and consumer support materials with this theory in mind. In simple words, companies require involvement in an active dialogue to comprehend what clients exactly know and how they can assist them in explaining the prevailing knowledge of customers. If clients are facing any difficulties, then many tools can tackle their issues that are provided by the company. </a:t>
            </a:r>
          </a:p>
          <a:p>
            <a:endParaRPr lang="en-US" dirty="0"/>
          </a:p>
          <a:p>
            <a:r>
              <a:rPr lang="en-US" b="1" dirty="0"/>
              <a:t>Stimulation theory of empathy: </a:t>
            </a:r>
            <a:r>
              <a:rPr lang="en-US" b="0" baseline="0" dirty="0"/>
              <a:t> It is a very useful procedure as it aids companies in establishing strong teams for customer support so that they can influence their natural inclination to sympathize by assisting clients. This service can aid customers in establishing a feeling of being cared for. If a company provides empathetic services, then it can acquire a larger customer base.</a:t>
            </a:r>
          </a:p>
          <a:p>
            <a:endParaRPr lang="en-US" b="0" baseline="0" dirty="0"/>
          </a:p>
          <a:p>
            <a:r>
              <a:rPr lang="en-US" b="1" baseline="0" dirty="0"/>
              <a:t>Uncertainty reduction theory: </a:t>
            </a:r>
            <a:r>
              <a:rPr lang="en-US" b="0" baseline="0" dirty="0"/>
              <a:t>The company’s customer support is being established to tackle the issues of the customers as well as to lessen the uncertainty and attempt to comprehend the motivations and attitudes of the customers. If the customer support team is highly trained, then it can provide outstanding services to the client, which empowers the company as well as lessens the uncertainty of the business. </a:t>
            </a:r>
            <a:endParaRPr lang="en-US" b="1"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15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DE4EC54-99F1-4174-AF58-DC8A79A64542}" type="slidenum">
              <a:rPr lang="en-US" smtClean="0"/>
              <a:pPr/>
              <a:t>16</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DE4EC54-99F1-4174-AF58-DC8A79A6454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D8BD707-D9CF-40AE-B4C6-C98DA3205C09}" type="datetimeFigureOut">
              <a:rPr lang="en-US" smtClean="0"/>
              <a:pPr/>
              <a:t>2/10/2023</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1D8BD707-D9CF-40AE-B4C6-C98DA3205C09}" type="datetimeFigureOut">
              <a:rPr lang="en-US" smtClean="0"/>
              <a:pPr/>
              <a:t>2/10/2023</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1D8BD707-D9CF-40AE-B4C6-C98DA3205C09}" type="datetimeFigureOut">
              <a:rPr lang="en-US" smtClean="0"/>
              <a:pPr/>
              <a:t>2/10/2023</a:t>
            </a:fld>
            <a:endParaRPr lang="en-US"/>
          </a:p>
        </p:txBody>
      </p:sp>
      <p:sp>
        <p:nvSpPr>
          <p:cNvPr id="10" name="Slide Number Placeholder 9"/>
          <p:cNvSpPr>
            <a:spLocks noGrp="1"/>
          </p:cNvSpPr>
          <p:nvPr>
            <p:ph type="sldNum" sz="quarter" idx="16"/>
          </p:nvPr>
        </p:nvSpPr>
        <p:spPr/>
        <p:txBody>
          <a:bodyPr rtlCol="0"/>
          <a:lstStyle/>
          <a:p>
            <a:fld id="{B6F15528-21DE-4FAA-801E-634DDDAF4B2B}"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1D8BD707-D9CF-40AE-B4C6-C98DA3205C09}" type="datetimeFigureOut">
              <a:rPr lang="en-US" smtClean="0"/>
              <a:pPr/>
              <a:t>2/10/2023</a:t>
            </a:fld>
            <a:endParaRPr lang="en-US"/>
          </a:p>
        </p:txBody>
      </p:sp>
      <p:sp>
        <p:nvSpPr>
          <p:cNvPr id="12" name="Slide Number Placeholder 11"/>
          <p:cNvSpPr>
            <a:spLocks noGrp="1"/>
          </p:cNvSpPr>
          <p:nvPr>
            <p:ph type="sldNum" sz="quarter" idx="16"/>
          </p:nvPr>
        </p:nvSpPr>
        <p:spPr/>
        <p:txBody>
          <a:bodyPr rtlCol="0"/>
          <a:lstStyle/>
          <a:p>
            <a:fld id="{B6F15528-21DE-4FAA-801E-634DDDAF4B2B}"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1D8BD707-D9CF-40AE-B4C6-C98DA3205C09}" type="datetimeFigureOut">
              <a:rPr lang="en-US" smtClean="0"/>
              <a:pPr/>
              <a:t>2/10/2023</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1D8BD707-D9CF-40AE-B4C6-C98DA3205C09}" type="datetimeFigureOut">
              <a:rPr lang="en-US" smtClean="0"/>
              <a:pPr/>
              <a:t>2/10/2023</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D8BD707-D9CF-40AE-B4C6-C98DA3205C09}" type="datetimeFigureOut">
              <a:rPr lang="en-US" smtClean="0"/>
              <a:pPr/>
              <a:t>2/10/2023</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655FD-A7B3-C280-6370-436735AEB3B9}"/>
              </a:ext>
            </a:extLst>
          </p:cNvPr>
          <p:cNvSpPr>
            <a:spLocks noGrp="1"/>
          </p:cNvSpPr>
          <p:nvPr>
            <p:ph type="title"/>
          </p:nvPr>
        </p:nvSpPr>
        <p:spPr>
          <a:xfrm>
            <a:off x="612648" y="228600"/>
            <a:ext cx="8153400" cy="990600"/>
          </a:xfrm>
        </p:spPr>
        <p:txBody>
          <a:bodyPr/>
          <a:lstStyle/>
          <a:p>
            <a:r>
              <a:rPr lang="en-GB"/>
              <a:t>       Power </a:t>
            </a:r>
            <a:r>
              <a:rPr lang="en-GB" dirty="0"/>
              <a:t>Point Presentation</a:t>
            </a:r>
          </a:p>
        </p:txBody>
      </p:sp>
      <p:graphicFrame>
        <p:nvGraphicFramePr>
          <p:cNvPr id="4" name="Content Placeholder 3">
            <a:extLst>
              <a:ext uri="{FF2B5EF4-FFF2-40B4-BE49-F238E27FC236}">
                <a16:creationId xmlns:a16="http://schemas.microsoft.com/office/drawing/2014/main" id="{8D75111F-993A-A1D0-07F0-9B480C55B72A}"/>
              </a:ext>
            </a:extLst>
          </p:cNvPr>
          <p:cNvGraphicFramePr>
            <a:graphicFrameLocks noGrp="1"/>
          </p:cNvGraphicFramePr>
          <p:nvPr>
            <p:ph sz="quarter" idx="1"/>
            <p:extLst>
              <p:ext uri="{D42A27DB-BD31-4B8C-83A1-F6EECF244321}">
                <p14:modId xmlns:p14="http://schemas.microsoft.com/office/powerpoint/2010/main" val="4195938530"/>
              </p:ext>
            </p:extLst>
          </p:nvPr>
        </p:nvGraphicFramePr>
        <p:xfrm>
          <a:off x="381000" y="1873102"/>
          <a:ext cx="8385048" cy="3882964"/>
        </p:xfrm>
        <a:graphic>
          <a:graphicData uri="http://schemas.openxmlformats.org/drawingml/2006/table">
            <a:tbl>
              <a:tblPr firstRow="1" firstCol="1" bandRow="1">
                <a:tableStyleId>{5C22544A-7EE6-4342-B048-85BDC9FD1C3A}</a:tableStyleId>
              </a:tblPr>
              <a:tblGrid>
                <a:gridCol w="3038254">
                  <a:extLst>
                    <a:ext uri="{9D8B030D-6E8A-4147-A177-3AD203B41FA5}">
                      <a16:colId xmlns:a16="http://schemas.microsoft.com/office/drawing/2014/main" val="4004052942"/>
                    </a:ext>
                  </a:extLst>
                </a:gridCol>
                <a:gridCol w="5346794">
                  <a:extLst>
                    <a:ext uri="{9D8B030D-6E8A-4147-A177-3AD203B41FA5}">
                      <a16:colId xmlns:a16="http://schemas.microsoft.com/office/drawing/2014/main" val="3284038313"/>
                    </a:ext>
                  </a:extLst>
                </a:gridCol>
              </a:tblGrid>
              <a:tr h="442145">
                <a:tc>
                  <a:txBody>
                    <a:bodyPr/>
                    <a:lstStyle/>
                    <a:p>
                      <a:pPr fontAlgn="base">
                        <a:lnSpc>
                          <a:spcPct val="107000"/>
                        </a:lnSpc>
                        <a:spcAft>
                          <a:spcPts val="800"/>
                        </a:spcAft>
                      </a:pP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fontAlgn="base">
                        <a:lnSpc>
                          <a:spcPct val="107000"/>
                        </a:lnSpc>
                        <a:spcAft>
                          <a:spcPts val="800"/>
                        </a:spcAft>
                      </a:pPr>
                      <a:r>
                        <a:rPr lang="en-US" sz="1200" dirty="0">
                          <a:effectLst/>
                        </a:rPr>
                        <a:t> </a:t>
                      </a:r>
                      <a:endParaRPr lang="en-GB" sz="2400" dirty="0">
                        <a:effectLst/>
                      </a:endParaRPr>
                    </a:p>
                    <a:p>
                      <a:pPr fontAlgn="base">
                        <a:lnSpc>
                          <a:spcPct val="107000"/>
                        </a:lnSpc>
                        <a:spcAft>
                          <a:spcPts val="800"/>
                        </a:spcAft>
                      </a:pPr>
                      <a:r>
                        <a:rPr lang="en-US" sz="12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85897249"/>
                  </a:ext>
                </a:extLst>
              </a:tr>
              <a:tr h="620824">
                <a:tc>
                  <a:txBody>
                    <a:bodyPr/>
                    <a:lstStyle/>
                    <a:p>
                      <a:pPr fontAlgn="base">
                        <a:lnSpc>
                          <a:spcPct val="107000"/>
                        </a:lnSpc>
                        <a:spcAft>
                          <a:spcPts val="800"/>
                        </a:spcAft>
                      </a:pPr>
                      <a:r>
                        <a:rPr lang="en-US" sz="2400" dirty="0">
                          <a:effectLst/>
                        </a:rPr>
                        <a:t>Student Name: </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fontAlgn="base">
                        <a:lnSpc>
                          <a:spcPct val="107000"/>
                        </a:lnSpc>
                        <a:spcAft>
                          <a:spcPts val="800"/>
                        </a:spcAft>
                      </a:pPr>
                      <a:r>
                        <a:rPr lang="en-US" sz="1200" dirty="0">
                          <a:effectLst/>
                        </a:rPr>
                        <a:t> </a:t>
                      </a:r>
                      <a:r>
                        <a:rPr lang="en-US" sz="2400" b="0" dirty="0">
                          <a:effectLst/>
                        </a:rPr>
                        <a:t>Gabriela Zosllei</a:t>
                      </a:r>
                      <a:endParaRPr lang="en-GB" sz="2400" b="0" dirty="0">
                        <a:effectLst/>
                      </a:endParaRPr>
                    </a:p>
                    <a:p>
                      <a:pPr fontAlgn="base">
                        <a:lnSpc>
                          <a:spcPct val="107000"/>
                        </a:lnSpc>
                        <a:spcAft>
                          <a:spcPts val="800"/>
                        </a:spcAft>
                      </a:pPr>
                      <a:r>
                        <a:rPr lang="en-US" sz="12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513723045"/>
                  </a:ext>
                </a:extLst>
              </a:tr>
              <a:tr h="620824">
                <a:tc>
                  <a:txBody>
                    <a:bodyPr/>
                    <a:lstStyle/>
                    <a:p>
                      <a:pPr fontAlgn="base">
                        <a:lnSpc>
                          <a:spcPct val="107000"/>
                        </a:lnSpc>
                        <a:spcAft>
                          <a:spcPts val="800"/>
                        </a:spcAft>
                      </a:pPr>
                      <a:r>
                        <a:rPr lang="en-US" sz="2400" dirty="0">
                          <a:effectLst/>
                        </a:rPr>
                        <a:t>Student Number: </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fontAlgn="base">
                        <a:lnSpc>
                          <a:spcPct val="107000"/>
                        </a:lnSpc>
                        <a:spcAft>
                          <a:spcPts val="800"/>
                        </a:spcAft>
                      </a:pPr>
                      <a:r>
                        <a:rPr lang="en-US" sz="1200" dirty="0">
                          <a:effectLst/>
                        </a:rPr>
                        <a:t> </a:t>
                      </a:r>
                      <a:r>
                        <a:rPr lang="en-US" sz="2400" dirty="0">
                          <a:effectLst/>
                        </a:rPr>
                        <a:t>2133167</a:t>
                      </a:r>
                      <a:endParaRPr lang="en-GB" sz="2400" dirty="0">
                        <a:effectLst/>
                      </a:endParaRPr>
                    </a:p>
                    <a:p>
                      <a:pPr fontAlgn="base">
                        <a:lnSpc>
                          <a:spcPct val="107000"/>
                        </a:lnSpc>
                        <a:spcAft>
                          <a:spcPts val="800"/>
                        </a:spcAft>
                      </a:pPr>
                      <a:r>
                        <a:rPr lang="en-US" sz="12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504323722"/>
                  </a:ext>
                </a:extLst>
              </a:tr>
              <a:tr h="620824">
                <a:tc>
                  <a:txBody>
                    <a:bodyPr/>
                    <a:lstStyle/>
                    <a:p>
                      <a:pPr fontAlgn="base">
                        <a:lnSpc>
                          <a:spcPct val="107000"/>
                        </a:lnSpc>
                        <a:spcAft>
                          <a:spcPts val="800"/>
                        </a:spcAft>
                      </a:pPr>
                      <a:r>
                        <a:rPr lang="en-US" sz="2400" dirty="0">
                          <a:effectLst/>
                        </a:rPr>
                        <a:t>Module Code: </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fontAlgn="base">
                        <a:lnSpc>
                          <a:spcPct val="107000"/>
                        </a:lnSpc>
                        <a:spcAft>
                          <a:spcPts val="800"/>
                        </a:spcAft>
                      </a:pPr>
                      <a:r>
                        <a:rPr lang="en-US" sz="900" dirty="0">
                          <a:effectLst/>
                        </a:rPr>
                        <a:t> </a:t>
                      </a:r>
                      <a:r>
                        <a:rPr lang="en-US" sz="2400" dirty="0">
                          <a:effectLst/>
                        </a:rPr>
                        <a:t>BMIH4003</a:t>
                      </a:r>
                      <a:endParaRPr lang="en-GB" sz="2400" dirty="0">
                        <a:effectLst/>
                      </a:endParaRPr>
                    </a:p>
                    <a:p>
                      <a:pPr fontAlgn="base">
                        <a:lnSpc>
                          <a:spcPct val="107000"/>
                        </a:lnSpc>
                        <a:spcAft>
                          <a:spcPts val="800"/>
                        </a:spcAft>
                      </a:pPr>
                      <a:r>
                        <a:rPr lang="en-US" sz="12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317119774"/>
                  </a:ext>
                </a:extLst>
              </a:tr>
              <a:tr h="620824">
                <a:tc>
                  <a:txBody>
                    <a:bodyPr/>
                    <a:lstStyle/>
                    <a:p>
                      <a:pPr fontAlgn="base">
                        <a:lnSpc>
                          <a:spcPct val="107000"/>
                        </a:lnSpc>
                        <a:spcAft>
                          <a:spcPts val="800"/>
                        </a:spcAft>
                      </a:pPr>
                      <a:r>
                        <a:rPr lang="en-US" sz="2400" dirty="0">
                          <a:effectLst/>
                        </a:rPr>
                        <a:t>Module Title: </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fontAlgn="base">
                        <a:lnSpc>
                          <a:spcPct val="107000"/>
                        </a:lnSpc>
                        <a:spcAft>
                          <a:spcPts val="800"/>
                        </a:spcAft>
                      </a:pPr>
                      <a:r>
                        <a:rPr lang="en-US" sz="900" dirty="0">
                          <a:effectLst/>
                        </a:rPr>
                        <a:t> </a:t>
                      </a:r>
                      <a:r>
                        <a:rPr lang="en-US" sz="2400" dirty="0">
                          <a:effectLst/>
                        </a:rPr>
                        <a:t>Hospitality and Guest Services</a:t>
                      </a:r>
                      <a:endParaRPr lang="en-GB" sz="2400" dirty="0">
                        <a:effectLst/>
                      </a:endParaRPr>
                    </a:p>
                    <a:p>
                      <a:pPr fontAlgn="base">
                        <a:lnSpc>
                          <a:spcPct val="107000"/>
                        </a:lnSpc>
                        <a:spcAft>
                          <a:spcPts val="800"/>
                        </a:spcAft>
                      </a:pPr>
                      <a:r>
                        <a:rPr lang="en-US" sz="12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322821437"/>
                  </a:ext>
                </a:extLst>
              </a:tr>
              <a:tr h="620824">
                <a:tc>
                  <a:txBody>
                    <a:bodyPr/>
                    <a:lstStyle/>
                    <a:p>
                      <a:pPr fontAlgn="base">
                        <a:lnSpc>
                          <a:spcPct val="107000"/>
                        </a:lnSpc>
                        <a:spcAft>
                          <a:spcPts val="800"/>
                        </a:spcAft>
                      </a:pPr>
                      <a:r>
                        <a:rPr lang="en-US" sz="2400" dirty="0">
                          <a:effectLst/>
                        </a:rPr>
                        <a:t>Lecturer Name: </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fontAlgn="base">
                        <a:lnSpc>
                          <a:spcPct val="107000"/>
                        </a:lnSpc>
                        <a:spcAft>
                          <a:spcPts val="800"/>
                        </a:spcAft>
                      </a:pPr>
                      <a:r>
                        <a:rPr lang="en-US" sz="1200" dirty="0">
                          <a:effectLst/>
                        </a:rPr>
                        <a:t> </a:t>
                      </a:r>
                      <a:r>
                        <a:rPr lang="en-US" sz="2400" dirty="0">
                          <a:effectLst/>
                        </a:rPr>
                        <a:t>Kathryn Flynn</a:t>
                      </a:r>
                      <a:endParaRPr lang="en-GB" sz="2400" dirty="0">
                        <a:effectLst/>
                      </a:endParaRPr>
                    </a:p>
                    <a:p>
                      <a:pPr fontAlgn="base">
                        <a:lnSpc>
                          <a:spcPct val="107000"/>
                        </a:lnSpc>
                        <a:spcAft>
                          <a:spcPts val="800"/>
                        </a:spcAft>
                      </a:pPr>
                      <a:r>
                        <a:rPr lang="en-US" sz="12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337949265"/>
                  </a:ext>
                </a:extLst>
              </a:tr>
            </a:tbl>
          </a:graphicData>
        </a:graphic>
      </p:graphicFrame>
    </p:spTree>
    <p:extLst>
      <p:ext uri="{BB962C8B-B14F-4D97-AF65-F5344CB8AC3E}">
        <p14:creationId xmlns:p14="http://schemas.microsoft.com/office/powerpoint/2010/main" val="1411111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just"/>
            <a:r>
              <a:rPr lang="en-GB" sz="3200" b="1" dirty="0"/>
              <a:t>The Role &amp; Importance of Hospitality &amp; Guest Services within the Hotel Industry</a:t>
            </a:r>
            <a:endParaRPr lang="en-US" sz="3200" b="1" dirty="0"/>
          </a:p>
        </p:txBody>
      </p:sp>
      <p:sp>
        <p:nvSpPr>
          <p:cNvPr id="3" name="Subtitle 2"/>
          <p:cNvSpPr>
            <a:spLocks noGrp="1"/>
          </p:cNvSpPr>
          <p:nvPr>
            <p:ph type="subTitle" idx="1"/>
          </p:nvPr>
        </p:nvSpPr>
        <p:spPr/>
        <p:txBody>
          <a:bodyPr/>
          <a:lstStyle/>
          <a:p>
            <a:r>
              <a:rPr lang="en-US" dirty="0"/>
              <a:t>Marriot International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Introduction</a:t>
            </a:r>
            <a:endParaRPr lang="en-US" dirty="0"/>
          </a:p>
        </p:txBody>
      </p:sp>
      <p:sp>
        <p:nvSpPr>
          <p:cNvPr id="3" name="Content Placeholder 2"/>
          <p:cNvSpPr>
            <a:spLocks noGrp="1"/>
          </p:cNvSpPr>
          <p:nvPr>
            <p:ph sz="quarter" idx="1"/>
          </p:nvPr>
        </p:nvSpPr>
        <p:spPr/>
        <p:txBody>
          <a:bodyPr>
            <a:normAutofit fontScale="77500" lnSpcReduction="20000"/>
          </a:bodyPr>
          <a:lstStyle/>
          <a:p>
            <a:pPr lvl="0"/>
            <a:r>
              <a:rPr lang="en-GB" dirty="0"/>
              <a:t>Taking care of the guest is the heart of the hospitality business. </a:t>
            </a:r>
            <a:endParaRPr lang="en-US" dirty="0"/>
          </a:p>
          <a:p>
            <a:pPr lvl="0"/>
            <a:r>
              <a:rPr lang="en-GB" dirty="0"/>
              <a:t>Doing so means anticipating and understanding what the guest needs and how they meet and exceed those needs. </a:t>
            </a:r>
            <a:endParaRPr lang="en-US" dirty="0"/>
          </a:p>
          <a:p>
            <a:r>
              <a:rPr lang="en-GB" dirty="0"/>
              <a:t>Khan et al., (2015) view guest service as the act of taking care of the guest’s needs by delivering professional, and quality service and assistance. </a:t>
            </a:r>
            <a:endParaRPr lang="en-US" dirty="0"/>
          </a:p>
        </p:txBody>
      </p:sp>
      <p:pic>
        <p:nvPicPr>
          <p:cNvPr id="1026" name="Picture 2"/>
          <p:cNvPicPr>
            <a:picLocks noGrp="1" noChangeAspect="1" noChangeArrowheads="1"/>
          </p:cNvPicPr>
          <p:nvPr>
            <p:ph sz="quarter" idx="2"/>
          </p:nvPr>
        </p:nvPicPr>
        <p:blipFill>
          <a:blip r:embed="rId3"/>
          <a:srcRect/>
          <a:stretch>
            <a:fillRect/>
          </a:stretch>
        </p:blipFill>
        <p:spPr bwMode="auto">
          <a:xfrm>
            <a:off x="4845050" y="2626429"/>
            <a:ext cx="3886200" cy="2497318"/>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JW Marriott</a:t>
            </a:r>
            <a:endParaRPr lang="en-US" dirty="0"/>
          </a:p>
        </p:txBody>
      </p:sp>
      <p:sp>
        <p:nvSpPr>
          <p:cNvPr id="3" name="Content Placeholder 2"/>
          <p:cNvSpPr>
            <a:spLocks noGrp="1"/>
          </p:cNvSpPr>
          <p:nvPr>
            <p:ph sz="quarter" idx="1"/>
          </p:nvPr>
        </p:nvSpPr>
        <p:spPr/>
        <p:txBody>
          <a:bodyPr>
            <a:normAutofit fontScale="77500" lnSpcReduction="20000"/>
          </a:bodyPr>
          <a:lstStyle/>
          <a:p>
            <a:r>
              <a:rPr lang="en-GB" dirty="0"/>
              <a:t>The JW Marriott brand was established in 1984, with the opening of the first hotel in Washington, DC. </a:t>
            </a:r>
          </a:p>
          <a:p>
            <a:r>
              <a:rPr lang="en-GB" dirty="0"/>
              <a:t>JW Marriott is the luxury hotel chain of Marriott International, offering more luxurious rooms and amenities than other Marriott brands.</a:t>
            </a:r>
          </a:p>
          <a:p>
            <a:r>
              <a:rPr lang="en-GB" dirty="0"/>
              <a:t>Marriot International is an American international company that runs its businesses, franchises, and licenses lodging that involve hotels, residential properties, timeshare properties, etc. </a:t>
            </a:r>
          </a:p>
          <a:p>
            <a:endParaRPr lang="en-US" dirty="0"/>
          </a:p>
        </p:txBody>
      </p:sp>
      <p:pic>
        <p:nvPicPr>
          <p:cNvPr id="1026" name="Picture 2"/>
          <p:cNvPicPr>
            <a:picLocks noGrp="1" noChangeAspect="1" noChangeArrowheads="1"/>
          </p:cNvPicPr>
          <p:nvPr>
            <p:ph sz="quarter" idx="2"/>
          </p:nvPr>
        </p:nvPicPr>
        <p:blipFill>
          <a:blip r:embed="rId3"/>
          <a:srcRect/>
          <a:stretch>
            <a:fillRect/>
          </a:stretch>
        </p:blipFill>
        <p:spPr bwMode="auto">
          <a:xfrm>
            <a:off x="4648200" y="2895600"/>
            <a:ext cx="4203605" cy="2209800"/>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The “luxury” hotel brand “JW Marriott”</a:t>
            </a:r>
            <a:endParaRPr lang="en-US" dirty="0"/>
          </a:p>
        </p:txBody>
      </p:sp>
      <p:sp>
        <p:nvSpPr>
          <p:cNvPr id="4" name="Content Placeholder 3"/>
          <p:cNvSpPr>
            <a:spLocks noGrp="1"/>
          </p:cNvSpPr>
          <p:nvPr>
            <p:ph sz="quarter" idx="1"/>
          </p:nvPr>
        </p:nvSpPr>
        <p:spPr/>
        <p:txBody>
          <a:bodyPr>
            <a:normAutofit fontScale="77500" lnSpcReduction="20000"/>
          </a:bodyPr>
          <a:lstStyle/>
          <a:p>
            <a:r>
              <a:rPr lang="en-GB" dirty="0"/>
              <a:t>In 2016, Marriott International took over Starwood Hotels &amp; Resorts, as Marriott International is popular for its guest services. </a:t>
            </a:r>
          </a:p>
          <a:p>
            <a:r>
              <a:rPr lang="en-GB" dirty="0"/>
              <a:t>It is an initiative to expand its luxurious and premium brands with all-inclusive getaways all over the globe (Gong et al., 2020). </a:t>
            </a:r>
          </a:p>
          <a:p>
            <a:r>
              <a:rPr lang="en-GB" dirty="0"/>
              <a:t>They classify their hotel brands and various kinds of hotels by utilizing their STR chain scale. </a:t>
            </a:r>
            <a:endParaRPr lang="en-US" dirty="0"/>
          </a:p>
        </p:txBody>
      </p:sp>
      <p:pic>
        <p:nvPicPr>
          <p:cNvPr id="2050" name="Picture 2"/>
          <p:cNvPicPr>
            <a:picLocks noGrp="1" noChangeAspect="1" noChangeArrowheads="1"/>
          </p:cNvPicPr>
          <p:nvPr>
            <p:ph sz="quarter" idx="2"/>
          </p:nvPr>
        </p:nvPicPr>
        <p:blipFill>
          <a:blip r:embed="rId3"/>
          <a:srcRect/>
          <a:stretch>
            <a:fillRect/>
          </a:stretch>
        </p:blipFill>
        <p:spPr bwMode="auto">
          <a:xfrm>
            <a:off x="5113867" y="2209800"/>
            <a:ext cx="3725333" cy="251460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Current travelers</a:t>
            </a:r>
          </a:p>
        </p:txBody>
      </p:sp>
      <p:sp>
        <p:nvSpPr>
          <p:cNvPr id="3" name="Content Placeholder 2"/>
          <p:cNvSpPr>
            <a:spLocks noGrp="1"/>
          </p:cNvSpPr>
          <p:nvPr>
            <p:ph sz="quarter" idx="1"/>
          </p:nvPr>
        </p:nvSpPr>
        <p:spPr/>
        <p:txBody>
          <a:bodyPr/>
          <a:lstStyle/>
          <a:p>
            <a:pPr lvl="0"/>
            <a:r>
              <a:rPr lang="en-GB" dirty="0"/>
              <a:t>All travel related services are included in the hospitality sector.</a:t>
            </a:r>
            <a:endParaRPr lang="en-US" dirty="0"/>
          </a:p>
          <a:p>
            <a:pPr lvl="0"/>
            <a:r>
              <a:rPr lang="en-GB" dirty="0"/>
              <a:t>There are usually three different types of guests, namely, Business travellers, holiday makers and Family. </a:t>
            </a:r>
            <a:endParaRPr lang="en-US" dirty="0"/>
          </a:p>
          <a:p>
            <a:pPr lvl="0"/>
            <a:r>
              <a:rPr lang="en-GB" dirty="0"/>
              <a:t>This presentation discusses about the Hospitality and Guest services of Marriot International.</a:t>
            </a:r>
            <a:endParaRPr lang="en-US" dirty="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Importance of Hospitality and Guest services to Hotels</a:t>
            </a:r>
            <a:endParaRPr lang="en-US" dirty="0"/>
          </a:p>
        </p:txBody>
      </p:sp>
      <p:sp>
        <p:nvSpPr>
          <p:cNvPr id="3" name="Content Placeholder 2"/>
          <p:cNvSpPr>
            <a:spLocks noGrp="1"/>
          </p:cNvSpPr>
          <p:nvPr>
            <p:ph sz="quarter" idx="1"/>
          </p:nvPr>
        </p:nvSpPr>
        <p:spPr/>
        <p:txBody>
          <a:bodyPr>
            <a:normAutofit fontScale="70000" lnSpcReduction="20000"/>
          </a:bodyPr>
          <a:lstStyle/>
          <a:p>
            <a:pPr lvl="0"/>
            <a:r>
              <a:rPr lang="en-GB" dirty="0"/>
              <a:t>Guest service is the consistent delivery of the products and services that not only meets the expectations but also exceeds the expectation of the guests.</a:t>
            </a:r>
            <a:endParaRPr lang="en-US" dirty="0"/>
          </a:p>
          <a:p>
            <a:pPr lvl="0"/>
            <a:r>
              <a:rPr lang="en-GB" dirty="0"/>
              <a:t>It is about providing delightful hotel experiences to the customers</a:t>
            </a:r>
            <a:endParaRPr lang="en-US" dirty="0"/>
          </a:p>
          <a:p>
            <a:pPr lvl="0"/>
            <a:r>
              <a:rPr lang="en-GB" dirty="0"/>
              <a:t>Improve the relationship between the guests and hotels; as satisfied guests are more likely to come back and be loyal to the hotel. </a:t>
            </a:r>
            <a:endParaRPr lang="en-US" dirty="0"/>
          </a:p>
          <a:p>
            <a:pPr lvl="0"/>
            <a:r>
              <a:rPr lang="en-GB" dirty="0"/>
              <a:t>It is essential for the business to ensure that their customer representative </a:t>
            </a:r>
            <a:endParaRPr lang="en-US" dirty="0"/>
          </a:p>
          <a:p>
            <a:endParaRPr lang="en-US" dirty="0"/>
          </a:p>
        </p:txBody>
      </p:sp>
      <p:pic>
        <p:nvPicPr>
          <p:cNvPr id="1026" name="Picture 2"/>
          <p:cNvPicPr>
            <a:picLocks noGrp="1" noChangeAspect="1" noChangeArrowheads="1"/>
          </p:cNvPicPr>
          <p:nvPr>
            <p:ph sz="quarter" idx="2"/>
          </p:nvPr>
        </p:nvPicPr>
        <p:blipFill>
          <a:blip r:embed="rId3"/>
          <a:srcRect/>
          <a:stretch>
            <a:fillRect/>
          </a:stretch>
        </p:blipFill>
        <p:spPr bwMode="auto">
          <a:xfrm>
            <a:off x="4845050" y="2500856"/>
            <a:ext cx="3886200" cy="2748464"/>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Services for Business Guests</a:t>
            </a:r>
            <a:endParaRPr lang="en-US" dirty="0"/>
          </a:p>
        </p:txBody>
      </p:sp>
      <p:sp>
        <p:nvSpPr>
          <p:cNvPr id="3" name="Content Placeholder 2"/>
          <p:cNvSpPr>
            <a:spLocks noGrp="1"/>
          </p:cNvSpPr>
          <p:nvPr>
            <p:ph sz="quarter" idx="1"/>
          </p:nvPr>
        </p:nvSpPr>
        <p:spPr/>
        <p:txBody>
          <a:bodyPr>
            <a:normAutofit fontScale="92500" lnSpcReduction="10000"/>
          </a:bodyPr>
          <a:lstStyle/>
          <a:p>
            <a:pPr lvl="0"/>
            <a:r>
              <a:rPr lang="en-GB" dirty="0"/>
              <a:t>Fast and dependable internet or </a:t>
            </a:r>
            <a:r>
              <a:rPr lang="en-GB" dirty="0" err="1"/>
              <a:t>WiFi</a:t>
            </a:r>
            <a:r>
              <a:rPr lang="en-GB" dirty="0"/>
              <a:t> services</a:t>
            </a:r>
            <a:endParaRPr lang="en-US" dirty="0"/>
          </a:p>
          <a:p>
            <a:pPr lvl="0"/>
            <a:r>
              <a:rPr lang="en-GB" dirty="0"/>
              <a:t>Convenience of working</a:t>
            </a:r>
            <a:endParaRPr lang="en-US" dirty="0"/>
          </a:p>
          <a:p>
            <a:pPr lvl="0"/>
            <a:r>
              <a:rPr lang="en-GB" dirty="0"/>
              <a:t>Emergency services</a:t>
            </a:r>
            <a:endParaRPr lang="en-US" dirty="0"/>
          </a:p>
          <a:p>
            <a:pPr lvl="0"/>
            <a:r>
              <a:rPr lang="en-GB" dirty="0"/>
              <a:t>Accessible meeting rooms</a:t>
            </a:r>
            <a:endParaRPr lang="en-US" dirty="0"/>
          </a:p>
          <a:p>
            <a:pPr lvl="0"/>
            <a:r>
              <a:rPr lang="en-GB" dirty="0"/>
              <a:t>Healthy hotel dining options</a:t>
            </a:r>
            <a:endParaRPr lang="en-US" dirty="0"/>
          </a:p>
          <a:p>
            <a:r>
              <a:rPr lang="en-GB" dirty="0"/>
              <a:t>Easy fitness opportunities</a:t>
            </a:r>
            <a:endParaRPr lang="en-US" dirty="0"/>
          </a:p>
        </p:txBody>
      </p:sp>
      <p:pic>
        <p:nvPicPr>
          <p:cNvPr id="3074" name="Picture 2"/>
          <p:cNvPicPr>
            <a:picLocks noGrp="1" noChangeAspect="1" noChangeArrowheads="1"/>
          </p:cNvPicPr>
          <p:nvPr>
            <p:ph sz="quarter" idx="2"/>
          </p:nvPr>
        </p:nvPicPr>
        <p:blipFill>
          <a:blip r:embed="rId3"/>
          <a:srcRect/>
          <a:stretch>
            <a:fillRect/>
          </a:stretch>
        </p:blipFill>
        <p:spPr bwMode="auto">
          <a:xfrm>
            <a:off x="4845050" y="2518703"/>
            <a:ext cx="3886200" cy="2712769"/>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Services for Millennial Guests</a:t>
            </a:r>
            <a:endParaRPr lang="en-US" dirty="0"/>
          </a:p>
        </p:txBody>
      </p:sp>
      <p:sp>
        <p:nvSpPr>
          <p:cNvPr id="3" name="Content Placeholder 2"/>
          <p:cNvSpPr>
            <a:spLocks noGrp="1"/>
          </p:cNvSpPr>
          <p:nvPr>
            <p:ph sz="quarter" idx="1"/>
          </p:nvPr>
        </p:nvSpPr>
        <p:spPr/>
        <p:txBody>
          <a:bodyPr>
            <a:normAutofit fontScale="70000" lnSpcReduction="20000"/>
          </a:bodyPr>
          <a:lstStyle/>
          <a:p>
            <a:r>
              <a:rPr lang="en-GB" dirty="0"/>
              <a:t>Millennial respond highly to the loyalty programs and personalised services due to the importance they place on individuality. </a:t>
            </a:r>
            <a:endParaRPr lang="en-US" dirty="0"/>
          </a:p>
          <a:p>
            <a:r>
              <a:rPr lang="en-GB" dirty="0"/>
              <a:t>Research among millennial showed the following services needed by Millennial guests</a:t>
            </a:r>
            <a:endParaRPr lang="en-US" dirty="0"/>
          </a:p>
          <a:p>
            <a:pPr lvl="0"/>
            <a:r>
              <a:rPr lang="en-GB" dirty="0"/>
              <a:t>Room service</a:t>
            </a:r>
            <a:endParaRPr lang="en-US" dirty="0"/>
          </a:p>
          <a:p>
            <a:pPr lvl="0"/>
            <a:r>
              <a:rPr lang="en-GB" dirty="0" err="1"/>
              <a:t>Wifi</a:t>
            </a:r>
            <a:endParaRPr lang="en-US" dirty="0"/>
          </a:p>
          <a:p>
            <a:pPr lvl="0"/>
            <a:r>
              <a:rPr lang="en-GB" dirty="0"/>
              <a:t>TV to watch movies</a:t>
            </a:r>
            <a:endParaRPr lang="en-US" dirty="0"/>
          </a:p>
          <a:p>
            <a:pPr lvl="0"/>
            <a:r>
              <a:rPr lang="en-GB" dirty="0"/>
              <a:t>Flexible check-in and check-out service</a:t>
            </a:r>
            <a:endParaRPr lang="en-US" dirty="0"/>
          </a:p>
          <a:p>
            <a:pPr lvl="0"/>
            <a:r>
              <a:rPr lang="en-GB" dirty="0"/>
              <a:t>Tour Package</a:t>
            </a:r>
            <a:endParaRPr lang="en-US" dirty="0"/>
          </a:p>
          <a:p>
            <a:pPr lvl="0"/>
            <a:r>
              <a:rPr lang="en-GB" dirty="0"/>
              <a:t>Recreational activities</a:t>
            </a:r>
            <a:endParaRPr lang="en-US" dirty="0"/>
          </a:p>
          <a:p>
            <a:endParaRPr lang="en-US" dirty="0"/>
          </a:p>
        </p:txBody>
      </p:sp>
      <p:pic>
        <p:nvPicPr>
          <p:cNvPr id="4098" name="Picture 2"/>
          <p:cNvPicPr>
            <a:picLocks noGrp="1" noChangeAspect="1" noChangeArrowheads="1"/>
          </p:cNvPicPr>
          <p:nvPr>
            <p:ph sz="quarter" idx="2"/>
          </p:nvPr>
        </p:nvPicPr>
        <p:blipFill>
          <a:blip r:embed="rId3"/>
          <a:srcRect/>
          <a:stretch>
            <a:fillRect/>
          </a:stretch>
        </p:blipFill>
        <p:spPr bwMode="auto">
          <a:xfrm>
            <a:off x="4845050" y="3011910"/>
            <a:ext cx="3886200" cy="172635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Services for Family guests</a:t>
            </a:r>
            <a:endParaRPr lang="en-US" dirty="0"/>
          </a:p>
        </p:txBody>
      </p:sp>
      <p:sp>
        <p:nvSpPr>
          <p:cNvPr id="3" name="Content Placeholder 2"/>
          <p:cNvSpPr>
            <a:spLocks noGrp="1"/>
          </p:cNvSpPr>
          <p:nvPr>
            <p:ph sz="quarter" idx="1"/>
          </p:nvPr>
        </p:nvSpPr>
        <p:spPr/>
        <p:txBody>
          <a:bodyPr/>
          <a:lstStyle/>
          <a:p>
            <a:r>
              <a:rPr lang="en-US" dirty="0"/>
              <a:t>For the hoteliers, the family market is important not just because of the potential multi-room booking but also for customer loyalty and brand awareness. </a:t>
            </a:r>
          </a:p>
          <a:p>
            <a:r>
              <a:rPr lang="en-US" dirty="0"/>
              <a:t>Here are some of the services that Family want from hotels;</a:t>
            </a:r>
          </a:p>
          <a:p>
            <a:r>
              <a:rPr lang="en-US" dirty="0"/>
              <a:t>Family Rooms</a:t>
            </a:r>
          </a:p>
          <a:p>
            <a:r>
              <a:rPr lang="en-US" dirty="0"/>
              <a:t>Free baby features and food warming options</a:t>
            </a:r>
          </a:p>
          <a:p>
            <a:r>
              <a:rPr lang="en-US" dirty="0"/>
              <a:t>Playrooms and children only zones (Gong et al., 2020).</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 Preferences</a:t>
            </a:r>
          </a:p>
        </p:txBody>
      </p:sp>
      <p:sp>
        <p:nvSpPr>
          <p:cNvPr id="3" name="Content Placeholder 2"/>
          <p:cNvSpPr>
            <a:spLocks noGrp="1"/>
          </p:cNvSpPr>
          <p:nvPr>
            <p:ph sz="quarter" idx="1"/>
          </p:nvPr>
        </p:nvSpPr>
        <p:spPr/>
        <p:txBody>
          <a:bodyPr/>
          <a:lstStyle/>
          <a:p>
            <a:r>
              <a:rPr lang="en-US" dirty="0"/>
              <a:t>In hospitality, customer preferences are expectations, dislikes, likes, inclinations and motivations that drive a customer to purchase a specific product. </a:t>
            </a:r>
          </a:p>
          <a:p>
            <a:r>
              <a:rPr lang="en-US" dirty="0"/>
              <a:t>In JW Marriott, customer preferences are important as 80% customers are more likely to make a purchase if personalized services are provided.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Characteristics of Good Service</a:t>
            </a:r>
            <a:endParaRPr lang="en-US" dirty="0"/>
          </a:p>
        </p:txBody>
      </p:sp>
      <p:sp>
        <p:nvSpPr>
          <p:cNvPr id="3" name="Content Placeholder 2"/>
          <p:cNvSpPr>
            <a:spLocks noGrp="1"/>
          </p:cNvSpPr>
          <p:nvPr>
            <p:ph sz="quarter" idx="1"/>
          </p:nvPr>
        </p:nvSpPr>
        <p:spPr/>
        <p:txBody>
          <a:bodyPr/>
          <a:lstStyle/>
          <a:p>
            <a:pPr lvl="0"/>
            <a:r>
              <a:rPr lang="en-GB" dirty="0"/>
              <a:t>Promptness</a:t>
            </a:r>
            <a:endParaRPr lang="en-US" dirty="0"/>
          </a:p>
          <a:p>
            <a:pPr lvl="0"/>
            <a:r>
              <a:rPr lang="en-GB" dirty="0"/>
              <a:t>Politeness</a:t>
            </a:r>
            <a:endParaRPr lang="en-US" dirty="0"/>
          </a:p>
          <a:p>
            <a:pPr lvl="0"/>
            <a:r>
              <a:rPr lang="en-GB" dirty="0"/>
              <a:t>Professionalism</a:t>
            </a:r>
            <a:endParaRPr lang="en-US" dirty="0"/>
          </a:p>
          <a:p>
            <a:pPr lvl="0"/>
            <a:r>
              <a:rPr lang="en-GB" dirty="0"/>
              <a:t>Personalisation (Gong et al., 2020).</a:t>
            </a:r>
            <a:endParaRPr lang="en-US" dirty="0"/>
          </a:p>
          <a:p>
            <a:endParaRPr lang="en-US" dirty="0"/>
          </a:p>
        </p:txBody>
      </p:sp>
      <p:pic>
        <p:nvPicPr>
          <p:cNvPr id="5122" name="Picture 2"/>
          <p:cNvPicPr>
            <a:picLocks noGrp="1" noChangeAspect="1" noChangeArrowheads="1"/>
          </p:cNvPicPr>
          <p:nvPr>
            <p:ph sz="quarter" idx="2"/>
          </p:nvPr>
        </p:nvPicPr>
        <p:blipFill>
          <a:blip r:embed="rId3"/>
          <a:srcRect/>
          <a:stretch>
            <a:fillRect/>
          </a:stretch>
        </p:blipFill>
        <p:spPr bwMode="auto">
          <a:xfrm>
            <a:off x="5435600" y="2955925"/>
            <a:ext cx="2705100" cy="1838325"/>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Skills hotel members should have for high quality service:</a:t>
            </a:r>
            <a:endParaRPr lang="en-US" dirty="0"/>
          </a:p>
        </p:txBody>
      </p:sp>
      <p:sp>
        <p:nvSpPr>
          <p:cNvPr id="3" name="Content Placeholder 2"/>
          <p:cNvSpPr>
            <a:spLocks noGrp="1"/>
          </p:cNvSpPr>
          <p:nvPr>
            <p:ph sz="quarter" idx="1"/>
          </p:nvPr>
        </p:nvSpPr>
        <p:spPr/>
        <p:txBody>
          <a:bodyPr/>
          <a:lstStyle/>
          <a:p>
            <a:pPr lvl="0"/>
            <a:r>
              <a:rPr lang="en-GB" dirty="0"/>
              <a:t>Time Management</a:t>
            </a:r>
            <a:endParaRPr lang="en-US" dirty="0"/>
          </a:p>
          <a:p>
            <a:pPr lvl="0"/>
            <a:r>
              <a:rPr lang="en-GB" dirty="0"/>
              <a:t>Solving Problems</a:t>
            </a:r>
            <a:endParaRPr lang="en-US" dirty="0"/>
          </a:p>
          <a:p>
            <a:pPr lvl="0"/>
            <a:r>
              <a:rPr lang="en-GB" dirty="0"/>
              <a:t>Detail oriented</a:t>
            </a:r>
            <a:endParaRPr lang="en-US" dirty="0"/>
          </a:p>
          <a:p>
            <a:pPr lvl="0"/>
            <a:r>
              <a:rPr lang="en-GB" dirty="0"/>
              <a:t>Technological skills</a:t>
            </a:r>
            <a:endParaRPr lang="en-US" dirty="0"/>
          </a:p>
          <a:p>
            <a:endParaRPr lang="en-US" dirty="0"/>
          </a:p>
        </p:txBody>
      </p:sp>
      <p:pic>
        <p:nvPicPr>
          <p:cNvPr id="2050" name="Picture 2"/>
          <p:cNvPicPr>
            <a:picLocks noGrp="1" noChangeAspect="1" noChangeArrowheads="1"/>
          </p:cNvPicPr>
          <p:nvPr>
            <p:ph sz="quarter" idx="2"/>
          </p:nvPr>
        </p:nvPicPr>
        <p:blipFill>
          <a:blip r:embed="rId3"/>
          <a:srcRect/>
          <a:stretch>
            <a:fillRect/>
          </a:stretch>
        </p:blipFill>
        <p:spPr bwMode="auto">
          <a:xfrm>
            <a:off x="4845050" y="2583970"/>
            <a:ext cx="3886200" cy="2582235"/>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Strategies to manage Customer service in changing environment</a:t>
            </a:r>
            <a:endParaRPr lang="en-US" dirty="0"/>
          </a:p>
        </p:txBody>
      </p:sp>
      <p:sp>
        <p:nvSpPr>
          <p:cNvPr id="3" name="Content Placeholder 2"/>
          <p:cNvSpPr>
            <a:spLocks noGrp="1"/>
          </p:cNvSpPr>
          <p:nvPr>
            <p:ph sz="quarter" idx="1"/>
          </p:nvPr>
        </p:nvSpPr>
        <p:spPr/>
        <p:txBody>
          <a:bodyPr/>
          <a:lstStyle/>
          <a:p>
            <a:pPr lvl="0"/>
            <a:r>
              <a:rPr lang="en-GB" dirty="0"/>
              <a:t>Going contactless</a:t>
            </a:r>
            <a:endParaRPr lang="en-US" dirty="0"/>
          </a:p>
          <a:p>
            <a:pPr lvl="0"/>
            <a:r>
              <a:rPr lang="en-GB" dirty="0"/>
              <a:t>Hygiene Environment</a:t>
            </a:r>
            <a:endParaRPr lang="en-US" dirty="0"/>
          </a:p>
          <a:p>
            <a:r>
              <a:rPr lang="en-GB" dirty="0"/>
              <a:t>Covid-19 negative staffs</a:t>
            </a:r>
            <a:endParaRPr lang="en-US" dirty="0"/>
          </a:p>
        </p:txBody>
      </p:sp>
      <p:pic>
        <p:nvPicPr>
          <p:cNvPr id="6146" name="Picture 2"/>
          <p:cNvPicPr>
            <a:picLocks noGrp="1" noChangeAspect="1" noChangeArrowheads="1"/>
          </p:cNvPicPr>
          <p:nvPr>
            <p:ph sz="quarter" idx="2"/>
          </p:nvPr>
        </p:nvPicPr>
        <p:blipFill>
          <a:blip r:embed="rId3"/>
          <a:srcRect/>
          <a:stretch>
            <a:fillRect/>
          </a:stretch>
        </p:blipFill>
        <p:spPr bwMode="auto">
          <a:xfrm>
            <a:off x="5345112" y="3046413"/>
            <a:ext cx="2886075" cy="1657350"/>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Theories of customer service</a:t>
            </a:r>
          </a:p>
        </p:txBody>
      </p:sp>
      <p:sp>
        <p:nvSpPr>
          <p:cNvPr id="6" name="Content Placeholder 5"/>
          <p:cNvSpPr>
            <a:spLocks noGrp="1"/>
          </p:cNvSpPr>
          <p:nvPr>
            <p:ph sz="quarter" idx="1"/>
          </p:nvPr>
        </p:nvSpPr>
        <p:spPr/>
        <p:txBody>
          <a:bodyPr/>
          <a:lstStyle/>
          <a:p>
            <a:r>
              <a:rPr lang="en-US" dirty="0"/>
              <a:t>Several theories are connected to the customer services that are mentioned below: </a:t>
            </a:r>
          </a:p>
          <a:p>
            <a:r>
              <a:rPr lang="en-US" dirty="0"/>
              <a:t>Constructivist theory</a:t>
            </a:r>
          </a:p>
          <a:p>
            <a:r>
              <a:rPr lang="en-US" dirty="0"/>
              <a:t>Stimulation theory of empathy</a:t>
            </a:r>
          </a:p>
          <a:p>
            <a:r>
              <a:rPr lang="en-US" dirty="0"/>
              <a:t>Uncertainty reduction theory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Conclusion</a:t>
            </a:r>
            <a:endParaRPr lang="en-US" dirty="0"/>
          </a:p>
        </p:txBody>
      </p:sp>
      <p:sp>
        <p:nvSpPr>
          <p:cNvPr id="3" name="Content Placeholder 2"/>
          <p:cNvSpPr>
            <a:spLocks noGrp="1"/>
          </p:cNvSpPr>
          <p:nvPr>
            <p:ph sz="quarter" idx="1"/>
          </p:nvPr>
        </p:nvSpPr>
        <p:spPr/>
        <p:txBody>
          <a:bodyPr/>
          <a:lstStyle/>
          <a:p>
            <a:pPr lvl="0"/>
            <a:r>
              <a:rPr lang="en-GB" dirty="0"/>
              <a:t>The primary essence of the </a:t>
            </a:r>
            <a:r>
              <a:rPr lang="en-GB" sz="3200" dirty="0"/>
              <a:t>JW Marriott </a:t>
            </a:r>
            <a:r>
              <a:rPr lang="en-GB" dirty="0"/>
              <a:t>is to provide excellent customer service.</a:t>
            </a:r>
            <a:endParaRPr lang="en-US" dirty="0"/>
          </a:p>
          <a:p>
            <a:pPr lvl="0"/>
            <a:r>
              <a:rPr lang="en-GB" dirty="0"/>
              <a:t>The quality of the services offered to guests determines the quality of the stay, leading to positive word of mouth promotions for the </a:t>
            </a:r>
            <a:r>
              <a:rPr lang="en-GB" sz="3200" dirty="0"/>
              <a:t>JW Marriott</a:t>
            </a:r>
            <a:r>
              <a:rPr lang="en-GB" dirty="0"/>
              <a:t>. </a:t>
            </a:r>
            <a:endParaRPr lang="en-US" dirty="0"/>
          </a:p>
          <a:p>
            <a:r>
              <a:rPr lang="en-GB" dirty="0"/>
              <a:t>To provide the required service, it is important to learn about the sort of guests, their preferences and the purpose of the visits.</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References</a:t>
            </a:r>
            <a:endParaRPr lang="en-US" dirty="0"/>
          </a:p>
        </p:txBody>
      </p:sp>
      <p:pic>
        <p:nvPicPr>
          <p:cNvPr id="7170" name="Picture 2"/>
          <p:cNvPicPr>
            <a:picLocks noGrp="1" noChangeAspect="1" noChangeArrowheads="1"/>
          </p:cNvPicPr>
          <p:nvPr>
            <p:ph sz="quarter" idx="1"/>
          </p:nvPr>
        </p:nvPicPr>
        <p:blipFill>
          <a:blip r:embed="rId3"/>
          <a:srcRect/>
          <a:stretch>
            <a:fillRect/>
          </a:stretch>
        </p:blipFill>
        <p:spPr bwMode="auto">
          <a:xfrm>
            <a:off x="990600" y="2057400"/>
            <a:ext cx="7159256" cy="3810000"/>
          </a:xfrm>
          <a:prstGeom prst="rect">
            <a:avLst/>
          </a:prstGeom>
          <a:noFill/>
          <a:ln w="9525">
            <a:noFill/>
            <a:miter lim="800000"/>
            <a:headEnd/>
            <a:tailEnd/>
          </a:ln>
          <a:effec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153</TotalTime>
  <Words>1872</Words>
  <Application>Microsoft Office PowerPoint</Application>
  <PresentationFormat>On-screen Show (4:3)</PresentationFormat>
  <Paragraphs>126</Paragraphs>
  <Slides>17</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Calibri</vt:lpstr>
      <vt:lpstr>Tw Cen MT</vt:lpstr>
      <vt:lpstr>Wingdings</vt:lpstr>
      <vt:lpstr>Wingdings 2</vt:lpstr>
      <vt:lpstr>Median</vt:lpstr>
      <vt:lpstr>       Power Point Presentation</vt:lpstr>
      <vt:lpstr>The Role &amp; Importance of Hospitality &amp; Guest Services within the Hotel Industry</vt:lpstr>
      <vt:lpstr>Introduction</vt:lpstr>
      <vt:lpstr>JW Marriott</vt:lpstr>
      <vt:lpstr>The “luxury” hotel brand “JW Marriott”</vt:lpstr>
      <vt:lpstr>Current travelers</vt:lpstr>
      <vt:lpstr>Importance of Hospitality and Guest services to Hotels</vt:lpstr>
      <vt:lpstr>Services for Business Guests</vt:lpstr>
      <vt:lpstr>Services for Millennial Guests</vt:lpstr>
      <vt:lpstr>Services for Family guests</vt:lpstr>
      <vt:lpstr>Customer Preferences</vt:lpstr>
      <vt:lpstr>Characteristics of Good Service</vt:lpstr>
      <vt:lpstr>Skills hotel members should have for high quality service:</vt:lpstr>
      <vt:lpstr>Strategies to manage Customer service in changing environment</vt:lpstr>
      <vt:lpstr>Theories of customer service</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&amp; Importance of Hospitality &amp; Guest Services within the Hotel Industry</dc:title>
  <dc:creator>Pc</dc:creator>
  <cp:lastModifiedBy>Gabriela Zosllei (2133167)</cp:lastModifiedBy>
  <cp:revision>57</cp:revision>
  <dcterms:created xsi:type="dcterms:W3CDTF">2006-08-16T00:00:00Z</dcterms:created>
  <dcterms:modified xsi:type="dcterms:W3CDTF">2023-02-10T10:28:20Z</dcterms:modified>
</cp:coreProperties>
</file>