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10790238" cy="7497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2" userDrawn="1">
          <p15:clr>
            <a:srgbClr val="A4A3A4"/>
          </p15:clr>
        </p15:guide>
        <p15:guide id="2" pos="339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A66621-722B-0E85-351F-4F9D20AEE780}" v="147" dt="2023-02-17T13:39:17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62" autoAdjust="0"/>
    <p:restoredTop sz="94660"/>
  </p:normalViewPr>
  <p:slideViewPr>
    <p:cSldViewPr snapToGrid="0" showGuides="1">
      <p:cViewPr varScale="1">
        <p:scale>
          <a:sx n="117" d="100"/>
          <a:sy n="117" d="100"/>
        </p:scale>
        <p:origin x="1408" y="184"/>
      </p:cViewPr>
      <p:guideLst>
        <p:guide orient="horz" pos="2362"/>
        <p:guide pos="339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9268" y="1227065"/>
            <a:ext cx="9171702" cy="2610332"/>
          </a:xfrm>
        </p:spPr>
        <p:txBody>
          <a:bodyPr anchor="b"/>
          <a:lstStyle>
            <a:lvl1pPr algn="ctr"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8780" y="3938062"/>
            <a:ext cx="8092679" cy="1810223"/>
          </a:xfrm>
        </p:spPr>
        <p:txBody>
          <a:bodyPr/>
          <a:lstStyle>
            <a:lvl1pPr marL="0" indent="0" algn="ctr">
              <a:buNone/>
              <a:defRPr sz="2624"/>
            </a:lvl1pPr>
            <a:lvl2pPr marL="499857" indent="0" algn="ctr">
              <a:buNone/>
              <a:defRPr sz="2187"/>
            </a:lvl2pPr>
            <a:lvl3pPr marL="999714" indent="0" algn="ctr">
              <a:buNone/>
              <a:defRPr sz="1968"/>
            </a:lvl3pPr>
            <a:lvl4pPr marL="1499570" indent="0" algn="ctr">
              <a:buNone/>
              <a:defRPr sz="1749"/>
            </a:lvl4pPr>
            <a:lvl5pPr marL="1999427" indent="0" algn="ctr">
              <a:buNone/>
              <a:defRPr sz="1749"/>
            </a:lvl5pPr>
            <a:lvl6pPr marL="2499284" indent="0" algn="ctr">
              <a:buNone/>
              <a:defRPr sz="1749"/>
            </a:lvl6pPr>
            <a:lvl7pPr marL="2999141" indent="0" algn="ctr">
              <a:buNone/>
              <a:defRPr sz="1749"/>
            </a:lvl7pPr>
            <a:lvl8pPr marL="3498997" indent="0" algn="ctr">
              <a:buNone/>
              <a:defRPr sz="1749"/>
            </a:lvl8pPr>
            <a:lvl9pPr marL="3998854" indent="0" algn="ctr">
              <a:buNone/>
              <a:defRPr sz="174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90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886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10" y="1869236"/>
            <a:ext cx="9306580" cy="3118861"/>
          </a:xfrm>
        </p:spPr>
        <p:txBody>
          <a:bodyPr anchor="b"/>
          <a:lstStyle>
            <a:lvl1pPr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210" y="5017602"/>
            <a:ext cx="9306580" cy="1640135"/>
          </a:xfrm>
        </p:spPr>
        <p:txBody>
          <a:bodyPr/>
          <a:lstStyle>
            <a:lvl1pPr marL="0" indent="0">
              <a:buNone/>
              <a:defRPr sz="2624">
                <a:solidFill>
                  <a:schemeClr val="tx1"/>
                </a:solidFill>
              </a:defRPr>
            </a:lvl1pPr>
            <a:lvl2pPr marL="499857" indent="0">
              <a:buNone/>
              <a:defRPr sz="2187">
                <a:solidFill>
                  <a:schemeClr val="tx1">
                    <a:tint val="75000"/>
                  </a:schemeClr>
                </a:solidFill>
              </a:defRPr>
            </a:lvl2pPr>
            <a:lvl3pPr marL="999714" indent="0">
              <a:buNone/>
              <a:defRPr sz="1968">
                <a:solidFill>
                  <a:schemeClr val="tx1">
                    <a:tint val="75000"/>
                  </a:schemeClr>
                </a:solidFill>
              </a:defRPr>
            </a:lvl3pPr>
            <a:lvl4pPr marL="1499570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4pPr>
            <a:lvl5pPr marL="199942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5pPr>
            <a:lvl6pPr marL="249928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6pPr>
            <a:lvl7pPr marL="2999141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7pPr>
            <a:lvl8pPr marL="349899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8pPr>
            <a:lvl9pPr marL="399885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7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829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2558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85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399188"/>
            <a:ext cx="9306580" cy="14492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235" y="1837994"/>
            <a:ext cx="4564776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3235" y="2738766"/>
            <a:ext cx="4564776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62558" y="1837994"/>
            <a:ext cx="4587257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62558" y="2738766"/>
            <a:ext cx="4587257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708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64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1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257" y="1079541"/>
            <a:ext cx="5462558" cy="5328271"/>
          </a:xfrm>
        </p:spPr>
        <p:txBody>
          <a:bodyPr/>
          <a:lstStyle>
            <a:lvl1pPr>
              <a:defRPr sz="3499"/>
            </a:lvl1pPr>
            <a:lvl2pPr>
              <a:defRPr sz="3061"/>
            </a:lvl2pPr>
            <a:lvl3pPr>
              <a:defRPr sz="2624"/>
            </a:lvl3pPr>
            <a:lvl4pPr>
              <a:defRPr sz="2187"/>
            </a:lvl4pPr>
            <a:lvl5pPr>
              <a:defRPr sz="2187"/>
            </a:lvl5pPr>
            <a:lvl6pPr>
              <a:defRPr sz="2187"/>
            </a:lvl6pPr>
            <a:lvl7pPr>
              <a:defRPr sz="2187"/>
            </a:lvl7pPr>
            <a:lvl8pPr>
              <a:defRPr sz="2187"/>
            </a:lvl8pPr>
            <a:lvl9pPr>
              <a:defRPr sz="21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0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87257" y="1079541"/>
            <a:ext cx="5462558" cy="5328271"/>
          </a:xfrm>
        </p:spPr>
        <p:txBody>
          <a:bodyPr anchor="t"/>
          <a:lstStyle>
            <a:lvl1pPr marL="0" indent="0">
              <a:buNone/>
              <a:defRPr sz="3499"/>
            </a:lvl1pPr>
            <a:lvl2pPr marL="499857" indent="0">
              <a:buNone/>
              <a:defRPr sz="3061"/>
            </a:lvl2pPr>
            <a:lvl3pPr marL="999714" indent="0">
              <a:buNone/>
              <a:defRPr sz="2624"/>
            </a:lvl3pPr>
            <a:lvl4pPr marL="1499570" indent="0">
              <a:buNone/>
              <a:defRPr sz="2187"/>
            </a:lvl4pPr>
            <a:lvl5pPr marL="1999427" indent="0">
              <a:buNone/>
              <a:defRPr sz="2187"/>
            </a:lvl5pPr>
            <a:lvl6pPr marL="2499284" indent="0">
              <a:buNone/>
              <a:defRPr sz="2187"/>
            </a:lvl6pPr>
            <a:lvl7pPr marL="2999141" indent="0">
              <a:buNone/>
              <a:defRPr sz="2187"/>
            </a:lvl7pPr>
            <a:lvl8pPr marL="3498997" indent="0">
              <a:buNone/>
              <a:defRPr sz="2187"/>
            </a:lvl8pPr>
            <a:lvl9pPr marL="3998854" indent="0">
              <a:buNone/>
              <a:defRPr sz="21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48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226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21765" y="399186"/>
            <a:ext cx="2326645" cy="635400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1830" y="399186"/>
            <a:ext cx="6845057" cy="635400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45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1829" y="399188"/>
            <a:ext cx="9306580" cy="14492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1829" y="1995932"/>
            <a:ext cx="9306580" cy="4757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1829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C35E3-B2A3-4BC7-9A4D-1A114674F1C5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74267" y="6949317"/>
            <a:ext cx="3641705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605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5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99714" rtl="0" eaLnBrk="1" latinLnBrk="0" hangingPunct="1">
        <a:lnSpc>
          <a:spcPct val="90000"/>
        </a:lnSpc>
        <a:spcBef>
          <a:spcPct val="0"/>
        </a:spcBef>
        <a:buNone/>
        <a:defRPr sz="481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9928" indent="-249928" algn="l" defTabSz="999714" rtl="0" eaLnBrk="1" latinLnBrk="0" hangingPunct="1">
        <a:lnSpc>
          <a:spcPct val="90000"/>
        </a:lnSpc>
        <a:spcBef>
          <a:spcPts val="1093"/>
        </a:spcBef>
        <a:buFont typeface="Arial" panose="020B0604020202020204" pitchFamily="34" charset="0"/>
        <a:buChar char="•"/>
        <a:defRPr sz="3061" kern="1200">
          <a:solidFill>
            <a:schemeClr val="tx1"/>
          </a:solidFill>
          <a:latin typeface="+mn-lt"/>
          <a:ea typeface="+mn-ea"/>
          <a:cs typeface="+mn-cs"/>
        </a:defRPr>
      </a:lvl1pPr>
      <a:lvl2pPr marL="74978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624" kern="1200">
          <a:solidFill>
            <a:schemeClr val="tx1"/>
          </a:solidFill>
          <a:latin typeface="+mn-lt"/>
          <a:ea typeface="+mn-ea"/>
          <a:cs typeface="+mn-cs"/>
        </a:defRPr>
      </a:lvl2pPr>
      <a:lvl3pPr marL="124964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187" kern="1200">
          <a:solidFill>
            <a:schemeClr val="tx1"/>
          </a:solidFill>
          <a:latin typeface="+mn-lt"/>
          <a:ea typeface="+mn-ea"/>
          <a:cs typeface="+mn-cs"/>
        </a:defRPr>
      </a:lvl3pPr>
      <a:lvl4pPr marL="174949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224935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74921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324906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748926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424878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1pPr>
      <a:lvl2pPr marL="49985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2pPr>
      <a:lvl3pPr marL="99971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3pPr>
      <a:lvl4pPr marL="149957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199942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49928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2999141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49899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399885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ke/books?hl=en&amp;lr=&amp;id=NoicAQAAQBAJ&amp;oi=fnd&amp;pg=PP2&amp;dq=Camembert+cheese,+oven-baked+and+served+with+a+selection+of+artisan+pieces+of+bread+and+a+balsamic+glaze&amp;ots=NcgCmAlk-g&amp;sig=TyR4WvcGEDI5kGkXiOoS3bp3FA8&amp;redir_esc=y#v=onepage&amp;q&amp;f=fals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1C9EA-5BF0-BAB3-D706-B641DCA7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829" y="735070"/>
            <a:ext cx="9306580" cy="1622579"/>
          </a:xfrm>
        </p:spPr>
        <p:txBody>
          <a:bodyPr/>
          <a:lstStyle/>
          <a:p>
            <a:r>
              <a:rPr lang="en-GB" sz="4800" dirty="0">
                <a:cs typeface="Calibri Light"/>
              </a:rPr>
              <a:t>     Food and Beverage Operations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27AFC-FE59-2448-CFBE-4C63C7DB2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829" y="3371966"/>
            <a:ext cx="9306580" cy="33812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050" dirty="0">
                <a:cs typeface="Calibri" panose="020F0502020204030204"/>
              </a:rPr>
              <a:t>Student name : Carmen Paula Stoica</a:t>
            </a:r>
          </a:p>
          <a:p>
            <a:pPr marL="0" indent="0">
              <a:buNone/>
            </a:pPr>
            <a:r>
              <a:rPr lang="en-GB" sz="3050" dirty="0">
                <a:cs typeface="Calibri" panose="020F0502020204030204"/>
              </a:rPr>
              <a:t>Student number: 2212649</a:t>
            </a:r>
          </a:p>
          <a:p>
            <a:pPr marL="0" indent="0">
              <a:buNone/>
            </a:pPr>
            <a:r>
              <a:rPr lang="en-GB" sz="3050" dirty="0">
                <a:cs typeface="Calibri" panose="020F0502020204030204"/>
              </a:rPr>
              <a:t>Module Title (BMIH4002): Food and beverage operations</a:t>
            </a:r>
          </a:p>
          <a:p>
            <a:pPr marL="0" indent="0">
              <a:buNone/>
            </a:pPr>
            <a:r>
              <a:rPr lang="en-GB" sz="3050" dirty="0">
                <a:cs typeface="Calibri" panose="020F0502020204030204"/>
              </a:rPr>
              <a:t>Assignment Title : Valentine`s Menu</a:t>
            </a:r>
          </a:p>
          <a:p>
            <a:pPr marL="0" indent="0">
              <a:buNone/>
            </a:pPr>
            <a:r>
              <a:rPr lang="en-GB" sz="3050" dirty="0">
                <a:cs typeface="Calibri" panose="020F0502020204030204"/>
              </a:rPr>
              <a:t>Tutors name : Tristan Hawkins</a:t>
            </a:r>
          </a:p>
          <a:p>
            <a:pPr marL="0" indent="0">
              <a:buNone/>
            </a:pPr>
            <a:endParaRPr lang="en-GB" sz="305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79990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A16EB83-7F7E-43B4-E01E-30C8014776C3}"/>
              </a:ext>
            </a:extLst>
          </p:cNvPr>
          <p:cNvSpPr txBox="1"/>
          <p:nvPr/>
        </p:nvSpPr>
        <p:spPr>
          <a:xfrm>
            <a:off x="125152" y="127033"/>
            <a:ext cx="3745149" cy="3989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Finger Steak                                 8.00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Chicken Strips served with house mad mustard. 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Pub Cheese Twist                        8.00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Larger style cheese served with sweet amber oil pub cheese served with sweet and spicy pickles and house mad mustered.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Spicy Tots                                     6.00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House made tots served with house made poach.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Ayuthaya" pitchFamily="2" charset="-34"/>
                <a:cs typeface="Baghdad" pitchFamily="2" charset="-78"/>
              </a:rPr>
              <a:t>Fresh Pork Rinds                        5.50</a:t>
            </a:r>
          </a:p>
          <a:p>
            <a:r>
              <a:rPr lang="en-US" sz="1400" i="1" dirty="0">
                <a:latin typeface="Baghdad" pitchFamily="2" charset="-78"/>
                <a:cs typeface="Baghdad" pitchFamily="2" charset="-78"/>
              </a:rPr>
              <a:t>Choice of plain, hot sauce and BBQ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3A4D8E-340C-1231-A193-0CFB71400EF3}"/>
              </a:ext>
            </a:extLst>
          </p:cNvPr>
          <p:cNvSpPr txBox="1"/>
          <p:nvPr/>
        </p:nvSpPr>
        <p:spPr>
          <a:xfrm>
            <a:off x="6789472" y="127033"/>
            <a:ext cx="3875614" cy="43881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 COURSE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Meatball                                                12.00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House made meatball covered with cheese blend, and fresh basil.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Fried Chicken                                       12.50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Marinated with chef’s original cream flavor lightly breaded, dill pickle and mayo.</a:t>
            </a:r>
            <a:endParaRPr lang="en-US" sz="1400" i="1" dirty="0">
              <a:effectLst/>
              <a:latin typeface="Baghdad" pitchFamily="2" charset="-78"/>
              <a:ea typeface="Calibri" panose="020F0502020204030204" pitchFamily="34" charset="0"/>
              <a:cs typeface="Baghdad" pitchFamily="2" charset="-78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Drunken Fish                                       13.00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i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IPA, Beer battered perch with lettuce, pickles and spicey tartar.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Hamburger                                          11.50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i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Classic pub burger, lettuce, tomato, onion and dill pickle. </a:t>
            </a:r>
            <a:endParaRPr lang="en-US" sz="1600" i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026" name="Picture 2" descr="Hotel Trinity Grand, Raigarh | LinkedIn">
            <a:extLst>
              <a:ext uri="{FF2B5EF4-FFF2-40B4-BE49-F238E27FC236}">
                <a16:creationId xmlns:a16="http://schemas.microsoft.com/office/drawing/2014/main" id="{58EC8B4D-6D8F-79D9-A9C9-741826D70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59887" y="127033"/>
            <a:ext cx="2540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ppy Valentines Day Handwritten Calligraphic Lettering With Red Hearts  Stock Illustration - Download Image Now - iStock">
            <a:extLst>
              <a:ext uri="{FF2B5EF4-FFF2-40B4-BE49-F238E27FC236}">
                <a16:creationId xmlns:a16="http://schemas.microsoft.com/office/drawing/2014/main" id="{534D04B0-C1E3-1640-F864-4B898CB050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30830" y="2782913"/>
            <a:ext cx="2798113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The Story of Idaho Finger Steaks">
            <a:extLst>
              <a:ext uri="{FF2B5EF4-FFF2-40B4-BE49-F238E27FC236}">
                <a16:creationId xmlns:a16="http://schemas.microsoft.com/office/drawing/2014/main" id="{0AC0FAB3-8DAA-E83B-BB60-5CF8A8F152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335" y="4567451"/>
            <a:ext cx="3726909" cy="248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Puff Pastry Twists with IPA Beer Cheese Dip + Tutorial - Meg is Well">
            <a:extLst>
              <a:ext uri="{FF2B5EF4-FFF2-40B4-BE49-F238E27FC236}">
                <a16:creationId xmlns:a16="http://schemas.microsoft.com/office/drawing/2014/main" id="{68D93D6B-A4E9-DE8F-0EB3-40D9F5FC2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30830" y="5074425"/>
            <a:ext cx="2798112" cy="169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teakburger Vs. Hamburger: What's The Biggest Difference?">
            <a:extLst>
              <a:ext uri="{FF2B5EF4-FFF2-40B4-BE49-F238E27FC236}">
                <a16:creationId xmlns:a16="http://schemas.microsoft.com/office/drawing/2014/main" id="{36F9F13D-D17B-DBD7-5948-4CF26C276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42948" y="4003596"/>
            <a:ext cx="2769078" cy="155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asy Homemade Meatballs - Budget Bytes">
            <a:extLst>
              <a:ext uri="{FF2B5EF4-FFF2-40B4-BE49-F238E27FC236}">
                <a16:creationId xmlns:a16="http://schemas.microsoft.com/office/drawing/2014/main" id="{49677F83-24B1-B51F-A1BB-F5F1DFE28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67251" y="5630283"/>
            <a:ext cx="2320472" cy="174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26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161EC7-D5FA-4DD9-3E98-8F35349B590E}"/>
              </a:ext>
            </a:extLst>
          </p:cNvPr>
          <p:cNvSpPr txBox="1"/>
          <p:nvPr/>
        </p:nvSpPr>
        <p:spPr>
          <a:xfrm>
            <a:off x="136972" y="2670711"/>
            <a:ext cx="4222088" cy="3053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Beverages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Berry Margarita                                                  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Blue Mojito                                                          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Mango Sunset                                                      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Lemonade mocktail                                            2.00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Soursop Float</a:t>
            </a: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						3.00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Lemon Mint						2.50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Strawberry smoothie					4.00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400" b="1" dirty="0">
              <a:effectLst/>
              <a:latin typeface="Baghdad" pitchFamily="2" charset="-78"/>
              <a:ea typeface="Calibri" panose="020F0502020204030204" pitchFamily="34" charset="0"/>
              <a:cs typeface="Baghdad" pitchFamily="2" charset="-7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D1E7A8-C30A-4F62-9903-DFAA0958C33F}"/>
              </a:ext>
            </a:extLst>
          </p:cNvPr>
          <p:cNvSpPr txBox="1"/>
          <p:nvPr/>
        </p:nvSpPr>
        <p:spPr>
          <a:xfrm>
            <a:off x="136972" y="209429"/>
            <a:ext cx="3833780" cy="3299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Desserts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Cheesecake                                       4.00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Chocolate cake                                 </a:t>
            </a:r>
            <a:r>
              <a:rPr lang="en-US" sz="16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4.50</a:t>
            </a:r>
            <a:endParaRPr lang="en-US" sz="1600" b="1" dirty="0">
              <a:effectLst/>
              <a:latin typeface="Baghdad" pitchFamily="2" charset="-78"/>
              <a:ea typeface="Calibri" panose="020F0502020204030204" pitchFamily="34" charset="0"/>
              <a:cs typeface="Baghdad" pitchFamily="2" charset="-78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Triple Chocolate cake                     </a:t>
            </a:r>
            <a:r>
              <a:rPr lang="en-US" sz="16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4.50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Vanilla cake                                      4.00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Potluck 					       4.50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    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600" b="1" dirty="0">
              <a:effectLst/>
              <a:latin typeface="Baghdad" pitchFamily="2" charset="-78"/>
              <a:ea typeface="Calibri" panose="020F0502020204030204" pitchFamily="34" charset="0"/>
              <a:cs typeface="Baghdad" pitchFamily="2" charset="-78"/>
            </a:endParaRPr>
          </a:p>
          <a:p>
            <a:endParaRPr lang="en-US" sz="1600" dirty="0">
              <a:latin typeface="Baghdad" pitchFamily="2" charset="-78"/>
              <a:cs typeface="Baghdad" pitchFamily="2" charset="-78"/>
            </a:endParaRPr>
          </a:p>
        </p:txBody>
      </p:sp>
      <p:pic>
        <p:nvPicPr>
          <p:cNvPr id="2" name="Picture 2" descr="Hotel Trinity Grand, Raigarh | LinkedIn">
            <a:extLst>
              <a:ext uri="{FF2B5EF4-FFF2-40B4-BE49-F238E27FC236}">
                <a16:creationId xmlns:a16="http://schemas.microsoft.com/office/drawing/2014/main" id="{F802C23A-3A84-8497-4D07-29B8E996FA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70309" y="2261085"/>
            <a:ext cx="1878956" cy="187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28 Best Potluck Desserts (+ Easy Recipes) - Insanely Good">
            <a:extLst>
              <a:ext uri="{FF2B5EF4-FFF2-40B4-BE49-F238E27FC236}">
                <a16:creationId xmlns:a16="http://schemas.microsoft.com/office/drawing/2014/main" id="{B4CE50AB-37E8-116C-9D00-91E50B640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03566" y="162531"/>
            <a:ext cx="39497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558CAE-08BF-C9A4-C8DB-054EA0CF469E}"/>
              </a:ext>
            </a:extLst>
          </p:cNvPr>
          <p:cNvSpPr txBox="1"/>
          <p:nvPr/>
        </p:nvSpPr>
        <p:spPr>
          <a:xfrm>
            <a:off x="0" y="6912988"/>
            <a:ext cx="105343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Baghdad" pitchFamily="2" charset="-78"/>
                <a:cs typeface="Baghdad" pitchFamily="2" charset="-78"/>
              </a:rPr>
              <a:t>Meals are taken by pre-orders for more than 20 peoples.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600" dirty="0">
                <a:latin typeface="Baghdad" pitchFamily="2" charset="-78"/>
                <a:cs typeface="Baghdad" pitchFamily="2" charset="-78"/>
              </a:rPr>
              <a:t>Buy one get one Valentines offers are available only for meals and for more than 4 peoples. </a:t>
            </a:r>
          </a:p>
        </p:txBody>
      </p:sp>
      <p:pic>
        <p:nvPicPr>
          <p:cNvPr id="2052" name="Picture 4" descr="37 easy desserts | BBC Good Food">
            <a:extLst>
              <a:ext uri="{FF2B5EF4-FFF2-40B4-BE49-F238E27FC236}">
                <a16:creationId xmlns:a16="http://schemas.microsoft.com/office/drawing/2014/main" id="{656B1230-D48B-894D-4904-0700AE061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08732" y="251753"/>
            <a:ext cx="2072120" cy="187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rozen Berry Margaritas Cocktail | Easy Weeknight Recipes">
            <a:extLst>
              <a:ext uri="{FF2B5EF4-FFF2-40B4-BE49-F238E27FC236}">
                <a16:creationId xmlns:a16="http://schemas.microsoft.com/office/drawing/2014/main" id="{CCA73D55-063B-709D-9928-C4EB96B5F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57842" y="5019047"/>
            <a:ext cx="1274553" cy="191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Blue Curacao Mojito Recipe » Homemade Heather">
            <a:extLst>
              <a:ext uri="{FF2B5EF4-FFF2-40B4-BE49-F238E27FC236}">
                <a16:creationId xmlns:a16="http://schemas.microsoft.com/office/drawing/2014/main" id="{D6BB8F21-275E-3BEF-A7EE-D03F03CAC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8518" y="3390653"/>
            <a:ext cx="1485890" cy="223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ucumber-Lemonade Mocktail Recipe">
            <a:extLst>
              <a:ext uri="{FF2B5EF4-FFF2-40B4-BE49-F238E27FC236}">
                <a16:creationId xmlns:a16="http://schemas.microsoft.com/office/drawing/2014/main" id="{29C6AFFA-B2C2-EBC2-7349-2F1EC70612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500243" y="2447148"/>
            <a:ext cx="1768073" cy="245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2606C5-94D2-94BE-6938-0ED2A9416D6A}"/>
              </a:ext>
            </a:extLst>
          </p:cNvPr>
          <p:cNvSpPr txBox="1"/>
          <p:nvPr/>
        </p:nvSpPr>
        <p:spPr>
          <a:xfrm>
            <a:off x="8311853" y="4104305"/>
            <a:ext cx="2324232" cy="2848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Address: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361 Blue road, London.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Timing: 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Monday-Friday: 1</a:t>
            </a: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1-22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Satu</a:t>
            </a: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rday-Sunday: 12-01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Accept both online and card payment.</a:t>
            </a:r>
          </a:p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1" dirty="0">
                <a:effectLst/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Dine in and delivery ava</a:t>
            </a:r>
            <a:r>
              <a:rPr lang="en-US" sz="1400" b="1" dirty="0">
                <a:latin typeface="Baghdad" pitchFamily="2" charset="-78"/>
                <a:ea typeface="Calibri" panose="020F0502020204030204" pitchFamily="34" charset="0"/>
                <a:cs typeface="Baghdad" pitchFamily="2" charset="-78"/>
              </a:rPr>
              <a:t>ilable. </a:t>
            </a:r>
            <a:endParaRPr lang="en-US" sz="1400" b="1" dirty="0">
              <a:effectLst/>
              <a:latin typeface="Baghdad" pitchFamily="2" charset="-78"/>
              <a:ea typeface="Calibri" panose="020F0502020204030204" pitchFamily="34" charset="0"/>
              <a:cs typeface="Baghdad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3412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F80F26-E5F2-89D5-CA39-7D96B1414967}"/>
              </a:ext>
            </a:extLst>
          </p:cNvPr>
          <p:cNvSpPr txBox="1"/>
          <p:nvPr/>
        </p:nvSpPr>
        <p:spPr>
          <a:xfrm>
            <a:off x="1404257" y="13607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C2E7AF-BEE1-AE5A-9ACF-FBD931F87BD3}"/>
              </a:ext>
            </a:extLst>
          </p:cNvPr>
          <p:cNvSpPr txBox="1"/>
          <p:nvPr/>
        </p:nvSpPr>
        <p:spPr>
          <a:xfrm>
            <a:off x="935946" y="1545380"/>
            <a:ext cx="8450035" cy="6316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80000"/>
              </a:lnSpc>
              <a:spcAft>
                <a:spcPts val="1200"/>
              </a:spcAft>
            </a:pPr>
            <a:r>
              <a:rPr lang="en-US" sz="1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80000"/>
              </a:lnSpc>
              <a:spcAft>
                <a:spcPts val="1200"/>
              </a:spcAft>
            </a:pP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Celhay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F., Cheng, P., Masson, J. and Li, W. (2020). Package graphic design and communication across cultures: An investigation of Chinese consumers’ interpretation of imported wine labels. International Journal of Research in Marketing, [online] 37(1), pp.108–128. 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doi:https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://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/10.1016/j.ijresmar.2019.07.004.</a:t>
            </a:r>
            <a:endParaRPr lang="en-GB" sz="1600" dirty="0">
              <a:effectLst/>
              <a:latin typeface="Quire Sans" panose="020B0502040400020003" pitchFamily="34" charset="0"/>
              <a:ea typeface="Century Gothic" panose="020B0502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80000"/>
              </a:lnSpc>
              <a:spcAft>
                <a:spcPts val="12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Google Books. (2023). The Diner’s Dictionary. [online] Available at: </a:t>
            </a:r>
            <a:r>
              <a:rPr lang="en-US" sz="1800" u="sng" dirty="0">
                <a:solidFill>
                  <a:srgbClr val="11587D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books.google.co.ke/books?hl=en&amp;lr=&amp;id=NoicAQAAQBAJ&amp;oi=fnd&amp;pg=PP2&amp;dq=Camembert+cheese,+oven-baked+and+served+with+a+selection+of+artisan+pieces+of+bread+and+a+balsamic+glaze&amp;ots=NcgCmAlk-g&amp;sig=TyR4WvcGEDI5kGkXiOoS3bp3FA8&amp;redir_esc=y#v=onepage&amp;q&amp;f=false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16 Feb. 2023].</a:t>
            </a:r>
            <a:endParaRPr lang="en-GB" sz="1600" dirty="0">
              <a:effectLst/>
              <a:latin typeface="Quire Sans" panose="020B0502040400020003" pitchFamily="34" charset="0"/>
              <a:ea typeface="Century Gothic" panose="020B0502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4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850</TotalTime>
  <Words>430</Words>
  <Application>Microsoft Office PowerPoint</Application>
  <PresentationFormat>Custom</PresentationFormat>
  <Paragraphs>45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     Food and Beverage Operations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Sabrina Belcianu</cp:lastModifiedBy>
  <cp:revision>56</cp:revision>
  <dcterms:created xsi:type="dcterms:W3CDTF">2022-11-18T10:49:48Z</dcterms:created>
  <dcterms:modified xsi:type="dcterms:W3CDTF">2023-02-17T13:40:18Z</dcterms:modified>
</cp:coreProperties>
</file>