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3" r:id="rId3"/>
    <p:sldId id="257" r:id="rId4"/>
    <p:sldId id="258" r:id="rId5"/>
    <p:sldId id="259" r:id="rId6"/>
    <p:sldId id="260" r:id="rId7"/>
    <p:sldId id="265" r:id="rId8"/>
    <p:sldId id="261" r:id="rId9"/>
    <p:sldId id="262"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860DDC-181E-4443-8722-70C99663A505}" type="datetimeFigureOut">
              <a:rPr lang="en-GB" smtClean="0"/>
              <a:t>02/04/2019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E016EC-0B68-4A2A-89F5-04C07BE5390B}" type="slidenum">
              <a:rPr lang="en-GB" smtClean="0"/>
              <a:t>‹#›</a:t>
            </a:fld>
            <a:endParaRPr lang="en-GB"/>
          </a:p>
        </p:txBody>
      </p:sp>
    </p:spTree>
    <p:extLst>
      <p:ext uri="{BB962C8B-B14F-4D97-AF65-F5344CB8AC3E}">
        <p14:creationId xmlns:p14="http://schemas.microsoft.com/office/powerpoint/2010/main" val="927183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to be aware that just because this idea has been so successful in Scandinavian countries that it doesn’t mean it will have the same success here. People have different view points and stances on education. </a:t>
            </a:r>
          </a:p>
        </p:txBody>
      </p:sp>
      <p:sp>
        <p:nvSpPr>
          <p:cNvPr id="4" name="Slide Number Placeholder 3"/>
          <p:cNvSpPr>
            <a:spLocks noGrp="1"/>
          </p:cNvSpPr>
          <p:nvPr>
            <p:ph type="sldNum" sz="quarter" idx="5"/>
          </p:nvPr>
        </p:nvSpPr>
        <p:spPr/>
        <p:txBody>
          <a:bodyPr/>
          <a:lstStyle/>
          <a:p>
            <a:fld id="{39E016EC-0B68-4A2A-89F5-04C07BE5390B}" type="slidenum">
              <a:rPr lang="en-GB" smtClean="0"/>
              <a:t>6</a:t>
            </a:fld>
            <a:endParaRPr lang="en-GB"/>
          </a:p>
        </p:txBody>
      </p:sp>
    </p:spTree>
    <p:extLst>
      <p:ext uri="{BB962C8B-B14F-4D97-AF65-F5344CB8AC3E}">
        <p14:creationId xmlns:p14="http://schemas.microsoft.com/office/powerpoint/2010/main" val="3160996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green time can be linked to boost a persons serotonin levels. Physical exercise can also be linked to a healthy mind set. </a:t>
            </a:r>
          </a:p>
          <a:p>
            <a:r>
              <a:rPr lang="en-GB" dirty="0"/>
              <a:t>On a side note, there has been a lot of talk in the news lately regarding the ever growing problem with knife crime in the UK. An idea like forest schools can teach young people from an early age that knives are used as a tool and not a weapon. This may help stamp out the problem in the future. </a:t>
            </a:r>
          </a:p>
        </p:txBody>
      </p:sp>
      <p:sp>
        <p:nvSpPr>
          <p:cNvPr id="4" name="Slide Number Placeholder 3"/>
          <p:cNvSpPr>
            <a:spLocks noGrp="1"/>
          </p:cNvSpPr>
          <p:nvPr>
            <p:ph type="sldNum" sz="quarter" idx="5"/>
          </p:nvPr>
        </p:nvSpPr>
        <p:spPr/>
        <p:txBody>
          <a:bodyPr/>
          <a:lstStyle/>
          <a:p>
            <a:fld id="{39E016EC-0B68-4A2A-89F5-04C07BE5390B}" type="slidenum">
              <a:rPr lang="en-GB" smtClean="0"/>
              <a:t>8</a:t>
            </a:fld>
            <a:endParaRPr lang="en-GB"/>
          </a:p>
        </p:txBody>
      </p:sp>
    </p:spTree>
    <p:extLst>
      <p:ext uri="{BB962C8B-B14F-4D97-AF65-F5344CB8AC3E}">
        <p14:creationId xmlns:p14="http://schemas.microsoft.com/office/powerpoint/2010/main" val="509448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Linking to recent news articles, global warming has been at the forefront of conversation. An idea like Forest Schools would coincide with the idea of trying to cut down carbon emictions and pollution. </a:t>
            </a:r>
          </a:p>
        </p:txBody>
      </p:sp>
      <p:sp>
        <p:nvSpPr>
          <p:cNvPr id="4" name="Slide Number Placeholder 3"/>
          <p:cNvSpPr>
            <a:spLocks noGrp="1"/>
          </p:cNvSpPr>
          <p:nvPr>
            <p:ph type="sldNum" sz="quarter" idx="5"/>
          </p:nvPr>
        </p:nvSpPr>
        <p:spPr/>
        <p:txBody>
          <a:bodyPr/>
          <a:lstStyle/>
          <a:p>
            <a:fld id="{39E016EC-0B68-4A2A-89F5-04C07BE5390B}" type="slidenum">
              <a:rPr lang="en-GB" smtClean="0"/>
              <a:t>9</a:t>
            </a:fld>
            <a:endParaRPr lang="en-GB"/>
          </a:p>
        </p:txBody>
      </p:sp>
    </p:spTree>
    <p:extLst>
      <p:ext uri="{BB962C8B-B14F-4D97-AF65-F5344CB8AC3E}">
        <p14:creationId xmlns:p14="http://schemas.microsoft.com/office/powerpoint/2010/main" val="3701294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DB6E27-AADE-4A70-B668-728001B24A0D}"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3035795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B6E27-AADE-4A70-B668-728001B24A0D}"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1861082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DB6E27-AADE-4A70-B668-728001B24A0D}"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181299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DB6E27-AADE-4A70-B668-728001B24A0D}"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1484760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DB6E27-AADE-4A70-B668-728001B24A0D}" type="datetimeFigureOut">
              <a:rPr lang="en-GB" smtClean="0"/>
              <a:t>01/04/2019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5224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DB6E27-AADE-4A70-B668-728001B24A0D}" type="datetimeFigureOut">
              <a:rPr lang="en-GB" smtClean="0"/>
              <a:t>01/04/2019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1035335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DB6E27-AADE-4A70-B668-728001B24A0D}" type="datetimeFigureOut">
              <a:rPr lang="en-GB" smtClean="0"/>
              <a:t>01/04/2019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4148183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DB6E27-AADE-4A70-B668-728001B24A0D}"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402510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DB6E27-AADE-4A70-B668-728001B24A0D}"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3427171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DB6E27-AADE-4A70-B668-728001B24A0D}"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3587514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DB6E27-AADE-4A70-B668-728001B24A0D}"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5E4A30B-9EE1-4447-9AF6-335227871D0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28424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8DB6E27-AADE-4A70-B668-728001B24A0D}"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1065885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8DB6E27-AADE-4A70-B668-728001B24A0D}"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E4A30B-9EE1-4447-9AF6-335227871D0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626443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8DB6E27-AADE-4A70-B668-728001B24A0D}"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33958253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B6E27-AADE-4A70-B668-728001B24A0D}"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9124031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B6E27-AADE-4A70-B668-728001B24A0D}"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5E4A30B-9EE1-4447-9AF6-335227871D0B}" type="slidenum">
              <a:rPr lang="en-GB" smtClean="0"/>
              <a:t>‹#›</a:t>
            </a:fld>
            <a:endParaRPr lang="en-GB"/>
          </a:p>
        </p:txBody>
      </p:sp>
    </p:spTree>
    <p:extLst>
      <p:ext uri="{BB962C8B-B14F-4D97-AF65-F5344CB8AC3E}">
        <p14:creationId xmlns:p14="http://schemas.microsoft.com/office/powerpoint/2010/main" val="2942059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8DB6E27-AADE-4A70-B668-728001B24A0D}" type="datetimeFigureOut">
              <a:rPr lang="en-GB" smtClean="0"/>
              <a:t>01/04/2019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5E4A30B-9EE1-4447-9AF6-335227871D0B}" type="slidenum">
              <a:rPr lang="en-GB" smtClean="0"/>
              <a:t>‹#›</a:t>
            </a:fld>
            <a:endParaRPr lang="en-GB"/>
          </a:p>
        </p:txBody>
      </p:sp>
    </p:spTree>
    <p:extLst>
      <p:ext uri="{BB962C8B-B14F-4D97-AF65-F5344CB8AC3E}">
        <p14:creationId xmlns:p14="http://schemas.microsoft.com/office/powerpoint/2010/main" val="36515535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69235-9AAA-40CC-A0DE-A96A771A7A5F}"/>
              </a:ext>
            </a:extLst>
          </p:cNvPr>
          <p:cNvSpPr>
            <a:spLocks noGrp="1"/>
          </p:cNvSpPr>
          <p:nvPr>
            <p:ph type="ctrTitle"/>
          </p:nvPr>
        </p:nvSpPr>
        <p:spPr/>
        <p:txBody>
          <a:bodyPr>
            <a:normAutofit/>
          </a:bodyPr>
          <a:lstStyle/>
          <a:p>
            <a:r>
              <a:rPr lang="en-GB" sz="3200" b="1" dirty="0">
                <a:latin typeface="Times New Roman" panose="02020603050405020304" pitchFamily="18" charset="0"/>
                <a:cs typeface="Times New Roman" panose="02020603050405020304" pitchFamily="18" charset="0"/>
              </a:rPr>
              <a:t>Collaboration or cheating? What can be learned from global research, policy and practice which might enhance education for the health and well-being of the children and young people of Wales?</a:t>
            </a:r>
          </a:p>
        </p:txBody>
      </p:sp>
      <p:sp>
        <p:nvSpPr>
          <p:cNvPr id="3" name="Subtitle 2">
            <a:extLst>
              <a:ext uri="{FF2B5EF4-FFF2-40B4-BE49-F238E27FC236}">
                <a16:creationId xmlns:a16="http://schemas.microsoft.com/office/drawing/2014/main" id="{5D917F4C-9747-4BD9-BA31-D8AD6045FFB4}"/>
              </a:ext>
            </a:extLst>
          </p:cNvPr>
          <p:cNvSpPr>
            <a:spLocks noGrp="1"/>
          </p:cNvSpPr>
          <p:nvPr>
            <p:ph type="subTitle" idx="1"/>
          </p:nvPr>
        </p:nvSpPr>
        <p:spPr>
          <a:xfrm>
            <a:off x="2589213" y="4777379"/>
            <a:ext cx="8915399" cy="1278864"/>
          </a:xfrm>
        </p:spPr>
        <p:txBody>
          <a:bodyPr>
            <a:normAutofit fontScale="85000" lnSpcReduction="20000"/>
          </a:bodyPr>
          <a:lstStyle/>
          <a:p>
            <a:r>
              <a:rPr lang="en-GB" dirty="0"/>
              <a:t>Module: ECCH7004</a:t>
            </a:r>
          </a:p>
          <a:p>
            <a:r>
              <a:rPr lang="en-GB" dirty="0"/>
              <a:t>Student Number: 1502336</a:t>
            </a:r>
          </a:p>
          <a:p>
            <a:r>
              <a:rPr lang="en-GB" dirty="0"/>
              <a:t>Author: Cai Spencer </a:t>
            </a:r>
          </a:p>
          <a:p>
            <a:r>
              <a:rPr lang="en-GB" dirty="0"/>
              <a:t>Submission date: 3</a:t>
            </a:r>
            <a:r>
              <a:rPr lang="en-GB" baseline="30000" dirty="0"/>
              <a:t>rd</a:t>
            </a:r>
            <a:r>
              <a:rPr lang="en-GB" dirty="0"/>
              <a:t> April 2019</a:t>
            </a:r>
          </a:p>
        </p:txBody>
      </p:sp>
    </p:spTree>
    <p:extLst>
      <p:ext uri="{BB962C8B-B14F-4D97-AF65-F5344CB8AC3E}">
        <p14:creationId xmlns:p14="http://schemas.microsoft.com/office/powerpoint/2010/main" val="1561266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95A10-D504-49A4-BE0F-F74F7E3C6F9F}"/>
              </a:ext>
            </a:extLst>
          </p:cNvPr>
          <p:cNvSpPr>
            <a:spLocks noGrp="1"/>
          </p:cNvSpPr>
          <p:nvPr>
            <p:ph type="title"/>
          </p:nvPr>
        </p:nvSpPr>
        <p:spPr/>
        <p:txBody>
          <a:bodyPr/>
          <a:lstStyle/>
          <a:p>
            <a:r>
              <a:rPr lang="en-GB" dirty="0"/>
              <a:t>Contents </a:t>
            </a:r>
          </a:p>
        </p:txBody>
      </p:sp>
      <p:sp>
        <p:nvSpPr>
          <p:cNvPr id="3" name="Content Placeholder 2">
            <a:extLst>
              <a:ext uri="{FF2B5EF4-FFF2-40B4-BE49-F238E27FC236}">
                <a16:creationId xmlns:a16="http://schemas.microsoft.com/office/drawing/2014/main" id="{54D49C45-59EF-43E7-9C29-5CB39EC05CFF}"/>
              </a:ext>
            </a:extLst>
          </p:cNvPr>
          <p:cNvSpPr>
            <a:spLocks noGrp="1"/>
          </p:cNvSpPr>
          <p:nvPr>
            <p:ph idx="1"/>
          </p:nvPr>
        </p:nvSpPr>
        <p:spPr/>
        <p:txBody>
          <a:bodyPr/>
          <a:lstStyle/>
          <a:p>
            <a:r>
              <a:rPr lang="en-GB" dirty="0"/>
              <a:t>Definition of informal education </a:t>
            </a:r>
          </a:p>
          <a:p>
            <a:r>
              <a:rPr lang="en-GB" dirty="0"/>
              <a:t>Informal education in Denmark </a:t>
            </a:r>
          </a:p>
          <a:p>
            <a:r>
              <a:rPr lang="en-GB" dirty="0"/>
              <a:t>Informal education in Germany </a:t>
            </a:r>
          </a:p>
          <a:p>
            <a:r>
              <a:rPr lang="en-GB" dirty="0"/>
              <a:t>Informal education in United Kingdom </a:t>
            </a:r>
          </a:p>
          <a:p>
            <a:r>
              <a:rPr lang="en-GB" dirty="0"/>
              <a:t>Benefits for health and wellbeing </a:t>
            </a:r>
          </a:p>
          <a:p>
            <a:r>
              <a:rPr lang="en-GB" dirty="0"/>
              <a:t>Links to policies </a:t>
            </a:r>
          </a:p>
          <a:p>
            <a:r>
              <a:rPr lang="en-GB" dirty="0"/>
              <a:t>Conclusion </a:t>
            </a:r>
          </a:p>
          <a:p>
            <a:r>
              <a:rPr lang="en-GB" dirty="0"/>
              <a:t>Reference list  </a:t>
            </a:r>
          </a:p>
          <a:p>
            <a:endParaRPr lang="en-GB" dirty="0"/>
          </a:p>
        </p:txBody>
      </p:sp>
    </p:spTree>
    <p:extLst>
      <p:ext uri="{BB962C8B-B14F-4D97-AF65-F5344CB8AC3E}">
        <p14:creationId xmlns:p14="http://schemas.microsoft.com/office/powerpoint/2010/main" val="3373038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5253-73A2-4179-A4B2-434650DA97A1}"/>
              </a:ext>
            </a:extLst>
          </p:cNvPr>
          <p:cNvSpPr>
            <a:spLocks noGrp="1"/>
          </p:cNvSpPr>
          <p:nvPr>
            <p:ph type="title"/>
          </p:nvPr>
        </p:nvSpPr>
        <p:spPr/>
        <p:txBody>
          <a:bodyPr/>
          <a:lstStyle/>
          <a:p>
            <a:r>
              <a:rPr lang="en-GB" dirty="0"/>
              <a:t>Informal Education </a:t>
            </a:r>
          </a:p>
        </p:txBody>
      </p:sp>
      <p:sp>
        <p:nvSpPr>
          <p:cNvPr id="3" name="Content Placeholder 2">
            <a:extLst>
              <a:ext uri="{FF2B5EF4-FFF2-40B4-BE49-F238E27FC236}">
                <a16:creationId xmlns:a16="http://schemas.microsoft.com/office/drawing/2014/main" id="{D957A3E2-BD82-409C-8E4D-D5464A442AFD}"/>
              </a:ext>
            </a:extLst>
          </p:cNvPr>
          <p:cNvSpPr>
            <a:spLocks noGrp="1"/>
          </p:cNvSpPr>
          <p:nvPr>
            <p:ph idx="1"/>
          </p:nvPr>
        </p:nvSpPr>
        <p:spPr/>
        <p:txBody>
          <a:bodyPr/>
          <a:lstStyle/>
          <a:p>
            <a:r>
              <a:rPr lang="en-GB" dirty="0"/>
              <a:t>‘Forms of learning that are intentional or deliberate but are not institutionalized. They are less organized and structured than either formal or non-formal education. Informal learning may include learning activities that occur in the family, in the work place, in the local community, and in daily life, on a self-directed, family-directed or socially-directed basis’</a:t>
            </a:r>
          </a:p>
          <a:p>
            <a:pPr marL="0" indent="0" algn="r">
              <a:buNone/>
            </a:pPr>
            <a:r>
              <a:rPr lang="en-GB" dirty="0"/>
              <a:t>(UNESCO Institute of Statistics, 2019)</a:t>
            </a:r>
          </a:p>
        </p:txBody>
      </p:sp>
    </p:spTree>
    <p:extLst>
      <p:ext uri="{BB962C8B-B14F-4D97-AF65-F5344CB8AC3E}">
        <p14:creationId xmlns:p14="http://schemas.microsoft.com/office/powerpoint/2010/main" val="3031194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EBCB-0C1B-4BC9-A773-59BA2D335E9F}"/>
              </a:ext>
            </a:extLst>
          </p:cNvPr>
          <p:cNvSpPr>
            <a:spLocks noGrp="1"/>
          </p:cNvSpPr>
          <p:nvPr>
            <p:ph type="title"/>
          </p:nvPr>
        </p:nvSpPr>
        <p:spPr/>
        <p:txBody>
          <a:bodyPr/>
          <a:lstStyle/>
          <a:p>
            <a:r>
              <a:rPr lang="en-GB" dirty="0"/>
              <a:t>Informal Education: Denmark </a:t>
            </a:r>
          </a:p>
        </p:txBody>
      </p:sp>
      <p:sp>
        <p:nvSpPr>
          <p:cNvPr id="3" name="Content Placeholder 2">
            <a:extLst>
              <a:ext uri="{FF2B5EF4-FFF2-40B4-BE49-F238E27FC236}">
                <a16:creationId xmlns:a16="http://schemas.microsoft.com/office/drawing/2014/main" id="{0A6E6F6D-ECF7-4965-B49C-D516011E4262}"/>
              </a:ext>
            </a:extLst>
          </p:cNvPr>
          <p:cNvSpPr>
            <a:spLocks noGrp="1"/>
          </p:cNvSpPr>
          <p:nvPr>
            <p:ph idx="1"/>
          </p:nvPr>
        </p:nvSpPr>
        <p:spPr/>
        <p:txBody>
          <a:bodyPr>
            <a:normAutofit fontScale="92500"/>
          </a:bodyPr>
          <a:lstStyle/>
          <a:p>
            <a:r>
              <a:rPr lang="en-GB" dirty="0"/>
              <a:t>The first forest school in Denmark dates back to 1950, where Ella </a:t>
            </a:r>
            <a:r>
              <a:rPr lang="en-GB" dirty="0" err="1"/>
              <a:t>Flatau</a:t>
            </a:r>
            <a:r>
              <a:rPr lang="en-GB" dirty="0"/>
              <a:t> formed a “Walking Kindergarten,” a daily hike in the woods was part of the curriculum. Within a few years, mothers started to organise schools that moved their children from Copenhagen’s neighbourhoods into the countryside. </a:t>
            </a:r>
          </a:p>
          <a:p>
            <a:endParaRPr lang="en-GB" dirty="0"/>
          </a:p>
          <a:p>
            <a:r>
              <a:rPr lang="en-GB" dirty="0"/>
              <a:t>In Denmark, the use of the outdoors as a part of the pedagogy of early years settings has its roots in the work of Froebel, who inspired Danish pedagogues to start a kindergarten system that included natural environments and opportunities for young children to develop and learn outdoors. From this a more child-centred approach to learning and development evolved, leading to more humanistic beliefs around childcare and education. </a:t>
            </a:r>
          </a:p>
          <a:p>
            <a:pPr marL="0" indent="0" algn="r">
              <a:buNone/>
            </a:pPr>
            <a:r>
              <a:rPr lang="en-GB" dirty="0"/>
              <a:t>(Wildings Forest Schools, 2017)</a:t>
            </a:r>
          </a:p>
        </p:txBody>
      </p:sp>
    </p:spTree>
    <p:extLst>
      <p:ext uri="{BB962C8B-B14F-4D97-AF65-F5344CB8AC3E}">
        <p14:creationId xmlns:p14="http://schemas.microsoft.com/office/powerpoint/2010/main" val="492759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7B57B-DFEE-4B67-AE76-FDB134650455}"/>
              </a:ext>
            </a:extLst>
          </p:cNvPr>
          <p:cNvSpPr>
            <a:spLocks noGrp="1"/>
          </p:cNvSpPr>
          <p:nvPr>
            <p:ph type="title"/>
          </p:nvPr>
        </p:nvSpPr>
        <p:spPr/>
        <p:txBody>
          <a:bodyPr/>
          <a:lstStyle/>
          <a:p>
            <a:r>
              <a:rPr lang="en-GB" dirty="0"/>
              <a:t>Informal Education: Germany </a:t>
            </a:r>
          </a:p>
        </p:txBody>
      </p:sp>
      <p:sp>
        <p:nvSpPr>
          <p:cNvPr id="3" name="Content Placeholder 2">
            <a:extLst>
              <a:ext uri="{FF2B5EF4-FFF2-40B4-BE49-F238E27FC236}">
                <a16:creationId xmlns:a16="http://schemas.microsoft.com/office/drawing/2014/main" id="{300FCD8A-E9EE-4780-8CD0-1FE61D86535B}"/>
              </a:ext>
            </a:extLst>
          </p:cNvPr>
          <p:cNvSpPr>
            <a:spLocks noGrp="1"/>
          </p:cNvSpPr>
          <p:nvPr>
            <p:ph idx="1"/>
          </p:nvPr>
        </p:nvSpPr>
        <p:spPr>
          <a:xfrm>
            <a:off x="2589212" y="2133600"/>
            <a:ext cx="8915400" cy="3843130"/>
          </a:xfrm>
        </p:spPr>
        <p:txBody>
          <a:bodyPr>
            <a:normAutofit fontScale="92500" lnSpcReduction="10000"/>
          </a:bodyPr>
          <a:lstStyle/>
          <a:p>
            <a:r>
              <a:rPr lang="en-GB" dirty="0"/>
              <a:t> The first official Forest Kindergarten in Germany was founded in 1993 in Flensburg which is in the north of the country, on the border with Denmark. And it was from there and Scandinavia that this outdoor pedagogy was imported on parents’ initiative.</a:t>
            </a:r>
          </a:p>
          <a:p>
            <a:endParaRPr lang="en-GB" dirty="0"/>
          </a:p>
          <a:p>
            <a:r>
              <a:rPr lang="en-GB" dirty="0"/>
              <a:t>Studies show that Forest Kindergarten children come well-prepared for school and that they are often ahead of their school mates physically, mentally and in their social behaviour.</a:t>
            </a:r>
          </a:p>
          <a:p>
            <a:endParaRPr lang="en-GB" dirty="0"/>
          </a:p>
          <a:p>
            <a:r>
              <a:rPr lang="en-GB" dirty="0"/>
              <a:t>Like Denmark this allows a more child-centred approach to learning and development evolved, leading to more humanistic beliefs around childcare and education. </a:t>
            </a:r>
          </a:p>
          <a:p>
            <a:pPr marL="0" indent="0" algn="r">
              <a:buNone/>
            </a:pPr>
            <a:r>
              <a:rPr lang="en-GB" dirty="0"/>
              <a:t>(Creative STAR Learning, 2007-2019)</a:t>
            </a:r>
          </a:p>
          <a:p>
            <a:endParaRPr lang="en-GB" dirty="0"/>
          </a:p>
          <a:p>
            <a:endParaRPr lang="en-GB" dirty="0"/>
          </a:p>
        </p:txBody>
      </p:sp>
    </p:spTree>
    <p:extLst>
      <p:ext uri="{BB962C8B-B14F-4D97-AF65-F5344CB8AC3E}">
        <p14:creationId xmlns:p14="http://schemas.microsoft.com/office/powerpoint/2010/main" val="3193555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7C784-0452-4642-BB63-67A3723A83FB}"/>
              </a:ext>
            </a:extLst>
          </p:cNvPr>
          <p:cNvSpPr>
            <a:spLocks noGrp="1"/>
          </p:cNvSpPr>
          <p:nvPr>
            <p:ph type="title"/>
          </p:nvPr>
        </p:nvSpPr>
        <p:spPr/>
        <p:txBody>
          <a:bodyPr/>
          <a:lstStyle/>
          <a:p>
            <a:r>
              <a:rPr lang="en-GB" dirty="0"/>
              <a:t>Informal Education: United Kingdom </a:t>
            </a:r>
          </a:p>
        </p:txBody>
      </p:sp>
      <p:sp>
        <p:nvSpPr>
          <p:cNvPr id="3" name="Content Placeholder 2">
            <a:extLst>
              <a:ext uri="{FF2B5EF4-FFF2-40B4-BE49-F238E27FC236}">
                <a16:creationId xmlns:a16="http://schemas.microsoft.com/office/drawing/2014/main" id="{7CE8F9F0-94E5-45EA-829C-7FF703337D7B}"/>
              </a:ext>
            </a:extLst>
          </p:cNvPr>
          <p:cNvSpPr>
            <a:spLocks noGrp="1"/>
          </p:cNvSpPr>
          <p:nvPr>
            <p:ph idx="1"/>
          </p:nvPr>
        </p:nvSpPr>
        <p:spPr/>
        <p:txBody>
          <a:bodyPr>
            <a:normAutofit fontScale="92500" lnSpcReduction="20000"/>
          </a:bodyPr>
          <a:lstStyle/>
          <a:p>
            <a:r>
              <a:rPr lang="en-GB" dirty="0"/>
              <a:t>In 1993 a group of Early Years students from Bridgwater College, Somerset, visited Denmark and witnessed the benefits of Forest School for themselves.</a:t>
            </a:r>
          </a:p>
          <a:p>
            <a:endParaRPr lang="en-GB" dirty="0"/>
          </a:p>
          <a:p>
            <a:r>
              <a:rPr lang="en-GB" dirty="0"/>
              <a:t>The intentions to use said ideas for their Early Years Excellence Centre, and set about establishing a Forest School site within the college grounds.</a:t>
            </a:r>
          </a:p>
          <a:p>
            <a:endParaRPr lang="en-GB" dirty="0"/>
          </a:p>
          <a:p>
            <a:r>
              <a:rPr lang="en-GB" dirty="0"/>
              <a:t>In 2000 the college received the Queens Anniversary Prize for Higher and Further education in recognition of its pioneering work. </a:t>
            </a:r>
          </a:p>
          <a:p>
            <a:pPr marL="0" indent="0">
              <a:buNone/>
            </a:pPr>
            <a:endParaRPr lang="en-GB" dirty="0"/>
          </a:p>
          <a:p>
            <a:r>
              <a:rPr lang="en-GB" dirty="0"/>
              <a:t>Closer to home, there is a project called Down to Earth that has two locations in the Gower. </a:t>
            </a:r>
          </a:p>
          <a:p>
            <a:pPr marL="0" indent="0" algn="r">
              <a:buNone/>
            </a:pPr>
            <a:r>
              <a:rPr lang="en-GB" dirty="0"/>
              <a:t>(National Resource Wales, 2015)</a:t>
            </a:r>
          </a:p>
        </p:txBody>
      </p:sp>
    </p:spTree>
    <p:extLst>
      <p:ext uri="{BB962C8B-B14F-4D97-AF65-F5344CB8AC3E}">
        <p14:creationId xmlns:p14="http://schemas.microsoft.com/office/powerpoint/2010/main" val="930543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865E9-4BE6-48E8-808D-7E41AD493262}"/>
              </a:ext>
            </a:extLst>
          </p:cNvPr>
          <p:cNvSpPr>
            <a:spLocks noGrp="1"/>
          </p:cNvSpPr>
          <p:nvPr>
            <p:ph type="title"/>
          </p:nvPr>
        </p:nvSpPr>
        <p:spPr/>
        <p:txBody>
          <a:bodyPr/>
          <a:lstStyle/>
          <a:p>
            <a:r>
              <a:rPr lang="en-GB" dirty="0"/>
              <a:t>Personal experiences with informal education </a:t>
            </a:r>
          </a:p>
        </p:txBody>
      </p:sp>
      <p:sp>
        <p:nvSpPr>
          <p:cNvPr id="3" name="Content Placeholder 2">
            <a:extLst>
              <a:ext uri="{FF2B5EF4-FFF2-40B4-BE49-F238E27FC236}">
                <a16:creationId xmlns:a16="http://schemas.microsoft.com/office/drawing/2014/main" id="{9C83D8A6-BBFB-4B06-9225-B081074561F9}"/>
              </a:ext>
            </a:extLst>
          </p:cNvPr>
          <p:cNvSpPr>
            <a:spLocks noGrp="1"/>
          </p:cNvSpPr>
          <p:nvPr>
            <p:ph idx="1"/>
          </p:nvPr>
        </p:nvSpPr>
        <p:spPr/>
        <p:txBody>
          <a:bodyPr/>
          <a:lstStyle/>
          <a:p>
            <a:r>
              <a:rPr lang="en-GB" dirty="0" err="1"/>
              <a:t>Penrhos</a:t>
            </a:r>
            <a:r>
              <a:rPr lang="en-GB" dirty="0"/>
              <a:t> Youth Club – Making sculptures using the environment. </a:t>
            </a:r>
          </a:p>
          <a:p>
            <a:endParaRPr lang="en-GB" dirty="0"/>
          </a:p>
          <a:p>
            <a:r>
              <a:rPr lang="en-GB" dirty="0"/>
              <a:t>School based youth worker in Ysgol </a:t>
            </a:r>
            <a:r>
              <a:rPr lang="en-GB" dirty="0" err="1"/>
              <a:t>Maesydderwen</a:t>
            </a:r>
            <a:r>
              <a:rPr lang="en-GB" dirty="0"/>
              <a:t> – Gardening/making a veg patch. </a:t>
            </a:r>
          </a:p>
        </p:txBody>
      </p:sp>
    </p:spTree>
    <p:extLst>
      <p:ext uri="{BB962C8B-B14F-4D97-AF65-F5344CB8AC3E}">
        <p14:creationId xmlns:p14="http://schemas.microsoft.com/office/powerpoint/2010/main" val="1039582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D0CB8-0C89-4D4D-9F42-9D4232342ED4}"/>
              </a:ext>
            </a:extLst>
          </p:cNvPr>
          <p:cNvSpPr>
            <a:spLocks noGrp="1"/>
          </p:cNvSpPr>
          <p:nvPr>
            <p:ph type="title"/>
          </p:nvPr>
        </p:nvSpPr>
        <p:spPr>
          <a:xfrm>
            <a:off x="2592925" y="624110"/>
            <a:ext cx="8911687" cy="1280890"/>
          </a:xfrm>
        </p:spPr>
        <p:txBody>
          <a:bodyPr/>
          <a:lstStyle/>
          <a:p>
            <a:r>
              <a:rPr lang="en-GB" dirty="0"/>
              <a:t>Benefits for health and well-being</a:t>
            </a:r>
          </a:p>
        </p:txBody>
      </p:sp>
      <p:sp>
        <p:nvSpPr>
          <p:cNvPr id="3" name="Content Placeholder 2">
            <a:extLst>
              <a:ext uri="{FF2B5EF4-FFF2-40B4-BE49-F238E27FC236}">
                <a16:creationId xmlns:a16="http://schemas.microsoft.com/office/drawing/2014/main" id="{8E0E0075-6E77-4B8D-943E-E5597F8A7568}"/>
              </a:ext>
            </a:extLst>
          </p:cNvPr>
          <p:cNvSpPr>
            <a:spLocks noGrp="1"/>
          </p:cNvSpPr>
          <p:nvPr>
            <p:ph idx="1"/>
          </p:nvPr>
        </p:nvSpPr>
        <p:spPr/>
        <p:txBody>
          <a:bodyPr/>
          <a:lstStyle/>
          <a:p>
            <a:r>
              <a:rPr lang="en-GB" dirty="0"/>
              <a:t>Increased self-esteem and self-confidence</a:t>
            </a:r>
          </a:p>
          <a:p>
            <a:r>
              <a:rPr lang="en-GB" dirty="0"/>
              <a:t>Improved social skills</a:t>
            </a:r>
          </a:p>
          <a:p>
            <a:r>
              <a:rPr lang="en-GB" dirty="0"/>
              <a:t>The development of language and communication skills</a:t>
            </a:r>
          </a:p>
          <a:p>
            <a:r>
              <a:rPr lang="en-GB" dirty="0"/>
              <a:t>Improved physical motor skill</a:t>
            </a:r>
          </a:p>
          <a:p>
            <a:r>
              <a:rPr lang="en-GB" dirty="0"/>
              <a:t>Improved motivation and concentration</a:t>
            </a:r>
          </a:p>
          <a:p>
            <a:r>
              <a:rPr lang="en-GB" dirty="0"/>
              <a:t>Increased knowledge and understanding of the environment</a:t>
            </a:r>
          </a:p>
          <a:p>
            <a:pPr marL="0" indent="0" algn="r">
              <a:buNone/>
            </a:pPr>
            <a:r>
              <a:rPr lang="en-GB" dirty="0"/>
              <a:t>(National Resource Wales, 2015)</a:t>
            </a:r>
          </a:p>
          <a:p>
            <a:pPr marL="0" indent="0" algn="r">
              <a:buNone/>
            </a:pPr>
            <a:endParaRPr lang="en-GB" dirty="0"/>
          </a:p>
          <a:p>
            <a:pPr marL="0" indent="0" algn="r">
              <a:buNone/>
            </a:pPr>
            <a:r>
              <a:rPr lang="en-GB" dirty="0"/>
              <a:t> </a:t>
            </a:r>
          </a:p>
        </p:txBody>
      </p:sp>
    </p:spTree>
    <p:extLst>
      <p:ext uri="{BB962C8B-B14F-4D97-AF65-F5344CB8AC3E}">
        <p14:creationId xmlns:p14="http://schemas.microsoft.com/office/powerpoint/2010/main" val="2609934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75091-F3BB-44FB-AA6E-9E1A1FACF265}"/>
              </a:ext>
            </a:extLst>
          </p:cNvPr>
          <p:cNvSpPr>
            <a:spLocks noGrp="1"/>
          </p:cNvSpPr>
          <p:nvPr>
            <p:ph type="title"/>
          </p:nvPr>
        </p:nvSpPr>
        <p:spPr/>
        <p:txBody>
          <a:bodyPr/>
          <a:lstStyle/>
          <a:p>
            <a:r>
              <a:rPr lang="en-GB" dirty="0"/>
              <a:t>Links to policies </a:t>
            </a:r>
          </a:p>
        </p:txBody>
      </p:sp>
      <p:sp>
        <p:nvSpPr>
          <p:cNvPr id="3" name="Content Placeholder 2">
            <a:extLst>
              <a:ext uri="{FF2B5EF4-FFF2-40B4-BE49-F238E27FC236}">
                <a16:creationId xmlns:a16="http://schemas.microsoft.com/office/drawing/2014/main" id="{DD70AB41-CF9E-416F-9034-35297AFF9239}"/>
              </a:ext>
            </a:extLst>
          </p:cNvPr>
          <p:cNvSpPr>
            <a:spLocks noGrp="1"/>
          </p:cNvSpPr>
          <p:nvPr>
            <p:ph idx="1"/>
          </p:nvPr>
        </p:nvSpPr>
        <p:spPr/>
        <p:txBody>
          <a:bodyPr>
            <a:normAutofit fontScale="92500" lnSpcReduction="10000"/>
          </a:bodyPr>
          <a:lstStyle/>
          <a:p>
            <a:r>
              <a:rPr lang="en-GB" b="1" dirty="0"/>
              <a:t>The Wellbeing of Future Generations Act, 2015</a:t>
            </a:r>
          </a:p>
          <a:p>
            <a:pPr marL="0" indent="0">
              <a:buNone/>
            </a:pPr>
            <a:endParaRPr lang="en-GB" dirty="0"/>
          </a:p>
          <a:p>
            <a:pPr marL="0" indent="0">
              <a:buNone/>
            </a:pPr>
            <a:r>
              <a:rPr lang="en-GB" dirty="0"/>
              <a:t>Forest Schools follow two main points drawn from this policy:</a:t>
            </a:r>
          </a:p>
          <a:p>
            <a:r>
              <a:rPr lang="en-GB" dirty="0"/>
              <a:t>A prosperous Wales: An innovative, productive and low carbon society which recognises the limits of the global environment, and therefore uses resources efficiently and proportionately (including acting on climate change) </a:t>
            </a:r>
          </a:p>
          <a:p>
            <a:endParaRPr lang="en-GB" dirty="0"/>
          </a:p>
          <a:p>
            <a:r>
              <a:rPr lang="en-GB" dirty="0"/>
              <a:t>A globally responsible Wales: A nation which, when doing anything to improve the economic, social, environmental and cultural well-being of Wales, takes account of whether doing such a things may make a positive contribution to global well-being. </a:t>
            </a:r>
          </a:p>
          <a:p>
            <a:pPr algn="r"/>
            <a:r>
              <a:rPr lang="en-GB" dirty="0"/>
              <a:t>(The Wellbeing of Future Generations Act, 2015)</a:t>
            </a:r>
          </a:p>
          <a:p>
            <a:pPr marL="0" indent="0">
              <a:buNone/>
            </a:pPr>
            <a:endParaRPr lang="en-GB" dirty="0"/>
          </a:p>
        </p:txBody>
      </p:sp>
    </p:spTree>
    <p:extLst>
      <p:ext uri="{BB962C8B-B14F-4D97-AF65-F5344CB8AC3E}">
        <p14:creationId xmlns:p14="http://schemas.microsoft.com/office/powerpoint/2010/main" val="4294542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0978D-F5DF-48D6-89AF-1AEBF8DD7EB9}"/>
              </a:ext>
            </a:extLst>
          </p:cNvPr>
          <p:cNvSpPr>
            <a:spLocks noGrp="1"/>
          </p:cNvSpPr>
          <p:nvPr>
            <p:ph type="title"/>
          </p:nvPr>
        </p:nvSpPr>
        <p:spPr/>
        <p:txBody>
          <a:bodyPr/>
          <a:lstStyle/>
          <a:p>
            <a:r>
              <a:rPr lang="en-GB" dirty="0"/>
              <a:t>To conclude </a:t>
            </a:r>
          </a:p>
        </p:txBody>
      </p:sp>
      <p:sp>
        <p:nvSpPr>
          <p:cNvPr id="3" name="Content Placeholder 2">
            <a:extLst>
              <a:ext uri="{FF2B5EF4-FFF2-40B4-BE49-F238E27FC236}">
                <a16:creationId xmlns:a16="http://schemas.microsoft.com/office/drawing/2014/main" id="{AEFCD354-DBE4-4CB5-9A03-D3D78978924A}"/>
              </a:ext>
            </a:extLst>
          </p:cNvPr>
          <p:cNvSpPr>
            <a:spLocks noGrp="1"/>
          </p:cNvSpPr>
          <p:nvPr>
            <p:ph idx="1"/>
          </p:nvPr>
        </p:nvSpPr>
        <p:spPr/>
        <p:txBody>
          <a:bodyPr>
            <a:normAutofit fontScale="85000" lnSpcReduction="10000"/>
          </a:bodyPr>
          <a:lstStyle/>
          <a:p>
            <a:r>
              <a:rPr lang="en-GB" dirty="0"/>
              <a:t>Global research around this topic can benefit everyone involved, we can learn from each other to help boost education and health and wellbeing for generations to come.</a:t>
            </a:r>
          </a:p>
          <a:p>
            <a:pPr marL="0" indent="0">
              <a:buNone/>
            </a:pPr>
            <a:endParaRPr lang="en-GB" dirty="0"/>
          </a:p>
          <a:p>
            <a:r>
              <a:rPr lang="en-GB" dirty="0"/>
              <a:t>Forest Schools as a principle is a wonderful idea, appealing to different learning styles/needs.</a:t>
            </a:r>
          </a:p>
          <a:p>
            <a:endParaRPr lang="en-GB" dirty="0"/>
          </a:p>
          <a:p>
            <a:r>
              <a:rPr lang="en-GB" dirty="0"/>
              <a:t>Utilising our environment to its full potential. </a:t>
            </a:r>
          </a:p>
          <a:p>
            <a:endParaRPr lang="en-GB" dirty="0"/>
          </a:p>
          <a:p>
            <a:r>
              <a:rPr lang="en-GB" dirty="0"/>
              <a:t>However, funding for projects like this are few and far between.</a:t>
            </a:r>
          </a:p>
          <a:p>
            <a:endParaRPr lang="en-GB" dirty="0"/>
          </a:p>
          <a:p>
            <a:r>
              <a:rPr lang="en-GB" dirty="0"/>
              <a:t>Forest Schools are so readily available in the UK as I wasn’t aware what one was until doing this course. </a:t>
            </a:r>
          </a:p>
        </p:txBody>
      </p:sp>
    </p:spTree>
    <p:extLst>
      <p:ext uri="{BB962C8B-B14F-4D97-AF65-F5344CB8AC3E}">
        <p14:creationId xmlns:p14="http://schemas.microsoft.com/office/powerpoint/2010/main" val="1475033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CD55D-35B4-4AF2-8331-60EEC089C71B}"/>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52155C71-EF4E-4262-B95F-8A8CA44E5450}"/>
              </a:ext>
            </a:extLst>
          </p:cNvPr>
          <p:cNvSpPr>
            <a:spLocks noGrp="1"/>
          </p:cNvSpPr>
          <p:nvPr>
            <p:ph idx="1"/>
          </p:nvPr>
        </p:nvSpPr>
        <p:spPr/>
        <p:txBody>
          <a:bodyPr/>
          <a:lstStyle/>
          <a:p>
            <a:pPr marL="0" indent="0">
              <a:buNone/>
            </a:pPr>
            <a:r>
              <a:rPr lang="en-GB" dirty="0"/>
              <a:t>Creative STAR Learning, 2007-2019</a:t>
            </a:r>
          </a:p>
          <a:p>
            <a:pPr marL="0" indent="0">
              <a:buNone/>
            </a:pPr>
            <a:r>
              <a:rPr lang="en-GB" dirty="0"/>
              <a:t>National Resource Wales, 2015</a:t>
            </a:r>
          </a:p>
          <a:p>
            <a:pPr marL="0" indent="0">
              <a:buNone/>
            </a:pPr>
            <a:r>
              <a:rPr lang="en-GB" dirty="0"/>
              <a:t>UNESCO Institute of Statistics, 2019</a:t>
            </a:r>
          </a:p>
          <a:p>
            <a:pPr marL="0" indent="0">
              <a:buNone/>
            </a:pPr>
            <a:r>
              <a:rPr lang="en-GB" dirty="0"/>
              <a:t>Wildings Forest Schools, 2017</a:t>
            </a:r>
          </a:p>
          <a:p>
            <a:pPr marL="0" indent="0">
              <a:buNone/>
            </a:pPr>
            <a:r>
              <a:rPr lang="en-GB" dirty="0"/>
              <a:t>The Wellbeing of Future Generations Act, 2015</a:t>
            </a:r>
          </a:p>
          <a:p>
            <a:pPr marL="0" indent="0">
              <a:buNone/>
            </a:pPr>
            <a:r>
              <a:rPr lang="en-GB" dirty="0"/>
              <a:t>Wildings Forest Schools, 2017</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6141258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2829</TotalTime>
  <Words>983</Words>
  <Application>Microsoft Office PowerPoint</Application>
  <PresentationFormat>Widescreen</PresentationFormat>
  <Paragraphs>85</Paragraphs>
  <Slides>11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Wisp</vt:lpstr>
      <vt:lpstr>Collaboration or cheating? What can be learned from global research, policy and practice which might enhance education for the health and well-being of the children and young people of Wales?</vt:lpstr>
      <vt:lpstr>Contents </vt:lpstr>
      <vt:lpstr>Informal Education </vt:lpstr>
      <vt:lpstr>Informal Education: Denmark </vt:lpstr>
      <vt:lpstr>Informal Education: Germany </vt:lpstr>
      <vt:lpstr>Informal Education: United Kingdom </vt:lpstr>
      <vt:lpstr>Personal experiences with informal education </vt:lpstr>
      <vt:lpstr>Benefits for health and well-being</vt:lpstr>
      <vt:lpstr>Links to policies </vt:lpstr>
      <vt:lpstr>To conclude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or cheating? What can be learned from global research, policy and practice which might enhance education for the health and well-being of the children and young people of Wales?</dc:title>
  <dc:creator>Cai Spencer</dc:creator>
  <cp:lastModifiedBy>Cai Spencer</cp:lastModifiedBy>
  <cp:revision>20</cp:revision>
  <dcterms:created xsi:type="dcterms:W3CDTF">2019-04-01T09:59:22Z</dcterms:created>
  <dcterms:modified xsi:type="dcterms:W3CDTF">2019-04-03T09:08:52Z</dcterms:modified>
</cp:coreProperties>
</file>