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70" r:id="rId15"/>
    <p:sldId id="273" r:id="rId16"/>
    <p:sldId id="268" r:id="rId17"/>
    <p:sldId id="271" r:id="rId18"/>
    <p:sldId id="272"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24" d="100"/>
          <a:sy n="124" d="100"/>
        </p:scale>
        <p:origin x="101"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1BE5EB6-B66F-4988-A5E6-4371022ADF91}" type="datetimeFigureOut">
              <a:rPr lang="en-GB" smtClean="0"/>
              <a:t>12/05/2022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442B8E-3A11-42DC-A59B-6F41E712EE87}" type="slidenum">
              <a:rPr lang="en-GB" smtClean="0"/>
              <a:t>‹#›</a:t>
            </a:fld>
            <a:endParaRPr lang="en-GB"/>
          </a:p>
        </p:txBody>
      </p:sp>
    </p:spTree>
    <p:extLst>
      <p:ext uri="{BB962C8B-B14F-4D97-AF65-F5344CB8AC3E}">
        <p14:creationId xmlns:p14="http://schemas.microsoft.com/office/powerpoint/2010/main" val="3904704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1BE5EB6-B66F-4988-A5E6-4371022ADF91}" type="datetimeFigureOut">
              <a:rPr lang="en-GB" smtClean="0"/>
              <a:t>12/05/2022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442B8E-3A11-42DC-A59B-6F41E712EE87}" type="slidenum">
              <a:rPr lang="en-GB" smtClean="0"/>
              <a:t>‹#›</a:t>
            </a:fld>
            <a:endParaRPr lang="en-GB"/>
          </a:p>
        </p:txBody>
      </p:sp>
    </p:spTree>
    <p:extLst>
      <p:ext uri="{BB962C8B-B14F-4D97-AF65-F5344CB8AC3E}">
        <p14:creationId xmlns:p14="http://schemas.microsoft.com/office/powerpoint/2010/main" val="34772521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1BE5EB6-B66F-4988-A5E6-4371022ADF91}" type="datetimeFigureOut">
              <a:rPr lang="en-GB" smtClean="0"/>
              <a:t>12/05/2022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442B8E-3A11-42DC-A59B-6F41E712EE87}" type="slidenum">
              <a:rPr lang="en-GB" smtClean="0"/>
              <a:t>‹#›</a:t>
            </a:fld>
            <a:endParaRPr lang="en-GB"/>
          </a:p>
        </p:txBody>
      </p:sp>
    </p:spTree>
    <p:extLst>
      <p:ext uri="{BB962C8B-B14F-4D97-AF65-F5344CB8AC3E}">
        <p14:creationId xmlns:p14="http://schemas.microsoft.com/office/powerpoint/2010/main" val="29174341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1BE5EB6-B66F-4988-A5E6-4371022ADF91}" type="datetimeFigureOut">
              <a:rPr lang="en-GB" smtClean="0"/>
              <a:t>12/05/2022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442B8E-3A11-42DC-A59B-6F41E712EE87}" type="slidenum">
              <a:rPr lang="en-GB" smtClean="0"/>
              <a:t>‹#›</a:t>
            </a:fld>
            <a:endParaRPr lang="en-GB"/>
          </a:p>
        </p:txBody>
      </p:sp>
    </p:spTree>
    <p:extLst>
      <p:ext uri="{BB962C8B-B14F-4D97-AF65-F5344CB8AC3E}">
        <p14:creationId xmlns:p14="http://schemas.microsoft.com/office/powerpoint/2010/main" val="321832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1BE5EB6-B66F-4988-A5E6-4371022ADF91}" type="datetimeFigureOut">
              <a:rPr lang="en-GB" smtClean="0"/>
              <a:t>12/05/2022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442B8E-3A11-42DC-A59B-6F41E712EE87}" type="slidenum">
              <a:rPr lang="en-GB" smtClean="0"/>
              <a:t>‹#›</a:t>
            </a:fld>
            <a:endParaRPr lang="en-GB"/>
          </a:p>
        </p:txBody>
      </p:sp>
    </p:spTree>
    <p:extLst>
      <p:ext uri="{BB962C8B-B14F-4D97-AF65-F5344CB8AC3E}">
        <p14:creationId xmlns:p14="http://schemas.microsoft.com/office/powerpoint/2010/main" val="27375558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1BE5EB6-B66F-4988-A5E6-4371022ADF91}" type="datetimeFigureOut">
              <a:rPr lang="en-GB" smtClean="0"/>
              <a:t>12/05/2022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442B8E-3A11-42DC-A59B-6F41E712EE87}" type="slidenum">
              <a:rPr lang="en-GB" smtClean="0"/>
              <a:t>‹#›</a:t>
            </a:fld>
            <a:endParaRPr lang="en-GB"/>
          </a:p>
        </p:txBody>
      </p:sp>
    </p:spTree>
    <p:extLst>
      <p:ext uri="{BB962C8B-B14F-4D97-AF65-F5344CB8AC3E}">
        <p14:creationId xmlns:p14="http://schemas.microsoft.com/office/powerpoint/2010/main" val="41691711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1BE5EB6-B66F-4988-A5E6-4371022ADF91}" type="datetimeFigureOut">
              <a:rPr lang="en-GB" smtClean="0"/>
              <a:t>12/05/2022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442B8E-3A11-42DC-A59B-6F41E712EE87}" type="slidenum">
              <a:rPr lang="en-GB" smtClean="0"/>
              <a:t>‹#›</a:t>
            </a:fld>
            <a:endParaRPr lang="en-GB"/>
          </a:p>
        </p:txBody>
      </p:sp>
    </p:spTree>
    <p:extLst>
      <p:ext uri="{BB962C8B-B14F-4D97-AF65-F5344CB8AC3E}">
        <p14:creationId xmlns:p14="http://schemas.microsoft.com/office/powerpoint/2010/main" val="2527371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1BE5EB6-B66F-4988-A5E6-4371022ADF91}" type="datetimeFigureOut">
              <a:rPr lang="en-GB" smtClean="0"/>
              <a:t>12/05/2022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442B8E-3A11-42DC-A59B-6F41E712EE87}" type="slidenum">
              <a:rPr lang="en-GB" smtClean="0"/>
              <a:t>‹#›</a:t>
            </a:fld>
            <a:endParaRPr lang="en-GB"/>
          </a:p>
        </p:txBody>
      </p:sp>
    </p:spTree>
    <p:extLst>
      <p:ext uri="{BB962C8B-B14F-4D97-AF65-F5344CB8AC3E}">
        <p14:creationId xmlns:p14="http://schemas.microsoft.com/office/powerpoint/2010/main" val="13812196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1BE5EB6-B66F-4988-A5E6-4371022ADF91}" type="datetimeFigureOut">
              <a:rPr lang="en-GB" smtClean="0"/>
              <a:t>12/05/2022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442B8E-3A11-42DC-A59B-6F41E712EE87}" type="slidenum">
              <a:rPr lang="en-GB" smtClean="0"/>
              <a:t>‹#›</a:t>
            </a:fld>
            <a:endParaRPr lang="en-GB"/>
          </a:p>
        </p:txBody>
      </p:sp>
    </p:spTree>
    <p:extLst>
      <p:ext uri="{BB962C8B-B14F-4D97-AF65-F5344CB8AC3E}">
        <p14:creationId xmlns:p14="http://schemas.microsoft.com/office/powerpoint/2010/main" val="2430510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1BE5EB6-B66F-4988-A5E6-4371022ADF91}" type="datetimeFigureOut">
              <a:rPr lang="en-GB" smtClean="0"/>
              <a:t>12/05/2022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442B8E-3A11-42DC-A59B-6F41E712EE87}" type="slidenum">
              <a:rPr lang="en-GB" smtClean="0"/>
              <a:t>‹#›</a:t>
            </a:fld>
            <a:endParaRPr lang="en-GB"/>
          </a:p>
        </p:txBody>
      </p:sp>
    </p:spTree>
    <p:extLst>
      <p:ext uri="{BB962C8B-B14F-4D97-AF65-F5344CB8AC3E}">
        <p14:creationId xmlns:p14="http://schemas.microsoft.com/office/powerpoint/2010/main" val="24483179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1BE5EB6-B66F-4988-A5E6-4371022ADF91}" type="datetimeFigureOut">
              <a:rPr lang="en-GB" smtClean="0"/>
              <a:t>12/05/2022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442B8E-3A11-42DC-A59B-6F41E712EE87}" type="slidenum">
              <a:rPr lang="en-GB" smtClean="0"/>
              <a:t>‹#›</a:t>
            </a:fld>
            <a:endParaRPr lang="en-GB"/>
          </a:p>
        </p:txBody>
      </p:sp>
    </p:spTree>
    <p:extLst>
      <p:ext uri="{BB962C8B-B14F-4D97-AF65-F5344CB8AC3E}">
        <p14:creationId xmlns:p14="http://schemas.microsoft.com/office/powerpoint/2010/main" val="20753871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1BE5EB6-B66F-4988-A5E6-4371022ADF91}" type="datetimeFigureOut">
              <a:rPr lang="en-GB" smtClean="0"/>
              <a:t>12/05/2022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442B8E-3A11-42DC-A59B-6F41E712EE87}" type="slidenum">
              <a:rPr lang="en-GB" smtClean="0"/>
              <a:t>‹#›</a:t>
            </a:fld>
            <a:endParaRPr lang="en-GB"/>
          </a:p>
        </p:txBody>
      </p:sp>
    </p:spTree>
    <p:extLst>
      <p:ext uri="{BB962C8B-B14F-4D97-AF65-F5344CB8AC3E}">
        <p14:creationId xmlns:p14="http://schemas.microsoft.com/office/powerpoint/2010/main" val="19501111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ourcesofinsight.com/wp-content/uploads/2011/03/image1.png"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ourcesofinsight.com/wp-content/uploads/2011/03/image1.png"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ourcesofinsight.com/wp-content/uploads/2011/03/image1.png"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ourcesofinsight.com/wp-content/uploads/2011/03/image1.png"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ourcesofinsight.com/wp-content/uploads/2011/03/image1.png"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ourcesofinsight.com/wp-content/uploads/2011/03/image1.png"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ourcesofinsight.com/wp-content/uploads/2011/03/image1.png"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ourcesofinsight.com/wp-content/uploads/2011/03/image1.png"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ourcesofinsight.com/wp-content/uploads/2011/03/image1.png"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ourcesofinsight.com/wp-content/uploads/2011/03/image1.png"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ourcesofinsight.com/wp-content/uploads/2011/03/image1.png"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ourcesofinsight.com/wp-content/uploads/2011/03/image1.png"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ourcesofinsight.com/wp-content/uploads/2011/03/image1.png"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2.png"/></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ourcesofinsight.com/wp-content/uploads/2011/03/image1.png"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ourcesofinsight.com/wp-content/uploads/2011/03/image1.png"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4" Type="http://schemas.openxmlformats.org/officeDocument/2006/relationships/image" Target="../media/image2.png"/></Relationships>
</file>

<file path=ppt/slides/_rels/slide2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ourcesofinsight.com/wp-content/uploads/2011/03/image1.png"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ourcesofinsight.com/wp-content/uploads/2011/03/image1.png"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4" Type="http://schemas.openxmlformats.org/officeDocument/2006/relationships/image" Target="../media/image3.png"/></Relationships>
</file>

<file path=ppt/slides/_rels/slide3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ourcesofinsight.com/wp-content/uploads/2011/03/image1.png"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ourcesofinsight.com/wp-content/uploads/2011/03/image1.png"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4" Type="http://schemas.openxmlformats.org/officeDocument/2006/relationships/image" Target="../media/image4.png"/></Relationships>
</file>

<file path=ppt/slides/_rels/slide3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ourcesofinsight.com/wp-content/uploads/2011/03/image1.png"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ourcesofinsight.com/wp-content/uploads/2011/03/image1.png"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CONFLICT HANDLING STYLES</a:t>
            </a:r>
            <a:br>
              <a:rPr lang="en-GB" dirty="0"/>
            </a:br>
            <a:endParaRPr lang="en-GB" dirty="0"/>
          </a:p>
        </p:txBody>
      </p:sp>
      <p:sp>
        <p:nvSpPr>
          <p:cNvPr id="3" name="Subtitle 2"/>
          <p:cNvSpPr>
            <a:spLocks noGrp="1"/>
          </p:cNvSpPr>
          <p:nvPr>
            <p:ph type="subTitle" idx="1"/>
          </p:nvPr>
        </p:nvSpPr>
        <p:spPr/>
        <p:txBody>
          <a:bodyPr/>
          <a:lstStyle/>
          <a:p>
            <a:r>
              <a:rPr lang="en-GB" dirty="0"/>
              <a:t>MANAGING IN INTERNATIONAL BUSINESS</a:t>
            </a:r>
          </a:p>
          <a:p>
            <a:endParaRPr lang="en-GB" dirty="0"/>
          </a:p>
          <a:p>
            <a:r>
              <a:rPr lang="en-GB" b="1" u="sng" dirty="0"/>
              <a:t>Tutorial</a:t>
            </a:r>
          </a:p>
        </p:txBody>
      </p:sp>
    </p:spTree>
    <p:extLst>
      <p:ext uri="{BB962C8B-B14F-4D97-AF65-F5344CB8AC3E}">
        <p14:creationId xmlns:p14="http://schemas.microsoft.com/office/powerpoint/2010/main" val="39798488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Thomas-</a:t>
            </a:r>
            <a:r>
              <a:rPr lang="en-GB" dirty="0" err="1"/>
              <a:t>Kilmann</a:t>
            </a:r>
            <a:r>
              <a:rPr lang="en-GB" dirty="0"/>
              <a:t> Conflict Mode Instrument</a:t>
            </a:r>
          </a:p>
        </p:txBody>
      </p:sp>
      <p:sp>
        <p:nvSpPr>
          <p:cNvPr id="3" name="Content Placeholder 2"/>
          <p:cNvSpPr>
            <a:spLocks noGrp="1"/>
          </p:cNvSpPr>
          <p:nvPr>
            <p:ph idx="1"/>
          </p:nvPr>
        </p:nvSpPr>
        <p:spPr>
          <a:xfrm>
            <a:off x="838200" y="1690688"/>
            <a:ext cx="10515600" cy="4906055"/>
          </a:xfrm>
        </p:spPr>
        <p:txBody>
          <a:bodyPr>
            <a:normAutofit/>
          </a:bodyPr>
          <a:lstStyle/>
          <a:p>
            <a:pPr marL="0" indent="0">
              <a:buNone/>
            </a:pPr>
            <a:r>
              <a:rPr lang="en-US" sz="2400" dirty="0"/>
              <a:t>The Thomas-</a:t>
            </a:r>
            <a:r>
              <a:rPr lang="en-US" sz="2400" dirty="0" err="1"/>
              <a:t>Kilmann</a:t>
            </a:r>
            <a:r>
              <a:rPr lang="en-US" sz="2400" dirty="0"/>
              <a:t> Conflict Mode Instrument is a model for handling conflict:</a:t>
            </a:r>
            <a:endParaRPr lang="en-GB" sz="2400"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US" sz="1800" dirty="0"/>
              <a:t>The model organizes five conflict management styles based on two dimensions:  </a:t>
            </a:r>
            <a:endParaRPr lang="en-GB" sz="1800" dirty="0"/>
          </a:p>
          <a:p>
            <a:pPr marL="457200" lvl="1" indent="0">
              <a:buNone/>
            </a:pPr>
            <a:r>
              <a:rPr lang="en-US" sz="1800" b="1" dirty="0"/>
              <a:t>Assertive</a:t>
            </a:r>
            <a:r>
              <a:rPr lang="en-US" sz="1800" dirty="0"/>
              <a:t> : The extent to which an individual attempts to satisfy his own concerns;  and </a:t>
            </a:r>
          </a:p>
          <a:p>
            <a:pPr marL="457200" lvl="1" indent="0">
              <a:buNone/>
            </a:pPr>
            <a:r>
              <a:rPr lang="en-US" sz="1800" b="1" dirty="0"/>
              <a:t>Cooperative</a:t>
            </a:r>
            <a:r>
              <a:rPr lang="en-US" sz="1800" dirty="0"/>
              <a:t>: The extent to which an individual attempts to satisfy the other person’s concerns.</a:t>
            </a:r>
          </a:p>
          <a:p>
            <a:pPr marL="457200" lvl="1" indent="0" algn="r">
              <a:buNone/>
            </a:pPr>
            <a:r>
              <a:rPr lang="en-GB" sz="1600" i="1" dirty="0"/>
              <a:t> K. W. Thomas and R. H. </a:t>
            </a:r>
            <a:r>
              <a:rPr lang="en-GB" sz="1600" i="1" dirty="0" err="1"/>
              <a:t>Kilmann</a:t>
            </a:r>
            <a:r>
              <a:rPr lang="en-GB" sz="1600" i="1" dirty="0"/>
              <a:t>, 1974, 2000. Mountain View, CA:</a:t>
            </a:r>
            <a:endParaRPr lang="en-GB" sz="1600" dirty="0"/>
          </a:p>
          <a:p>
            <a:pPr marL="457200" lvl="1" indent="0">
              <a:buNone/>
            </a:pPr>
            <a:endParaRPr lang="en-GB" sz="1800" dirty="0"/>
          </a:p>
          <a:p>
            <a:pPr marL="0" indent="0">
              <a:buNone/>
            </a:pPr>
            <a:endParaRPr lang="en-GB" dirty="0"/>
          </a:p>
        </p:txBody>
      </p:sp>
      <p:pic>
        <p:nvPicPr>
          <p:cNvPr id="4" name="Picture 3" descr="image">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2325188" y="2377439"/>
            <a:ext cx="7210697" cy="2690949"/>
          </a:xfrm>
          <a:prstGeom prst="rect">
            <a:avLst/>
          </a:prstGeom>
          <a:noFill/>
          <a:ln>
            <a:noFill/>
          </a:ln>
        </p:spPr>
      </p:pic>
      <p:sp>
        <p:nvSpPr>
          <p:cNvPr id="5" name="Text Box 2"/>
          <p:cNvSpPr txBox="1">
            <a:spLocks noChangeArrowheads="1"/>
          </p:cNvSpPr>
          <p:nvPr/>
        </p:nvSpPr>
        <p:spPr bwMode="auto">
          <a:xfrm>
            <a:off x="3071404" y="2499086"/>
            <a:ext cx="8763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 Box 2"/>
          <p:cNvSpPr txBox="1">
            <a:spLocks noChangeArrowheads="1"/>
          </p:cNvSpPr>
          <p:nvPr/>
        </p:nvSpPr>
        <p:spPr bwMode="auto">
          <a:xfrm>
            <a:off x="8685031" y="2529703"/>
            <a:ext cx="752475"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 Box 2"/>
          <p:cNvSpPr txBox="1">
            <a:spLocks noChangeArrowheads="1"/>
          </p:cNvSpPr>
          <p:nvPr/>
        </p:nvSpPr>
        <p:spPr bwMode="auto">
          <a:xfrm>
            <a:off x="8685031" y="4085273"/>
            <a:ext cx="8382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 Box 2"/>
          <p:cNvSpPr txBox="1">
            <a:spLocks noChangeArrowheads="1"/>
          </p:cNvSpPr>
          <p:nvPr/>
        </p:nvSpPr>
        <p:spPr bwMode="auto">
          <a:xfrm>
            <a:off x="5819503" y="3130595"/>
            <a:ext cx="97155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18314903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88464"/>
          </a:xfrm>
        </p:spPr>
        <p:txBody>
          <a:bodyPr>
            <a:normAutofit/>
          </a:bodyPr>
          <a:lstStyle/>
          <a:p>
            <a:pPr algn="ctr"/>
            <a:r>
              <a:rPr lang="en-GB" sz="2400" b="1" dirty="0"/>
              <a:t>Thomas-</a:t>
            </a:r>
            <a:r>
              <a:rPr lang="en-GB" sz="2400" b="1" dirty="0" err="1"/>
              <a:t>Kilmann</a:t>
            </a:r>
            <a:r>
              <a:rPr lang="en-GB" sz="2400" b="1" dirty="0"/>
              <a:t> Conflict Mode Instrument</a:t>
            </a:r>
          </a:p>
        </p:txBody>
      </p:sp>
      <p:pic>
        <p:nvPicPr>
          <p:cNvPr id="4" name="1a - Managing Workplace Conflict (Scenario 1)">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3195638" y="1825625"/>
            <a:ext cx="5802312" cy="4351338"/>
          </a:xfrm>
        </p:spPr>
      </p:pic>
    </p:spTree>
    <p:extLst>
      <p:ext uri="{BB962C8B-B14F-4D97-AF65-F5344CB8AC3E}">
        <p14:creationId xmlns:p14="http://schemas.microsoft.com/office/powerpoint/2010/main" val="419999398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36212"/>
          </a:xfrm>
        </p:spPr>
        <p:txBody>
          <a:bodyPr>
            <a:normAutofit/>
          </a:bodyPr>
          <a:lstStyle/>
          <a:p>
            <a:pPr algn="ctr"/>
            <a:r>
              <a:rPr lang="en-GB" sz="2400" b="1" dirty="0"/>
              <a:t>Thomas-</a:t>
            </a:r>
            <a:r>
              <a:rPr lang="en-GB" sz="2400" b="1" dirty="0" err="1"/>
              <a:t>Kilmann</a:t>
            </a:r>
            <a:r>
              <a:rPr lang="en-GB" sz="2400" b="1" dirty="0"/>
              <a:t> Conflict Mode Instrument</a:t>
            </a:r>
            <a:endParaRPr lang="en-GB" sz="2400" dirty="0"/>
          </a:p>
        </p:txBody>
      </p:sp>
      <p:sp>
        <p:nvSpPr>
          <p:cNvPr id="3" name="Content Placeholder 2"/>
          <p:cNvSpPr>
            <a:spLocks noGrp="1"/>
          </p:cNvSpPr>
          <p:nvPr>
            <p:ph idx="1"/>
          </p:nvPr>
        </p:nvSpPr>
        <p:spPr/>
        <p:txBody>
          <a:bodyPr/>
          <a:lstStyle/>
          <a:p>
            <a:pPr marL="0" indent="0">
              <a:buNone/>
            </a:pPr>
            <a:r>
              <a:rPr lang="en-GB" i="1" dirty="0">
                <a:solidFill>
                  <a:srgbClr val="0070C0"/>
                </a:solidFill>
              </a:rPr>
              <a:t>What Conflict Handling Style did the Ashleigh, the manager, adopt?</a:t>
            </a:r>
          </a:p>
          <a:p>
            <a:pPr marL="0" indent="0">
              <a:buNone/>
            </a:pPr>
            <a:endParaRPr lang="en-GB" dirty="0"/>
          </a:p>
        </p:txBody>
      </p:sp>
      <p:pic>
        <p:nvPicPr>
          <p:cNvPr id="4" name="Picture 3" descr="image">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2207622" y="2769325"/>
            <a:ext cx="7210697" cy="2690949"/>
          </a:xfrm>
          <a:prstGeom prst="rect">
            <a:avLst/>
          </a:prstGeom>
          <a:noFill/>
          <a:ln>
            <a:noFill/>
          </a:ln>
        </p:spPr>
      </p:pic>
      <p:sp>
        <p:nvSpPr>
          <p:cNvPr id="5" name="Text Box 2"/>
          <p:cNvSpPr txBox="1">
            <a:spLocks noChangeArrowheads="1"/>
          </p:cNvSpPr>
          <p:nvPr/>
        </p:nvSpPr>
        <p:spPr bwMode="auto">
          <a:xfrm>
            <a:off x="3045278" y="2890971"/>
            <a:ext cx="8763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 Box 2"/>
          <p:cNvSpPr txBox="1">
            <a:spLocks noChangeArrowheads="1"/>
          </p:cNvSpPr>
          <p:nvPr/>
        </p:nvSpPr>
        <p:spPr bwMode="auto">
          <a:xfrm>
            <a:off x="8665844" y="2890970"/>
            <a:ext cx="752475"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 Box 2"/>
          <p:cNvSpPr txBox="1">
            <a:spLocks noChangeArrowheads="1"/>
          </p:cNvSpPr>
          <p:nvPr/>
        </p:nvSpPr>
        <p:spPr bwMode="auto">
          <a:xfrm>
            <a:off x="5812970" y="3470229"/>
            <a:ext cx="97155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8" name="Text Box 2"/>
          <p:cNvSpPr txBox="1">
            <a:spLocks noChangeArrowheads="1"/>
          </p:cNvSpPr>
          <p:nvPr/>
        </p:nvSpPr>
        <p:spPr bwMode="auto">
          <a:xfrm>
            <a:off x="8462962" y="4424907"/>
            <a:ext cx="8382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724839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36212"/>
          </a:xfrm>
        </p:spPr>
        <p:txBody>
          <a:bodyPr>
            <a:normAutofit/>
          </a:bodyPr>
          <a:lstStyle/>
          <a:p>
            <a:pPr algn="ctr"/>
            <a:r>
              <a:rPr lang="en-GB" sz="2400" b="1" dirty="0"/>
              <a:t>Thomas-</a:t>
            </a:r>
            <a:r>
              <a:rPr lang="en-GB" sz="2400" b="1" dirty="0" err="1"/>
              <a:t>Kilmann</a:t>
            </a:r>
            <a:r>
              <a:rPr lang="en-GB" sz="2400" b="1" dirty="0"/>
              <a:t> Conflict Mode Instrument</a:t>
            </a:r>
            <a:endParaRPr lang="en-GB" sz="2400" dirty="0"/>
          </a:p>
        </p:txBody>
      </p:sp>
      <p:sp>
        <p:nvSpPr>
          <p:cNvPr id="3" name="Content Placeholder 2"/>
          <p:cNvSpPr>
            <a:spLocks noGrp="1"/>
          </p:cNvSpPr>
          <p:nvPr>
            <p:ph idx="1"/>
          </p:nvPr>
        </p:nvSpPr>
        <p:spPr/>
        <p:txBody>
          <a:bodyPr/>
          <a:lstStyle/>
          <a:p>
            <a:pPr marL="0" indent="0">
              <a:buNone/>
            </a:pPr>
            <a:r>
              <a:rPr lang="en-GB" i="1" dirty="0">
                <a:solidFill>
                  <a:srgbClr val="0070C0"/>
                </a:solidFill>
              </a:rPr>
              <a:t>What Conflict Handling Style did  Ashleigh, the manager, adopt?</a:t>
            </a:r>
          </a:p>
          <a:p>
            <a:pPr marL="0" indent="0">
              <a:buNone/>
            </a:pPr>
            <a:endParaRPr lang="en-GB" dirty="0"/>
          </a:p>
        </p:txBody>
      </p:sp>
      <p:pic>
        <p:nvPicPr>
          <p:cNvPr id="4" name="Picture 3" descr="image">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2207622" y="2769325"/>
            <a:ext cx="7210697" cy="2690949"/>
          </a:xfrm>
          <a:prstGeom prst="rect">
            <a:avLst/>
          </a:prstGeom>
          <a:noFill/>
          <a:ln>
            <a:noFill/>
          </a:ln>
        </p:spPr>
      </p:pic>
      <p:sp>
        <p:nvSpPr>
          <p:cNvPr id="5" name="Text Box 2"/>
          <p:cNvSpPr txBox="1">
            <a:spLocks noChangeArrowheads="1"/>
          </p:cNvSpPr>
          <p:nvPr/>
        </p:nvSpPr>
        <p:spPr bwMode="auto">
          <a:xfrm>
            <a:off x="3045278" y="2890971"/>
            <a:ext cx="8763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 Box 2"/>
          <p:cNvSpPr txBox="1">
            <a:spLocks noChangeArrowheads="1"/>
          </p:cNvSpPr>
          <p:nvPr/>
        </p:nvSpPr>
        <p:spPr bwMode="auto">
          <a:xfrm>
            <a:off x="8665844" y="2890970"/>
            <a:ext cx="752475"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 Box 2"/>
          <p:cNvSpPr txBox="1">
            <a:spLocks noChangeArrowheads="1"/>
          </p:cNvSpPr>
          <p:nvPr/>
        </p:nvSpPr>
        <p:spPr bwMode="auto">
          <a:xfrm>
            <a:off x="5812970" y="3470229"/>
            <a:ext cx="97155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8" name="Text Box 2"/>
          <p:cNvSpPr txBox="1">
            <a:spLocks noChangeArrowheads="1"/>
          </p:cNvSpPr>
          <p:nvPr/>
        </p:nvSpPr>
        <p:spPr bwMode="auto">
          <a:xfrm>
            <a:off x="8462962" y="4424907"/>
            <a:ext cx="8382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Oval 8"/>
          <p:cNvSpPr/>
          <p:nvPr/>
        </p:nvSpPr>
        <p:spPr>
          <a:xfrm>
            <a:off x="3422469" y="3971109"/>
            <a:ext cx="2390501" cy="710973"/>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520329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86900"/>
          </a:xfrm>
        </p:spPr>
        <p:txBody>
          <a:bodyPr/>
          <a:lstStyle/>
          <a:p>
            <a:pPr algn="ctr"/>
            <a:r>
              <a:rPr lang="en-GB" sz="2400" b="1" dirty="0">
                <a:solidFill>
                  <a:prstClr val="black"/>
                </a:solidFill>
              </a:rPr>
              <a:t>Thomas-</a:t>
            </a:r>
            <a:r>
              <a:rPr lang="en-GB" sz="2400" b="1" dirty="0" err="1">
                <a:solidFill>
                  <a:prstClr val="black"/>
                </a:solidFill>
              </a:rPr>
              <a:t>Kilmann</a:t>
            </a:r>
            <a:r>
              <a:rPr lang="en-GB" sz="2400" b="1" dirty="0">
                <a:solidFill>
                  <a:prstClr val="black"/>
                </a:solidFill>
              </a:rPr>
              <a:t> Conflict Mode Instrument</a:t>
            </a:r>
            <a:endParaRPr lang="en-GB" dirty="0"/>
          </a:p>
        </p:txBody>
      </p:sp>
      <p:sp>
        <p:nvSpPr>
          <p:cNvPr id="3" name="Content Placeholder 2"/>
          <p:cNvSpPr>
            <a:spLocks noGrp="1"/>
          </p:cNvSpPr>
          <p:nvPr>
            <p:ph idx="1"/>
          </p:nvPr>
        </p:nvSpPr>
        <p:spPr/>
        <p:txBody>
          <a:bodyPr>
            <a:normAutofit/>
          </a:bodyPr>
          <a:lstStyle/>
          <a:p>
            <a:pPr marL="0" lvl="0" indent="0">
              <a:buNone/>
            </a:pPr>
            <a:r>
              <a:rPr lang="en-US" b="1" dirty="0"/>
              <a:t>Avoiding</a:t>
            </a:r>
            <a:r>
              <a:rPr lang="en-US" dirty="0"/>
              <a:t> -  </a:t>
            </a:r>
            <a:r>
              <a:rPr lang="en-US" i="1" dirty="0"/>
              <a:t>This is when you simply avoid the issue.  You aren’t helping the other party reach their goals, and you aren’t assertively pursuing your own.</a:t>
            </a:r>
            <a:r>
              <a:rPr lang="en-US" dirty="0"/>
              <a:t>  </a:t>
            </a:r>
          </a:p>
          <a:p>
            <a:pPr marL="0" lvl="0" indent="0">
              <a:buNone/>
            </a:pPr>
            <a:endParaRPr lang="en-GB" dirty="0"/>
          </a:p>
          <a:p>
            <a:pPr lvl="1"/>
            <a:r>
              <a:rPr lang="en-US" dirty="0"/>
              <a:t>This works when the issue is trivial or when you have no chance of winning.  </a:t>
            </a:r>
            <a:endParaRPr lang="en-GB" dirty="0"/>
          </a:p>
          <a:p>
            <a:pPr lvl="1"/>
            <a:r>
              <a:rPr lang="en-US" dirty="0"/>
              <a:t> It can also be effective when the issue would be very costly.  </a:t>
            </a:r>
            <a:endParaRPr lang="en-GB" dirty="0"/>
          </a:p>
          <a:p>
            <a:pPr lvl="1"/>
            <a:r>
              <a:rPr lang="en-US" dirty="0"/>
              <a:t>It’s also very effective when the atmosphere is emotionally charged and you need to create some space. </a:t>
            </a:r>
            <a:endParaRPr lang="en-GB" dirty="0"/>
          </a:p>
          <a:p>
            <a:pPr lvl="1"/>
            <a:r>
              <a:rPr lang="en-US" dirty="0"/>
              <a:t>Sometimes issues will resolve themselves, but “hope is not a strategy”, and, in general, avoiding is not a good long term strategy.</a:t>
            </a:r>
            <a:endParaRPr lang="en-GB" dirty="0"/>
          </a:p>
          <a:p>
            <a:pPr marL="0" indent="0">
              <a:buNone/>
            </a:pPr>
            <a:endParaRPr lang="en-GB" dirty="0"/>
          </a:p>
        </p:txBody>
      </p:sp>
    </p:spTree>
    <p:extLst>
      <p:ext uri="{BB962C8B-B14F-4D97-AF65-F5344CB8AC3E}">
        <p14:creationId xmlns:p14="http://schemas.microsoft.com/office/powerpoint/2010/main" val="30771597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19613"/>
          </a:xfrm>
        </p:spPr>
        <p:txBody>
          <a:bodyPr/>
          <a:lstStyle/>
          <a:p>
            <a:pPr algn="ctr"/>
            <a:r>
              <a:rPr lang="en-GB" sz="2400" b="1" dirty="0">
                <a:solidFill>
                  <a:prstClr val="black"/>
                </a:solidFill>
              </a:rPr>
              <a:t>Thomas-</a:t>
            </a:r>
            <a:r>
              <a:rPr lang="en-GB" sz="2400" b="1" dirty="0" err="1">
                <a:solidFill>
                  <a:prstClr val="black"/>
                </a:solidFill>
              </a:rPr>
              <a:t>Kilmann</a:t>
            </a:r>
            <a:r>
              <a:rPr lang="en-GB" sz="2400" b="1" dirty="0">
                <a:solidFill>
                  <a:prstClr val="black"/>
                </a:solidFill>
              </a:rPr>
              <a:t> Conflict Mode Instrument</a:t>
            </a:r>
            <a:endParaRPr lang="en-GB" dirty="0"/>
          </a:p>
        </p:txBody>
      </p:sp>
      <p:pic>
        <p:nvPicPr>
          <p:cNvPr id="4" name="1b - Managing Workplace Conflict (Scenario 1)">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3195638" y="1825625"/>
            <a:ext cx="5802312" cy="4351338"/>
          </a:xfrm>
        </p:spPr>
      </p:pic>
    </p:spTree>
    <p:extLst>
      <p:ext uri="{BB962C8B-B14F-4D97-AF65-F5344CB8AC3E}">
        <p14:creationId xmlns:p14="http://schemas.microsoft.com/office/powerpoint/2010/main" val="322454478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36212"/>
          </a:xfrm>
        </p:spPr>
        <p:txBody>
          <a:bodyPr>
            <a:normAutofit/>
          </a:bodyPr>
          <a:lstStyle/>
          <a:p>
            <a:pPr algn="ctr"/>
            <a:r>
              <a:rPr lang="en-GB" sz="2400" b="1" dirty="0"/>
              <a:t>Thomas-</a:t>
            </a:r>
            <a:r>
              <a:rPr lang="en-GB" sz="2400" b="1" dirty="0" err="1"/>
              <a:t>Kilmann</a:t>
            </a:r>
            <a:r>
              <a:rPr lang="en-GB" sz="2400" b="1" dirty="0"/>
              <a:t> Conflict Mode Instrument</a:t>
            </a:r>
            <a:endParaRPr lang="en-GB" sz="2400" dirty="0"/>
          </a:p>
        </p:txBody>
      </p:sp>
      <p:sp>
        <p:nvSpPr>
          <p:cNvPr id="3" name="Content Placeholder 2"/>
          <p:cNvSpPr>
            <a:spLocks noGrp="1"/>
          </p:cNvSpPr>
          <p:nvPr>
            <p:ph idx="1"/>
          </p:nvPr>
        </p:nvSpPr>
        <p:spPr/>
        <p:txBody>
          <a:bodyPr/>
          <a:lstStyle/>
          <a:p>
            <a:pPr marL="0" indent="0">
              <a:buNone/>
            </a:pPr>
            <a:r>
              <a:rPr lang="en-GB" i="1" dirty="0">
                <a:solidFill>
                  <a:srgbClr val="0070C0"/>
                </a:solidFill>
              </a:rPr>
              <a:t>What Conflict Handling Style has the manager tried to adopt now?</a:t>
            </a:r>
          </a:p>
          <a:p>
            <a:pPr marL="0" indent="0">
              <a:buNone/>
            </a:pPr>
            <a:endParaRPr lang="en-GB" dirty="0"/>
          </a:p>
        </p:txBody>
      </p:sp>
      <p:pic>
        <p:nvPicPr>
          <p:cNvPr id="4" name="Picture 3" descr="image">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2207622" y="2769325"/>
            <a:ext cx="7210697" cy="2690949"/>
          </a:xfrm>
          <a:prstGeom prst="rect">
            <a:avLst/>
          </a:prstGeom>
          <a:noFill/>
          <a:ln>
            <a:noFill/>
          </a:ln>
        </p:spPr>
      </p:pic>
      <p:sp>
        <p:nvSpPr>
          <p:cNvPr id="5" name="Text Box 2"/>
          <p:cNvSpPr txBox="1">
            <a:spLocks noChangeArrowheads="1"/>
          </p:cNvSpPr>
          <p:nvPr/>
        </p:nvSpPr>
        <p:spPr bwMode="auto">
          <a:xfrm>
            <a:off x="3045278" y="2890971"/>
            <a:ext cx="8763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 Box 2"/>
          <p:cNvSpPr txBox="1">
            <a:spLocks noChangeArrowheads="1"/>
          </p:cNvSpPr>
          <p:nvPr/>
        </p:nvSpPr>
        <p:spPr bwMode="auto">
          <a:xfrm>
            <a:off x="8665844" y="2890970"/>
            <a:ext cx="752475"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 Box 2"/>
          <p:cNvSpPr txBox="1">
            <a:spLocks noChangeArrowheads="1"/>
          </p:cNvSpPr>
          <p:nvPr/>
        </p:nvSpPr>
        <p:spPr bwMode="auto">
          <a:xfrm>
            <a:off x="5812970" y="3470229"/>
            <a:ext cx="97155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8" name="Text Box 2"/>
          <p:cNvSpPr txBox="1">
            <a:spLocks noChangeArrowheads="1"/>
          </p:cNvSpPr>
          <p:nvPr/>
        </p:nvSpPr>
        <p:spPr bwMode="auto">
          <a:xfrm>
            <a:off x="8462962" y="4424907"/>
            <a:ext cx="8382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369321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36212"/>
          </a:xfrm>
        </p:spPr>
        <p:txBody>
          <a:bodyPr>
            <a:normAutofit/>
          </a:bodyPr>
          <a:lstStyle/>
          <a:p>
            <a:pPr algn="ctr"/>
            <a:r>
              <a:rPr lang="en-GB" sz="2400" b="1" dirty="0"/>
              <a:t>Thomas-</a:t>
            </a:r>
            <a:r>
              <a:rPr lang="en-GB" sz="2400" b="1" dirty="0" err="1"/>
              <a:t>Kilmann</a:t>
            </a:r>
            <a:r>
              <a:rPr lang="en-GB" sz="2400" b="1" dirty="0"/>
              <a:t> Conflict Mode Instrument</a:t>
            </a:r>
            <a:endParaRPr lang="en-GB" sz="2400" dirty="0"/>
          </a:p>
        </p:txBody>
      </p:sp>
      <p:sp>
        <p:nvSpPr>
          <p:cNvPr id="3" name="Content Placeholder 2"/>
          <p:cNvSpPr>
            <a:spLocks noGrp="1"/>
          </p:cNvSpPr>
          <p:nvPr>
            <p:ph idx="1"/>
          </p:nvPr>
        </p:nvSpPr>
        <p:spPr/>
        <p:txBody>
          <a:bodyPr/>
          <a:lstStyle/>
          <a:p>
            <a:pPr marL="0" lvl="0" indent="0">
              <a:buNone/>
            </a:pPr>
            <a:r>
              <a:rPr lang="en-GB" i="1" dirty="0">
                <a:solidFill>
                  <a:srgbClr val="0070C0"/>
                </a:solidFill>
              </a:rPr>
              <a:t>What Conflict Handling Style has the manager tried to adopt now?</a:t>
            </a:r>
          </a:p>
          <a:p>
            <a:pPr marL="0" indent="0">
              <a:buNone/>
            </a:pPr>
            <a:endParaRPr lang="en-GB" dirty="0"/>
          </a:p>
        </p:txBody>
      </p:sp>
      <p:pic>
        <p:nvPicPr>
          <p:cNvPr id="4" name="Picture 3" descr="image">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2207622" y="2769325"/>
            <a:ext cx="7210697" cy="2690949"/>
          </a:xfrm>
          <a:prstGeom prst="rect">
            <a:avLst/>
          </a:prstGeom>
          <a:noFill/>
          <a:ln>
            <a:noFill/>
          </a:ln>
        </p:spPr>
      </p:pic>
      <p:sp>
        <p:nvSpPr>
          <p:cNvPr id="5" name="Text Box 2"/>
          <p:cNvSpPr txBox="1">
            <a:spLocks noChangeArrowheads="1"/>
          </p:cNvSpPr>
          <p:nvPr/>
        </p:nvSpPr>
        <p:spPr bwMode="auto">
          <a:xfrm>
            <a:off x="3045278" y="2890971"/>
            <a:ext cx="8763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 Box 2"/>
          <p:cNvSpPr txBox="1">
            <a:spLocks noChangeArrowheads="1"/>
          </p:cNvSpPr>
          <p:nvPr/>
        </p:nvSpPr>
        <p:spPr bwMode="auto">
          <a:xfrm>
            <a:off x="8665844" y="2890970"/>
            <a:ext cx="752475"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 Box 2"/>
          <p:cNvSpPr txBox="1">
            <a:spLocks noChangeArrowheads="1"/>
          </p:cNvSpPr>
          <p:nvPr/>
        </p:nvSpPr>
        <p:spPr bwMode="auto">
          <a:xfrm>
            <a:off x="5812970" y="3470229"/>
            <a:ext cx="97155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8" name="Text Box 2"/>
          <p:cNvSpPr txBox="1">
            <a:spLocks noChangeArrowheads="1"/>
          </p:cNvSpPr>
          <p:nvPr/>
        </p:nvSpPr>
        <p:spPr bwMode="auto">
          <a:xfrm>
            <a:off x="8462962" y="4424907"/>
            <a:ext cx="8382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Oval 8"/>
          <p:cNvSpPr/>
          <p:nvPr/>
        </p:nvSpPr>
        <p:spPr>
          <a:xfrm>
            <a:off x="6557010" y="2935742"/>
            <a:ext cx="2390501" cy="710973"/>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083687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47749"/>
          </a:xfrm>
        </p:spPr>
        <p:txBody>
          <a:bodyPr/>
          <a:lstStyle/>
          <a:p>
            <a:pPr algn="ctr"/>
            <a:r>
              <a:rPr lang="en-GB" sz="2400" b="1" dirty="0">
                <a:solidFill>
                  <a:prstClr val="black"/>
                </a:solidFill>
              </a:rPr>
              <a:t>Thomas-</a:t>
            </a:r>
            <a:r>
              <a:rPr lang="en-GB" sz="2400" b="1" dirty="0" err="1">
                <a:solidFill>
                  <a:prstClr val="black"/>
                </a:solidFill>
              </a:rPr>
              <a:t>Kilmann</a:t>
            </a:r>
            <a:r>
              <a:rPr lang="en-GB" sz="2400" b="1" dirty="0">
                <a:solidFill>
                  <a:prstClr val="black"/>
                </a:solidFill>
              </a:rPr>
              <a:t> Conflict Mode Instrument</a:t>
            </a:r>
            <a:endParaRPr lang="en-GB" dirty="0"/>
          </a:p>
        </p:txBody>
      </p:sp>
      <p:sp>
        <p:nvSpPr>
          <p:cNvPr id="3" name="Content Placeholder 2"/>
          <p:cNvSpPr>
            <a:spLocks noGrp="1"/>
          </p:cNvSpPr>
          <p:nvPr>
            <p:ph idx="1"/>
          </p:nvPr>
        </p:nvSpPr>
        <p:spPr/>
        <p:txBody>
          <a:bodyPr/>
          <a:lstStyle/>
          <a:p>
            <a:pPr marL="0" lvl="0" indent="0">
              <a:buNone/>
            </a:pPr>
            <a:r>
              <a:rPr lang="en-US" b="1" dirty="0"/>
              <a:t>Collaborating</a:t>
            </a:r>
            <a:r>
              <a:rPr lang="en-US" dirty="0"/>
              <a:t> – </a:t>
            </a:r>
            <a:r>
              <a:rPr lang="en-US" i="1" dirty="0"/>
              <a:t>This is where you partner or pair up with the other party to achieve both of your goals.  This is how you break free of the “win-lose” paradigm and seek the “win-win.”  </a:t>
            </a:r>
          </a:p>
          <a:p>
            <a:pPr marL="0" lvl="0" indent="0">
              <a:buNone/>
            </a:pPr>
            <a:endParaRPr lang="en-GB" dirty="0"/>
          </a:p>
          <a:p>
            <a:pPr lvl="1"/>
            <a:r>
              <a:rPr lang="en-US" dirty="0"/>
              <a:t>This can be effective for complex scenarios where you need to find a novel solution.  </a:t>
            </a:r>
            <a:endParaRPr lang="en-GB" dirty="0"/>
          </a:p>
          <a:p>
            <a:pPr lvl="1"/>
            <a:r>
              <a:rPr lang="en-US" dirty="0"/>
              <a:t>This can also mean re-framing the challenge to create a bigger space and room for everybody’s ideas.  </a:t>
            </a:r>
            <a:endParaRPr lang="en-GB" dirty="0"/>
          </a:p>
          <a:p>
            <a:pPr lvl="1"/>
            <a:r>
              <a:rPr lang="en-US" dirty="0"/>
              <a:t>The downside is that it requires a high-degree of trust and reaching a consensus can require a lot of time and effort to get everybody on board and to synthesize all the ideas.</a:t>
            </a:r>
            <a:endParaRPr lang="en-GB" dirty="0"/>
          </a:p>
          <a:p>
            <a:endParaRPr lang="en-GB" dirty="0"/>
          </a:p>
        </p:txBody>
      </p:sp>
    </p:spTree>
    <p:extLst>
      <p:ext uri="{BB962C8B-B14F-4D97-AF65-F5344CB8AC3E}">
        <p14:creationId xmlns:p14="http://schemas.microsoft.com/office/powerpoint/2010/main" val="37490457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04020"/>
          </a:xfrm>
        </p:spPr>
        <p:txBody>
          <a:bodyPr/>
          <a:lstStyle/>
          <a:p>
            <a:pPr algn="ctr"/>
            <a:r>
              <a:rPr lang="en-GB" sz="2400" b="1" dirty="0">
                <a:solidFill>
                  <a:prstClr val="black"/>
                </a:solidFill>
              </a:rPr>
              <a:t>Thomas-</a:t>
            </a:r>
            <a:r>
              <a:rPr lang="en-GB" sz="2400" b="1" dirty="0" err="1">
                <a:solidFill>
                  <a:prstClr val="black"/>
                </a:solidFill>
              </a:rPr>
              <a:t>Kilmann</a:t>
            </a:r>
            <a:r>
              <a:rPr lang="en-GB" sz="2400" b="1" dirty="0">
                <a:solidFill>
                  <a:prstClr val="black"/>
                </a:solidFill>
              </a:rPr>
              <a:t> Conflict Mode Instrument</a:t>
            </a:r>
            <a:endParaRPr lang="en-GB" dirty="0"/>
          </a:p>
        </p:txBody>
      </p:sp>
      <p:sp>
        <p:nvSpPr>
          <p:cNvPr id="3" name="Content Placeholder 2"/>
          <p:cNvSpPr>
            <a:spLocks noGrp="1"/>
          </p:cNvSpPr>
          <p:nvPr>
            <p:ph idx="1"/>
          </p:nvPr>
        </p:nvSpPr>
        <p:spPr/>
        <p:txBody>
          <a:bodyPr/>
          <a:lstStyle/>
          <a:p>
            <a:endParaRPr lang="en-GB" dirty="0"/>
          </a:p>
          <a:p>
            <a:endParaRPr lang="en-GB" dirty="0"/>
          </a:p>
          <a:p>
            <a:pPr marL="0" indent="0">
              <a:buNone/>
            </a:pPr>
            <a:r>
              <a:rPr lang="en-GB" i="1" dirty="0"/>
              <a:t>Ashleigh, the manager, tried to resolve the dispute between Greg &amp; Meghan using the </a:t>
            </a:r>
            <a:r>
              <a:rPr lang="en-GB" b="1" dirty="0"/>
              <a:t>Collaborative </a:t>
            </a:r>
            <a:r>
              <a:rPr lang="en-GB" i="1" dirty="0"/>
              <a:t>style, but, how do you think the manager actually resolved the dispute between Greg and Meghan, or, if you are the manager, how would you have resolved it (i.e. what would you have said to them) on taking them back to the office, such that it became a ‘win-win’ situation for both of them?</a:t>
            </a:r>
          </a:p>
        </p:txBody>
      </p:sp>
    </p:spTree>
    <p:extLst>
      <p:ext uri="{BB962C8B-B14F-4D97-AF65-F5344CB8AC3E}">
        <p14:creationId xmlns:p14="http://schemas.microsoft.com/office/powerpoint/2010/main" val="11744464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49275"/>
          </a:xfrm>
        </p:spPr>
        <p:txBody>
          <a:bodyPr/>
          <a:lstStyle/>
          <a:p>
            <a:pPr algn="ctr"/>
            <a:r>
              <a:rPr lang="en-GB" sz="2400" b="1" dirty="0">
                <a:solidFill>
                  <a:prstClr val="black"/>
                </a:solidFill>
              </a:rPr>
              <a:t>Thomas-</a:t>
            </a:r>
            <a:r>
              <a:rPr lang="en-GB" sz="2400" b="1" dirty="0" err="1">
                <a:solidFill>
                  <a:prstClr val="black"/>
                </a:solidFill>
              </a:rPr>
              <a:t>Kilmann</a:t>
            </a:r>
            <a:r>
              <a:rPr lang="en-GB" sz="2400" b="1" dirty="0">
                <a:solidFill>
                  <a:prstClr val="black"/>
                </a:solidFill>
              </a:rPr>
              <a:t> Conflict Mode Instrument</a:t>
            </a:r>
            <a:endParaRPr lang="en-GB" dirty="0"/>
          </a:p>
        </p:txBody>
      </p:sp>
      <p:pic>
        <p:nvPicPr>
          <p:cNvPr id="4" name="2a - Managing Workplace Conflict (Scenario 2)">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3195638" y="1825625"/>
            <a:ext cx="5802312" cy="4351338"/>
          </a:xfrm>
        </p:spPr>
      </p:pic>
    </p:spTree>
    <p:extLst>
      <p:ext uri="{BB962C8B-B14F-4D97-AF65-F5344CB8AC3E}">
        <p14:creationId xmlns:p14="http://schemas.microsoft.com/office/powerpoint/2010/main" val="26280081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36212"/>
          </a:xfrm>
        </p:spPr>
        <p:txBody>
          <a:bodyPr>
            <a:normAutofit/>
          </a:bodyPr>
          <a:lstStyle/>
          <a:p>
            <a:pPr algn="ctr"/>
            <a:r>
              <a:rPr lang="en-GB" sz="2400" b="1" dirty="0"/>
              <a:t>Thomas-</a:t>
            </a:r>
            <a:r>
              <a:rPr lang="en-GB" sz="2400" b="1" dirty="0" err="1"/>
              <a:t>Kilmann</a:t>
            </a:r>
            <a:r>
              <a:rPr lang="en-GB" sz="2400" b="1" dirty="0"/>
              <a:t> Conflict Mode Instrument</a:t>
            </a:r>
            <a:endParaRPr lang="en-GB" sz="2400" dirty="0"/>
          </a:p>
        </p:txBody>
      </p:sp>
      <p:sp>
        <p:nvSpPr>
          <p:cNvPr id="3" name="Content Placeholder 2"/>
          <p:cNvSpPr>
            <a:spLocks noGrp="1"/>
          </p:cNvSpPr>
          <p:nvPr>
            <p:ph idx="1"/>
          </p:nvPr>
        </p:nvSpPr>
        <p:spPr>
          <a:xfrm>
            <a:off x="838200" y="1825625"/>
            <a:ext cx="10515600" cy="4814326"/>
          </a:xfrm>
        </p:spPr>
        <p:txBody>
          <a:bodyPr>
            <a:normAutofit/>
          </a:bodyPr>
          <a:lstStyle/>
          <a:p>
            <a:pPr marL="0" indent="0">
              <a:buNone/>
            </a:pPr>
            <a:r>
              <a:rPr lang="en-GB" i="1" dirty="0">
                <a:solidFill>
                  <a:srgbClr val="0070C0"/>
                </a:solidFill>
              </a:rPr>
              <a:t>What Conflict Handling Style did the Ashleigh, (the manager), and Meghan adopt?</a:t>
            </a: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dirty="0"/>
          </a:p>
        </p:txBody>
      </p:sp>
      <p:pic>
        <p:nvPicPr>
          <p:cNvPr id="4" name="Picture 3" descr="image">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2207622" y="2769325"/>
            <a:ext cx="7210697" cy="2690949"/>
          </a:xfrm>
          <a:prstGeom prst="rect">
            <a:avLst/>
          </a:prstGeom>
          <a:noFill/>
          <a:ln>
            <a:noFill/>
          </a:ln>
        </p:spPr>
      </p:pic>
      <p:sp>
        <p:nvSpPr>
          <p:cNvPr id="5" name="Text Box 2"/>
          <p:cNvSpPr txBox="1">
            <a:spLocks noChangeArrowheads="1"/>
          </p:cNvSpPr>
          <p:nvPr/>
        </p:nvSpPr>
        <p:spPr bwMode="auto">
          <a:xfrm>
            <a:off x="3045278" y="2890971"/>
            <a:ext cx="8763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 Box 2"/>
          <p:cNvSpPr txBox="1">
            <a:spLocks noChangeArrowheads="1"/>
          </p:cNvSpPr>
          <p:nvPr/>
        </p:nvSpPr>
        <p:spPr bwMode="auto">
          <a:xfrm>
            <a:off x="8665844" y="2890970"/>
            <a:ext cx="752475"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 Box 2"/>
          <p:cNvSpPr txBox="1">
            <a:spLocks noChangeArrowheads="1"/>
          </p:cNvSpPr>
          <p:nvPr/>
        </p:nvSpPr>
        <p:spPr bwMode="auto">
          <a:xfrm>
            <a:off x="5812970" y="3470229"/>
            <a:ext cx="97155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8" name="Text Box 2"/>
          <p:cNvSpPr txBox="1">
            <a:spLocks noChangeArrowheads="1"/>
          </p:cNvSpPr>
          <p:nvPr/>
        </p:nvSpPr>
        <p:spPr bwMode="auto">
          <a:xfrm>
            <a:off x="8462962" y="4424907"/>
            <a:ext cx="8382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647738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36212"/>
          </a:xfrm>
        </p:spPr>
        <p:txBody>
          <a:bodyPr>
            <a:normAutofit/>
          </a:bodyPr>
          <a:lstStyle/>
          <a:p>
            <a:pPr algn="ctr"/>
            <a:r>
              <a:rPr lang="en-GB" sz="2400" b="1" dirty="0"/>
              <a:t>Thomas-</a:t>
            </a:r>
            <a:r>
              <a:rPr lang="en-GB" sz="2400" b="1" dirty="0" err="1"/>
              <a:t>Kilmann</a:t>
            </a:r>
            <a:r>
              <a:rPr lang="en-GB" sz="2400" b="1" dirty="0"/>
              <a:t> Conflict Mode Instrument</a:t>
            </a:r>
            <a:endParaRPr lang="en-GB" sz="2400" dirty="0"/>
          </a:p>
        </p:txBody>
      </p:sp>
      <p:sp>
        <p:nvSpPr>
          <p:cNvPr id="3" name="Content Placeholder 2"/>
          <p:cNvSpPr>
            <a:spLocks noGrp="1"/>
          </p:cNvSpPr>
          <p:nvPr>
            <p:ph idx="1"/>
          </p:nvPr>
        </p:nvSpPr>
        <p:spPr>
          <a:xfrm>
            <a:off x="838200" y="1825624"/>
            <a:ext cx="10515600" cy="4856529"/>
          </a:xfrm>
        </p:spPr>
        <p:txBody>
          <a:bodyPr>
            <a:normAutofit fontScale="92500" lnSpcReduction="10000"/>
          </a:bodyPr>
          <a:lstStyle/>
          <a:p>
            <a:pPr marL="0" indent="0">
              <a:buNone/>
            </a:pPr>
            <a:r>
              <a:rPr lang="en-GB" i="1" dirty="0">
                <a:solidFill>
                  <a:srgbClr val="0070C0"/>
                </a:solidFill>
              </a:rPr>
              <a:t>What Conflict Handling Style did the Ashleigh, (the manager), and Meghan adopt?</a:t>
            </a: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dirty="0"/>
          </a:p>
          <a:p>
            <a:pPr marL="0" indent="0">
              <a:buNone/>
            </a:pPr>
            <a:r>
              <a:rPr lang="en-GB" i="1" dirty="0">
                <a:solidFill>
                  <a:srgbClr val="0070C0"/>
                </a:solidFill>
              </a:rPr>
              <a:t>How could Ashleigh have prevented this conflict situation?</a:t>
            </a:r>
          </a:p>
        </p:txBody>
      </p:sp>
      <p:pic>
        <p:nvPicPr>
          <p:cNvPr id="4" name="Picture 3" descr="image">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2207622" y="2769325"/>
            <a:ext cx="7210697" cy="2690949"/>
          </a:xfrm>
          <a:prstGeom prst="rect">
            <a:avLst/>
          </a:prstGeom>
          <a:noFill/>
          <a:ln>
            <a:noFill/>
          </a:ln>
        </p:spPr>
      </p:pic>
      <p:sp>
        <p:nvSpPr>
          <p:cNvPr id="5" name="Text Box 2"/>
          <p:cNvSpPr txBox="1">
            <a:spLocks noChangeArrowheads="1"/>
          </p:cNvSpPr>
          <p:nvPr/>
        </p:nvSpPr>
        <p:spPr bwMode="auto">
          <a:xfrm>
            <a:off x="3045278" y="2890971"/>
            <a:ext cx="8763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 Box 2"/>
          <p:cNvSpPr txBox="1">
            <a:spLocks noChangeArrowheads="1"/>
          </p:cNvSpPr>
          <p:nvPr/>
        </p:nvSpPr>
        <p:spPr bwMode="auto">
          <a:xfrm>
            <a:off x="8665844" y="2890970"/>
            <a:ext cx="752475"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 Box 2"/>
          <p:cNvSpPr txBox="1">
            <a:spLocks noChangeArrowheads="1"/>
          </p:cNvSpPr>
          <p:nvPr/>
        </p:nvSpPr>
        <p:spPr bwMode="auto">
          <a:xfrm>
            <a:off x="5812970" y="3470229"/>
            <a:ext cx="97155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8" name="Text Box 2"/>
          <p:cNvSpPr txBox="1">
            <a:spLocks noChangeArrowheads="1"/>
          </p:cNvSpPr>
          <p:nvPr/>
        </p:nvSpPr>
        <p:spPr bwMode="auto">
          <a:xfrm>
            <a:off x="8462962" y="4424907"/>
            <a:ext cx="8382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Oval 8"/>
          <p:cNvSpPr/>
          <p:nvPr/>
        </p:nvSpPr>
        <p:spPr>
          <a:xfrm>
            <a:off x="3422469" y="2948121"/>
            <a:ext cx="2390501" cy="710973"/>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1" name="Straight Arrow Connector 10"/>
          <p:cNvCxnSpPr/>
          <p:nvPr/>
        </p:nvCxnSpPr>
        <p:spPr>
          <a:xfrm flipV="1">
            <a:off x="3559126" y="3659094"/>
            <a:ext cx="362452" cy="2010186"/>
          </a:xfrm>
          <a:prstGeom prst="straightConnector1">
            <a:avLst/>
          </a:prstGeom>
          <a:ln w="38100">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2" name="Oval 11"/>
          <p:cNvSpPr/>
          <p:nvPr/>
        </p:nvSpPr>
        <p:spPr>
          <a:xfrm>
            <a:off x="6460022" y="3974268"/>
            <a:ext cx="2390501" cy="710973"/>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3" name="Straight Arrow Connector 12"/>
          <p:cNvCxnSpPr/>
          <p:nvPr/>
        </p:nvCxnSpPr>
        <p:spPr>
          <a:xfrm flipH="1" flipV="1">
            <a:off x="7835706" y="4682082"/>
            <a:ext cx="830138" cy="1009752"/>
          </a:xfrm>
          <a:prstGeom prst="straightConnector1">
            <a:avLst/>
          </a:prstGeom>
          <a:ln w="38100">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6" name="TextBox 15"/>
          <p:cNvSpPr txBox="1"/>
          <p:nvPr/>
        </p:nvSpPr>
        <p:spPr>
          <a:xfrm>
            <a:off x="3045278" y="5669280"/>
            <a:ext cx="2075362" cy="369332"/>
          </a:xfrm>
          <a:prstGeom prst="rect">
            <a:avLst/>
          </a:prstGeom>
          <a:noFill/>
        </p:spPr>
        <p:txBody>
          <a:bodyPr wrap="square" rtlCol="0">
            <a:spAutoFit/>
          </a:bodyPr>
          <a:lstStyle/>
          <a:p>
            <a:r>
              <a:rPr lang="en-GB" b="1" dirty="0">
                <a:solidFill>
                  <a:srgbClr val="FF0000"/>
                </a:solidFill>
              </a:rPr>
              <a:t>Ashleigh (manager)</a:t>
            </a:r>
          </a:p>
        </p:txBody>
      </p:sp>
      <p:sp>
        <p:nvSpPr>
          <p:cNvPr id="17" name="TextBox 16"/>
          <p:cNvSpPr txBox="1"/>
          <p:nvPr/>
        </p:nvSpPr>
        <p:spPr>
          <a:xfrm>
            <a:off x="8462962" y="5691834"/>
            <a:ext cx="1173407" cy="369332"/>
          </a:xfrm>
          <a:prstGeom prst="rect">
            <a:avLst/>
          </a:prstGeom>
          <a:noFill/>
        </p:spPr>
        <p:txBody>
          <a:bodyPr wrap="square" rtlCol="0">
            <a:spAutoFit/>
          </a:bodyPr>
          <a:lstStyle/>
          <a:p>
            <a:r>
              <a:rPr lang="en-GB" b="1" dirty="0">
                <a:solidFill>
                  <a:srgbClr val="FF0000"/>
                </a:solidFill>
              </a:rPr>
              <a:t>Meghan</a:t>
            </a:r>
          </a:p>
        </p:txBody>
      </p:sp>
    </p:spTree>
    <p:extLst>
      <p:ext uri="{BB962C8B-B14F-4D97-AF65-F5344CB8AC3E}">
        <p14:creationId xmlns:p14="http://schemas.microsoft.com/office/powerpoint/2010/main" val="31636188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18087"/>
          </a:xfrm>
        </p:spPr>
        <p:txBody>
          <a:bodyPr/>
          <a:lstStyle/>
          <a:p>
            <a:pPr algn="ctr"/>
            <a:r>
              <a:rPr lang="en-GB" sz="2400" b="1" dirty="0">
                <a:solidFill>
                  <a:prstClr val="black"/>
                </a:solidFill>
              </a:rPr>
              <a:t>Thomas-</a:t>
            </a:r>
            <a:r>
              <a:rPr lang="en-GB" sz="2400" b="1" dirty="0" err="1">
                <a:solidFill>
                  <a:prstClr val="black"/>
                </a:solidFill>
              </a:rPr>
              <a:t>Kilmann</a:t>
            </a:r>
            <a:r>
              <a:rPr lang="en-GB" sz="2400" b="1" dirty="0">
                <a:solidFill>
                  <a:prstClr val="black"/>
                </a:solidFill>
              </a:rPr>
              <a:t> Conflict Mode Instrument</a:t>
            </a:r>
            <a:endParaRPr lang="en-GB" dirty="0"/>
          </a:p>
        </p:txBody>
      </p:sp>
      <p:sp>
        <p:nvSpPr>
          <p:cNvPr id="3" name="Content Placeholder 2"/>
          <p:cNvSpPr>
            <a:spLocks noGrp="1"/>
          </p:cNvSpPr>
          <p:nvPr>
            <p:ph idx="1"/>
          </p:nvPr>
        </p:nvSpPr>
        <p:spPr>
          <a:xfrm>
            <a:off x="838200" y="1291051"/>
            <a:ext cx="10515600" cy="5053478"/>
          </a:xfrm>
        </p:spPr>
        <p:txBody>
          <a:bodyPr>
            <a:normAutofit fontScale="92500" lnSpcReduction="10000"/>
          </a:bodyPr>
          <a:lstStyle/>
          <a:p>
            <a:pPr marL="0" lvl="0" indent="0">
              <a:buNone/>
            </a:pPr>
            <a:r>
              <a:rPr lang="en-US" sz="3000" b="1" dirty="0"/>
              <a:t>Accommodating</a:t>
            </a:r>
            <a:r>
              <a:rPr lang="en-US" sz="3000" dirty="0"/>
              <a:t> – </a:t>
            </a:r>
            <a:r>
              <a:rPr lang="en-US" sz="3000" i="1" dirty="0"/>
              <a:t>This is when you cooperate to a high-degree, and it may be at your own expense, and actually work against your own goals, objectives, and desired outcomes.  </a:t>
            </a:r>
            <a:endParaRPr lang="en-GB" sz="3000" dirty="0"/>
          </a:p>
          <a:p>
            <a:pPr lvl="1"/>
            <a:r>
              <a:rPr lang="en-US" sz="2600" dirty="0"/>
              <a:t>This approach is effective when the other party is the expert or has a better solution.  </a:t>
            </a:r>
            <a:endParaRPr lang="en-GB" sz="2600" dirty="0"/>
          </a:p>
          <a:p>
            <a:pPr lvl="1"/>
            <a:r>
              <a:rPr lang="en-US" sz="2600" dirty="0"/>
              <a:t>It can also be effective for preserving future relations with the other party.</a:t>
            </a:r>
            <a:endParaRPr lang="en-GB" sz="2600" dirty="0"/>
          </a:p>
          <a:p>
            <a:pPr marL="0" lvl="0" indent="0">
              <a:buNone/>
            </a:pPr>
            <a:endParaRPr lang="en-US" sz="2600" b="1" dirty="0"/>
          </a:p>
          <a:p>
            <a:pPr marL="0" lvl="0" indent="0">
              <a:buNone/>
            </a:pPr>
            <a:r>
              <a:rPr lang="en-US" sz="3000" b="1" dirty="0"/>
              <a:t>Competing</a:t>
            </a:r>
            <a:r>
              <a:rPr lang="en-US" sz="3000" dirty="0"/>
              <a:t> – </a:t>
            </a:r>
            <a:r>
              <a:rPr lang="en-US" sz="3000" i="1" dirty="0"/>
              <a:t>This is the “win-lose” approach.  You act in a very assertive way to achieve your goals, without seeking to cooperate with the other party, and it may be at the expense of the other party. </a:t>
            </a:r>
            <a:r>
              <a:rPr lang="en-US" sz="2600" i="1" dirty="0"/>
              <a:t>   </a:t>
            </a:r>
            <a:endParaRPr lang="en-GB" sz="2600" dirty="0"/>
          </a:p>
          <a:p>
            <a:pPr lvl="1"/>
            <a:r>
              <a:rPr lang="en-US" sz="2600" dirty="0"/>
              <a:t>This approach may be appropriate for emergencies when time is of the essence, </a:t>
            </a:r>
            <a:endParaRPr lang="en-GB" sz="2600" dirty="0"/>
          </a:p>
          <a:p>
            <a:pPr lvl="1"/>
            <a:r>
              <a:rPr lang="en-US" sz="2600" dirty="0"/>
              <a:t>or when you need quick, decisive action, and people are aware of and support the approach.</a:t>
            </a:r>
            <a:endParaRPr lang="en-GB" sz="2600" dirty="0"/>
          </a:p>
          <a:p>
            <a:endParaRPr lang="en-GB" dirty="0"/>
          </a:p>
        </p:txBody>
      </p:sp>
    </p:spTree>
    <p:extLst>
      <p:ext uri="{BB962C8B-B14F-4D97-AF65-F5344CB8AC3E}">
        <p14:creationId xmlns:p14="http://schemas.microsoft.com/office/powerpoint/2010/main" val="12030417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62338"/>
          </a:xfrm>
        </p:spPr>
        <p:txBody>
          <a:bodyPr/>
          <a:lstStyle/>
          <a:p>
            <a:pPr algn="ctr"/>
            <a:r>
              <a:rPr lang="en-GB" sz="2400" b="1" dirty="0">
                <a:solidFill>
                  <a:prstClr val="black"/>
                </a:solidFill>
              </a:rPr>
              <a:t>Thomas-</a:t>
            </a:r>
            <a:r>
              <a:rPr lang="en-GB" sz="2400" b="1" dirty="0" err="1">
                <a:solidFill>
                  <a:prstClr val="black"/>
                </a:solidFill>
              </a:rPr>
              <a:t>Kilmann</a:t>
            </a:r>
            <a:r>
              <a:rPr lang="en-GB" sz="2400" b="1" dirty="0">
                <a:solidFill>
                  <a:prstClr val="black"/>
                </a:solidFill>
              </a:rPr>
              <a:t> Conflict Mode Instrument</a:t>
            </a:r>
            <a:endParaRPr lang="en-GB" dirty="0"/>
          </a:p>
        </p:txBody>
      </p:sp>
      <p:pic>
        <p:nvPicPr>
          <p:cNvPr id="4" name="2b - Managing Workplace Conflict (Scenario 2)">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3195638" y="1825625"/>
            <a:ext cx="5802312" cy="4351338"/>
          </a:xfrm>
        </p:spPr>
      </p:pic>
    </p:spTree>
    <p:extLst>
      <p:ext uri="{BB962C8B-B14F-4D97-AF65-F5344CB8AC3E}">
        <p14:creationId xmlns:p14="http://schemas.microsoft.com/office/powerpoint/2010/main" val="370136165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36212"/>
          </a:xfrm>
        </p:spPr>
        <p:txBody>
          <a:bodyPr>
            <a:normAutofit/>
          </a:bodyPr>
          <a:lstStyle/>
          <a:p>
            <a:pPr algn="ctr"/>
            <a:r>
              <a:rPr lang="en-GB" sz="2400" b="1" dirty="0"/>
              <a:t>Thomas-</a:t>
            </a:r>
            <a:r>
              <a:rPr lang="en-GB" sz="2400" b="1" dirty="0" err="1"/>
              <a:t>Kilmann</a:t>
            </a:r>
            <a:r>
              <a:rPr lang="en-GB" sz="2400" b="1" dirty="0"/>
              <a:t> Conflict Mode Instrument</a:t>
            </a:r>
            <a:endParaRPr lang="en-GB" sz="2400" dirty="0"/>
          </a:p>
        </p:txBody>
      </p:sp>
      <p:sp>
        <p:nvSpPr>
          <p:cNvPr id="3" name="Content Placeholder 2"/>
          <p:cNvSpPr>
            <a:spLocks noGrp="1"/>
          </p:cNvSpPr>
          <p:nvPr>
            <p:ph idx="1"/>
          </p:nvPr>
        </p:nvSpPr>
        <p:spPr>
          <a:xfrm>
            <a:off x="838200" y="1825625"/>
            <a:ext cx="10515600" cy="4814326"/>
          </a:xfrm>
        </p:spPr>
        <p:txBody>
          <a:bodyPr>
            <a:normAutofit/>
          </a:bodyPr>
          <a:lstStyle/>
          <a:p>
            <a:pPr marL="0" indent="0">
              <a:buNone/>
            </a:pPr>
            <a:r>
              <a:rPr lang="en-GB" i="1" dirty="0">
                <a:solidFill>
                  <a:srgbClr val="0070C0"/>
                </a:solidFill>
              </a:rPr>
              <a:t>What Conflict Handling Style has Ashleigh now adopted?</a:t>
            </a: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dirty="0"/>
          </a:p>
        </p:txBody>
      </p:sp>
      <p:pic>
        <p:nvPicPr>
          <p:cNvPr id="4" name="Picture 3" descr="image">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2207622" y="2769325"/>
            <a:ext cx="7210697" cy="2690949"/>
          </a:xfrm>
          <a:prstGeom prst="rect">
            <a:avLst/>
          </a:prstGeom>
          <a:noFill/>
          <a:ln>
            <a:noFill/>
          </a:ln>
        </p:spPr>
      </p:pic>
      <p:sp>
        <p:nvSpPr>
          <p:cNvPr id="5" name="Text Box 2"/>
          <p:cNvSpPr txBox="1">
            <a:spLocks noChangeArrowheads="1"/>
          </p:cNvSpPr>
          <p:nvPr/>
        </p:nvSpPr>
        <p:spPr bwMode="auto">
          <a:xfrm>
            <a:off x="3045278" y="2890971"/>
            <a:ext cx="8763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 Box 2"/>
          <p:cNvSpPr txBox="1">
            <a:spLocks noChangeArrowheads="1"/>
          </p:cNvSpPr>
          <p:nvPr/>
        </p:nvSpPr>
        <p:spPr bwMode="auto">
          <a:xfrm>
            <a:off x="8665844" y="2890970"/>
            <a:ext cx="752475"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 Box 2"/>
          <p:cNvSpPr txBox="1">
            <a:spLocks noChangeArrowheads="1"/>
          </p:cNvSpPr>
          <p:nvPr/>
        </p:nvSpPr>
        <p:spPr bwMode="auto">
          <a:xfrm>
            <a:off x="5812970" y="3470229"/>
            <a:ext cx="97155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8" name="Text Box 2"/>
          <p:cNvSpPr txBox="1">
            <a:spLocks noChangeArrowheads="1"/>
          </p:cNvSpPr>
          <p:nvPr/>
        </p:nvSpPr>
        <p:spPr bwMode="auto">
          <a:xfrm>
            <a:off x="8462962" y="4424907"/>
            <a:ext cx="8382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632817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36212"/>
          </a:xfrm>
        </p:spPr>
        <p:txBody>
          <a:bodyPr>
            <a:normAutofit/>
          </a:bodyPr>
          <a:lstStyle/>
          <a:p>
            <a:pPr algn="ctr"/>
            <a:r>
              <a:rPr lang="en-GB" sz="2400" b="1" dirty="0"/>
              <a:t>Thomas-</a:t>
            </a:r>
            <a:r>
              <a:rPr lang="en-GB" sz="2400" b="1" dirty="0" err="1"/>
              <a:t>Kilmann</a:t>
            </a:r>
            <a:r>
              <a:rPr lang="en-GB" sz="2400" b="1" dirty="0"/>
              <a:t> Conflict Mode Instrument</a:t>
            </a:r>
            <a:endParaRPr lang="en-GB" sz="2400" dirty="0"/>
          </a:p>
        </p:txBody>
      </p:sp>
      <p:sp>
        <p:nvSpPr>
          <p:cNvPr id="3" name="Content Placeholder 2"/>
          <p:cNvSpPr>
            <a:spLocks noGrp="1"/>
          </p:cNvSpPr>
          <p:nvPr>
            <p:ph idx="1"/>
          </p:nvPr>
        </p:nvSpPr>
        <p:spPr/>
        <p:txBody>
          <a:bodyPr/>
          <a:lstStyle/>
          <a:p>
            <a:pPr marL="0" indent="0">
              <a:buNone/>
            </a:pPr>
            <a:r>
              <a:rPr lang="en-GB" i="1" dirty="0">
                <a:solidFill>
                  <a:srgbClr val="0070C0"/>
                </a:solidFill>
              </a:rPr>
              <a:t>What Conflict Handling Style has Ashleigh now adopted?</a:t>
            </a:r>
          </a:p>
          <a:p>
            <a:pPr marL="0" indent="0">
              <a:buNone/>
            </a:pPr>
            <a:endParaRPr lang="en-GB" dirty="0"/>
          </a:p>
        </p:txBody>
      </p:sp>
      <p:pic>
        <p:nvPicPr>
          <p:cNvPr id="4" name="Picture 3" descr="image">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2207622" y="2769325"/>
            <a:ext cx="7210697" cy="2690949"/>
          </a:xfrm>
          <a:prstGeom prst="rect">
            <a:avLst/>
          </a:prstGeom>
          <a:noFill/>
          <a:ln>
            <a:noFill/>
          </a:ln>
        </p:spPr>
      </p:pic>
      <p:sp>
        <p:nvSpPr>
          <p:cNvPr id="5" name="Text Box 2"/>
          <p:cNvSpPr txBox="1">
            <a:spLocks noChangeArrowheads="1"/>
          </p:cNvSpPr>
          <p:nvPr/>
        </p:nvSpPr>
        <p:spPr bwMode="auto">
          <a:xfrm>
            <a:off x="3045278" y="2890971"/>
            <a:ext cx="8763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 Box 2"/>
          <p:cNvSpPr txBox="1">
            <a:spLocks noChangeArrowheads="1"/>
          </p:cNvSpPr>
          <p:nvPr/>
        </p:nvSpPr>
        <p:spPr bwMode="auto">
          <a:xfrm>
            <a:off x="8665844" y="2890970"/>
            <a:ext cx="752475"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 Box 2"/>
          <p:cNvSpPr txBox="1">
            <a:spLocks noChangeArrowheads="1"/>
          </p:cNvSpPr>
          <p:nvPr/>
        </p:nvSpPr>
        <p:spPr bwMode="auto">
          <a:xfrm>
            <a:off x="5812970" y="3470229"/>
            <a:ext cx="97155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8" name="Text Box 2"/>
          <p:cNvSpPr txBox="1">
            <a:spLocks noChangeArrowheads="1"/>
          </p:cNvSpPr>
          <p:nvPr/>
        </p:nvSpPr>
        <p:spPr bwMode="auto">
          <a:xfrm>
            <a:off x="8462962" y="4424907"/>
            <a:ext cx="8382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Oval 8"/>
          <p:cNvSpPr/>
          <p:nvPr/>
        </p:nvSpPr>
        <p:spPr>
          <a:xfrm>
            <a:off x="6557010" y="2935742"/>
            <a:ext cx="2390501" cy="710973"/>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014455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91478"/>
          </a:xfrm>
        </p:spPr>
        <p:txBody>
          <a:bodyPr/>
          <a:lstStyle/>
          <a:p>
            <a:pPr algn="ctr"/>
            <a:r>
              <a:rPr lang="en-GB" sz="2400" b="1" dirty="0">
                <a:solidFill>
                  <a:prstClr val="black"/>
                </a:solidFill>
              </a:rPr>
              <a:t>Thomas-</a:t>
            </a:r>
            <a:r>
              <a:rPr lang="en-GB" sz="2400" b="1" dirty="0" err="1">
                <a:solidFill>
                  <a:prstClr val="black"/>
                </a:solidFill>
              </a:rPr>
              <a:t>Kilmann</a:t>
            </a:r>
            <a:r>
              <a:rPr lang="en-GB" sz="2400" b="1" dirty="0">
                <a:solidFill>
                  <a:prstClr val="black"/>
                </a:solidFill>
              </a:rPr>
              <a:t> Conflict Mode Instrument</a:t>
            </a:r>
            <a:endParaRPr lang="en-GB" dirty="0"/>
          </a:p>
        </p:txBody>
      </p:sp>
      <p:pic>
        <p:nvPicPr>
          <p:cNvPr id="4" name="3a - Managing Workplace Conflict (Scenario 3)">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860675" y="1322388"/>
            <a:ext cx="6472238" cy="4854575"/>
          </a:xfrm>
        </p:spPr>
      </p:pic>
    </p:spTree>
    <p:extLst>
      <p:ext uri="{BB962C8B-B14F-4D97-AF65-F5344CB8AC3E}">
        <p14:creationId xmlns:p14="http://schemas.microsoft.com/office/powerpoint/2010/main" val="1743545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36212"/>
          </a:xfrm>
        </p:spPr>
        <p:txBody>
          <a:bodyPr>
            <a:normAutofit/>
          </a:bodyPr>
          <a:lstStyle/>
          <a:p>
            <a:pPr algn="ctr"/>
            <a:r>
              <a:rPr lang="en-GB" sz="2400" b="1" dirty="0"/>
              <a:t>Thomas-</a:t>
            </a:r>
            <a:r>
              <a:rPr lang="en-GB" sz="2400" b="1" dirty="0" err="1"/>
              <a:t>Kilmann</a:t>
            </a:r>
            <a:r>
              <a:rPr lang="en-GB" sz="2400" b="1" dirty="0"/>
              <a:t> Conflict Mode Instrument</a:t>
            </a:r>
            <a:endParaRPr lang="en-GB" sz="2400" dirty="0"/>
          </a:p>
        </p:txBody>
      </p:sp>
      <p:sp>
        <p:nvSpPr>
          <p:cNvPr id="3" name="Content Placeholder 2"/>
          <p:cNvSpPr>
            <a:spLocks noGrp="1"/>
          </p:cNvSpPr>
          <p:nvPr>
            <p:ph idx="1"/>
          </p:nvPr>
        </p:nvSpPr>
        <p:spPr>
          <a:xfrm>
            <a:off x="838200" y="1825625"/>
            <a:ext cx="10515600" cy="4814326"/>
          </a:xfrm>
        </p:spPr>
        <p:txBody>
          <a:bodyPr>
            <a:normAutofit/>
          </a:bodyPr>
          <a:lstStyle/>
          <a:p>
            <a:pPr marL="0" indent="0">
              <a:buNone/>
            </a:pPr>
            <a:r>
              <a:rPr lang="en-GB" i="1" dirty="0">
                <a:solidFill>
                  <a:srgbClr val="0070C0"/>
                </a:solidFill>
              </a:rPr>
              <a:t>What Conflict Handling Style is adopted by </a:t>
            </a:r>
            <a:r>
              <a:rPr lang="en-GB" i="1" dirty="0" err="1">
                <a:solidFill>
                  <a:srgbClr val="0070C0"/>
                </a:solidFill>
              </a:rPr>
              <a:t>Reen</a:t>
            </a:r>
            <a:r>
              <a:rPr lang="en-GB" i="1" dirty="0">
                <a:solidFill>
                  <a:srgbClr val="0070C0"/>
                </a:solidFill>
              </a:rPr>
              <a:t>?</a:t>
            </a: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dirty="0"/>
          </a:p>
        </p:txBody>
      </p:sp>
      <p:pic>
        <p:nvPicPr>
          <p:cNvPr id="4" name="Picture 3" descr="image">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2207622" y="2769325"/>
            <a:ext cx="7210697" cy="2690949"/>
          </a:xfrm>
          <a:prstGeom prst="rect">
            <a:avLst/>
          </a:prstGeom>
          <a:noFill/>
          <a:ln>
            <a:noFill/>
          </a:ln>
        </p:spPr>
      </p:pic>
      <p:sp>
        <p:nvSpPr>
          <p:cNvPr id="5" name="Text Box 2"/>
          <p:cNvSpPr txBox="1">
            <a:spLocks noChangeArrowheads="1"/>
          </p:cNvSpPr>
          <p:nvPr/>
        </p:nvSpPr>
        <p:spPr bwMode="auto">
          <a:xfrm>
            <a:off x="3045278" y="2890971"/>
            <a:ext cx="8763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 Box 2"/>
          <p:cNvSpPr txBox="1">
            <a:spLocks noChangeArrowheads="1"/>
          </p:cNvSpPr>
          <p:nvPr/>
        </p:nvSpPr>
        <p:spPr bwMode="auto">
          <a:xfrm>
            <a:off x="8665844" y="2890970"/>
            <a:ext cx="752475"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 Box 2"/>
          <p:cNvSpPr txBox="1">
            <a:spLocks noChangeArrowheads="1"/>
          </p:cNvSpPr>
          <p:nvPr/>
        </p:nvSpPr>
        <p:spPr bwMode="auto">
          <a:xfrm>
            <a:off x="5812970" y="3470229"/>
            <a:ext cx="97155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8" name="Text Box 2"/>
          <p:cNvSpPr txBox="1">
            <a:spLocks noChangeArrowheads="1"/>
          </p:cNvSpPr>
          <p:nvPr/>
        </p:nvSpPr>
        <p:spPr bwMode="auto">
          <a:xfrm>
            <a:off x="8462962" y="4424907"/>
            <a:ext cx="8382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111837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36212"/>
          </a:xfrm>
        </p:spPr>
        <p:txBody>
          <a:bodyPr>
            <a:normAutofit/>
          </a:bodyPr>
          <a:lstStyle/>
          <a:p>
            <a:pPr algn="ctr"/>
            <a:r>
              <a:rPr lang="en-GB" sz="2400" b="1" dirty="0"/>
              <a:t>Thomas-</a:t>
            </a:r>
            <a:r>
              <a:rPr lang="en-GB" sz="2400" b="1" dirty="0" err="1"/>
              <a:t>Kilmann</a:t>
            </a:r>
            <a:r>
              <a:rPr lang="en-GB" sz="2400" b="1" dirty="0"/>
              <a:t> Conflict Mode Instrument</a:t>
            </a:r>
            <a:endParaRPr lang="en-GB" sz="2400" dirty="0"/>
          </a:p>
        </p:txBody>
      </p:sp>
      <p:sp>
        <p:nvSpPr>
          <p:cNvPr id="3" name="Content Placeholder 2"/>
          <p:cNvSpPr>
            <a:spLocks noGrp="1"/>
          </p:cNvSpPr>
          <p:nvPr>
            <p:ph idx="1"/>
          </p:nvPr>
        </p:nvSpPr>
        <p:spPr>
          <a:xfrm>
            <a:off x="838200" y="1825624"/>
            <a:ext cx="10515600" cy="5032375"/>
          </a:xfrm>
        </p:spPr>
        <p:txBody>
          <a:bodyPr/>
          <a:lstStyle/>
          <a:p>
            <a:pPr marL="0" indent="0">
              <a:buNone/>
            </a:pPr>
            <a:r>
              <a:rPr lang="en-GB" i="1" dirty="0">
                <a:solidFill>
                  <a:srgbClr val="0070C0"/>
                </a:solidFill>
              </a:rPr>
              <a:t>What Conflict Handling Style is adopted by </a:t>
            </a:r>
            <a:r>
              <a:rPr lang="en-GB" i="1" dirty="0" err="1">
                <a:solidFill>
                  <a:srgbClr val="0070C0"/>
                </a:solidFill>
              </a:rPr>
              <a:t>Reen</a:t>
            </a:r>
            <a:r>
              <a:rPr lang="en-GB" i="1" dirty="0">
                <a:solidFill>
                  <a:srgbClr val="0070C0"/>
                </a:solidFill>
              </a:rPr>
              <a:t>?</a:t>
            </a: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r>
              <a:rPr lang="en-GB" i="1" dirty="0">
                <a:solidFill>
                  <a:srgbClr val="0070C0"/>
                </a:solidFill>
              </a:rPr>
              <a:t>How should </a:t>
            </a:r>
            <a:r>
              <a:rPr lang="en-GB" i="1" dirty="0" err="1">
                <a:solidFill>
                  <a:srgbClr val="0070C0"/>
                </a:solidFill>
              </a:rPr>
              <a:t>Reen</a:t>
            </a:r>
            <a:r>
              <a:rPr lang="en-GB" i="1" dirty="0">
                <a:solidFill>
                  <a:srgbClr val="0070C0"/>
                </a:solidFill>
              </a:rPr>
              <a:t> have dealt with this situation?</a:t>
            </a:r>
          </a:p>
          <a:p>
            <a:pPr marL="0" indent="0">
              <a:buNone/>
            </a:pPr>
            <a:endParaRPr lang="en-GB" dirty="0"/>
          </a:p>
        </p:txBody>
      </p:sp>
      <p:pic>
        <p:nvPicPr>
          <p:cNvPr id="4" name="Picture 3" descr="image">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2207622" y="2769325"/>
            <a:ext cx="7210697" cy="2690949"/>
          </a:xfrm>
          <a:prstGeom prst="rect">
            <a:avLst/>
          </a:prstGeom>
          <a:noFill/>
          <a:ln>
            <a:noFill/>
          </a:ln>
        </p:spPr>
      </p:pic>
      <p:sp>
        <p:nvSpPr>
          <p:cNvPr id="5" name="Text Box 2"/>
          <p:cNvSpPr txBox="1">
            <a:spLocks noChangeArrowheads="1"/>
          </p:cNvSpPr>
          <p:nvPr/>
        </p:nvSpPr>
        <p:spPr bwMode="auto">
          <a:xfrm>
            <a:off x="3045278" y="2890971"/>
            <a:ext cx="8763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 Box 2"/>
          <p:cNvSpPr txBox="1">
            <a:spLocks noChangeArrowheads="1"/>
          </p:cNvSpPr>
          <p:nvPr/>
        </p:nvSpPr>
        <p:spPr bwMode="auto">
          <a:xfrm>
            <a:off x="8665844" y="2890970"/>
            <a:ext cx="752475"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 Box 2"/>
          <p:cNvSpPr txBox="1">
            <a:spLocks noChangeArrowheads="1"/>
          </p:cNvSpPr>
          <p:nvPr/>
        </p:nvSpPr>
        <p:spPr bwMode="auto">
          <a:xfrm>
            <a:off x="5812970" y="3470229"/>
            <a:ext cx="97155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8" name="Text Box 2"/>
          <p:cNvSpPr txBox="1">
            <a:spLocks noChangeArrowheads="1"/>
          </p:cNvSpPr>
          <p:nvPr/>
        </p:nvSpPr>
        <p:spPr bwMode="auto">
          <a:xfrm>
            <a:off x="8462962" y="4424907"/>
            <a:ext cx="8382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Oval 8"/>
          <p:cNvSpPr/>
          <p:nvPr/>
        </p:nvSpPr>
        <p:spPr>
          <a:xfrm>
            <a:off x="3279238" y="3930250"/>
            <a:ext cx="2390501" cy="710973"/>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115067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46223"/>
          </a:xfrm>
        </p:spPr>
        <p:txBody>
          <a:bodyPr/>
          <a:lstStyle/>
          <a:p>
            <a:pPr algn="ctr"/>
            <a:r>
              <a:rPr lang="en-GB" sz="2400" b="1" dirty="0">
                <a:solidFill>
                  <a:prstClr val="black"/>
                </a:solidFill>
              </a:rPr>
              <a:t>Thomas-</a:t>
            </a:r>
            <a:r>
              <a:rPr lang="en-GB" sz="2400" b="1" dirty="0" err="1">
                <a:solidFill>
                  <a:prstClr val="black"/>
                </a:solidFill>
              </a:rPr>
              <a:t>Kilmann</a:t>
            </a:r>
            <a:r>
              <a:rPr lang="en-GB" sz="2400" b="1" dirty="0">
                <a:solidFill>
                  <a:prstClr val="black"/>
                </a:solidFill>
              </a:rPr>
              <a:t> Conflict Mode Instrument</a:t>
            </a:r>
            <a:endParaRPr lang="en-GB" dirty="0"/>
          </a:p>
        </p:txBody>
      </p:sp>
      <p:pic>
        <p:nvPicPr>
          <p:cNvPr id="4" name="3b - Managing Workplace Conflict (Scenario 3)">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954338" y="1463675"/>
            <a:ext cx="6284912" cy="4713288"/>
          </a:xfrm>
        </p:spPr>
      </p:pic>
    </p:spTree>
    <p:extLst>
      <p:ext uri="{BB962C8B-B14F-4D97-AF65-F5344CB8AC3E}">
        <p14:creationId xmlns:p14="http://schemas.microsoft.com/office/powerpoint/2010/main" val="197054490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36212"/>
          </a:xfrm>
        </p:spPr>
        <p:txBody>
          <a:bodyPr>
            <a:normAutofit/>
          </a:bodyPr>
          <a:lstStyle/>
          <a:p>
            <a:pPr algn="ctr"/>
            <a:r>
              <a:rPr lang="en-GB" sz="2400" b="1" dirty="0"/>
              <a:t>Thomas-</a:t>
            </a:r>
            <a:r>
              <a:rPr lang="en-GB" sz="2400" b="1" dirty="0" err="1"/>
              <a:t>Kilmann</a:t>
            </a:r>
            <a:r>
              <a:rPr lang="en-GB" sz="2400" b="1" dirty="0"/>
              <a:t> Conflict Mode Instrument</a:t>
            </a:r>
            <a:endParaRPr lang="en-GB" sz="2400" dirty="0"/>
          </a:p>
        </p:txBody>
      </p:sp>
      <p:sp>
        <p:nvSpPr>
          <p:cNvPr id="3" name="Content Placeholder 2"/>
          <p:cNvSpPr>
            <a:spLocks noGrp="1"/>
          </p:cNvSpPr>
          <p:nvPr>
            <p:ph idx="1"/>
          </p:nvPr>
        </p:nvSpPr>
        <p:spPr>
          <a:xfrm>
            <a:off x="838200" y="1825625"/>
            <a:ext cx="10515600" cy="4814326"/>
          </a:xfrm>
        </p:spPr>
        <p:txBody>
          <a:bodyPr>
            <a:normAutofit/>
          </a:bodyPr>
          <a:lstStyle/>
          <a:p>
            <a:pPr marL="0" indent="0">
              <a:buNone/>
            </a:pPr>
            <a:r>
              <a:rPr lang="en-GB" i="1" dirty="0">
                <a:solidFill>
                  <a:srgbClr val="0070C0"/>
                </a:solidFill>
              </a:rPr>
              <a:t>What Conflict Handling Style has </a:t>
            </a:r>
            <a:r>
              <a:rPr lang="en-GB" i="1" dirty="0" err="1">
                <a:solidFill>
                  <a:srgbClr val="0070C0"/>
                </a:solidFill>
              </a:rPr>
              <a:t>Reen</a:t>
            </a:r>
            <a:r>
              <a:rPr lang="en-GB" i="1" dirty="0">
                <a:solidFill>
                  <a:srgbClr val="0070C0"/>
                </a:solidFill>
              </a:rPr>
              <a:t> now adopted?</a:t>
            </a: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dirty="0"/>
          </a:p>
        </p:txBody>
      </p:sp>
      <p:pic>
        <p:nvPicPr>
          <p:cNvPr id="4" name="Picture 3" descr="image">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2207622" y="2769325"/>
            <a:ext cx="7210697" cy="2690949"/>
          </a:xfrm>
          <a:prstGeom prst="rect">
            <a:avLst/>
          </a:prstGeom>
          <a:noFill/>
          <a:ln>
            <a:noFill/>
          </a:ln>
        </p:spPr>
      </p:pic>
      <p:sp>
        <p:nvSpPr>
          <p:cNvPr id="5" name="Text Box 2"/>
          <p:cNvSpPr txBox="1">
            <a:spLocks noChangeArrowheads="1"/>
          </p:cNvSpPr>
          <p:nvPr/>
        </p:nvSpPr>
        <p:spPr bwMode="auto">
          <a:xfrm>
            <a:off x="3045278" y="2890971"/>
            <a:ext cx="8763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 Box 2"/>
          <p:cNvSpPr txBox="1">
            <a:spLocks noChangeArrowheads="1"/>
          </p:cNvSpPr>
          <p:nvPr/>
        </p:nvSpPr>
        <p:spPr bwMode="auto">
          <a:xfrm>
            <a:off x="8665844" y="2890970"/>
            <a:ext cx="752475"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 Box 2"/>
          <p:cNvSpPr txBox="1">
            <a:spLocks noChangeArrowheads="1"/>
          </p:cNvSpPr>
          <p:nvPr/>
        </p:nvSpPr>
        <p:spPr bwMode="auto">
          <a:xfrm>
            <a:off x="5812970" y="3470229"/>
            <a:ext cx="97155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8" name="Text Box 2"/>
          <p:cNvSpPr txBox="1">
            <a:spLocks noChangeArrowheads="1"/>
          </p:cNvSpPr>
          <p:nvPr/>
        </p:nvSpPr>
        <p:spPr bwMode="auto">
          <a:xfrm>
            <a:off x="8462962" y="4424907"/>
            <a:ext cx="8382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050519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36212"/>
          </a:xfrm>
        </p:spPr>
        <p:txBody>
          <a:bodyPr>
            <a:normAutofit/>
          </a:bodyPr>
          <a:lstStyle/>
          <a:p>
            <a:pPr algn="ctr"/>
            <a:r>
              <a:rPr lang="en-GB" sz="2400" b="1" dirty="0"/>
              <a:t>Thomas-</a:t>
            </a:r>
            <a:r>
              <a:rPr lang="en-GB" sz="2400" b="1" dirty="0" err="1"/>
              <a:t>Kilmann</a:t>
            </a:r>
            <a:r>
              <a:rPr lang="en-GB" sz="2400" b="1" dirty="0"/>
              <a:t> Conflict Mode Instrument</a:t>
            </a:r>
            <a:endParaRPr lang="en-GB" sz="2400" dirty="0"/>
          </a:p>
        </p:txBody>
      </p:sp>
      <p:sp>
        <p:nvSpPr>
          <p:cNvPr id="3" name="Content Placeholder 2"/>
          <p:cNvSpPr>
            <a:spLocks noGrp="1"/>
          </p:cNvSpPr>
          <p:nvPr>
            <p:ph idx="1"/>
          </p:nvPr>
        </p:nvSpPr>
        <p:spPr>
          <a:xfrm>
            <a:off x="838200" y="1825625"/>
            <a:ext cx="10515600" cy="4814326"/>
          </a:xfrm>
        </p:spPr>
        <p:txBody>
          <a:bodyPr>
            <a:normAutofit fontScale="92500" lnSpcReduction="10000"/>
          </a:bodyPr>
          <a:lstStyle/>
          <a:p>
            <a:pPr marL="0" indent="0">
              <a:buNone/>
            </a:pPr>
            <a:r>
              <a:rPr lang="en-GB" i="1" dirty="0">
                <a:solidFill>
                  <a:srgbClr val="0070C0"/>
                </a:solidFill>
              </a:rPr>
              <a:t>What Conflict Handling Style has </a:t>
            </a:r>
            <a:r>
              <a:rPr lang="en-GB" i="1" dirty="0" err="1">
                <a:solidFill>
                  <a:srgbClr val="0070C0"/>
                </a:solidFill>
              </a:rPr>
              <a:t>Reen</a:t>
            </a:r>
            <a:r>
              <a:rPr lang="en-GB" i="1" dirty="0">
                <a:solidFill>
                  <a:srgbClr val="0070C0"/>
                </a:solidFill>
              </a:rPr>
              <a:t> now adopted?</a:t>
            </a: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r>
              <a:rPr lang="en-GB" i="1" dirty="0">
                <a:solidFill>
                  <a:srgbClr val="0070C0"/>
                </a:solidFill>
              </a:rPr>
              <a:t>What does </a:t>
            </a:r>
            <a:r>
              <a:rPr lang="en-GB" i="1" dirty="0" err="1">
                <a:solidFill>
                  <a:srgbClr val="0070C0"/>
                </a:solidFill>
              </a:rPr>
              <a:t>Reen’s</a:t>
            </a:r>
            <a:r>
              <a:rPr lang="en-GB" i="1" dirty="0">
                <a:solidFill>
                  <a:srgbClr val="0070C0"/>
                </a:solidFill>
              </a:rPr>
              <a:t> initial response to Greg, where she avoided the issue, tell you of her management skills?</a:t>
            </a: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dirty="0"/>
          </a:p>
        </p:txBody>
      </p:sp>
      <p:pic>
        <p:nvPicPr>
          <p:cNvPr id="4" name="Picture 3" descr="image">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2207622" y="2769325"/>
            <a:ext cx="7210697" cy="2690949"/>
          </a:xfrm>
          <a:prstGeom prst="rect">
            <a:avLst/>
          </a:prstGeom>
          <a:noFill/>
          <a:ln>
            <a:noFill/>
          </a:ln>
        </p:spPr>
      </p:pic>
      <p:sp>
        <p:nvSpPr>
          <p:cNvPr id="5" name="Text Box 2"/>
          <p:cNvSpPr txBox="1">
            <a:spLocks noChangeArrowheads="1"/>
          </p:cNvSpPr>
          <p:nvPr/>
        </p:nvSpPr>
        <p:spPr bwMode="auto">
          <a:xfrm>
            <a:off x="3045278" y="2890971"/>
            <a:ext cx="8763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 Box 2"/>
          <p:cNvSpPr txBox="1">
            <a:spLocks noChangeArrowheads="1"/>
          </p:cNvSpPr>
          <p:nvPr/>
        </p:nvSpPr>
        <p:spPr bwMode="auto">
          <a:xfrm>
            <a:off x="8665844" y="2890970"/>
            <a:ext cx="752475"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 Box 2"/>
          <p:cNvSpPr txBox="1">
            <a:spLocks noChangeArrowheads="1"/>
          </p:cNvSpPr>
          <p:nvPr/>
        </p:nvSpPr>
        <p:spPr bwMode="auto">
          <a:xfrm>
            <a:off x="5812970" y="3470229"/>
            <a:ext cx="97155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8" name="Text Box 2"/>
          <p:cNvSpPr txBox="1">
            <a:spLocks noChangeArrowheads="1"/>
          </p:cNvSpPr>
          <p:nvPr/>
        </p:nvSpPr>
        <p:spPr bwMode="auto">
          <a:xfrm>
            <a:off x="8462962" y="4424907"/>
            <a:ext cx="8382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Oval 8"/>
          <p:cNvSpPr/>
          <p:nvPr/>
        </p:nvSpPr>
        <p:spPr>
          <a:xfrm>
            <a:off x="6460117" y="2890970"/>
            <a:ext cx="2390501" cy="710973"/>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700859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05546"/>
          </a:xfrm>
        </p:spPr>
        <p:txBody>
          <a:bodyPr/>
          <a:lstStyle/>
          <a:p>
            <a:pPr algn="ctr"/>
            <a:r>
              <a:rPr lang="en-GB" sz="2400" b="1" dirty="0">
                <a:solidFill>
                  <a:prstClr val="black"/>
                </a:solidFill>
              </a:rPr>
              <a:t>Thomas-</a:t>
            </a:r>
            <a:r>
              <a:rPr lang="en-GB" sz="2400" b="1" dirty="0" err="1">
                <a:solidFill>
                  <a:prstClr val="black"/>
                </a:solidFill>
              </a:rPr>
              <a:t>Kilmann</a:t>
            </a:r>
            <a:r>
              <a:rPr lang="en-GB" sz="2400" b="1" dirty="0">
                <a:solidFill>
                  <a:prstClr val="black"/>
                </a:solidFill>
              </a:rPr>
              <a:t> Conflict Mode Instrument</a:t>
            </a:r>
            <a:endParaRPr lang="en-GB" dirty="0"/>
          </a:p>
        </p:txBody>
      </p:sp>
      <p:pic>
        <p:nvPicPr>
          <p:cNvPr id="4" name="4a - Managing Workplace Conflict (Scenario 4)">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860675" y="1322388"/>
            <a:ext cx="6472238" cy="4854575"/>
          </a:xfrm>
        </p:spPr>
      </p:pic>
    </p:spTree>
    <p:extLst>
      <p:ext uri="{BB962C8B-B14F-4D97-AF65-F5344CB8AC3E}">
        <p14:creationId xmlns:p14="http://schemas.microsoft.com/office/powerpoint/2010/main" val="61879255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36212"/>
          </a:xfrm>
        </p:spPr>
        <p:txBody>
          <a:bodyPr>
            <a:normAutofit/>
          </a:bodyPr>
          <a:lstStyle/>
          <a:p>
            <a:pPr algn="ctr"/>
            <a:r>
              <a:rPr lang="en-GB" sz="2400" b="1" dirty="0"/>
              <a:t>Thomas-</a:t>
            </a:r>
            <a:r>
              <a:rPr lang="en-GB" sz="2400" b="1" dirty="0" err="1"/>
              <a:t>Kilmann</a:t>
            </a:r>
            <a:r>
              <a:rPr lang="en-GB" sz="2400" b="1" dirty="0"/>
              <a:t> Conflict Mode Instrument</a:t>
            </a:r>
            <a:endParaRPr lang="en-GB" sz="2400" dirty="0"/>
          </a:p>
        </p:txBody>
      </p:sp>
      <p:sp>
        <p:nvSpPr>
          <p:cNvPr id="3" name="Content Placeholder 2"/>
          <p:cNvSpPr>
            <a:spLocks noGrp="1"/>
          </p:cNvSpPr>
          <p:nvPr>
            <p:ph idx="1"/>
          </p:nvPr>
        </p:nvSpPr>
        <p:spPr>
          <a:xfrm>
            <a:off x="838200" y="1825625"/>
            <a:ext cx="10515600" cy="4814326"/>
          </a:xfrm>
        </p:spPr>
        <p:txBody>
          <a:bodyPr>
            <a:normAutofit/>
          </a:bodyPr>
          <a:lstStyle/>
          <a:p>
            <a:pPr marL="0" indent="0">
              <a:buNone/>
            </a:pPr>
            <a:r>
              <a:rPr lang="en-GB" i="1" dirty="0">
                <a:solidFill>
                  <a:srgbClr val="0070C0"/>
                </a:solidFill>
              </a:rPr>
              <a:t>What is Tiffany’s Conflict Handling Style?</a:t>
            </a: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dirty="0"/>
          </a:p>
        </p:txBody>
      </p:sp>
      <p:pic>
        <p:nvPicPr>
          <p:cNvPr id="4" name="Picture 3" descr="image">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2207622" y="2769325"/>
            <a:ext cx="7210697" cy="2690949"/>
          </a:xfrm>
          <a:prstGeom prst="rect">
            <a:avLst/>
          </a:prstGeom>
          <a:noFill/>
          <a:ln>
            <a:noFill/>
          </a:ln>
        </p:spPr>
      </p:pic>
      <p:sp>
        <p:nvSpPr>
          <p:cNvPr id="5" name="Text Box 2"/>
          <p:cNvSpPr txBox="1">
            <a:spLocks noChangeArrowheads="1"/>
          </p:cNvSpPr>
          <p:nvPr/>
        </p:nvSpPr>
        <p:spPr bwMode="auto">
          <a:xfrm>
            <a:off x="3045278" y="2890971"/>
            <a:ext cx="8763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 Box 2"/>
          <p:cNvSpPr txBox="1">
            <a:spLocks noChangeArrowheads="1"/>
          </p:cNvSpPr>
          <p:nvPr/>
        </p:nvSpPr>
        <p:spPr bwMode="auto">
          <a:xfrm>
            <a:off x="8665844" y="2890970"/>
            <a:ext cx="752475"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 Box 2"/>
          <p:cNvSpPr txBox="1">
            <a:spLocks noChangeArrowheads="1"/>
          </p:cNvSpPr>
          <p:nvPr/>
        </p:nvSpPr>
        <p:spPr bwMode="auto">
          <a:xfrm>
            <a:off x="5812970" y="3470229"/>
            <a:ext cx="97155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8" name="Text Box 2"/>
          <p:cNvSpPr txBox="1">
            <a:spLocks noChangeArrowheads="1"/>
          </p:cNvSpPr>
          <p:nvPr/>
        </p:nvSpPr>
        <p:spPr bwMode="auto">
          <a:xfrm>
            <a:off x="8462962" y="4424907"/>
            <a:ext cx="8382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458236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36212"/>
          </a:xfrm>
        </p:spPr>
        <p:txBody>
          <a:bodyPr>
            <a:normAutofit/>
          </a:bodyPr>
          <a:lstStyle/>
          <a:p>
            <a:pPr algn="ctr"/>
            <a:r>
              <a:rPr lang="en-GB" sz="2400" b="1" dirty="0"/>
              <a:t>Thomas-</a:t>
            </a:r>
            <a:r>
              <a:rPr lang="en-GB" sz="2400" b="1" dirty="0" err="1"/>
              <a:t>Kilmann</a:t>
            </a:r>
            <a:r>
              <a:rPr lang="en-GB" sz="2400" b="1" dirty="0"/>
              <a:t> Conflict Mode Instrument</a:t>
            </a:r>
            <a:endParaRPr lang="en-GB" sz="2400" dirty="0"/>
          </a:p>
        </p:txBody>
      </p:sp>
      <p:sp>
        <p:nvSpPr>
          <p:cNvPr id="3" name="Content Placeholder 2"/>
          <p:cNvSpPr>
            <a:spLocks noGrp="1"/>
          </p:cNvSpPr>
          <p:nvPr>
            <p:ph idx="1"/>
          </p:nvPr>
        </p:nvSpPr>
        <p:spPr>
          <a:xfrm>
            <a:off x="838200" y="1825625"/>
            <a:ext cx="10515600" cy="4814326"/>
          </a:xfrm>
        </p:spPr>
        <p:txBody>
          <a:bodyPr>
            <a:normAutofit/>
          </a:bodyPr>
          <a:lstStyle/>
          <a:p>
            <a:pPr marL="0" indent="0">
              <a:buNone/>
            </a:pPr>
            <a:r>
              <a:rPr lang="en-GB" i="1" dirty="0">
                <a:solidFill>
                  <a:srgbClr val="0070C0"/>
                </a:solidFill>
              </a:rPr>
              <a:t>What is Tiffany’s Conflict Handling Style?</a:t>
            </a: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dirty="0"/>
          </a:p>
        </p:txBody>
      </p:sp>
      <p:pic>
        <p:nvPicPr>
          <p:cNvPr id="4" name="Picture 3" descr="image">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2207622" y="2769325"/>
            <a:ext cx="7210697" cy="2690949"/>
          </a:xfrm>
          <a:prstGeom prst="rect">
            <a:avLst/>
          </a:prstGeom>
          <a:noFill/>
          <a:ln>
            <a:noFill/>
          </a:ln>
        </p:spPr>
      </p:pic>
      <p:sp>
        <p:nvSpPr>
          <p:cNvPr id="5" name="Text Box 2"/>
          <p:cNvSpPr txBox="1">
            <a:spLocks noChangeArrowheads="1"/>
          </p:cNvSpPr>
          <p:nvPr/>
        </p:nvSpPr>
        <p:spPr bwMode="auto">
          <a:xfrm>
            <a:off x="3045278" y="2890971"/>
            <a:ext cx="8763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 Box 2"/>
          <p:cNvSpPr txBox="1">
            <a:spLocks noChangeArrowheads="1"/>
          </p:cNvSpPr>
          <p:nvPr/>
        </p:nvSpPr>
        <p:spPr bwMode="auto">
          <a:xfrm>
            <a:off x="8665844" y="2890970"/>
            <a:ext cx="752475"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 Box 2"/>
          <p:cNvSpPr txBox="1">
            <a:spLocks noChangeArrowheads="1"/>
          </p:cNvSpPr>
          <p:nvPr/>
        </p:nvSpPr>
        <p:spPr bwMode="auto">
          <a:xfrm>
            <a:off x="5812970" y="3470229"/>
            <a:ext cx="97155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8" name="Text Box 2"/>
          <p:cNvSpPr txBox="1">
            <a:spLocks noChangeArrowheads="1"/>
          </p:cNvSpPr>
          <p:nvPr/>
        </p:nvSpPr>
        <p:spPr bwMode="auto">
          <a:xfrm>
            <a:off x="8462962" y="4424907"/>
            <a:ext cx="8382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Oval 8"/>
          <p:cNvSpPr/>
          <p:nvPr/>
        </p:nvSpPr>
        <p:spPr>
          <a:xfrm>
            <a:off x="3293306" y="2914305"/>
            <a:ext cx="2390501" cy="710973"/>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263251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47749"/>
          </a:xfrm>
        </p:spPr>
        <p:txBody>
          <a:bodyPr/>
          <a:lstStyle/>
          <a:p>
            <a:pPr algn="ctr"/>
            <a:r>
              <a:rPr lang="en-GB" sz="2400" b="1" dirty="0">
                <a:solidFill>
                  <a:prstClr val="black"/>
                </a:solidFill>
              </a:rPr>
              <a:t>Thomas-</a:t>
            </a:r>
            <a:r>
              <a:rPr lang="en-GB" sz="2400" b="1" dirty="0" err="1">
                <a:solidFill>
                  <a:prstClr val="black"/>
                </a:solidFill>
              </a:rPr>
              <a:t>Kilmann</a:t>
            </a:r>
            <a:r>
              <a:rPr lang="en-GB" sz="2400" b="1" dirty="0">
                <a:solidFill>
                  <a:prstClr val="black"/>
                </a:solidFill>
              </a:rPr>
              <a:t> Conflict Mode Instrument</a:t>
            </a:r>
            <a:endParaRPr lang="en-GB" dirty="0"/>
          </a:p>
        </p:txBody>
      </p:sp>
      <p:pic>
        <p:nvPicPr>
          <p:cNvPr id="4" name="4b - Managing Workplace Conflict (Scenario 4)">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897188" y="1377950"/>
            <a:ext cx="6399212" cy="4799013"/>
          </a:xfrm>
        </p:spPr>
      </p:pic>
    </p:spTree>
    <p:extLst>
      <p:ext uri="{BB962C8B-B14F-4D97-AF65-F5344CB8AC3E}">
        <p14:creationId xmlns:p14="http://schemas.microsoft.com/office/powerpoint/2010/main" val="199586462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36212"/>
          </a:xfrm>
        </p:spPr>
        <p:txBody>
          <a:bodyPr>
            <a:normAutofit/>
          </a:bodyPr>
          <a:lstStyle/>
          <a:p>
            <a:pPr algn="ctr"/>
            <a:r>
              <a:rPr lang="en-GB" sz="2400" b="1" dirty="0"/>
              <a:t>Thomas-</a:t>
            </a:r>
            <a:r>
              <a:rPr lang="en-GB" sz="2400" b="1" dirty="0" err="1"/>
              <a:t>Kilmann</a:t>
            </a:r>
            <a:r>
              <a:rPr lang="en-GB" sz="2400" b="1" dirty="0"/>
              <a:t> Conflict Mode Instrument</a:t>
            </a:r>
            <a:endParaRPr lang="en-GB" sz="2400" dirty="0"/>
          </a:p>
        </p:txBody>
      </p:sp>
      <p:sp>
        <p:nvSpPr>
          <p:cNvPr id="3" name="Content Placeholder 2"/>
          <p:cNvSpPr>
            <a:spLocks noGrp="1"/>
          </p:cNvSpPr>
          <p:nvPr>
            <p:ph idx="1"/>
          </p:nvPr>
        </p:nvSpPr>
        <p:spPr>
          <a:xfrm>
            <a:off x="838200" y="1825625"/>
            <a:ext cx="10515600" cy="4814326"/>
          </a:xfrm>
        </p:spPr>
        <p:txBody>
          <a:bodyPr>
            <a:normAutofit/>
          </a:bodyPr>
          <a:lstStyle/>
          <a:p>
            <a:pPr marL="0" indent="0">
              <a:buNone/>
            </a:pPr>
            <a:r>
              <a:rPr lang="en-GB" i="1" dirty="0">
                <a:solidFill>
                  <a:srgbClr val="0070C0"/>
                </a:solidFill>
              </a:rPr>
              <a:t>What is Tiffany’s Conflict Handling Style now?</a:t>
            </a: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dirty="0"/>
          </a:p>
        </p:txBody>
      </p:sp>
      <p:pic>
        <p:nvPicPr>
          <p:cNvPr id="4" name="Picture 3" descr="image">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2207622" y="2769325"/>
            <a:ext cx="7210697" cy="2690949"/>
          </a:xfrm>
          <a:prstGeom prst="rect">
            <a:avLst/>
          </a:prstGeom>
          <a:noFill/>
          <a:ln>
            <a:noFill/>
          </a:ln>
        </p:spPr>
      </p:pic>
      <p:sp>
        <p:nvSpPr>
          <p:cNvPr id="5" name="Text Box 2"/>
          <p:cNvSpPr txBox="1">
            <a:spLocks noChangeArrowheads="1"/>
          </p:cNvSpPr>
          <p:nvPr/>
        </p:nvSpPr>
        <p:spPr bwMode="auto">
          <a:xfrm>
            <a:off x="3045278" y="2890971"/>
            <a:ext cx="8763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 Box 2"/>
          <p:cNvSpPr txBox="1">
            <a:spLocks noChangeArrowheads="1"/>
          </p:cNvSpPr>
          <p:nvPr/>
        </p:nvSpPr>
        <p:spPr bwMode="auto">
          <a:xfrm>
            <a:off x="8665844" y="2890970"/>
            <a:ext cx="752475"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 Box 2"/>
          <p:cNvSpPr txBox="1">
            <a:spLocks noChangeArrowheads="1"/>
          </p:cNvSpPr>
          <p:nvPr/>
        </p:nvSpPr>
        <p:spPr bwMode="auto">
          <a:xfrm>
            <a:off x="5812970" y="3470229"/>
            <a:ext cx="97155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8" name="Text Box 2"/>
          <p:cNvSpPr txBox="1">
            <a:spLocks noChangeArrowheads="1"/>
          </p:cNvSpPr>
          <p:nvPr/>
        </p:nvSpPr>
        <p:spPr bwMode="auto">
          <a:xfrm>
            <a:off x="8462962" y="4424907"/>
            <a:ext cx="8382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103202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36212"/>
          </a:xfrm>
        </p:spPr>
        <p:txBody>
          <a:bodyPr>
            <a:normAutofit/>
          </a:bodyPr>
          <a:lstStyle/>
          <a:p>
            <a:pPr algn="ctr"/>
            <a:r>
              <a:rPr lang="en-GB" sz="2400" b="1" dirty="0"/>
              <a:t>Thomas-</a:t>
            </a:r>
            <a:r>
              <a:rPr lang="en-GB" sz="2400" b="1" dirty="0" err="1"/>
              <a:t>Kilmann</a:t>
            </a:r>
            <a:r>
              <a:rPr lang="en-GB" sz="2400" b="1" dirty="0"/>
              <a:t> Conflict Mode Instrument</a:t>
            </a:r>
            <a:endParaRPr lang="en-GB" sz="2400" dirty="0"/>
          </a:p>
        </p:txBody>
      </p:sp>
      <p:sp>
        <p:nvSpPr>
          <p:cNvPr id="3" name="Content Placeholder 2"/>
          <p:cNvSpPr>
            <a:spLocks noGrp="1"/>
          </p:cNvSpPr>
          <p:nvPr>
            <p:ph idx="1"/>
          </p:nvPr>
        </p:nvSpPr>
        <p:spPr>
          <a:xfrm>
            <a:off x="838200" y="1825625"/>
            <a:ext cx="10515600" cy="4814326"/>
          </a:xfrm>
        </p:spPr>
        <p:txBody>
          <a:bodyPr>
            <a:normAutofit/>
          </a:bodyPr>
          <a:lstStyle/>
          <a:p>
            <a:pPr marL="0" indent="0">
              <a:buNone/>
            </a:pPr>
            <a:r>
              <a:rPr lang="en-GB" i="1" dirty="0">
                <a:solidFill>
                  <a:srgbClr val="0070C0"/>
                </a:solidFill>
              </a:rPr>
              <a:t>What is Tiffany’s Conflict Handling Style now?</a:t>
            </a: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r>
              <a:rPr lang="en-GB" i="1" dirty="0">
                <a:solidFill>
                  <a:srgbClr val="0070C0"/>
                </a:solidFill>
              </a:rPr>
              <a:t>Yes, it is still a ‘Win-lose’ situation but why is it acceptable to Tom?</a:t>
            </a: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dirty="0"/>
          </a:p>
        </p:txBody>
      </p:sp>
      <p:pic>
        <p:nvPicPr>
          <p:cNvPr id="4" name="Picture 3" descr="image">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2207622" y="2769325"/>
            <a:ext cx="7210697" cy="2690949"/>
          </a:xfrm>
          <a:prstGeom prst="rect">
            <a:avLst/>
          </a:prstGeom>
          <a:noFill/>
          <a:ln>
            <a:noFill/>
          </a:ln>
        </p:spPr>
      </p:pic>
      <p:sp>
        <p:nvSpPr>
          <p:cNvPr id="5" name="Text Box 2"/>
          <p:cNvSpPr txBox="1">
            <a:spLocks noChangeArrowheads="1"/>
          </p:cNvSpPr>
          <p:nvPr/>
        </p:nvSpPr>
        <p:spPr bwMode="auto">
          <a:xfrm>
            <a:off x="3045278" y="2890971"/>
            <a:ext cx="8763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 Box 2"/>
          <p:cNvSpPr txBox="1">
            <a:spLocks noChangeArrowheads="1"/>
          </p:cNvSpPr>
          <p:nvPr/>
        </p:nvSpPr>
        <p:spPr bwMode="auto">
          <a:xfrm>
            <a:off x="8665844" y="2890970"/>
            <a:ext cx="752475"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 Box 2"/>
          <p:cNvSpPr txBox="1">
            <a:spLocks noChangeArrowheads="1"/>
          </p:cNvSpPr>
          <p:nvPr/>
        </p:nvSpPr>
        <p:spPr bwMode="auto">
          <a:xfrm>
            <a:off x="5812970" y="3470229"/>
            <a:ext cx="97155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8" name="Text Box 2"/>
          <p:cNvSpPr txBox="1">
            <a:spLocks noChangeArrowheads="1"/>
          </p:cNvSpPr>
          <p:nvPr/>
        </p:nvSpPr>
        <p:spPr bwMode="auto">
          <a:xfrm>
            <a:off x="8462962" y="4424907"/>
            <a:ext cx="8382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Oval 8"/>
          <p:cNvSpPr/>
          <p:nvPr/>
        </p:nvSpPr>
        <p:spPr>
          <a:xfrm>
            <a:off x="3293306" y="2914305"/>
            <a:ext cx="2390501" cy="710973"/>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497034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61817"/>
          </a:xfrm>
        </p:spPr>
        <p:txBody>
          <a:bodyPr/>
          <a:lstStyle/>
          <a:p>
            <a:pPr algn="ctr"/>
            <a:r>
              <a:rPr lang="en-GB" sz="2400" b="1" dirty="0">
                <a:solidFill>
                  <a:prstClr val="black"/>
                </a:solidFill>
              </a:rPr>
              <a:t>Thomas-</a:t>
            </a:r>
            <a:r>
              <a:rPr lang="en-GB" sz="2400" b="1" dirty="0" err="1">
                <a:solidFill>
                  <a:prstClr val="black"/>
                </a:solidFill>
              </a:rPr>
              <a:t>Kilmann</a:t>
            </a:r>
            <a:r>
              <a:rPr lang="en-GB" sz="2400" b="1" dirty="0">
                <a:solidFill>
                  <a:prstClr val="black"/>
                </a:solidFill>
              </a:rPr>
              <a:t> Conflict Mode Instrument</a:t>
            </a:r>
            <a:endParaRPr lang="en-GB" dirty="0"/>
          </a:p>
        </p:txBody>
      </p:sp>
      <p:pic>
        <p:nvPicPr>
          <p:cNvPr id="4" name="5 - Poor Conflict Management (Scenario 5)">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832100" y="1279525"/>
            <a:ext cx="6529388" cy="4897438"/>
          </a:xfrm>
        </p:spPr>
      </p:pic>
    </p:spTree>
    <p:extLst>
      <p:ext uri="{BB962C8B-B14F-4D97-AF65-F5344CB8AC3E}">
        <p14:creationId xmlns:p14="http://schemas.microsoft.com/office/powerpoint/2010/main" val="139373238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36212"/>
          </a:xfrm>
        </p:spPr>
        <p:txBody>
          <a:bodyPr>
            <a:normAutofit/>
          </a:bodyPr>
          <a:lstStyle/>
          <a:p>
            <a:pPr algn="ctr"/>
            <a:r>
              <a:rPr lang="en-GB" sz="2400" b="1" dirty="0"/>
              <a:t>Thomas-</a:t>
            </a:r>
            <a:r>
              <a:rPr lang="en-GB" sz="2400" b="1" dirty="0" err="1"/>
              <a:t>Kilmann</a:t>
            </a:r>
            <a:r>
              <a:rPr lang="en-GB" sz="2400" b="1" dirty="0"/>
              <a:t> Conflict Mode Instrument</a:t>
            </a:r>
            <a:endParaRPr lang="en-GB" sz="2400" dirty="0"/>
          </a:p>
        </p:txBody>
      </p:sp>
      <p:sp>
        <p:nvSpPr>
          <p:cNvPr id="3" name="Content Placeholder 2"/>
          <p:cNvSpPr>
            <a:spLocks noGrp="1"/>
          </p:cNvSpPr>
          <p:nvPr>
            <p:ph idx="1"/>
          </p:nvPr>
        </p:nvSpPr>
        <p:spPr>
          <a:xfrm>
            <a:off x="838200" y="1825625"/>
            <a:ext cx="10515600" cy="4814326"/>
          </a:xfrm>
        </p:spPr>
        <p:txBody>
          <a:bodyPr>
            <a:normAutofit/>
          </a:bodyPr>
          <a:lstStyle/>
          <a:p>
            <a:pPr marL="0" indent="0">
              <a:buNone/>
            </a:pPr>
            <a:r>
              <a:rPr lang="en-GB" i="1" dirty="0">
                <a:solidFill>
                  <a:srgbClr val="0070C0"/>
                </a:solidFill>
              </a:rPr>
              <a:t>What is the manager’s  Conflict Handling Style?</a:t>
            </a: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dirty="0"/>
          </a:p>
        </p:txBody>
      </p:sp>
      <p:pic>
        <p:nvPicPr>
          <p:cNvPr id="4" name="Picture 3" descr="image">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2207622" y="2769325"/>
            <a:ext cx="7210697" cy="2690949"/>
          </a:xfrm>
          <a:prstGeom prst="rect">
            <a:avLst/>
          </a:prstGeom>
          <a:noFill/>
          <a:ln>
            <a:noFill/>
          </a:ln>
        </p:spPr>
      </p:pic>
      <p:sp>
        <p:nvSpPr>
          <p:cNvPr id="5" name="Text Box 2"/>
          <p:cNvSpPr txBox="1">
            <a:spLocks noChangeArrowheads="1"/>
          </p:cNvSpPr>
          <p:nvPr/>
        </p:nvSpPr>
        <p:spPr bwMode="auto">
          <a:xfrm>
            <a:off x="3045278" y="2890971"/>
            <a:ext cx="8763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 Box 2"/>
          <p:cNvSpPr txBox="1">
            <a:spLocks noChangeArrowheads="1"/>
          </p:cNvSpPr>
          <p:nvPr/>
        </p:nvSpPr>
        <p:spPr bwMode="auto">
          <a:xfrm>
            <a:off x="8665844" y="2890970"/>
            <a:ext cx="752475"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 Box 2"/>
          <p:cNvSpPr txBox="1">
            <a:spLocks noChangeArrowheads="1"/>
          </p:cNvSpPr>
          <p:nvPr/>
        </p:nvSpPr>
        <p:spPr bwMode="auto">
          <a:xfrm>
            <a:off x="5812970" y="3470229"/>
            <a:ext cx="97155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8" name="Text Box 2"/>
          <p:cNvSpPr txBox="1">
            <a:spLocks noChangeArrowheads="1"/>
          </p:cNvSpPr>
          <p:nvPr/>
        </p:nvSpPr>
        <p:spPr bwMode="auto">
          <a:xfrm>
            <a:off x="8462962" y="4424907"/>
            <a:ext cx="8382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406936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36212"/>
          </a:xfrm>
        </p:spPr>
        <p:txBody>
          <a:bodyPr>
            <a:normAutofit/>
          </a:bodyPr>
          <a:lstStyle/>
          <a:p>
            <a:pPr algn="ctr"/>
            <a:r>
              <a:rPr lang="en-GB" sz="2400" b="1" dirty="0"/>
              <a:t>Thomas-</a:t>
            </a:r>
            <a:r>
              <a:rPr lang="en-GB" sz="2400" b="1" dirty="0" err="1"/>
              <a:t>Kilmann</a:t>
            </a:r>
            <a:r>
              <a:rPr lang="en-GB" sz="2400" b="1" dirty="0"/>
              <a:t> Conflict Mode Instrument</a:t>
            </a:r>
            <a:endParaRPr lang="en-GB" sz="2400" dirty="0"/>
          </a:p>
        </p:txBody>
      </p:sp>
      <p:sp>
        <p:nvSpPr>
          <p:cNvPr id="3" name="Content Placeholder 2"/>
          <p:cNvSpPr>
            <a:spLocks noGrp="1"/>
          </p:cNvSpPr>
          <p:nvPr>
            <p:ph idx="1"/>
          </p:nvPr>
        </p:nvSpPr>
        <p:spPr>
          <a:xfrm>
            <a:off x="838200" y="1825625"/>
            <a:ext cx="10515600" cy="4814326"/>
          </a:xfrm>
        </p:spPr>
        <p:txBody>
          <a:bodyPr>
            <a:normAutofit fontScale="92500" lnSpcReduction="10000"/>
          </a:bodyPr>
          <a:lstStyle/>
          <a:p>
            <a:pPr marL="0" indent="0">
              <a:buNone/>
            </a:pPr>
            <a:r>
              <a:rPr lang="en-GB" i="1" dirty="0">
                <a:solidFill>
                  <a:srgbClr val="0070C0"/>
                </a:solidFill>
              </a:rPr>
              <a:t>What is the manager’s  Conflict Handling Style?</a:t>
            </a: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r>
              <a:rPr lang="en-GB" i="1" dirty="0">
                <a:solidFill>
                  <a:srgbClr val="0070C0"/>
                </a:solidFill>
              </a:rPr>
              <a:t>What style should she have used to resolve the dispute between Dom &amp; Anna?</a:t>
            </a: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dirty="0"/>
          </a:p>
        </p:txBody>
      </p:sp>
      <p:pic>
        <p:nvPicPr>
          <p:cNvPr id="4" name="Picture 3" descr="image">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2207622" y="2769325"/>
            <a:ext cx="7210697" cy="2690949"/>
          </a:xfrm>
          <a:prstGeom prst="rect">
            <a:avLst/>
          </a:prstGeom>
          <a:noFill/>
          <a:ln>
            <a:noFill/>
          </a:ln>
        </p:spPr>
      </p:pic>
      <p:sp>
        <p:nvSpPr>
          <p:cNvPr id="5" name="Text Box 2"/>
          <p:cNvSpPr txBox="1">
            <a:spLocks noChangeArrowheads="1"/>
          </p:cNvSpPr>
          <p:nvPr/>
        </p:nvSpPr>
        <p:spPr bwMode="auto">
          <a:xfrm>
            <a:off x="3045278" y="2890971"/>
            <a:ext cx="8763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 Box 2"/>
          <p:cNvSpPr txBox="1">
            <a:spLocks noChangeArrowheads="1"/>
          </p:cNvSpPr>
          <p:nvPr/>
        </p:nvSpPr>
        <p:spPr bwMode="auto">
          <a:xfrm>
            <a:off x="8665844" y="2890970"/>
            <a:ext cx="752475"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 Box 2"/>
          <p:cNvSpPr txBox="1">
            <a:spLocks noChangeArrowheads="1"/>
          </p:cNvSpPr>
          <p:nvPr/>
        </p:nvSpPr>
        <p:spPr bwMode="auto">
          <a:xfrm>
            <a:off x="5812970" y="3470229"/>
            <a:ext cx="97155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8" name="Text Box 2"/>
          <p:cNvSpPr txBox="1">
            <a:spLocks noChangeArrowheads="1"/>
          </p:cNvSpPr>
          <p:nvPr/>
        </p:nvSpPr>
        <p:spPr bwMode="auto">
          <a:xfrm>
            <a:off x="8462962" y="4424907"/>
            <a:ext cx="8382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Oval 8"/>
          <p:cNvSpPr/>
          <p:nvPr/>
        </p:nvSpPr>
        <p:spPr>
          <a:xfrm>
            <a:off x="3307374" y="3935999"/>
            <a:ext cx="2390501" cy="710973"/>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400913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61817"/>
          </a:xfrm>
        </p:spPr>
        <p:txBody>
          <a:bodyPr/>
          <a:lstStyle/>
          <a:p>
            <a:pPr algn="ctr"/>
            <a:r>
              <a:rPr lang="en-GB" sz="2400" b="1" dirty="0">
                <a:solidFill>
                  <a:prstClr val="black"/>
                </a:solidFill>
              </a:rPr>
              <a:t>Thomas-</a:t>
            </a:r>
            <a:r>
              <a:rPr lang="en-GB" sz="2400" b="1" dirty="0" err="1">
                <a:solidFill>
                  <a:prstClr val="black"/>
                </a:solidFill>
              </a:rPr>
              <a:t>Kilmann</a:t>
            </a:r>
            <a:r>
              <a:rPr lang="en-GB" sz="2400" b="1" dirty="0">
                <a:solidFill>
                  <a:prstClr val="black"/>
                </a:solidFill>
              </a:rPr>
              <a:t> Conflict Mode Instrument</a:t>
            </a:r>
            <a:endParaRPr lang="en-GB" dirty="0"/>
          </a:p>
        </p:txBody>
      </p:sp>
      <p:pic>
        <p:nvPicPr>
          <p:cNvPr id="4" name="6. Compromising Conflict Resolution Style">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047875" y="1825625"/>
            <a:ext cx="8096250" cy="4351338"/>
          </a:xfrm>
        </p:spPr>
      </p:pic>
    </p:spTree>
    <p:extLst>
      <p:ext uri="{BB962C8B-B14F-4D97-AF65-F5344CB8AC3E}">
        <p14:creationId xmlns:p14="http://schemas.microsoft.com/office/powerpoint/2010/main" val="324168406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36212"/>
          </a:xfrm>
        </p:spPr>
        <p:txBody>
          <a:bodyPr>
            <a:normAutofit/>
          </a:bodyPr>
          <a:lstStyle/>
          <a:p>
            <a:pPr algn="ctr"/>
            <a:r>
              <a:rPr lang="en-GB" sz="2400" b="1" dirty="0"/>
              <a:t>Thomas-</a:t>
            </a:r>
            <a:r>
              <a:rPr lang="en-GB" sz="2400" b="1" dirty="0" err="1"/>
              <a:t>Kilmann</a:t>
            </a:r>
            <a:r>
              <a:rPr lang="en-GB" sz="2400" b="1" dirty="0"/>
              <a:t> Conflict Mode Instrument</a:t>
            </a:r>
            <a:endParaRPr lang="en-GB" sz="2400" dirty="0"/>
          </a:p>
        </p:txBody>
      </p:sp>
      <p:sp>
        <p:nvSpPr>
          <p:cNvPr id="3" name="Content Placeholder 2"/>
          <p:cNvSpPr>
            <a:spLocks noGrp="1"/>
          </p:cNvSpPr>
          <p:nvPr>
            <p:ph idx="1"/>
          </p:nvPr>
        </p:nvSpPr>
        <p:spPr>
          <a:xfrm>
            <a:off x="838200" y="1825625"/>
            <a:ext cx="10515600" cy="4814326"/>
          </a:xfrm>
        </p:spPr>
        <p:txBody>
          <a:bodyPr>
            <a:normAutofit/>
          </a:bodyPr>
          <a:lstStyle/>
          <a:p>
            <a:pPr marL="0" indent="0">
              <a:buNone/>
            </a:pPr>
            <a:r>
              <a:rPr lang="en-GB" i="1" dirty="0">
                <a:solidFill>
                  <a:srgbClr val="0070C0"/>
                </a:solidFill>
              </a:rPr>
              <a:t>What is the Conflict Handling Style depicted in this scenario?</a:t>
            </a: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dirty="0"/>
          </a:p>
        </p:txBody>
      </p:sp>
      <p:pic>
        <p:nvPicPr>
          <p:cNvPr id="4" name="Picture 3" descr="image">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2207622" y="2769325"/>
            <a:ext cx="7210697" cy="2690949"/>
          </a:xfrm>
          <a:prstGeom prst="rect">
            <a:avLst/>
          </a:prstGeom>
          <a:noFill/>
          <a:ln>
            <a:noFill/>
          </a:ln>
        </p:spPr>
      </p:pic>
      <p:sp>
        <p:nvSpPr>
          <p:cNvPr id="5" name="Text Box 2"/>
          <p:cNvSpPr txBox="1">
            <a:spLocks noChangeArrowheads="1"/>
          </p:cNvSpPr>
          <p:nvPr/>
        </p:nvSpPr>
        <p:spPr bwMode="auto">
          <a:xfrm>
            <a:off x="3045278" y="2890971"/>
            <a:ext cx="8763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 Box 2"/>
          <p:cNvSpPr txBox="1">
            <a:spLocks noChangeArrowheads="1"/>
          </p:cNvSpPr>
          <p:nvPr/>
        </p:nvSpPr>
        <p:spPr bwMode="auto">
          <a:xfrm>
            <a:off x="8665844" y="2890970"/>
            <a:ext cx="752475"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 Box 2"/>
          <p:cNvSpPr txBox="1">
            <a:spLocks noChangeArrowheads="1"/>
          </p:cNvSpPr>
          <p:nvPr/>
        </p:nvSpPr>
        <p:spPr bwMode="auto">
          <a:xfrm>
            <a:off x="5812970" y="3470229"/>
            <a:ext cx="97155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8" name="Text Box 2"/>
          <p:cNvSpPr txBox="1">
            <a:spLocks noChangeArrowheads="1"/>
          </p:cNvSpPr>
          <p:nvPr/>
        </p:nvSpPr>
        <p:spPr bwMode="auto">
          <a:xfrm>
            <a:off x="8462962" y="4424907"/>
            <a:ext cx="8382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28292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36212"/>
          </a:xfrm>
        </p:spPr>
        <p:txBody>
          <a:bodyPr>
            <a:normAutofit/>
          </a:bodyPr>
          <a:lstStyle/>
          <a:p>
            <a:pPr algn="ctr"/>
            <a:r>
              <a:rPr lang="en-GB" sz="2400" b="1" dirty="0"/>
              <a:t>Thomas-</a:t>
            </a:r>
            <a:r>
              <a:rPr lang="en-GB" sz="2400" b="1" dirty="0" err="1"/>
              <a:t>Kilmann</a:t>
            </a:r>
            <a:r>
              <a:rPr lang="en-GB" sz="2400" b="1" dirty="0"/>
              <a:t> Conflict Mode Instrument</a:t>
            </a:r>
            <a:endParaRPr lang="en-GB" sz="2400" dirty="0"/>
          </a:p>
        </p:txBody>
      </p:sp>
      <p:sp>
        <p:nvSpPr>
          <p:cNvPr id="3" name="Content Placeholder 2"/>
          <p:cNvSpPr>
            <a:spLocks noGrp="1"/>
          </p:cNvSpPr>
          <p:nvPr>
            <p:ph idx="1"/>
          </p:nvPr>
        </p:nvSpPr>
        <p:spPr>
          <a:xfrm>
            <a:off x="838200" y="1825625"/>
            <a:ext cx="10515600" cy="4814326"/>
          </a:xfrm>
        </p:spPr>
        <p:txBody>
          <a:bodyPr>
            <a:normAutofit/>
          </a:bodyPr>
          <a:lstStyle/>
          <a:p>
            <a:pPr marL="0" indent="0">
              <a:buNone/>
            </a:pPr>
            <a:r>
              <a:rPr lang="en-GB" i="1" dirty="0">
                <a:solidFill>
                  <a:srgbClr val="0070C0"/>
                </a:solidFill>
              </a:rPr>
              <a:t>What is the Conflict Handling Style depicted in this scenario?</a:t>
            </a: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dirty="0"/>
          </a:p>
        </p:txBody>
      </p:sp>
      <p:pic>
        <p:nvPicPr>
          <p:cNvPr id="4" name="Picture 3" descr="image">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2207622" y="2769325"/>
            <a:ext cx="7210697" cy="2690949"/>
          </a:xfrm>
          <a:prstGeom prst="rect">
            <a:avLst/>
          </a:prstGeom>
          <a:noFill/>
          <a:ln>
            <a:noFill/>
          </a:ln>
        </p:spPr>
      </p:pic>
      <p:sp>
        <p:nvSpPr>
          <p:cNvPr id="5" name="Text Box 2"/>
          <p:cNvSpPr txBox="1">
            <a:spLocks noChangeArrowheads="1"/>
          </p:cNvSpPr>
          <p:nvPr/>
        </p:nvSpPr>
        <p:spPr bwMode="auto">
          <a:xfrm>
            <a:off x="3045278" y="2890971"/>
            <a:ext cx="8763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 Box 2"/>
          <p:cNvSpPr txBox="1">
            <a:spLocks noChangeArrowheads="1"/>
          </p:cNvSpPr>
          <p:nvPr/>
        </p:nvSpPr>
        <p:spPr bwMode="auto">
          <a:xfrm>
            <a:off x="8665844" y="2890970"/>
            <a:ext cx="752475"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WIN-WIN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 Box 2"/>
          <p:cNvSpPr txBox="1">
            <a:spLocks noChangeArrowheads="1"/>
          </p:cNvSpPr>
          <p:nvPr/>
        </p:nvSpPr>
        <p:spPr bwMode="auto">
          <a:xfrm>
            <a:off x="5812970" y="3470229"/>
            <a:ext cx="97155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LOSE-LOSE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8" name="Text Box 2"/>
          <p:cNvSpPr txBox="1">
            <a:spLocks noChangeArrowheads="1"/>
          </p:cNvSpPr>
          <p:nvPr/>
        </p:nvSpPr>
        <p:spPr bwMode="auto">
          <a:xfrm>
            <a:off x="8462962" y="4424907"/>
            <a:ext cx="838200" cy="257175"/>
          </a:xfrm>
          <a:prstGeom prst="rect">
            <a:avLst/>
          </a:prstGeom>
          <a:noFill/>
          <a:ln w="9525">
            <a:no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LOSE-WIN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Oval 8"/>
          <p:cNvSpPr/>
          <p:nvPr/>
        </p:nvSpPr>
        <p:spPr>
          <a:xfrm>
            <a:off x="4900749" y="3403826"/>
            <a:ext cx="2390501" cy="710973"/>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8222588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16560"/>
          </a:xfrm>
        </p:spPr>
        <p:txBody>
          <a:bodyPr/>
          <a:lstStyle/>
          <a:p>
            <a:pPr lvl="0" algn="ctr">
              <a:spcBef>
                <a:spcPts val="1000"/>
              </a:spcBef>
            </a:pPr>
            <a:r>
              <a:rPr lang="en-GB" sz="2400" b="1" dirty="0">
                <a:solidFill>
                  <a:prstClr val="black"/>
                </a:solidFill>
              </a:rPr>
              <a:t>Thomas-</a:t>
            </a:r>
            <a:r>
              <a:rPr lang="en-GB" sz="2400" b="1" dirty="0" err="1">
                <a:solidFill>
                  <a:prstClr val="black"/>
                </a:solidFill>
              </a:rPr>
              <a:t>Kilmann</a:t>
            </a:r>
            <a:r>
              <a:rPr lang="en-GB" sz="2400" b="1" dirty="0">
                <a:solidFill>
                  <a:prstClr val="black"/>
                </a:solidFill>
              </a:rPr>
              <a:t> Conflict Mode Instrument</a:t>
            </a:r>
            <a:endParaRPr lang="en-GB" dirty="0"/>
          </a:p>
        </p:txBody>
      </p:sp>
      <p:sp>
        <p:nvSpPr>
          <p:cNvPr id="3" name="Content Placeholder 2"/>
          <p:cNvSpPr>
            <a:spLocks noGrp="1"/>
          </p:cNvSpPr>
          <p:nvPr>
            <p:ph idx="1"/>
          </p:nvPr>
        </p:nvSpPr>
        <p:spPr/>
        <p:txBody>
          <a:bodyPr/>
          <a:lstStyle/>
          <a:p>
            <a:pPr marL="0" lvl="0" indent="0">
              <a:buNone/>
            </a:pPr>
            <a:r>
              <a:rPr lang="en-US" b="1" dirty="0"/>
              <a:t>Compromising</a:t>
            </a:r>
            <a:r>
              <a:rPr lang="en-US" dirty="0"/>
              <a:t> – This is the “lose-lose” scenario where neither party really achieves what they want.  This requires a moderate level of assertiveness and cooperation.  </a:t>
            </a:r>
            <a:endParaRPr lang="en-GB" dirty="0"/>
          </a:p>
          <a:p>
            <a:pPr lvl="1"/>
            <a:r>
              <a:rPr lang="en-US" dirty="0"/>
              <a:t>It may be appropriate for scenarios where you need a temporary solution, or where both sides have equally important goals.  </a:t>
            </a:r>
            <a:endParaRPr lang="en-GB" dirty="0"/>
          </a:p>
          <a:p>
            <a:pPr lvl="1"/>
            <a:r>
              <a:rPr lang="en-US" dirty="0"/>
              <a:t>The trap is not to fall into compromising as an easy way out, when collaborating would produce a better solution.</a:t>
            </a:r>
            <a:endParaRPr lang="en-GB" dirty="0"/>
          </a:p>
          <a:p>
            <a:endParaRPr lang="en-GB" dirty="0"/>
          </a:p>
        </p:txBody>
      </p:sp>
    </p:spTree>
    <p:extLst>
      <p:ext uri="{BB962C8B-B14F-4D97-AF65-F5344CB8AC3E}">
        <p14:creationId xmlns:p14="http://schemas.microsoft.com/office/powerpoint/2010/main" val="3218620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16560"/>
          </a:xfrm>
        </p:spPr>
        <p:txBody>
          <a:bodyPr/>
          <a:lstStyle/>
          <a:p>
            <a:pPr lvl="0" algn="ctr">
              <a:spcBef>
                <a:spcPts val="1000"/>
              </a:spcBef>
            </a:pPr>
            <a:r>
              <a:rPr lang="en-GB" sz="2400" b="1" dirty="0">
                <a:solidFill>
                  <a:prstClr val="black"/>
                </a:solidFill>
              </a:rPr>
              <a:t>Thomas-</a:t>
            </a:r>
            <a:r>
              <a:rPr lang="en-GB" sz="2400" b="1" dirty="0" err="1">
                <a:solidFill>
                  <a:prstClr val="black"/>
                </a:solidFill>
              </a:rPr>
              <a:t>Kilmann</a:t>
            </a:r>
            <a:r>
              <a:rPr lang="en-GB" sz="2400" b="1" dirty="0">
                <a:solidFill>
                  <a:prstClr val="black"/>
                </a:solidFill>
              </a:rPr>
              <a:t> Conflict Mode Instrument</a:t>
            </a:r>
            <a:endParaRPr lang="en-GB" dirty="0"/>
          </a:p>
        </p:txBody>
      </p:sp>
      <p:sp>
        <p:nvSpPr>
          <p:cNvPr id="3" name="Content Placeholder 2"/>
          <p:cNvSpPr>
            <a:spLocks noGrp="1"/>
          </p:cNvSpPr>
          <p:nvPr>
            <p:ph idx="1"/>
          </p:nvPr>
        </p:nvSpPr>
        <p:spPr>
          <a:xfrm>
            <a:off x="2532185" y="1825625"/>
            <a:ext cx="7990450" cy="4351338"/>
          </a:xfrm>
        </p:spPr>
        <p:txBody>
          <a:bodyPr/>
          <a:lstStyle/>
          <a:p>
            <a:pPr marL="0" lvl="0" indent="0">
              <a:buNone/>
            </a:pPr>
            <a:r>
              <a:rPr lang="en-GB" dirty="0"/>
              <a:t>It is not essential to always aim for a </a:t>
            </a:r>
            <a:r>
              <a:rPr lang="en-GB" b="1" dirty="0"/>
              <a:t>Collaborating (win-win)  </a:t>
            </a:r>
            <a:r>
              <a:rPr lang="en-GB" dirty="0"/>
              <a:t>conflict handling style. By being aware of the different approaches, and your own default approach, the style most appropriate to the situation should be used.</a:t>
            </a:r>
          </a:p>
          <a:p>
            <a:pPr marL="0" lvl="0" indent="0">
              <a:buNone/>
            </a:pPr>
            <a:endParaRPr lang="en-GB" dirty="0"/>
          </a:p>
          <a:p>
            <a:pPr marL="0" lvl="0" indent="0">
              <a:buNone/>
            </a:pPr>
            <a:endParaRPr lang="en-GB" dirty="0"/>
          </a:p>
          <a:p>
            <a:pPr marL="0" lvl="0" indent="0">
              <a:buNone/>
            </a:pPr>
            <a:r>
              <a:rPr lang="en-GB" i="1" dirty="0"/>
              <a:t>To determine your own default style, carry out the questionnaire inventory posted on Canvas</a:t>
            </a:r>
          </a:p>
          <a:p>
            <a:endParaRPr lang="en-GB" dirty="0"/>
          </a:p>
        </p:txBody>
      </p:sp>
    </p:spTree>
    <p:extLst>
      <p:ext uri="{BB962C8B-B14F-4D97-AF65-F5344CB8AC3E}">
        <p14:creationId xmlns:p14="http://schemas.microsoft.com/office/powerpoint/2010/main" val="41059973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1382</TotalTime>
  <Words>1221</Words>
  <Application>Microsoft Office PowerPoint</Application>
  <PresentationFormat>Widescreen</PresentationFormat>
  <Paragraphs>336</Paragraphs>
  <Slides>38</Slides>
  <Notes>0</Notes>
  <HiddenSlides>0</HiddenSlides>
  <MMClips>10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Arial</vt:lpstr>
      <vt:lpstr>Calibri</vt:lpstr>
      <vt:lpstr>Calibri Light</vt:lpstr>
      <vt:lpstr>Times New Roman</vt:lpstr>
      <vt:lpstr>Office Theme</vt:lpstr>
      <vt:lpstr>CONFLICT HANDLING STYLES </vt:lpstr>
      <vt:lpstr>Thomas-Kilmann Conflict Mode Instrument</vt:lpstr>
      <vt:lpstr>Thomas-Kilmann Conflict Mode Instrument</vt:lpstr>
      <vt:lpstr>Thomas-Kilmann Conflict Mode Instrument</vt:lpstr>
      <vt:lpstr>Thomas-Kilmann Conflict Mode Instrument</vt:lpstr>
      <vt:lpstr>Thomas-Kilmann Conflict Mode Instrument</vt:lpstr>
      <vt:lpstr>Thomas-Kilmann Conflict Mode Instrument</vt:lpstr>
      <vt:lpstr>Thomas-Kilmann Conflict Mode Instrument</vt:lpstr>
      <vt:lpstr>Thomas-Kilmann Conflict Mode Instrument</vt:lpstr>
      <vt:lpstr>Thomas-Kilmann Conflict Mode Instrument</vt:lpstr>
      <vt:lpstr>Thomas-Kilmann Conflict Mode Instrument</vt:lpstr>
      <vt:lpstr>Thomas-Kilmann Conflict Mode Instrument</vt:lpstr>
      <vt:lpstr>Thomas-Kilmann Conflict Mode Instrument</vt:lpstr>
      <vt:lpstr>Thomas-Kilmann Conflict Mode Instrument</vt:lpstr>
      <vt:lpstr>Thomas-Kilmann Conflict Mode Instrument</vt:lpstr>
      <vt:lpstr>Thomas-Kilmann Conflict Mode Instrument</vt:lpstr>
      <vt:lpstr>Thomas-Kilmann Conflict Mode Instrument</vt:lpstr>
      <vt:lpstr>Thomas-Kilmann Conflict Mode Instrument</vt:lpstr>
      <vt:lpstr>Thomas-Kilmann Conflict Mode Instrument</vt:lpstr>
      <vt:lpstr>Thomas-Kilmann Conflict Mode Instrument</vt:lpstr>
      <vt:lpstr>Thomas-Kilmann Conflict Mode Instrument</vt:lpstr>
      <vt:lpstr>Thomas-Kilmann Conflict Mode Instrument</vt:lpstr>
      <vt:lpstr>Thomas-Kilmann Conflict Mode Instrument</vt:lpstr>
      <vt:lpstr>Thomas-Kilmann Conflict Mode Instrument</vt:lpstr>
      <vt:lpstr>Thomas-Kilmann Conflict Mode Instrument</vt:lpstr>
      <vt:lpstr>Thomas-Kilmann Conflict Mode Instrument</vt:lpstr>
      <vt:lpstr>Thomas-Kilmann Conflict Mode Instrument</vt:lpstr>
      <vt:lpstr>Thomas-Kilmann Conflict Mode Instrument</vt:lpstr>
      <vt:lpstr>Thomas-Kilmann Conflict Mode Instrument</vt:lpstr>
      <vt:lpstr>Thomas-Kilmann Conflict Mode Instrument</vt:lpstr>
      <vt:lpstr>Thomas-Kilmann Conflict Mode Instrument</vt:lpstr>
      <vt:lpstr>Thomas-Kilmann Conflict Mode Instrument</vt:lpstr>
      <vt:lpstr>Thomas-Kilmann Conflict Mode Instrument</vt:lpstr>
      <vt:lpstr>Thomas-Kilmann Conflict Mode Instrument</vt:lpstr>
      <vt:lpstr>Thomas-Kilmann Conflict Mode Instrument</vt:lpstr>
      <vt:lpstr>Thomas-Kilmann Conflict Mode Instrument</vt:lpstr>
      <vt:lpstr>Thomas-Kilmann Conflict Mode Instrument</vt:lpstr>
      <vt:lpstr>Thomas-Kilmann Conflict Mode Instrument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CONFLICT HANDLING STYLES</dc:title>
  <dc:creator>Len Ryder</dc:creator>
  <cp:lastModifiedBy>Pepple, Dennis G. (Dr.)</cp:lastModifiedBy>
  <cp:revision>22</cp:revision>
  <dcterms:created xsi:type="dcterms:W3CDTF">2019-03-07T16:03:07Z</dcterms:created>
  <dcterms:modified xsi:type="dcterms:W3CDTF">2022-05-12T07:48:02Z</dcterms:modified>
</cp:coreProperties>
</file>