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notesMasterIdLst>
    <p:notesMasterId r:id="rId49"/>
  </p:notesMasterIdLst>
  <p:sldIdLst>
    <p:sldId id="539" r:id="rId5"/>
    <p:sldId id="395" r:id="rId6"/>
    <p:sldId id="585" r:id="rId7"/>
    <p:sldId id="578" r:id="rId8"/>
    <p:sldId id="573" r:id="rId9"/>
    <p:sldId id="574" r:id="rId10"/>
    <p:sldId id="575" r:id="rId11"/>
    <p:sldId id="576" r:id="rId12"/>
    <p:sldId id="577" r:id="rId13"/>
    <p:sldId id="512" r:id="rId14"/>
    <p:sldId id="580" r:id="rId15"/>
    <p:sldId id="581" r:id="rId16"/>
    <p:sldId id="579" r:id="rId17"/>
    <p:sldId id="508" r:id="rId18"/>
    <p:sldId id="555" r:id="rId19"/>
    <p:sldId id="510" r:id="rId20"/>
    <p:sldId id="559" r:id="rId21"/>
    <p:sldId id="584" r:id="rId22"/>
    <p:sldId id="582" r:id="rId23"/>
    <p:sldId id="516" r:id="rId24"/>
    <p:sldId id="517" r:id="rId25"/>
    <p:sldId id="518" r:id="rId26"/>
    <p:sldId id="583" r:id="rId27"/>
    <p:sldId id="522" r:id="rId28"/>
    <p:sldId id="523" r:id="rId29"/>
    <p:sldId id="565" r:id="rId30"/>
    <p:sldId id="586" r:id="rId31"/>
    <p:sldId id="568" r:id="rId32"/>
    <p:sldId id="549" r:id="rId33"/>
    <p:sldId id="535" r:id="rId34"/>
    <p:sldId id="536" r:id="rId35"/>
    <p:sldId id="537" r:id="rId36"/>
    <p:sldId id="538" r:id="rId37"/>
    <p:sldId id="525" r:id="rId38"/>
    <p:sldId id="550" r:id="rId39"/>
    <p:sldId id="526" r:id="rId40"/>
    <p:sldId id="551" r:id="rId41"/>
    <p:sldId id="560" r:id="rId42"/>
    <p:sldId id="562" r:id="rId43"/>
    <p:sldId id="541" r:id="rId44"/>
    <p:sldId id="532" r:id="rId45"/>
    <p:sldId id="554" r:id="rId46"/>
    <p:sldId id="561" r:id="rId47"/>
    <p:sldId id="566" r:id="rId48"/>
  </p:sldIdLst>
  <p:sldSz cx="12192000" cy="6858000"/>
  <p:notesSz cx="6858000" cy="9144000"/>
  <p:embeddedFontLst>
    <p:embeddedFont>
      <p:font typeface="Montserrat" panose="020B0604020202020204" charset="0"/>
      <p:regular r:id="rId50"/>
      <p:bold r:id="rId51"/>
    </p:embeddedFont>
    <p:embeddedFont>
      <p:font typeface="Calibri Light" panose="020F0302020204030204" pitchFamily="34" charset="0"/>
      <p:regular r:id="rId52"/>
      <p:italic r:id="rId53"/>
    </p:embeddedFont>
    <p:embeddedFont>
      <p:font typeface="MV Boli" panose="02000500030200090000" pitchFamily="2" charset="0"/>
      <p:regular r:id="rId54"/>
    </p:embeddedFont>
    <p:embeddedFont>
      <p:font typeface="Calibri" panose="020F0502020204030204" pitchFamily="34" charset="0"/>
      <p:regular r:id="rId55"/>
      <p:bold r:id="rId56"/>
      <p:italic r:id="rId57"/>
      <p:boldItalic r:id="rId5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slide" id="{801156D6-EFA1-4FB4-AF29-8B3525A07D6D}">
          <p14:sldIdLst>
            <p14:sldId id="539"/>
            <p14:sldId id="395"/>
            <p14:sldId id="585"/>
            <p14:sldId id="578"/>
            <p14:sldId id="573"/>
            <p14:sldId id="574"/>
            <p14:sldId id="575"/>
            <p14:sldId id="576"/>
            <p14:sldId id="577"/>
            <p14:sldId id="512"/>
            <p14:sldId id="580"/>
            <p14:sldId id="581"/>
            <p14:sldId id="579"/>
          </p14:sldIdLst>
        </p14:section>
        <p14:section name="Exploring Social Media" id="{F0380EDA-350C-42DE-A9E8-29E66ED85318}">
          <p14:sldIdLst>
            <p14:sldId id="508"/>
            <p14:sldId id="555"/>
            <p14:sldId id="510"/>
            <p14:sldId id="559"/>
            <p14:sldId id="584"/>
          </p14:sldIdLst>
        </p14:section>
        <p14:section name="Providing Value using social media" id="{4E410097-0095-4F6E-B7C0-3153BCEDFA9E}">
          <p14:sldIdLst>
            <p14:sldId id="582"/>
            <p14:sldId id="516"/>
            <p14:sldId id="517"/>
            <p14:sldId id="518"/>
            <p14:sldId id="583"/>
            <p14:sldId id="522"/>
            <p14:sldId id="523"/>
          </p14:sldIdLst>
        </p14:section>
        <p14:section name="LinkedIn Setup" id="{93CE3499-7028-4D2C-A674-F947CBECCE64}">
          <p14:sldIdLst>
            <p14:sldId id="565"/>
            <p14:sldId id="586"/>
            <p14:sldId id="568"/>
            <p14:sldId id="549"/>
            <p14:sldId id="535"/>
            <p14:sldId id="536"/>
            <p14:sldId id="537"/>
            <p14:sldId id="538"/>
          </p14:sldIdLst>
        </p14:section>
        <p14:section name="Evidence your skills" id="{99A45783-086C-45DB-BCF9-FD593AC12836}">
          <p14:sldIdLst>
            <p14:sldId id="525"/>
            <p14:sldId id="550"/>
            <p14:sldId id="526"/>
            <p14:sldId id="551"/>
            <p14:sldId id="560"/>
          </p14:sldIdLst>
        </p14:section>
        <p14:section name="set up" id="{D15128A9-7C04-4869-99FC-C305C4F270EC}">
          <p14:sldIdLst>
            <p14:sldId id="562"/>
            <p14:sldId id="541"/>
            <p14:sldId id="532"/>
            <p14:sldId id="554"/>
            <p14:sldId id="561"/>
            <p14:sldId id="566"/>
          </p14:sldIdLst>
        </p14:section>
        <p14:section name="Untitled Section" id="{6E0EA7C2-A1C9-44D8-A1E8-0259FC28ACBB}">
          <p14:sldIdLst/>
        </p14:section>
        <p14:section name="Why does it matter?" id="{2246DEBD-B1EC-4585-984A-46E1DE2C0B76}">
          <p14:sldIdLst/>
        </p14:section>
        <p14:section name="What impression do you want to put across?" id="{4397824F-83E7-437F-B27E-B72C64DBFBB1}">
          <p14:sldIdLst/>
        </p14:section>
        <p14:section name="Lewis" id="{7C1D299C-2E62-44CA-A130-01BCF77C8F0A}">
          <p14:sldIdLst/>
        </p14:section>
        <p14:section name="Rhiannon" id="{93F4F5FB-B706-4EDE-B88F-BC762ED0945F}">
          <p14:sldIdLst/>
        </p14:section>
        <p14:section name="Personal vs Professional use" id="{BB64682B-AC08-4FDB-A2CF-A7A678B00EF9}">
          <p14:sldIdLst/>
        </p14:section>
        <p14:section name="Examples of different uses of social media" id="{46442E19-B6E3-4C26-BB81-E5615FE6486C}">
          <p14:sldIdLst/>
        </p14:section>
        <p14:section name="lewis" id="{C87C864D-41AB-4F29-BCED-A083F30D0330}">
          <p14:sldIdLst/>
        </p14:section>
        <p14:section name="Our roles" id="{6785179A-5B11-4C2A-A84D-4771125D710D}">
          <p14:sldIdLst/>
        </p14:section>
        <p14:section name="Untitled Section" id="{69E86C2D-AAE1-4428-9F63-80A90039F943}">
          <p14:sldIdLst/>
        </p14:section>
        <p14:section name="THE END" id="{B4BA762E-2136-4864-9AF9-4F3BDCD210B6}">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iannon Lleision-Jones" initials="RL" lastIdx="1" clrIdx="0">
    <p:extLst>
      <p:ext uri="{19B8F6BF-5375-455C-9EA6-DF929625EA0E}">
        <p15:presenceInfo xmlns:p15="http://schemas.microsoft.com/office/powerpoint/2012/main" userId="S-1-5-21-809251214-2178901256-4152538893-2686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B53AB"/>
    <a:srgbClr val="FC7DC0"/>
    <a:srgbClr val="F5F5F5"/>
    <a:srgbClr val="3B5998"/>
    <a:srgbClr val="2E75B6"/>
    <a:srgbClr val="548235"/>
    <a:srgbClr val="8BE1FF"/>
    <a:srgbClr val="627898"/>
    <a:srgbClr val="333F50"/>
    <a:srgbClr val="7591C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5519" autoAdjust="0"/>
    <p:restoredTop sz="92843" autoAdjust="0"/>
  </p:normalViewPr>
  <p:slideViewPr>
    <p:cSldViewPr snapToGrid="0">
      <p:cViewPr varScale="1">
        <p:scale>
          <a:sx n="122" d="100"/>
          <a:sy n="122" d="100"/>
        </p:scale>
        <p:origin x="120" y="234"/>
      </p:cViewPr>
      <p:guideLst/>
    </p:cSldViewPr>
  </p:slideViewPr>
  <p:notesTextViewPr>
    <p:cViewPr>
      <p:scale>
        <a:sx n="3" d="2"/>
        <a:sy n="3" d="2"/>
      </p:scale>
      <p:origin x="0" y="0"/>
    </p:cViewPr>
  </p:notesTextViewPr>
  <p:sorterViewPr>
    <p:cViewPr varScale="1">
      <p:scale>
        <a:sx n="1" d="1"/>
        <a:sy n="1" d="1"/>
      </p:scale>
      <p:origin x="0" y="-1356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font" Target="fonts/font1.fntdata"/><Relationship Id="rId55" Type="http://schemas.openxmlformats.org/officeDocument/2006/relationships/font" Target="fonts/font6.fntdata"/><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font" Target="fonts/font5.fntdata"/><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font" Target="fonts/font4.fntdata"/><Relationship Id="rId58" Type="http://schemas.openxmlformats.org/officeDocument/2006/relationships/font" Target="fonts/font9.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57" Type="http://schemas.openxmlformats.org/officeDocument/2006/relationships/font" Target="fonts/font8.fntdata"/><Relationship Id="rId61"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3.fntdata"/><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font" Target="fonts/font7.fntdata"/><Relationship Id="rId8" Type="http://schemas.openxmlformats.org/officeDocument/2006/relationships/slide" Target="slides/slide4.xml"/><Relationship Id="rId51" Type="http://schemas.openxmlformats.org/officeDocument/2006/relationships/font" Target="fonts/font2.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commentAuthors" Target="commentAuthor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spPr>
            <a:effectLst>
              <a:innerShdw blurRad="63500" dist="50800" dir="13500000">
                <a:prstClr val="black">
                  <a:alpha val="50000"/>
                </a:prstClr>
              </a:innerShdw>
            </a:effectLst>
          </c:spPr>
          <c:dPt>
            <c:idx val="0"/>
            <c:bubble3D val="0"/>
            <c:spPr>
              <a:solidFill>
                <a:srgbClr val="203864"/>
              </a:solidFill>
              <a:ln w="19050">
                <a:noFill/>
              </a:ln>
              <a:effectLst>
                <a:innerShdw blurRad="63500" dist="50800" dir="13500000">
                  <a:prstClr val="black">
                    <a:alpha val="50000"/>
                  </a:prstClr>
                </a:innerShdw>
              </a:effectLst>
            </c:spPr>
            <c:extLst xmlns:c16r2="http://schemas.microsoft.com/office/drawing/2015/06/chart">
              <c:ext xmlns:c16="http://schemas.microsoft.com/office/drawing/2014/chart" uri="{C3380CC4-5D6E-409C-BE32-E72D297353CC}">
                <c16:uniqueId val="{00000001-52EB-44EB-BDB9-447FF9E4CEE1}"/>
              </c:ext>
            </c:extLst>
          </c:dPt>
          <c:dPt>
            <c:idx val="1"/>
            <c:bubble3D val="0"/>
            <c:spPr>
              <a:solidFill>
                <a:schemeClr val="accent5">
                  <a:lumMod val="50000"/>
                </a:schemeClr>
              </a:solidFill>
              <a:ln w="19050">
                <a:noFill/>
              </a:ln>
              <a:effectLst>
                <a:innerShdw blurRad="63500" dist="50800" dir="13500000">
                  <a:prstClr val="black">
                    <a:alpha val="50000"/>
                  </a:prstClr>
                </a:innerShdw>
              </a:effectLst>
            </c:spPr>
            <c:extLst xmlns:c16r2="http://schemas.microsoft.com/office/drawing/2015/06/chart">
              <c:ext xmlns:c16="http://schemas.microsoft.com/office/drawing/2014/chart" uri="{C3380CC4-5D6E-409C-BE32-E72D297353CC}">
                <c16:uniqueId val="{00000003-52EB-44EB-BDB9-447FF9E4CEE1}"/>
              </c:ext>
            </c:extLst>
          </c:dPt>
          <c:cat>
            <c:strRef>
              <c:f>Sheet1!$A$2:$A$3</c:f>
              <c:strCache>
                <c:ptCount val="2"/>
                <c:pt idx="0">
                  <c:v>1st Qtr</c:v>
                </c:pt>
                <c:pt idx="1">
                  <c:v>2nd Qtr</c:v>
                </c:pt>
              </c:strCache>
            </c:strRef>
          </c:cat>
          <c:val>
            <c:numRef>
              <c:f>Sheet1!$B$2:$B$3</c:f>
              <c:numCache>
                <c:formatCode>General</c:formatCode>
                <c:ptCount val="2"/>
                <c:pt idx="0">
                  <c:v>100</c:v>
                </c:pt>
                <c:pt idx="1">
                  <c:v>0</c:v>
                </c:pt>
              </c:numCache>
            </c:numRef>
          </c:val>
          <c:extLst xmlns:c16r2="http://schemas.microsoft.com/office/drawing/2015/06/chart">
            <c:ext xmlns:c16="http://schemas.microsoft.com/office/drawing/2014/chart" uri="{C3380CC4-5D6E-409C-BE32-E72D297353CC}">
              <c16:uniqueId val="{00000004-52EB-44EB-BDB9-447FF9E4CEE1}"/>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showDLblsOverMax val="0"/>
  </c:chart>
  <c:spPr>
    <a:noFill/>
    <a:ln>
      <a:noFill/>
    </a:ln>
    <a:effectLst>
      <a:innerShdw blurRad="63500" dist="50800" dir="13500000">
        <a:prstClr val="black">
          <a:alpha val="50000"/>
        </a:prstClr>
      </a:innerShdw>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bg1"/>
              </a:solidFill>
              <a:ln w="19050">
                <a:noFill/>
              </a:ln>
              <a:effectLst/>
            </c:spPr>
            <c:extLst xmlns:c16r2="http://schemas.microsoft.com/office/drawing/2015/06/chart">
              <c:ext xmlns:c16="http://schemas.microsoft.com/office/drawing/2014/chart" uri="{C3380CC4-5D6E-409C-BE32-E72D297353CC}">
                <c16:uniqueId val="{00000001-1DA7-4272-8BE4-7E07BD7BE484}"/>
              </c:ext>
            </c:extLst>
          </c:dPt>
          <c:dPt>
            <c:idx val="1"/>
            <c:bubble3D val="0"/>
            <c:spPr>
              <a:noFill/>
              <a:ln w="19050">
                <a:noFill/>
              </a:ln>
              <a:effectLst/>
            </c:spPr>
            <c:extLst xmlns:c16r2="http://schemas.microsoft.com/office/drawing/2015/06/chart">
              <c:ext xmlns:c16="http://schemas.microsoft.com/office/drawing/2014/chart" uri="{C3380CC4-5D6E-409C-BE32-E72D297353CC}">
                <c16:uniqueId val="{00000002-1DA7-4272-8BE4-7E07BD7BE484}"/>
              </c:ext>
            </c:extLst>
          </c:dPt>
          <c:cat>
            <c:strRef>
              <c:f>Sheet1!$A$2:$A$3</c:f>
              <c:strCache>
                <c:ptCount val="2"/>
                <c:pt idx="0">
                  <c:v>1st Qtr</c:v>
                </c:pt>
                <c:pt idx="1">
                  <c:v>2nd Qtr</c:v>
                </c:pt>
              </c:strCache>
            </c:strRef>
          </c:cat>
          <c:val>
            <c:numRef>
              <c:f>Sheet1!$B$2:$B$3</c:f>
              <c:numCache>
                <c:formatCode>General</c:formatCode>
                <c:ptCount val="2"/>
                <c:pt idx="0">
                  <c:v>70</c:v>
                </c:pt>
                <c:pt idx="1">
                  <c:v>30</c:v>
                </c:pt>
              </c:numCache>
            </c:numRef>
          </c:val>
          <c:extLst xmlns:c16r2="http://schemas.microsoft.com/office/drawing/2015/06/chart">
            <c:ext xmlns:c16="http://schemas.microsoft.com/office/drawing/2014/chart" uri="{C3380CC4-5D6E-409C-BE32-E72D297353CC}">
              <c16:uniqueId val="{00000000-1DA7-4272-8BE4-7E07BD7BE484}"/>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24FC4B-C20B-4B87-A198-BD3FE5F75ACC}" type="datetimeFigureOut">
              <a:rPr lang="en-GB" smtClean="0"/>
              <a:t>31/10/2019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3E4B52-50A3-4148-A82F-9223D3EA038A}" type="slidenum">
              <a:rPr lang="en-GB" smtClean="0"/>
              <a:t>‹#›</a:t>
            </a:fld>
            <a:endParaRPr lang="en-GB"/>
          </a:p>
        </p:txBody>
      </p:sp>
    </p:spTree>
    <p:extLst>
      <p:ext uri="{BB962C8B-B14F-4D97-AF65-F5344CB8AC3E}">
        <p14:creationId xmlns:p14="http://schemas.microsoft.com/office/powerpoint/2010/main" val="1067110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79">
              <a:defRPr/>
            </a:pPr>
            <a:r>
              <a:rPr lang="en-GB"/>
              <a:t>Thanks for coming along to this</a:t>
            </a:r>
            <a:r>
              <a:rPr lang="en-GB" baseline="0"/>
              <a:t> session today, my name is Rhiannon Lleision-Jones and I work for the Student Experience department.</a:t>
            </a:r>
          </a:p>
          <a:p>
            <a:pPr defTabSz="938379">
              <a:defRPr/>
            </a:pPr>
            <a:r>
              <a:rPr lang="en-GB" baseline="0"/>
              <a:t>Our department in based in Swansea but work across the university, with other departments to enhance the experience you have as students. This includes survey work and feedback gathering, service improvements, student communications through social media, student bulletin and announcements on MyDay, and Skills development. </a:t>
            </a:r>
          </a:p>
          <a:p>
            <a:pPr defTabSz="938379">
              <a:defRPr/>
            </a:pPr>
            <a:endParaRPr lang="en-GB" baseline="0"/>
          </a:p>
          <a:p>
            <a:pPr defTabSz="938379">
              <a:defRPr/>
            </a:pPr>
            <a:r>
              <a:rPr lang="en-GB" baseline="0"/>
              <a:t>That leads us nicely into why I’m here today. I have been asked to come in to deliver a practical LinkedIn session to you to give you the opportunity to learn and develop your skills - thereby ensuring that you are in a better position when you leave university.</a:t>
            </a:r>
          </a:p>
          <a:p>
            <a:pPr defTabSz="938379">
              <a:defRPr/>
            </a:pPr>
            <a:endParaRPr lang="en-GB" baseline="0"/>
          </a:p>
          <a:p>
            <a:pPr defTabSz="938379">
              <a:defRPr/>
            </a:pPr>
            <a:r>
              <a:rPr lang="en-GB" baseline="0"/>
              <a:t>Out of interest what course are you studying, year group </a:t>
            </a:r>
            <a:r>
              <a:rPr lang="en-GB" baseline="0" err="1"/>
              <a:t>etc</a:t>
            </a:r>
            <a:r>
              <a:rPr lang="en-GB" baseline="0"/>
              <a:t>?</a:t>
            </a:r>
            <a:endParaRPr lang="en-GB"/>
          </a:p>
          <a:p>
            <a:endParaRPr lang="en-GB"/>
          </a:p>
        </p:txBody>
      </p:sp>
      <p:sp>
        <p:nvSpPr>
          <p:cNvPr id="4" name="Slide Number Placeholder 3"/>
          <p:cNvSpPr>
            <a:spLocks noGrp="1"/>
          </p:cNvSpPr>
          <p:nvPr>
            <p:ph type="sldNum" sz="quarter" idx="10"/>
          </p:nvPr>
        </p:nvSpPr>
        <p:spPr/>
        <p:txBody>
          <a:bodyPr/>
          <a:lstStyle/>
          <a:p>
            <a:fld id="{547CE362-BE2F-41CD-87B0-47E9C7640577}" type="slidenum">
              <a:rPr lang="en-GB" smtClean="0"/>
              <a:t>1</a:t>
            </a:fld>
            <a:endParaRPr lang="en-GB"/>
          </a:p>
        </p:txBody>
      </p:sp>
    </p:spTree>
    <p:extLst>
      <p:ext uri="{BB962C8B-B14F-4D97-AF65-F5344CB8AC3E}">
        <p14:creationId xmlns:p14="http://schemas.microsoft.com/office/powerpoint/2010/main" val="9367521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Making the most of SM</a:t>
            </a:r>
            <a:r>
              <a:rPr lang="en-GB" baseline="0" dirty="0"/>
              <a:t> – improving your online presence to maximise your potential</a:t>
            </a:r>
            <a:endParaRPr lang="en-GB" dirty="0"/>
          </a:p>
          <a:p>
            <a:r>
              <a:rPr lang="en-GB" dirty="0"/>
              <a:t>What can</a:t>
            </a:r>
            <a:r>
              <a:rPr lang="en-GB" baseline="0" dirty="0"/>
              <a:t> it do for you</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AF3E4B52-50A3-4148-A82F-9223D3EA038A}" type="slidenum">
              <a:rPr lang="en-GB" smtClean="0"/>
              <a:t>2</a:t>
            </a:fld>
            <a:endParaRPr lang="en-GB"/>
          </a:p>
        </p:txBody>
      </p:sp>
    </p:spTree>
    <p:extLst>
      <p:ext uri="{BB962C8B-B14F-4D97-AF65-F5344CB8AC3E}">
        <p14:creationId xmlns:p14="http://schemas.microsoft.com/office/powerpoint/2010/main" val="449014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Employers use social media – even in the university</a:t>
            </a:r>
            <a:r>
              <a:rPr lang="en-GB" baseline="0" dirty="0"/>
              <a:t>. In particular for LinkedIn where recruitment agencies scour accounts to look for the right person for the job.</a:t>
            </a:r>
            <a:endParaRPr lang="en-GB" dirty="0"/>
          </a:p>
        </p:txBody>
      </p:sp>
      <p:sp>
        <p:nvSpPr>
          <p:cNvPr id="4" name="Slide Number Placeholder 3"/>
          <p:cNvSpPr>
            <a:spLocks noGrp="1"/>
          </p:cNvSpPr>
          <p:nvPr>
            <p:ph type="sldNum" sz="quarter" idx="10"/>
          </p:nvPr>
        </p:nvSpPr>
        <p:spPr/>
        <p:txBody>
          <a:bodyPr/>
          <a:lstStyle/>
          <a:p>
            <a:fld id="{AF3E4B52-50A3-4148-A82F-9223D3EA038A}" type="slidenum">
              <a:rPr lang="en-GB" smtClean="0"/>
              <a:t>3</a:t>
            </a:fld>
            <a:endParaRPr lang="en-GB"/>
          </a:p>
        </p:txBody>
      </p:sp>
    </p:spTree>
    <p:extLst>
      <p:ext uri="{BB962C8B-B14F-4D97-AF65-F5344CB8AC3E}">
        <p14:creationId xmlns:p14="http://schemas.microsoft.com/office/powerpoint/2010/main" val="15680208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Employers use social media – even in the university</a:t>
            </a:r>
            <a:r>
              <a:rPr lang="en-GB" baseline="0" dirty="0"/>
              <a:t>. In particular for LinkedIn where recruitment agencies scour accounts to look for the right person for the job.</a:t>
            </a:r>
            <a:endParaRPr lang="en-GB" dirty="0"/>
          </a:p>
        </p:txBody>
      </p:sp>
      <p:sp>
        <p:nvSpPr>
          <p:cNvPr id="4" name="Slide Number Placeholder 3"/>
          <p:cNvSpPr>
            <a:spLocks noGrp="1"/>
          </p:cNvSpPr>
          <p:nvPr>
            <p:ph type="sldNum" sz="quarter" idx="10"/>
          </p:nvPr>
        </p:nvSpPr>
        <p:spPr/>
        <p:txBody>
          <a:bodyPr/>
          <a:lstStyle/>
          <a:p>
            <a:fld id="{AF3E4B52-50A3-4148-A82F-9223D3EA038A}" type="slidenum">
              <a:rPr lang="en-GB" smtClean="0"/>
              <a:t>10</a:t>
            </a:fld>
            <a:endParaRPr lang="en-GB"/>
          </a:p>
        </p:txBody>
      </p:sp>
    </p:spTree>
    <p:extLst>
      <p:ext uri="{BB962C8B-B14F-4D97-AF65-F5344CB8AC3E}">
        <p14:creationId xmlns:p14="http://schemas.microsoft.com/office/powerpoint/2010/main" val="2291515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think</a:t>
            </a:r>
            <a:r>
              <a:rPr lang="en-GB" baseline="0" dirty="0"/>
              <a:t> about the impression you want to put across to employers…</a:t>
            </a:r>
            <a:endParaRPr lang="en-GB" dirty="0"/>
          </a:p>
        </p:txBody>
      </p:sp>
      <p:sp>
        <p:nvSpPr>
          <p:cNvPr id="4" name="Slide Number Placeholder 3"/>
          <p:cNvSpPr>
            <a:spLocks noGrp="1"/>
          </p:cNvSpPr>
          <p:nvPr>
            <p:ph type="sldNum" sz="quarter" idx="10"/>
          </p:nvPr>
        </p:nvSpPr>
        <p:spPr/>
        <p:txBody>
          <a:bodyPr/>
          <a:lstStyle/>
          <a:p>
            <a:fld id="{547CE362-BE2F-41CD-87B0-47E9C7640577}" type="slidenum">
              <a:rPr lang="en-GB" smtClean="0"/>
              <a:t>13</a:t>
            </a:fld>
            <a:endParaRPr lang="en-GB"/>
          </a:p>
        </p:txBody>
      </p:sp>
    </p:spTree>
    <p:extLst>
      <p:ext uri="{BB962C8B-B14F-4D97-AF65-F5344CB8AC3E}">
        <p14:creationId xmlns:p14="http://schemas.microsoft.com/office/powerpoint/2010/main" val="6733688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F3E4B52-50A3-4148-A82F-9223D3EA038A}" type="slidenum">
              <a:rPr lang="en-GB" smtClean="0"/>
              <a:t>14</a:t>
            </a:fld>
            <a:endParaRPr lang="en-GB"/>
          </a:p>
        </p:txBody>
      </p:sp>
    </p:spTree>
    <p:extLst>
      <p:ext uri="{BB962C8B-B14F-4D97-AF65-F5344CB8AC3E}">
        <p14:creationId xmlns:p14="http://schemas.microsoft.com/office/powerpoint/2010/main" val="37094251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examples</a:t>
            </a:r>
            <a:r>
              <a:rPr lang="en-GB" baseline="0" dirty="0"/>
              <a:t> here – do you use any? </a:t>
            </a:r>
          </a:p>
          <a:p>
            <a:r>
              <a:rPr lang="en-GB" baseline="0" dirty="0"/>
              <a:t>Are there any of these that you don’t use – what not?</a:t>
            </a:r>
          </a:p>
          <a:p>
            <a:endParaRPr lang="en-GB" baseline="0" dirty="0"/>
          </a:p>
          <a:p>
            <a:r>
              <a:rPr lang="en-GB" baseline="0" dirty="0"/>
              <a:t>5 minute discussion about the platforms in your groups – what do you like about them?</a:t>
            </a:r>
            <a:endParaRPr lang="en-GB" dirty="0"/>
          </a:p>
        </p:txBody>
      </p:sp>
      <p:sp>
        <p:nvSpPr>
          <p:cNvPr id="4" name="Slide Number Placeholder 3"/>
          <p:cNvSpPr>
            <a:spLocks noGrp="1"/>
          </p:cNvSpPr>
          <p:nvPr>
            <p:ph type="sldNum" sz="quarter" idx="10"/>
          </p:nvPr>
        </p:nvSpPr>
        <p:spPr/>
        <p:txBody>
          <a:bodyPr/>
          <a:lstStyle/>
          <a:p>
            <a:fld id="{AF3E4B52-50A3-4148-A82F-9223D3EA038A}" type="slidenum">
              <a:rPr lang="en-GB" smtClean="0"/>
              <a:t>16</a:t>
            </a:fld>
            <a:endParaRPr lang="en-GB"/>
          </a:p>
        </p:txBody>
      </p:sp>
    </p:spTree>
    <p:extLst>
      <p:ext uri="{BB962C8B-B14F-4D97-AF65-F5344CB8AC3E}">
        <p14:creationId xmlns:p14="http://schemas.microsoft.com/office/powerpoint/2010/main" val="4053232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you can also use this platform</a:t>
            </a:r>
            <a:r>
              <a:rPr lang="en-GB" baseline="0" dirty="0"/>
              <a:t> to get involved in different discussions and groups </a:t>
            </a:r>
          </a:p>
          <a:p>
            <a:r>
              <a:rPr lang="en-GB" baseline="0" dirty="0"/>
              <a:t>LEWIS screenshots</a:t>
            </a:r>
            <a:endParaRPr lang="en-GB" dirty="0"/>
          </a:p>
        </p:txBody>
      </p:sp>
      <p:sp>
        <p:nvSpPr>
          <p:cNvPr id="4" name="Slide Number Placeholder 3"/>
          <p:cNvSpPr>
            <a:spLocks noGrp="1"/>
          </p:cNvSpPr>
          <p:nvPr>
            <p:ph type="sldNum" sz="quarter" idx="10"/>
          </p:nvPr>
        </p:nvSpPr>
        <p:spPr/>
        <p:txBody>
          <a:bodyPr/>
          <a:lstStyle/>
          <a:p>
            <a:fld id="{AF3E4B52-50A3-4148-A82F-9223D3EA038A}" type="slidenum">
              <a:rPr lang="en-GB" smtClean="0"/>
              <a:t>17</a:t>
            </a:fld>
            <a:endParaRPr lang="en-GB"/>
          </a:p>
        </p:txBody>
      </p:sp>
    </p:spTree>
    <p:extLst>
      <p:ext uri="{BB962C8B-B14F-4D97-AF65-F5344CB8AC3E}">
        <p14:creationId xmlns:p14="http://schemas.microsoft.com/office/powerpoint/2010/main" val="17418461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 hoping to gain from social media?</a:t>
            </a:r>
          </a:p>
        </p:txBody>
      </p:sp>
      <p:sp>
        <p:nvSpPr>
          <p:cNvPr id="4" name="Slide Number Placeholder 3"/>
          <p:cNvSpPr>
            <a:spLocks noGrp="1"/>
          </p:cNvSpPr>
          <p:nvPr>
            <p:ph type="sldNum" sz="quarter" idx="10"/>
          </p:nvPr>
        </p:nvSpPr>
        <p:spPr/>
        <p:txBody>
          <a:bodyPr/>
          <a:lstStyle/>
          <a:p>
            <a:fld id="{AF3E4B52-50A3-4148-A82F-9223D3EA038A}" type="slidenum">
              <a:rPr lang="en-GB" smtClean="0"/>
              <a:t>18</a:t>
            </a:fld>
            <a:endParaRPr lang="en-GB"/>
          </a:p>
        </p:txBody>
      </p:sp>
    </p:spTree>
    <p:extLst>
      <p:ext uri="{BB962C8B-B14F-4D97-AF65-F5344CB8AC3E}">
        <p14:creationId xmlns:p14="http://schemas.microsoft.com/office/powerpoint/2010/main" val="2692524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79">
              <a:defRPr/>
            </a:pPr>
            <a:r>
              <a:rPr lang="en-GB"/>
              <a:t>Thanks for coming along to this</a:t>
            </a:r>
            <a:r>
              <a:rPr lang="en-GB" baseline="0"/>
              <a:t> session today, my name is Rhiannon Lleision-Jones and I work for the Student Experience department.</a:t>
            </a:r>
          </a:p>
          <a:p>
            <a:pPr defTabSz="938379">
              <a:defRPr/>
            </a:pPr>
            <a:r>
              <a:rPr lang="en-GB" baseline="0"/>
              <a:t>Our department in based in Swansea but work across the university, with other departments to enhance the experience you have as students. This includes survey work and feedback gathering, service improvements, student communications through social media, student bulletin and announcements on MyDay, and Skills development. </a:t>
            </a:r>
          </a:p>
          <a:p>
            <a:pPr defTabSz="938379">
              <a:defRPr/>
            </a:pPr>
            <a:endParaRPr lang="en-GB" baseline="0"/>
          </a:p>
          <a:p>
            <a:pPr defTabSz="938379">
              <a:defRPr/>
            </a:pPr>
            <a:r>
              <a:rPr lang="en-GB" baseline="0"/>
              <a:t>That leads us nicely into why I’m here today. I have been asked to come in to deliver a practical LinkedIn session to you to give you the opportunity to learn and develop your skills - thereby ensuring that you are in a better position when you leave university.</a:t>
            </a:r>
          </a:p>
          <a:p>
            <a:pPr defTabSz="938379">
              <a:defRPr/>
            </a:pPr>
            <a:endParaRPr lang="en-GB" baseline="0"/>
          </a:p>
          <a:p>
            <a:pPr defTabSz="938379">
              <a:defRPr/>
            </a:pPr>
            <a:r>
              <a:rPr lang="en-GB" baseline="0"/>
              <a:t>Out of interest what course are you studying, year group </a:t>
            </a:r>
            <a:r>
              <a:rPr lang="en-GB" baseline="0" err="1"/>
              <a:t>etc</a:t>
            </a:r>
            <a:r>
              <a:rPr lang="en-GB" baseline="0"/>
              <a:t>?</a:t>
            </a:r>
            <a:endParaRPr lang="en-GB"/>
          </a:p>
          <a:p>
            <a:endParaRPr lang="en-GB"/>
          </a:p>
        </p:txBody>
      </p:sp>
      <p:sp>
        <p:nvSpPr>
          <p:cNvPr id="4" name="Slide Number Placeholder 3"/>
          <p:cNvSpPr>
            <a:spLocks noGrp="1"/>
          </p:cNvSpPr>
          <p:nvPr>
            <p:ph type="sldNum" sz="quarter" idx="10"/>
          </p:nvPr>
        </p:nvSpPr>
        <p:spPr/>
        <p:txBody>
          <a:bodyPr/>
          <a:lstStyle/>
          <a:p>
            <a:fld id="{547CE362-BE2F-41CD-87B0-47E9C7640577}" type="slidenum">
              <a:rPr lang="en-GB" smtClean="0"/>
              <a:t>26</a:t>
            </a:fld>
            <a:endParaRPr lang="en-GB"/>
          </a:p>
        </p:txBody>
      </p:sp>
    </p:spTree>
    <p:extLst>
      <p:ext uri="{BB962C8B-B14F-4D97-AF65-F5344CB8AC3E}">
        <p14:creationId xmlns:p14="http://schemas.microsoft.com/office/powerpoint/2010/main" val="2187787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79">
              <a:defRPr/>
            </a:pPr>
            <a:r>
              <a:rPr lang="en-GB" dirty="0"/>
              <a:t>Choosing a professional</a:t>
            </a:r>
            <a:r>
              <a:rPr lang="en-GB" baseline="0" dirty="0"/>
              <a:t> picture can increase traffic to your pages – 14 times more likely to look at your page</a:t>
            </a:r>
          </a:p>
          <a:p>
            <a:pPr defTabSz="938379">
              <a:defRPr/>
            </a:pPr>
            <a:r>
              <a:rPr lang="en-GB" baseline="0" dirty="0"/>
              <a:t>Up to date is so important, as people can view your profile – it’s like handing an old CV to an employer</a:t>
            </a:r>
          </a:p>
          <a:p>
            <a:pPr defTabSz="938379">
              <a:defRPr/>
            </a:pPr>
            <a:endParaRPr lang="en-GB" baseline="0" dirty="0"/>
          </a:p>
          <a:p>
            <a:pPr defTabSz="866303">
              <a:defRPr/>
            </a:pPr>
            <a:r>
              <a:rPr lang="en-GB" dirty="0"/>
              <a:t>Choosing a professional</a:t>
            </a:r>
            <a:r>
              <a:rPr lang="en-GB" baseline="0" dirty="0"/>
              <a:t> picture can increase traffic to your pages – 14 times more likely to look at your page</a:t>
            </a:r>
          </a:p>
          <a:p>
            <a:pPr defTabSz="866303">
              <a:defRPr/>
            </a:pPr>
            <a:endParaRPr lang="en-GB" baseline="0" dirty="0"/>
          </a:p>
          <a:p>
            <a:pPr defTabSz="866303">
              <a:defRPr/>
            </a:pPr>
            <a:r>
              <a:rPr lang="en-GB" baseline="0" dirty="0"/>
              <a:t>Up to date is so important: people can view your profile at any time so make sure that it is up to date – as soon as you start a new job, undergo training/any qualifications make sure that you update your profile.</a:t>
            </a:r>
          </a:p>
          <a:p>
            <a:pPr defTabSz="866303">
              <a:defRPr/>
            </a:pPr>
            <a:r>
              <a:rPr lang="en-GB" baseline="0" dirty="0"/>
              <a:t> as people can view your profile – it’s like handing an old CV to an employer</a:t>
            </a:r>
          </a:p>
          <a:p>
            <a:pPr defTabSz="866303">
              <a:defRPr/>
            </a:pPr>
            <a:endParaRPr lang="en-GB" baseline="0" dirty="0"/>
          </a:p>
          <a:p>
            <a:pPr defTabSz="938379">
              <a:defRPr/>
            </a:pPr>
            <a:endParaRPr lang="en-GB" dirty="0"/>
          </a:p>
          <a:p>
            <a:endParaRPr lang="en-GB" dirty="0"/>
          </a:p>
        </p:txBody>
      </p:sp>
      <p:sp>
        <p:nvSpPr>
          <p:cNvPr id="4" name="Slide Number Placeholder 3"/>
          <p:cNvSpPr>
            <a:spLocks noGrp="1"/>
          </p:cNvSpPr>
          <p:nvPr>
            <p:ph type="sldNum" sz="quarter" idx="10"/>
          </p:nvPr>
        </p:nvSpPr>
        <p:spPr/>
        <p:txBody>
          <a:bodyPr/>
          <a:lstStyle/>
          <a:p>
            <a:fld id="{547CE362-BE2F-41CD-87B0-47E9C7640577}" type="slidenum">
              <a:rPr lang="en-GB" smtClean="0"/>
              <a:t>39</a:t>
            </a:fld>
            <a:endParaRPr lang="en-GB"/>
          </a:p>
        </p:txBody>
      </p:sp>
    </p:spTree>
    <p:extLst>
      <p:ext uri="{BB962C8B-B14F-4D97-AF65-F5344CB8AC3E}">
        <p14:creationId xmlns:p14="http://schemas.microsoft.com/office/powerpoint/2010/main" val="26874328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It’s important</a:t>
            </a:r>
            <a:r>
              <a:rPr lang="en-GB" baseline="0"/>
              <a:t> to use LinkedIn to your advantage – it is a great source of information so utilise it to research the role/job you hope to have in the future, creating the right networks </a:t>
            </a:r>
            <a:r>
              <a:rPr lang="en-GB" baseline="0" err="1"/>
              <a:t>etc</a:t>
            </a:r>
            <a:endParaRPr lang="en-GB" baseline="0"/>
          </a:p>
          <a:p>
            <a:endParaRPr lang="en-GB" baseline="0"/>
          </a:p>
          <a:p>
            <a:r>
              <a:rPr lang="en-GB" baseline="0"/>
              <a:t>I’m going to show you what I mean by using the Travel Writer example again…</a:t>
            </a:r>
          </a:p>
          <a:p>
            <a:endParaRPr lang="en-GB" baseline="0"/>
          </a:p>
        </p:txBody>
      </p:sp>
      <p:sp>
        <p:nvSpPr>
          <p:cNvPr id="4" name="Slide Number Placeholder 3"/>
          <p:cNvSpPr>
            <a:spLocks noGrp="1"/>
          </p:cNvSpPr>
          <p:nvPr>
            <p:ph type="sldNum" sz="quarter" idx="10"/>
          </p:nvPr>
        </p:nvSpPr>
        <p:spPr/>
        <p:txBody>
          <a:bodyPr/>
          <a:lstStyle/>
          <a:p>
            <a:fld id="{547CE362-BE2F-41CD-87B0-47E9C7640577}" type="slidenum">
              <a:rPr lang="en-GB" smtClean="0"/>
              <a:t>40</a:t>
            </a:fld>
            <a:endParaRPr lang="en-GB"/>
          </a:p>
        </p:txBody>
      </p:sp>
    </p:spTree>
    <p:extLst>
      <p:ext uri="{BB962C8B-B14F-4D97-AF65-F5344CB8AC3E}">
        <p14:creationId xmlns:p14="http://schemas.microsoft.com/office/powerpoint/2010/main" val="42083045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8379">
              <a:defRPr/>
            </a:pPr>
            <a:r>
              <a:rPr lang="en-GB"/>
              <a:t>Thanks for coming along to this</a:t>
            </a:r>
            <a:r>
              <a:rPr lang="en-GB" baseline="0"/>
              <a:t> session today, my name is Rhiannon Lleision-Jones and I work for the Student Experience department.</a:t>
            </a:r>
          </a:p>
          <a:p>
            <a:pPr defTabSz="938379">
              <a:defRPr/>
            </a:pPr>
            <a:r>
              <a:rPr lang="en-GB" baseline="0"/>
              <a:t>Our department in based in Swansea but work across the university, with other departments to enhance the experience you have as students. This includes survey work and feedback gathering, service improvements, student communications through social media, student bulletin and announcements on MyDay, and Skills development. </a:t>
            </a:r>
          </a:p>
          <a:p>
            <a:pPr defTabSz="938379">
              <a:defRPr/>
            </a:pPr>
            <a:endParaRPr lang="en-GB" baseline="0"/>
          </a:p>
          <a:p>
            <a:pPr defTabSz="938379">
              <a:defRPr/>
            </a:pPr>
            <a:r>
              <a:rPr lang="en-GB" baseline="0"/>
              <a:t>That leads us nicely into why I’m here today. I have been asked to come in to deliver a practical LinkedIn session to you to give you the opportunity to learn and develop your skills - thereby ensuring that you are in a better position when you leave university.</a:t>
            </a:r>
          </a:p>
          <a:p>
            <a:pPr defTabSz="938379">
              <a:defRPr/>
            </a:pPr>
            <a:endParaRPr lang="en-GB" baseline="0"/>
          </a:p>
          <a:p>
            <a:pPr defTabSz="938379">
              <a:defRPr/>
            </a:pPr>
            <a:r>
              <a:rPr lang="en-GB" baseline="0"/>
              <a:t>Out of interest what course are you studying, year group </a:t>
            </a:r>
            <a:r>
              <a:rPr lang="en-GB" baseline="0" err="1"/>
              <a:t>etc</a:t>
            </a:r>
            <a:r>
              <a:rPr lang="en-GB" baseline="0"/>
              <a:t>?</a:t>
            </a:r>
            <a:endParaRPr lang="en-GB"/>
          </a:p>
          <a:p>
            <a:endParaRPr lang="en-GB"/>
          </a:p>
        </p:txBody>
      </p:sp>
      <p:sp>
        <p:nvSpPr>
          <p:cNvPr id="4" name="Slide Number Placeholder 3"/>
          <p:cNvSpPr>
            <a:spLocks noGrp="1"/>
          </p:cNvSpPr>
          <p:nvPr>
            <p:ph type="sldNum" sz="quarter" idx="10"/>
          </p:nvPr>
        </p:nvSpPr>
        <p:spPr/>
        <p:txBody>
          <a:bodyPr/>
          <a:lstStyle/>
          <a:p>
            <a:fld id="{547CE362-BE2F-41CD-87B0-47E9C7640577}" type="slidenum">
              <a:rPr lang="en-GB" smtClean="0"/>
              <a:t>44</a:t>
            </a:fld>
            <a:endParaRPr lang="en-GB"/>
          </a:p>
        </p:txBody>
      </p:sp>
    </p:spTree>
    <p:extLst>
      <p:ext uri="{BB962C8B-B14F-4D97-AF65-F5344CB8AC3E}">
        <p14:creationId xmlns:p14="http://schemas.microsoft.com/office/powerpoint/2010/main" val="1523272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97CEC62-1252-479F-BF43-44DB858D1059}"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69C40F-8A84-4910-82EA-B0DBF46BD460}" type="slidenum">
              <a:rPr lang="en-GB" smtClean="0"/>
              <a:t>‹#›</a:t>
            </a:fld>
            <a:endParaRPr lang="en-GB"/>
          </a:p>
        </p:txBody>
      </p:sp>
    </p:spTree>
    <p:extLst>
      <p:ext uri="{BB962C8B-B14F-4D97-AF65-F5344CB8AC3E}">
        <p14:creationId xmlns:p14="http://schemas.microsoft.com/office/powerpoint/2010/main" val="1214277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7CEC62-1252-479F-BF43-44DB858D1059}"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69C40F-8A84-4910-82EA-B0DBF46BD460}" type="slidenum">
              <a:rPr lang="en-GB" smtClean="0"/>
              <a:t>‹#›</a:t>
            </a:fld>
            <a:endParaRPr lang="en-GB"/>
          </a:p>
        </p:txBody>
      </p:sp>
    </p:spTree>
    <p:extLst>
      <p:ext uri="{BB962C8B-B14F-4D97-AF65-F5344CB8AC3E}">
        <p14:creationId xmlns:p14="http://schemas.microsoft.com/office/powerpoint/2010/main" val="2733687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97CEC62-1252-479F-BF43-44DB858D1059}"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69C40F-8A84-4910-82EA-B0DBF46BD460}" type="slidenum">
              <a:rPr lang="en-GB" smtClean="0"/>
              <a:t>‹#›</a:t>
            </a:fld>
            <a:endParaRPr lang="en-GB"/>
          </a:p>
        </p:txBody>
      </p:sp>
    </p:spTree>
    <p:extLst>
      <p:ext uri="{BB962C8B-B14F-4D97-AF65-F5344CB8AC3E}">
        <p14:creationId xmlns:p14="http://schemas.microsoft.com/office/powerpoint/2010/main" val="1161345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97CEC62-1252-479F-BF43-44DB858D1059}"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69C40F-8A84-4910-82EA-B0DBF46BD460}" type="slidenum">
              <a:rPr lang="en-GB" smtClean="0"/>
              <a:t>‹#›</a:t>
            </a:fld>
            <a:endParaRPr lang="en-GB"/>
          </a:p>
        </p:txBody>
      </p:sp>
    </p:spTree>
    <p:extLst>
      <p:ext uri="{BB962C8B-B14F-4D97-AF65-F5344CB8AC3E}">
        <p14:creationId xmlns:p14="http://schemas.microsoft.com/office/powerpoint/2010/main" val="323946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97CEC62-1252-479F-BF43-44DB858D1059}" type="datetimeFigureOut">
              <a:rPr lang="en-GB" smtClean="0"/>
              <a:t>31/10/2019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69C40F-8A84-4910-82EA-B0DBF46BD460}" type="slidenum">
              <a:rPr lang="en-GB" smtClean="0"/>
              <a:t>‹#›</a:t>
            </a:fld>
            <a:endParaRPr lang="en-GB"/>
          </a:p>
        </p:txBody>
      </p:sp>
    </p:spTree>
    <p:extLst>
      <p:ext uri="{BB962C8B-B14F-4D97-AF65-F5344CB8AC3E}">
        <p14:creationId xmlns:p14="http://schemas.microsoft.com/office/powerpoint/2010/main" val="1703093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97CEC62-1252-479F-BF43-44DB858D1059}" type="datetimeFigureOut">
              <a:rPr lang="en-GB" smtClean="0"/>
              <a:t>31/10/2019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69C40F-8A84-4910-82EA-B0DBF46BD460}" type="slidenum">
              <a:rPr lang="en-GB" smtClean="0"/>
              <a:t>‹#›</a:t>
            </a:fld>
            <a:endParaRPr lang="en-GB"/>
          </a:p>
        </p:txBody>
      </p:sp>
    </p:spTree>
    <p:extLst>
      <p:ext uri="{BB962C8B-B14F-4D97-AF65-F5344CB8AC3E}">
        <p14:creationId xmlns:p14="http://schemas.microsoft.com/office/powerpoint/2010/main" val="1772675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7CEC62-1252-479F-BF43-44DB858D1059}" type="datetimeFigureOut">
              <a:rPr lang="en-GB" smtClean="0"/>
              <a:t>31/10/2019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69C40F-8A84-4910-82EA-B0DBF46BD460}" type="slidenum">
              <a:rPr lang="en-GB" smtClean="0"/>
              <a:t>‹#›</a:t>
            </a:fld>
            <a:endParaRPr lang="en-GB"/>
          </a:p>
        </p:txBody>
      </p:sp>
    </p:spTree>
    <p:extLst>
      <p:ext uri="{BB962C8B-B14F-4D97-AF65-F5344CB8AC3E}">
        <p14:creationId xmlns:p14="http://schemas.microsoft.com/office/powerpoint/2010/main" val="4272169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97CEC62-1252-479F-BF43-44DB858D1059}"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69C40F-8A84-4910-82EA-B0DBF46BD460}" type="slidenum">
              <a:rPr lang="en-GB" smtClean="0"/>
              <a:t>‹#›</a:t>
            </a:fld>
            <a:endParaRPr lang="en-GB"/>
          </a:p>
        </p:txBody>
      </p:sp>
    </p:spTree>
    <p:extLst>
      <p:ext uri="{BB962C8B-B14F-4D97-AF65-F5344CB8AC3E}">
        <p14:creationId xmlns:p14="http://schemas.microsoft.com/office/powerpoint/2010/main" val="605605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97CEC62-1252-479F-BF43-44DB858D1059}" type="datetimeFigureOut">
              <a:rPr lang="en-GB" smtClean="0"/>
              <a:t>31/10/2019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69C40F-8A84-4910-82EA-B0DBF46BD460}" type="slidenum">
              <a:rPr lang="en-GB" smtClean="0"/>
              <a:t>‹#›</a:t>
            </a:fld>
            <a:endParaRPr lang="en-GB"/>
          </a:p>
        </p:txBody>
      </p:sp>
    </p:spTree>
    <p:extLst>
      <p:ext uri="{BB962C8B-B14F-4D97-AF65-F5344CB8AC3E}">
        <p14:creationId xmlns:p14="http://schemas.microsoft.com/office/powerpoint/2010/main" val="3640355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7CEC62-1252-479F-BF43-44DB858D1059}"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69C40F-8A84-4910-82EA-B0DBF46BD460}" type="slidenum">
              <a:rPr lang="en-GB" smtClean="0"/>
              <a:t>‹#›</a:t>
            </a:fld>
            <a:endParaRPr lang="en-GB"/>
          </a:p>
        </p:txBody>
      </p:sp>
    </p:spTree>
    <p:extLst>
      <p:ext uri="{BB962C8B-B14F-4D97-AF65-F5344CB8AC3E}">
        <p14:creationId xmlns:p14="http://schemas.microsoft.com/office/powerpoint/2010/main" val="1266783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7CEC62-1252-479F-BF43-44DB858D1059}" type="datetimeFigureOut">
              <a:rPr lang="en-GB" smtClean="0"/>
              <a:t>31/10/2019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69C40F-8A84-4910-82EA-B0DBF46BD460}" type="slidenum">
              <a:rPr lang="en-GB" smtClean="0"/>
              <a:t>‹#›</a:t>
            </a:fld>
            <a:endParaRPr lang="en-GB"/>
          </a:p>
        </p:txBody>
      </p:sp>
    </p:spTree>
    <p:extLst>
      <p:ext uri="{BB962C8B-B14F-4D97-AF65-F5344CB8AC3E}">
        <p14:creationId xmlns:p14="http://schemas.microsoft.com/office/powerpoint/2010/main" val="767038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7CEC62-1252-479F-BF43-44DB858D1059}" type="datetimeFigureOut">
              <a:rPr lang="en-GB" smtClean="0"/>
              <a:t>31/10/2019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69C40F-8A84-4910-82EA-B0DBF46BD460}" type="slidenum">
              <a:rPr lang="en-GB" smtClean="0"/>
              <a:t>‹#›</a:t>
            </a:fld>
            <a:endParaRPr lang="en-GB"/>
          </a:p>
        </p:txBody>
      </p:sp>
    </p:spTree>
    <p:extLst>
      <p:ext uri="{BB962C8B-B14F-4D97-AF65-F5344CB8AC3E}">
        <p14:creationId xmlns:p14="http://schemas.microsoft.com/office/powerpoint/2010/main" val="35305938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microsoft.com/office/2007/relationships/hdphoto" Target="../media/hdphoto1.wdp"/></Relationships>
</file>

<file path=ppt/slides/_rels/slide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7E4D4DFF-C288-447A-90EF-3441CA60A66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21"/>
            <a:ext cx="12192952" cy="6857678"/>
          </a:xfrm>
          <a:prstGeom prst="rect">
            <a:avLst/>
          </a:prstGeom>
        </p:spPr>
      </p:pic>
      <p:sp>
        <p:nvSpPr>
          <p:cNvPr id="5" name="Rectangle 4"/>
          <p:cNvSpPr/>
          <p:nvPr/>
        </p:nvSpPr>
        <p:spPr>
          <a:xfrm>
            <a:off x="-1" y="1"/>
            <a:ext cx="12192000" cy="6857999"/>
          </a:xfrm>
          <a:prstGeom prst="rect">
            <a:avLst/>
          </a:prstGeom>
          <a:solidFill>
            <a:schemeClr val="accent5">
              <a:lumMod val="7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ounded Rectangle 1"/>
          <p:cNvSpPr/>
          <p:nvPr/>
        </p:nvSpPr>
        <p:spPr>
          <a:xfrm>
            <a:off x="2890032" y="2059019"/>
            <a:ext cx="6882032" cy="2774070"/>
          </a:xfrm>
          <a:prstGeom prst="roundRect">
            <a:avLst/>
          </a:prstGeom>
          <a:solidFill>
            <a:schemeClr val="bg1"/>
          </a:solidFill>
          <a:ln w="1270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l="12091" t="36189" r="11209" b="34820"/>
          <a:stretch/>
        </p:blipFill>
        <p:spPr>
          <a:xfrm>
            <a:off x="3390900" y="2348774"/>
            <a:ext cx="5880296" cy="2222696"/>
          </a:xfrm>
          <a:prstGeom prst="rect">
            <a:avLst/>
          </a:prstGeom>
        </p:spPr>
      </p:pic>
    </p:spTree>
    <p:extLst>
      <p:ext uri="{BB962C8B-B14F-4D97-AF65-F5344CB8AC3E}">
        <p14:creationId xmlns:p14="http://schemas.microsoft.com/office/powerpoint/2010/main" val="4291841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7E4D4DFF-C288-447A-90EF-3441CA60A66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21"/>
            <a:ext cx="12192952" cy="6857678"/>
          </a:xfrm>
          <a:prstGeom prst="rect">
            <a:avLst/>
          </a:prstGeom>
        </p:spPr>
      </p:pic>
      <p:sp>
        <p:nvSpPr>
          <p:cNvPr id="7" name="Rectangle 6"/>
          <p:cNvSpPr/>
          <p:nvPr/>
        </p:nvSpPr>
        <p:spPr>
          <a:xfrm>
            <a:off x="-1" y="1"/>
            <a:ext cx="12192000" cy="6857999"/>
          </a:xfrm>
          <a:prstGeom prst="rect">
            <a:avLst/>
          </a:prstGeom>
          <a:solidFill>
            <a:schemeClr val="accent5">
              <a:lumMod val="7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flipV="1">
            <a:off x="0" y="1745295"/>
            <a:ext cx="12192000" cy="685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1044384" y="1810237"/>
            <a:ext cx="10515600" cy="2715106"/>
          </a:xfrm>
        </p:spPr>
        <p:txBody>
          <a:bodyPr>
            <a:noAutofit/>
          </a:bodyPr>
          <a:lstStyle/>
          <a:p>
            <a:pPr marL="0" indent="0">
              <a:buNone/>
            </a:pPr>
            <a:r>
              <a:rPr lang="en-GB" sz="3800" b="1" dirty="0">
                <a:solidFill>
                  <a:schemeClr val="bg1"/>
                </a:solidFill>
              </a:rPr>
              <a:t>AIMS</a:t>
            </a:r>
          </a:p>
          <a:p>
            <a:pPr>
              <a:buFontTx/>
              <a:buChar char="-"/>
            </a:pPr>
            <a:r>
              <a:rPr lang="en-GB" sz="3600" b="1" dirty="0">
                <a:solidFill>
                  <a:schemeClr val="bg1"/>
                </a:solidFill>
              </a:rPr>
              <a:t>Explore the role of social media</a:t>
            </a:r>
          </a:p>
          <a:p>
            <a:pPr>
              <a:buFontTx/>
              <a:buChar char="-"/>
            </a:pPr>
            <a:r>
              <a:rPr lang="en-GB" sz="3600" b="1" dirty="0">
                <a:solidFill>
                  <a:schemeClr val="bg1"/>
                </a:solidFill>
              </a:rPr>
              <a:t>Evidence your skills</a:t>
            </a:r>
          </a:p>
          <a:p>
            <a:pPr>
              <a:buFontTx/>
              <a:buChar char="-"/>
            </a:pPr>
            <a:r>
              <a:rPr lang="en-GB" sz="3600" b="1" dirty="0">
                <a:solidFill>
                  <a:schemeClr val="bg1"/>
                </a:solidFill>
              </a:rPr>
              <a:t>Target Audience</a:t>
            </a:r>
          </a:p>
          <a:p>
            <a:pPr>
              <a:buFontTx/>
              <a:buChar char="-"/>
            </a:pPr>
            <a:r>
              <a:rPr lang="en-GB" sz="3600" b="1" dirty="0">
                <a:solidFill>
                  <a:schemeClr val="bg1"/>
                </a:solidFill>
              </a:rPr>
              <a:t>Promoting content</a:t>
            </a:r>
          </a:p>
          <a:p>
            <a:pPr>
              <a:buFontTx/>
              <a:buChar char="-"/>
            </a:pPr>
            <a:r>
              <a:rPr lang="en-GB" sz="3600" b="1" dirty="0">
                <a:solidFill>
                  <a:schemeClr val="bg1"/>
                </a:solidFill>
              </a:rPr>
              <a:t>LinkedIn set up</a:t>
            </a:r>
          </a:p>
        </p:txBody>
      </p:sp>
    </p:spTree>
    <p:extLst>
      <p:ext uri="{BB962C8B-B14F-4D97-AF65-F5344CB8AC3E}">
        <p14:creationId xmlns:p14="http://schemas.microsoft.com/office/powerpoint/2010/main" val="3972536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0" y="0"/>
            <a:ext cx="12192000" cy="6857999"/>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3067455" y="3075056"/>
            <a:ext cx="6057090" cy="707886"/>
          </a:xfrm>
          <a:prstGeom prst="rect">
            <a:avLst/>
          </a:prstGeom>
          <a:noFill/>
        </p:spPr>
        <p:txBody>
          <a:bodyPr wrap="square" rtlCol="0">
            <a:spAutoFit/>
          </a:bodyPr>
          <a:lstStyle/>
          <a:p>
            <a:pPr algn="ctr"/>
            <a:r>
              <a:rPr lang="en-GB" sz="4000" dirty="0">
                <a:solidFill>
                  <a:schemeClr val="bg1"/>
                </a:solidFill>
              </a:rPr>
              <a:t>Making a </a:t>
            </a:r>
            <a:r>
              <a:rPr lang="en-GB" sz="4000" b="1" dirty="0">
                <a:solidFill>
                  <a:schemeClr val="bg1"/>
                </a:solidFill>
              </a:rPr>
              <a:t>first impression</a:t>
            </a:r>
          </a:p>
        </p:txBody>
      </p:sp>
    </p:spTree>
    <p:extLst>
      <p:ext uri="{BB962C8B-B14F-4D97-AF65-F5344CB8AC3E}">
        <p14:creationId xmlns:p14="http://schemas.microsoft.com/office/powerpoint/2010/main" val="1811200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34698"/>
          <a:stretch/>
        </p:blipFill>
        <p:spPr>
          <a:xfrm>
            <a:off x="0" y="2379542"/>
            <a:ext cx="12192000" cy="4478457"/>
          </a:xfrm>
          <a:prstGeom prst="rect">
            <a:avLst/>
          </a:prstGeom>
        </p:spPr>
      </p:pic>
      <p:sp>
        <p:nvSpPr>
          <p:cNvPr id="5" name="Rectangle 4"/>
          <p:cNvSpPr/>
          <p:nvPr/>
        </p:nvSpPr>
        <p:spPr>
          <a:xfrm>
            <a:off x="160774" y="241161"/>
            <a:ext cx="2451799" cy="9244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6" name="Rectangle 5"/>
          <p:cNvSpPr/>
          <p:nvPr/>
        </p:nvSpPr>
        <p:spPr>
          <a:xfrm>
            <a:off x="9217689" y="5613680"/>
            <a:ext cx="2451799" cy="9244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2" name="Rectangle 1"/>
          <p:cNvSpPr/>
          <p:nvPr/>
        </p:nvSpPr>
        <p:spPr>
          <a:xfrm>
            <a:off x="468924"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7" name="Rectangle 6"/>
          <p:cNvSpPr/>
          <p:nvPr/>
        </p:nvSpPr>
        <p:spPr>
          <a:xfrm>
            <a:off x="2800141"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8" name="Rectangle 7"/>
          <p:cNvSpPr/>
          <p:nvPr/>
        </p:nvSpPr>
        <p:spPr>
          <a:xfrm>
            <a:off x="4977284"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9" name="Rectangle 8"/>
          <p:cNvSpPr/>
          <p:nvPr/>
        </p:nvSpPr>
        <p:spPr>
          <a:xfrm>
            <a:off x="7027148"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0" name="Rectangle 9"/>
          <p:cNvSpPr/>
          <p:nvPr/>
        </p:nvSpPr>
        <p:spPr>
          <a:xfrm>
            <a:off x="9170796"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 name="TextBox 2"/>
          <p:cNvSpPr txBox="1"/>
          <p:nvPr/>
        </p:nvSpPr>
        <p:spPr>
          <a:xfrm>
            <a:off x="2612572" y="1184367"/>
            <a:ext cx="6171675" cy="1077218"/>
          </a:xfrm>
          <a:prstGeom prst="rect">
            <a:avLst/>
          </a:prstGeom>
          <a:noFill/>
        </p:spPr>
        <p:txBody>
          <a:bodyPr wrap="square" rtlCol="0">
            <a:spAutoFit/>
          </a:bodyPr>
          <a:lstStyle/>
          <a:p>
            <a:r>
              <a:rPr lang="en-GB" sz="3200" dirty="0">
                <a:solidFill>
                  <a:srgbClr val="E53378"/>
                </a:solidFill>
                <a:latin typeface="Montserrat" panose="00000500000000000000" pitchFamily="50" charset="0"/>
              </a:rPr>
              <a:t>How do we make an </a:t>
            </a:r>
            <a:r>
              <a:rPr lang="en-GB" sz="3200" dirty="0">
                <a:solidFill>
                  <a:srgbClr val="E62F2A"/>
                </a:solidFill>
                <a:latin typeface="Montserrat" panose="00000500000000000000" pitchFamily="50" charset="0"/>
              </a:rPr>
              <a:t>IMPRESSION</a:t>
            </a:r>
            <a:r>
              <a:rPr lang="en-GB" sz="3200" dirty="0">
                <a:solidFill>
                  <a:srgbClr val="E53378"/>
                </a:solidFill>
                <a:latin typeface="Montserrat" panose="00000500000000000000" pitchFamily="50" charset="0"/>
              </a:rPr>
              <a:t>?</a:t>
            </a:r>
          </a:p>
        </p:txBody>
      </p:sp>
    </p:spTree>
    <p:extLst>
      <p:ext uri="{BB962C8B-B14F-4D97-AF65-F5344CB8AC3E}">
        <p14:creationId xmlns:p14="http://schemas.microsoft.com/office/powerpoint/2010/main" val="2590648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a:extLst>
              <a:ext uri="{28A0092B-C50C-407E-A947-70E740481C1C}">
                <a14:useLocalDpi xmlns:a14="http://schemas.microsoft.com/office/drawing/2010/main" val="0"/>
              </a:ext>
            </a:extLst>
          </a:blip>
          <a:srcRect t="34698"/>
          <a:stretch/>
        </p:blipFill>
        <p:spPr>
          <a:xfrm>
            <a:off x="0" y="2379542"/>
            <a:ext cx="12192000" cy="4478457"/>
          </a:xfrm>
          <a:prstGeom prst="rect">
            <a:avLst/>
          </a:prstGeom>
        </p:spPr>
      </p:pic>
      <p:sp>
        <p:nvSpPr>
          <p:cNvPr id="5" name="Rectangle 4"/>
          <p:cNvSpPr/>
          <p:nvPr/>
        </p:nvSpPr>
        <p:spPr>
          <a:xfrm>
            <a:off x="160774" y="241161"/>
            <a:ext cx="2451799" cy="9244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6" name="Rectangle 5"/>
          <p:cNvSpPr/>
          <p:nvPr/>
        </p:nvSpPr>
        <p:spPr>
          <a:xfrm>
            <a:off x="9217689" y="5613680"/>
            <a:ext cx="2451799" cy="9244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7" name="Rectangle 6"/>
          <p:cNvSpPr/>
          <p:nvPr/>
        </p:nvSpPr>
        <p:spPr>
          <a:xfrm>
            <a:off x="2800141"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8" name="Rectangle 7"/>
          <p:cNvSpPr/>
          <p:nvPr/>
        </p:nvSpPr>
        <p:spPr>
          <a:xfrm>
            <a:off x="4977284"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9" name="Rectangle 8"/>
          <p:cNvSpPr/>
          <p:nvPr/>
        </p:nvSpPr>
        <p:spPr>
          <a:xfrm>
            <a:off x="7027148"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0" name="Rectangle 9"/>
          <p:cNvSpPr/>
          <p:nvPr/>
        </p:nvSpPr>
        <p:spPr>
          <a:xfrm>
            <a:off x="9170796"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1" name="TextBox 10"/>
          <p:cNvSpPr txBox="1"/>
          <p:nvPr/>
        </p:nvSpPr>
        <p:spPr>
          <a:xfrm>
            <a:off x="2612572" y="1184367"/>
            <a:ext cx="6171675" cy="1077218"/>
          </a:xfrm>
          <a:prstGeom prst="rect">
            <a:avLst/>
          </a:prstGeom>
          <a:noFill/>
        </p:spPr>
        <p:txBody>
          <a:bodyPr wrap="square" rtlCol="0">
            <a:spAutoFit/>
          </a:bodyPr>
          <a:lstStyle/>
          <a:p>
            <a:r>
              <a:rPr lang="en-GB" sz="3200" dirty="0">
                <a:solidFill>
                  <a:srgbClr val="E53378"/>
                </a:solidFill>
                <a:latin typeface="Montserrat" panose="00000500000000000000" pitchFamily="50" charset="0"/>
              </a:rPr>
              <a:t>How do we make an </a:t>
            </a:r>
            <a:r>
              <a:rPr lang="en-GB" sz="3200" dirty="0">
                <a:solidFill>
                  <a:srgbClr val="E62F2A"/>
                </a:solidFill>
                <a:latin typeface="Montserrat" panose="00000500000000000000" pitchFamily="50" charset="0"/>
              </a:rPr>
              <a:t>IMPRESSION</a:t>
            </a:r>
            <a:r>
              <a:rPr lang="en-GB" sz="3200" dirty="0">
                <a:solidFill>
                  <a:srgbClr val="E53378"/>
                </a:solidFill>
                <a:latin typeface="Montserrat" panose="00000500000000000000" pitchFamily="50" charset="0"/>
              </a:rPr>
              <a:t>?</a:t>
            </a:r>
          </a:p>
        </p:txBody>
      </p:sp>
      <p:sp>
        <p:nvSpPr>
          <p:cNvPr id="2" name="Rectangle 1"/>
          <p:cNvSpPr/>
          <p:nvPr/>
        </p:nvSpPr>
        <p:spPr>
          <a:xfrm>
            <a:off x="713362" y="5499371"/>
            <a:ext cx="2086780" cy="5765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488888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a:extLst>
              <a:ext uri="{28A0092B-C50C-407E-A947-70E740481C1C}">
                <a14:useLocalDpi xmlns:a14="http://schemas.microsoft.com/office/drawing/2010/main" val="0"/>
              </a:ext>
            </a:extLst>
          </a:blip>
          <a:srcRect t="34698"/>
          <a:stretch/>
        </p:blipFill>
        <p:spPr>
          <a:xfrm>
            <a:off x="0" y="2379542"/>
            <a:ext cx="12192000" cy="4478457"/>
          </a:xfrm>
          <a:prstGeom prst="rect">
            <a:avLst/>
          </a:prstGeom>
        </p:spPr>
      </p:pic>
      <p:sp>
        <p:nvSpPr>
          <p:cNvPr id="5" name="Rectangle 4"/>
          <p:cNvSpPr/>
          <p:nvPr/>
        </p:nvSpPr>
        <p:spPr>
          <a:xfrm>
            <a:off x="160774" y="241161"/>
            <a:ext cx="2451799" cy="9244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6" name="Rectangle 5"/>
          <p:cNvSpPr/>
          <p:nvPr/>
        </p:nvSpPr>
        <p:spPr>
          <a:xfrm>
            <a:off x="9217689" y="5613680"/>
            <a:ext cx="2451799" cy="9244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8" name="Rectangle 7"/>
          <p:cNvSpPr/>
          <p:nvPr/>
        </p:nvSpPr>
        <p:spPr>
          <a:xfrm>
            <a:off x="4977284"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9" name="Rectangle 8"/>
          <p:cNvSpPr/>
          <p:nvPr/>
        </p:nvSpPr>
        <p:spPr>
          <a:xfrm>
            <a:off x="7027148"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0" name="Rectangle 9"/>
          <p:cNvSpPr/>
          <p:nvPr/>
        </p:nvSpPr>
        <p:spPr>
          <a:xfrm>
            <a:off x="9170796"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1" name="TextBox 10"/>
          <p:cNvSpPr txBox="1"/>
          <p:nvPr/>
        </p:nvSpPr>
        <p:spPr>
          <a:xfrm>
            <a:off x="2612572" y="1184367"/>
            <a:ext cx="6171675" cy="1077218"/>
          </a:xfrm>
          <a:prstGeom prst="rect">
            <a:avLst/>
          </a:prstGeom>
          <a:noFill/>
        </p:spPr>
        <p:txBody>
          <a:bodyPr wrap="square" rtlCol="0">
            <a:spAutoFit/>
          </a:bodyPr>
          <a:lstStyle/>
          <a:p>
            <a:r>
              <a:rPr lang="en-GB" sz="3200" dirty="0">
                <a:solidFill>
                  <a:srgbClr val="E53378"/>
                </a:solidFill>
                <a:latin typeface="Montserrat" panose="00000500000000000000" pitchFamily="50" charset="0"/>
              </a:rPr>
              <a:t>How do we make an </a:t>
            </a:r>
            <a:r>
              <a:rPr lang="en-GB" sz="3200" dirty="0">
                <a:solidFill>
                  <a:srgbClr val="E62F2A"/>
                </a:solidFill>
                <a:latin typeface="Montserrat" panose="00000500000000000000" pitchFamily="50" charset="0"/>
              </a:rPr>
              <a:t>IMPRESSION</a:t>
            </a:r>
            <a:r>
              <a:rPr lang="en-GB" sz="3200" dirty="0">
                <a:solidFill>
                  <a:srgbClr val="E53378"/>
                </a:solidFill>
                <a:latin typeface="Montserrat" panose="00000500000000000000" pitchFamily="50" charset="0"/>
              </a:rPr>
              <a:t>?</a:t>
            </a:r>
          </a:p>
        </p:txBody>
      </p:sp>
      <p:sp>
        <p:nvSpPr>
          <p:cNvPr id="13" name="Rectangle 12"/>
          <p:cNvSpPr/>
          <p:nvPr/>
        </p:nvSpPr>
        <p:spPr>
          <a:xfrm>
            <a:off x="713362" y="5499371"/>
            <a:ext cx="2086780" cy="5765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1658461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extLst>
              <a:ext uri="{28A0092B-C50C-407E-A947-70E740481C1C}">
                <a14:useLocalDpi xmlns:a14="http://schemas.microsoft.com/office/drawing/2010/main" val="0"/>
              </a:ext>
            </a:extLst>
          </a:blip>
          <a:srcRect t="34698"/>
          <a:stretch/>
        </p:blipFill>
        <p:spPr>
          <a:xfrm>
            <a:off x="0" y="2379542"/>
            <a:ext cx="12192000" cy="4478457"/>
          </a:xfrm>
          <a:prstGeom prst="rect">
            <a:avLst/>
          </a:prstGeom>
        </p:spPr>
      </p:pic>
      <p:sp>
        <p:nvSpPr>
          <p:cNvPr id="5" name="Rectangle 4"/>
          <p:cNvSpPr/>
          <p:nvPr/>
        </p:nvSpPr>
        <p:spPr>
          <a:xfrm>
            <a:off x="160774" y="241161"/>
            <a:ext cx="2451799" cy="9244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6" name="Rectangle 5"/>
          <p:cNvSpPr/>
          <p:nvPr/>
        </p:nvSpPr>
        <p:spPr>
          <a:xfrm>
            <a:off x="9217689" y="5613680"/>
            <a:ext cx="2451799" cy="9244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9" name="Rectangle 8"/>
          <p:cNvSpPr/>
          <p:nvPr/>
        </p:nvSpPr>
        <p:spPr>
          <a:xfrm>
            <a:off x="7027148"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0" name="Rectangle 9"/>
          <p:cNvSpPr/>
          <p:nvPr/>
        </p:nvSpPr>
        <p:spPr>
          <a:xfrm>
            <a:off x="9170796"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7" name="TextBox 6"/>
          <p:cNvSpPr txBox="1"/>
          <p:nvPr/>
        </p:nvSpPr>
        <p:spPr>
          <a:xfrm>
            <a:off x="2612572" y="1184367"/>
            <a:ext cx="6171675" cy="1077218"/>
          </a:xfrm>
          <a:prstGeom prst="rect">
            <a:avLst/>
          </a:prstGeom>
          <a:noFill/>
        </p:spPr>
        <p:txBody>
          <a:bodyPr wrap="square" rtlCol="0">
            <a:spAutoFit/>
          </a:bodyPr>
          <a:lstStyle/>
          <a:p>
            <a:r>
              <a:rPr lang="en-GB" sz="3200" dirty="0">
                <a:solidFill>
                  <a:srgbClr val="E53378"/>
                </a:solidFill>
                <a:latin typeface="Montserrat" panose="00000500000000000000" pitchFamily="50" charset="0"/>
              </a:rPr>
              <a:t>How do we make an </a:t>
            </a:r>
            <a:r>
              <a:rPr lang="en-GB" sz="3200" dirty="0">
                <a:solidFill>
                  <a:srgbClr val="E62F2A"/>
                </a:solidFill>
                <a:latin typeface="Montserrat" panose="00000500000000000000" pitchFamily="50" charset="0"/>
              </a:rPr>
              <a:t>IMPRESSION</a:t>
            </a:r>
            <a:r>
              <a:rPr lang="en-GB" sz="3200" dirty="0">
                <a:solidFill>
                  <a:srgbClr val="E53378"/>
                </a:solidFill>
                <a:latin typeface="Montserrat" panose="00000500000000000000" pitchFamily="50" charset="0"/>
              </a:rPr>
              <a:t>?</a:t>
            </a:r>
          </a:p>
        </p:txBody>
      </p:sp>
      <p:sp>
        <p:nvSpPr>
          <p:cNvPr id="11" name="Rectangle 10"/>
          <p:cNvSpPr/>
          <p:nvPr/>
        </p:nvSpPr>
        <p:spPr>
          <a:xfrm>
            <a:off x="713362" y="5499371"/>
            <a:ext cx="2086780" cy="5765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982824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extLst>
              <a:ext uri="{28A0092B-C50C-407E-A947-70E740481C1C}">
                <a14:useLocalDpi xmlns:a14="http://schemas.microsoft.com/office/drawing/2010/main" val="0"/>
              </a:ext>
            </a:extLst>
          </a:blip>
          <a:srcRect t="34698"/>
          <a:stretch/>
        </p:blipFill>
        <p:spPr>
          <a:xfrm>
            <a:off x="0" y="2379542"/>
            <a:ext cx="12192000" cy="4478457"/>
          </a:xfrm>
          <a:prstGeom prst="rect">
            <a:avLst/>
          </a:prstGeom>
        </p:spPr>
      </p:pic>
      <p:sp>
        <p:nvSpPr>
          <p:cNvPr id="5" name="Rectangle 4"/>
          <p:cNvSpPr/>
          <p:nvPr/>
        </p:nvSpPr>
        <p:spPr>
          <a:xfrm>
            <a:off x="160774" y="241161"/>
            <a:ext cx="2451799" cy="9244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6" name="Rectangle 5"/>
          <p:cNvSpPr/>
          <p:nvPr/>
        </p:nvSpPr>
        <p:spPr>
          <a:xfrm>
            <a:off x="9217689" y="5613680"/>
            <a:ext cx="2451799" cy="9244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0" name="Rectangle 9"/>
          <p:cNvSpPr/>
          <p:nvPr/>
        </p:nvSpPr>
        <p:spPr>
          <a:xfrm>
            <a:off x="9170796" y="2311121"/>
            <a:ext cx="2143648" cy="37647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7" name="TextBox 6"/>
          <p:cNvSpPr txBox="1"/>
          <p:nvPr/>
        </p:nvSpPr>
        <p:spPr>
          <a:xfrm>
            <a:off x="2612572" y="1184367"/>
            <a:ext cx="6171675" cy="1077218"/>
          </a:xfrm>
          <a:prstGeom prst="rect">
            <a:avLst/>
          </a:prstGeom>
          <a:noFill/>
        </p:spPr>
        <p:txBody>
          <a:bodyPr wrap="square" rtlCol="0">
            <a:spAutoFit/>
          </a:bodyPr>
          <a:lstStyle/>
          <a:p>
            <a:r>
              <a:rPr lang="en-GB" sz="3200" dirty="0">
                <a:solidFill>
                  <a:srgbClr val="E53378"/>
                </a:solidFill>
                <a:latin typeface="Montserrat" panose="00000500000000000000" pitchFamily="50" charset="0"/>
              </a:rPr>
              <a:t>How do we make an </a:t>
            </a:r>
            <a:r>
              <a:rPr lang="en-GB" sz="3200" dirty="0">
                <a:solidFill>
                  <a:srgbClr val="E62F2A"/>
                </a:solidFill>
                <a:latin typeface="Montserrat" panose="00000500000000000000" pitchFamily="50" charset="0"/>
              </a:rPr>
              <a:t>IMPRESSION</a:t>
            </a:r>
            <a:r>
              <a:rPr lang="en-GB" sz="3200" dirty="0">
                <a:solidFill>
                  <a:srgbClr val="E53378"/>
                </a:solidFill>
                <a:latin typeface="Montserrat" panose="00000500000000000000" pitchFamily="50" charset="0"/>
              </a:rPr>
              <a:t>?</a:t>
            </a:r>
          </a:p>
        </p:txBody>
      </p:sp>
      <p:sp>
        <p:nvSpPr>
          <p:cNvPr id="9" name="Rectangle 8"/>
          <p:cNvSpPr/>
          <p:nvPr/>
        </p:nvSpPr>
        <p:spPr>
          <a:xfrm>
            <a:off x="713362" y="5499371"/>
            <a:ext cx="2086780" cy="5765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2035411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extLst>
              <a:ext uri="{28A0092B-C50C-407E-A947-70E740481C1C}">
                <a14:useLocalDpi xmlns:a14="http://schemas.microsoft.com/office/drawing/2010/main" val="0"/>
              </a:ext>
            </a:extLst>
          </a:blip>
          <a:srcRect t="34698"/>
          <a:stretch/>
        </p:blipFill>
        <p:spPr>
          <a:xfrm>
            <a:off x="0" y="2379542"/>
            <a:ext cx="12192000" cy="4478457"/>
          </a:xfrm>
          <a:prstGeom prst="rect">
            <a:avLst/>
          </a:prstGeom>
        </p:spPr>
      </p:pic>
      <p:sp>
        <p:nvSpPr>
          <p:cNvPr id="5" name="Rectangle 4"/>
          <p:cNvSpPr/>
          <p:nvPr/>
        </p:nvSpPr>
        <p:spPr>
          <a:xfrm>
            <a:off x="160774" y="241161"/>
            <a:ext cx="2451799" cy="9244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6" name="Rectangle 5"/>
          <p:cNvSpPr/>
          <p:nvPr/>
        </p:nvSpPr>
        <p:spPr>
          <a:xfrm>
            <a:off x="9217689" y="5613680"/>
            <a:ext cx="2451799" cy="9244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7" name="TextBox 6"/>
          <p:cNvSpPr txBox="1"/>
          <p:nvPr/>
        </p:nvSpPr>
        <p:spPr>
          <a:xfrm>
            <a:off x="2612572" y="1184367"/>
            <a:ext cx="6171675" cy="1077218"/>
          </a:xfrm>
          <a:prstGeom prst="rect">
            <a:avLst/>
          </a:prstGeom>
          <a:noFill/>
        </p:spPr>
        <p:txBody>
          <a:bodyPr wrap="square" rtlCol="0">
            <a:spAutoFit/>
          </a:bodyPr>
          <a:lstStyle/>
          <a:p>
            <a:r>
              <a:rPr lang="en-GB" sz="3200" dirty="0">
                <a:solidFill>
                  <a:srgbClr val="E53378"/>
                </a:solidFill>
                <a:latin typeface="Montserrat" panose="00000500000000000000" pitchFamily="50" charset="0"/>
              </a:rPr>
              <a:t>How do we make an </a:t>
            </a:r>
            <a:r>
              <a:rPr lang="en-GB" sz="3200" dirty="0">
                <a:solidFill>
                  <a:srgbClr val="E62F2A"/>
                </a:solidFill>
                <a:latin typeface="Montserrat" panose="00000500000000000000" pitchFamily="50" charset="0"/>
              </a:rPr>
              <a:t>IMPRESSION</a:t>
            </a:r>
            <a:r>
              <a:rPr lang="en-GB" sz="3200" dirty="0">
                <a:solidFill>
                  <a:srgbClr val="E53378"/>
                </a:solidFill>
                <a:latin typeface="Montserrat" panose="00000500000000000000" pitchFamily="50" charset="0"/>
              </a:rPr>
              <a:t>?</a:t>
            </a:r>
          </a:p>
        </p:txBody>
      </p:sp>
      <p:sp>
        <p:nvSpPr>
          <p:cNvPr id="9" name="Rectangle 8"/>
          <p:cNvSpPr/>
          <p:nvPr/>
        </p:nvSpPr>
        <p:spPr>
          <a:xfrm>
            <a:off x="713362" y="5499371"/>
            <a:ext cx="2086780" cy="5765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31348306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0" y="0"/>
            <a:ext cx="12192000" cy="6857999"/>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7" name="Chart 16"/>
          <p:cNvGraphicFramePr/>
          <p:nvPr>
            <p:extLst/>
          </p:nvPr>
        </p:nvGraphicFramePr>
        <p:xfrm>
          <a:off x="2490280" y="182305"/>
          <a:ext cx="7211438" cy="4807626"/>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p:cNvGraphicFramePr/>
          <p:nvPr>
            <p:extLst/>
          </p:nvPr>
        </p:nvGraphicFramePr>
        <p:xfrm>
          <a:off x="2490281" y="182305"/>
          <a:ext cx="7211438" cy="4807626"/>
        </p:xfrm>
        <a:graphic>
          <a:graphicData uri="http://schemas.openxmlformats.org/drawingml/2006/chart">
            <c:chart xmlns:c="http://schemas.openxmlformats.org/drawingml/2006/chart" xmlns:r="http://schemas.openxmlformats.org/officeDocument/2006/relationships" r:id="rId4"/>
          </a:graphicData>
        </a:graphic>
      </p:graphicFrame>
      <p:sp>
        <p:nvSpPr>
          <p:cNvPr id="12" name="TextBox 11"/>
          <p:cNvSpPr txBox="1"/>
          <p:nvPr/>
        </p:nvSpPr>
        <p:spPr>
          <a:xfrm>
            <a:off x="4273685" y="1439960"/>
            <a:ext cx="3644630" cy="2215991"/>
          </a:xfrm>
          <a:prstGeom prst="rect">
            <a:avLst/>
          </a:prstGeom>
          <a:noFill/>
        </p:spPr>
        <p:txBody>
          <a:bodyPr wrap="square" rtlCol="0">
            <a:spAutoFit/>
          </a:bodyPr>
          <a:lstStyle/>
          <a:p>
            <a:pPr algn="ctr"/>
            <a:r>
              <a:rPr lang="en-GB" sz="13800" b="1" dirty="0">
                <a:solidFill>
                  <a:schemeClr val="bg1"/>
                </a:solidFill>
              </a:rPr>
              <a:t>70%</a:t>
            </a:r>
          </a:p>
        </p:txBody>
      </p:sp>
      <p:sp>
        <p:nvSpPr>
          <p:cNvPr id="13" name="TextBox 12"/>
          <p:cNvSpPr txBox="1"/>
          <p:nvPr/>
        </p:nvSpPr>
        <p:spPr>
          <a:xfrm>
            <a:off x="3067455" y="4975580"/>
            <a:ext cx="6057090" cy="1323439"/>
          </a:xfrm>
          <a:prstGeom prst="rect">
            <a:avLst/>
          </a:prstGeom>
          <a:noFill/>
        </p:spPr>
        <p:txBody>
          <a:bodyPr wrap="square" rtlCol="0">
            <a:spAutoFit/>
          </a:bodyPr>
          <a:lstStyle/>
          <a:p>
            <a:pPr algn="ctr"/>
            <a:r>
              <a:rPr lang="en-GB" sz="4000" dirty="0">
                <a:solidFill>
                  <a:schemeClr val="bg1"/>
                </a:solidFill>
              </a:rPr>
              <a:t>of employers use social media to screen candidates</a:t>
            </a:r>
          </a:p>
        </p:txBody>
      </p:sp>
      <p:sp>
        <p:nvSpPr>
          <p:cNvPr id="7" name="TextBox 6"/>
          <p:cNvSpPr txBox="1"/>
          <p:nvPr/>
        </p:nvSpPr>
        <p:spPr>
          <a:xfrm>
            <a:off x="1" y="6604084"/>
            <a:ext cx="12191999" cy="253916"/>
          </a:xfrm>
          <a:prstGeom prst="rect">
            <a:avLst/>
          </a:prstGeom>
          <a:noFill/>
        </p:spPr>
        <p:txBody>
          <a:bodyPr wrap="square" rtlCol="0">
            <a:spAutoFit/>
          </a:bodyPr>
          <a:lstStyle/>
          <a:p>
            <a:pPr algn="ctr"/>
            <a:r>
              <a:rPr lang="en-GB" sz="1000" dirty="0">
                <a:solidFill>
                  <a:schemeClr val="bg1"/>
                </a:solidFill>
              </a:rPr>
              <a:t>https://www.prnewswire.com/news-releases/number-of-employers-using-social-media-to-screen-candidates-at-all-time-high-finds-latest-careerbuilder-study-300474228.html</a:t>
            </a:r>
          </a:p>
        </p:txBody>
      </p:sp>
    </p:spTree>
    <p:extLst>
      <p:ext uri="{BB962C8B-B14F-4D97-AF65-F5344CB8AC3E}">
        <p14:creationId xmlns:p14="http://schemas.microsoft.com/office/powerpoint/2010/main" val="1149703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7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 y="0"/>
            <a:ext cx="12192003"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765620" y="744095"/>
            <a:ext cx="8156080" cy="5316970"/>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4"/>
          <p:cNvSpPr/>
          <p:nvPr/>
        </p:nvSpPr>
        <p:spPr>
          <a:xfrm>
            <a:off x="4191937" y="1164159"/>
            <a:ext cx="45719" cy="4475505"/>
          </a:xfrm>
          <a:custGeom>
            <a:avLst/>
            <a:gdLst>
              <a:gd name="connsiteX0" fmla="*/ 96494 w 114874"/>
              <a:gd name="connsiteY0" fmla="*/ 0 h 3423256"/>
              <a:gd name="connsiteX1" fmla="*/ 87304 w 114874"/>
              <a:gd name="connsiteY1" fmla="*/ 59734 h 3423256"/>
              <a:gd name="connsiteX2" fmla="*/ 68924 w 114874"/>
              <a:gd name="connsiteY2" fmla="*/ 160824 h 3423256"/>
              <a:gd name="connsiteX3" fmla="*/ 9190 w 114874"/>
              <a:gd name="connsiteY3" fmla="*/ 758170 h 3423256"/>
              <a:gd name="connsiteX4" fmla="*/ 0 w 114874"/>
              <a:gd name="connsiteY4" fmla="*/ 914400 h 3423256"/>
              <a:gd name="connsiteX5" fmla="*/ 9190 w 114874"/>
              <a:gd name="connsiteY5" fmla="*/ 1856369 h 3423256"/>
              <a:gd name="connsiteX6" fmla="*/ 41354 w 114874"/>
              <a:gd name="connsiteY6" fmla="*/ 2145853 h 3423256"/>
              <a:gd name="connsiteX7" fmla="*/ 50544 w 114874"/>
              <a:gd name="connsiteY7" fmla="*/ 2338842 h 3423256"/>
              <a:gd name="connsiteX8" fmla="*/ 59734 w 114874"/>
              <a:gd name="connsiteY8" fmla="*/ 2389386 h 3423256"/>
              <a:gd name="connsiteX9" fmla="*/ 45949 w 114874"/>
              <a:gd name="connsiteY9" fmla="*/ 2660490 h 3423256"/>
              <a:gd name="connsiteX10" fmla="*/ 50544 w 114874"/>
              <a:gd name="connsiteY10" fmla="*/ 2793744 h 3423256"/>
              <a:gd name="connsiteX11" fmla="*/ 64329 w 114874"/>
              <a:gd name="connsiteY11" fmla="*/ 2858074 h 3423256"/>
              <a:gd name="connsiteX12" fmla="*/ 82709 w 114874"/>
              <a:gd name="connsiteY12" fmla="*/ 2959163 h 3423256"/>
              <a:gd name="connsiteX13" fmla="*/ 101089 w 114874"/>
              <a:gd name="connsiteY13" fmla="*/ 3097013 h 3423256"/>
              <a:gd name="connsiteX14" fmla="*/ 110279 w 114874"/>
              <a:gd name="connsiteY14" fmla="*/ 3119987 h 3423256"/>
              <a:gd name="connsiteX15" fmla="*/ 114874 w 114874"/>
              <a:gd name="connsiteY15" fmla="*/ 3147557 h 3423256"/>
              <a:gd name="connsiteX16" fmla="*/ 101089 w 114874"/>
              <a:gd name="connsiteY16" fmla="*/ 3248647 h 3423256"/>
              <a:gd name="connsiteX17" fmla="*/ 110279 w 114874"/>
              <a:gd name="connsiteY17" fmla="*/ 3423256 h 3423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874" h="3423256">
                <a:moveTo>
                  <a:pt x="96494" y="0"/>
                </a:moveTo>
                <a:cubicBezTo>
                  <a:pt x="93431" y="19911"/>
                  <a:pt x="90708" y="39878"/>
                  <a:pt x="87304" y="59734"/>
                </a:cubicBezTo>
                <a:cubicBezTo>
                  <a:pt x="81517" y="93491"/>
                  <a:pt x="72791" y="126794"/>
                  <a:pt x="68924" y="160824"/>
                </a:cubicBezTo>
                <a:cubicBezTo>
                  <a:pt x="47831" y="346440"/>
                  <a:pt x="19427" y="584146"/>
                  <a:pt x="9190" y="758170"/>
                </a:cubicBezTo>
                <a:lnTo>
                  <a:pt x="0" y="914400"/>
                </a:lnTo>
                <a:cubicBezTo>
                  <a:pt x="3063" y="1228390"/>
                  <a:pt x="2731" y="1542431"/>
                  <a:pt x="9190" y="1856369"/>
                </a:cubicBezTo>
                <a:cubicBezTo>
                  <a:pt x="11210" y="1954529"/>
                  <a:pt x="23907" y="2049892"/>
                  <a:pt x="41354" y="2145853"/>
                </a:cubicBezTo>
                <a:cubicBezTo>
                  <a:pt x="44417" y="2210183"/>
                  <a:pt x="45697" y="2274622"/>
                  <a:pt x="50544" y="2338842"/>
                </a:cubicBezTo>
                <a:cubicBezTo>
                  <a:pt x="51833" y="2355918"/>
                  <a:pt x="59734" y="2372262"/>
                  <a:pt x="59734" y="2389386"/>
                </a:cubicBezTo>
                <a:cubicBezTo>
                  <a:pt x="59734" y="2518011"/>
                  <a:pt x="54931" y="2561687"/>
                  <a:pt x="45949" y="2660490"/>
                </a:cubicBezTo>
                <a:cubicBezTo>
                  <a:pt x="47481" y="2704908"/>
                  <a:pt x="46427" y="2749491"/>
                  <a:pt x="50544" y="2793744"/>
                </a:cubicBezTo>
                <a:cubicBezTo>
                  <a:pt x="52575" y="2815580"/>
                  <a:pt x="60143" y="2836547"/>
                  <a:pt x="64329" y="2858074"/>
                </a:cubicBezTo>
                <a:cubicBezTo>
                  <a:pt x="70866" y="2891693"/>
                  <a:pt x="77367" y="2925333"/>
                  <a:pt x="82709" y="2959163"/>
                </a:cubicBezTo>
                <a:cubicBezTo>
                  <a:pt x="86538" y="2983414"/>
                  <a:pt x="95464" y="3070296"/>
                  <a:pt x="101089" y="3097013"/>
                </a:cubicBezTo>
                <a:cubicBezTo>
                  <a:pt x="102788" y="3105084"/>
                  <a:pt x="107216" y="3112329"/>
                  <a:pt x="110279" y="3119987"/>
                </a:cubicBezTo>
                <a:cubicBezTo>
                  <a:pt x="111811" y="3129177"/>
                  <a:pt x="114874" y="3138240"/>
                  <a:pt x="114874" y="3147557"/>
                </a:cubicBezTo>
                <a:cubicBezTo>
                  <a:pt x="114874" y="3208929"/>
                  <a:pt x="114020" y="3203387"/>
                  <a:pt x="101089" y="3248647"/>
                </a:cubicBezTo>
                <a:cubicBezTo>
                  <a:pt x="111867" y="3383369"/>
                  <a:pt x="110279" y="3325107"/>
                  <a:pt x="110279" y="3423256"/>
                </a:cubicBezTo>
              </a:path>
            </a:pathLst>
          </a:cu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821939" y="1102603"/>
            <a:ext cx="2313680" cy="400110"/>
          </a:xfrm>
          <a:prstGeom prst="rect">
            <a:avLst/>
          </a:prstGeom>
          <a:noFill/>
        </p:spPr>
        <p:txBody>
          <a:bodyPr wrap="square" rtlCol="0">
            <a:spAutoFit/>
          </a:bodyPr>
          <a:lstStyle/>
          <a:p>
            <a:pPr algn="ctr"/>
            <a:r>
              <a:rPr lang="en-GB" sz="2000" dirty="0">
                <a:solidFill>
                  <a:sysClr val="windowText" lastClr="000000"/>
                </a:solidFill>
                <a:latin typeface="MV Boli" panose="02000500030200090000" pitchFamily="2" charset="0"/>
                <a:cs typeface="MV Boli" panose="02000500030200090000" pitchFamily="2" charset="0"/>
              </a:rPr>
              <a:t>Impression</a:t>
            </a:r>
          </a:p>
        </p:txBody>
      </p:sp>
    </p:spTree>
    <p:extLst>
      <p:ext uri="{BB962C8B-B14F-4D97-AF65-F5344CB8AC3E}">
        <p14:creationId xmlns:p14="http://schemas.microsoft.com/office/powerpoint/2010/main" val="928098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 y="0"/>
            <a:ext cx="12192003"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765620" y="744095"/>
            <a:ext cx="8156080" cy="5316970"/>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4"/>
          <p:cNvSpPr/>
          <p:nvPr/>
        </p:nvSpPr>
        <p:spPr>
          <a:xfrm>
            <a:off x="4191937" y="1164159"/>
            <a:ext cx="45719" cy="4475505"/>
          </a:xfrm>
          <a:custGeom>
            <a:avLst/>
            <a:gdLst>
              <a:gd name="connsiteX0" fmla="*/ 96494 w 114874"/>
              <a:gd name="connsiteY0" fmla="*/ 0 h 3423256"/>
              <a:gd name="connsiteX1" fmla="*/ 87304 w 114874"/>
              <a:gd name="connsiteY1" fmla="*/ 59734 h 3423256"/>
              <a:gd name="connsiteX2" fmla="*/ 68924 w 114874"/>
              <a:gd name="connsiteY2" fmla="*/ 160824 h 3423256"/>
              <a:gd name="connsiteX3" fmla="*/ 9190 w 114874"/>
              <a:gd name="connsiteY3" fmla="*/ 758170 h 3423256"/>
              <a:gd name="connsiteX4" fmla="*/ 0 w 114874"/>
              <a:gd name="connsiteY4" fmla="*/ 914400 h 3423256"/>
              <a:gd name="connsiteX5" fmla="*/ 9190 w 114874"/>
              <a:gd name="connsiteY5" fmla="*/ 1856369 h 3423256"/>
              <a:gd name="connsiteX6" fmla="*/ 41354 w 114874"/>
              <a:gd name="connsiteY6" fmla="*/ 2145853 h 3423256"/>
              <a:gd name="connsiteX7" fmla="*/ 50544 w 114874"/>
              <a:gd name="connsiteY7" fmla="*/ 2338842 h 3423256"/>
              <a:gd name="connsiteX8" fmla="*/ 59734 w 114874"/>
              <a:gd name="connsiteY8" fmla="*/ 2389386 h 3423256"/>
              <a:gd name="connsiteX9" fmla="*/ 45949 w 114874"/>
              <a:gd name="connsiteY9" fmla="*/ 2660490 h 3423256"/>
              <a:gd name="connsiteX10" fmla="*/ 50544 w 114874"/>
              <a:gd name="connsiteY10" fmla="*/ 2793744 h 3423256"/>
              <a:gd name="connsiteX11" fmla="*/ 64329 w 114874"/>
              <a:gd name="connsiteY11" fmla="*/ 2858074 h 3423256"/>
              <a:gd name="connsiteX12" fmla="*/ 82709 w 114874"/>
              <a:gd name="connsiteY12" fmla="*/ 2959163 h 3423256"/>
              <a:gd name="connsiteX13" fmla="*/ 101089 w 114874"/>
              <a:gd name="connsiteY13" fmla="*/ 3097013 h 3423256"/>
              <a:gd name="connsiteX14" fmla="*/ 110279 w 114874"/>
              <a:gd name="connsiteY14" fmla="*/ 3119987 h 3423256"/>
              <a:gd name="connsiteX15" fmla="*/ 114874 w 114874"/>
              <a:gd name="connsiteY15" fmla="*/ 3147557 h 3423256"/>
              <a:gd name="connsiteX16" fmla="*/ 101089 w 114874"/>
              <a:gd name="connsiteY16" fmla="*/ 3248647 h 3423256"/>
              <a:gd name="connsiteX17" fmla="*/ 110279 w 114874"/>
              <a:gd name="connsiteY17" fmla="*/ 3423256 h 3423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874" h="3423256">
                <a:moveTo>
                  <a:pt x="96494" y="0"/>
                </a:moveTo>
                <a:cubicBezTo>
                  <a:pt x="93431" y="19911"/>
                  <a:pt x="90708" y="39878"/>
                  <a:pt x="87304" y="59734"/>
                </a:cubicBezTo>
                <a:cubicBezTo>
                  <a:pt x="81517" y="93491"/>
                  <a:pt x="72791" y="126794"/>
                  <a:pt x="68924" y="160824"/>
                </a:cubicBezTo>
                <a:cubicBezTo>
                  <a:pt x="47831" y="346440"/>
                  <a:pt x="19427" y="584146"/>
                  <a:pt x="9190" y="758170"/>
                </a:cubicBezTo>
                <a:lnTo>
                  <a:pt x="0" y="914400"/>
                </a:lnTo>
                <a:cubicBezTo>
                  <a:pt x="3063" y="1228390"/>
                  <a:pt x="2731" y="1542431"/>
                  <a:pt x="9190" y="1856369"/>
                </a:cubicBezTo>
                <a:cubicBezTo>
                  <a:pt x="11210" y="1954529"/>
                  <a:pt x="23907" y="2049892"/>
                  <a:pt x="41354" y="2145853"/>
                </a:cubicBezTo>
                <a:cubicBezTo>
                  <a:pt x="44417" y="2210183"/>
                  <a:pt x="45697" y="2274622"/>
                  <a:pt x="50544" y="2338842"/>
                </a:cubicBezTo>
                <a:cubicBezTo>
                  <a:pt x="51833" y="2355918"/>
                  <a:pt x="59734" y="2372262"/>
                  <a:pt x="59734" y="2389386"/>
                </a:cubicBezTo>
                <a:cubicBezTo>
                  <a:pt x="59734" y="2518011"/>
                  <a:pt x="54931" y="2561687"/>
                  <a:pt x="45949" y="2660490"/>
                </a:cubicBezTo>
                <a:cubicBezTo>
                  <a:pt x="47481" y="2704908"/>
                  <a:pt x="46427" y="2749491"/>
                  <a:pt x="50544" y="2793744"/>
                </a:cubicBezTo>
                <a:cubicBezTo>
                  <a:pt x="52575" y="2815580"/>
                  <a:pt x="60143" y="2836547"/>
                  <a:pt x="64329" y="2858074"/>
                </a:cubicBezTo>
                <a:cubicBezTo>
                  <a:pt x="70866" y="2891693"/>
                  <a:pt x="77367" y="2925333"/>
                  <a:pt x="82709" y="2959163"/>
                </a:cubicBezTo>
                <a:cubicBezTo>
                  <a:pt x="86538" y="2983414"/>
                  <a:pt x="95464" y="3070296"/>
                  <a:pt x="101089" y="3097013"/>
                </a:cubicBezTo>
                <a:cubicBezTo>
                  <a:pt x="102788" y="3105084"/>
                  <a:pt x="107216" y="3112329"/>
                  <a:pt x="110279" y="3119987"/>
                </a:cubicBezTo>
                <a:cubicBezTo>
                  <a:pt x="111811" y="3129177"/>
                  <a:pt x="114874" y="3138240"/>
                  <a:pt x="114874" y="3147557"/>
                </a:cubicBezTo>
                <a:cubicBezTo>
                  <a:pt x="114874" y="3208929"/>
                  <a:pt x="114020" y="3203387"/>
                  <a:pt x="101089" y="3248647"/>
                </a:cubicBezTo>
                <a:cubicBezTo>
                  <a:pt x="111867" y="3383369"/>
                  <a:pt x="110279" y="3325107"/>
                  <a:pt x="110279" y="3423256"/>
                </a:cubicBezTo>
              </a:path>
            </a:pathLst>
          </a:cu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821939" y="1102603"/>
            <a:ext cx="2313680" cy="400110"/>
          </a:xfrm>
          <a:prstGeom prst="rect">
            <a:avLst/>
          </a:prstGeom>
          <a:noFill/>
        </p:spPr>
        <p:txBody>
          <a:bodyPr wrap="square" rtlCol="0">
            <a:spAutoFit/>
          </a:bodyPr>
          <a:lstStyle/>
          <a:p>
            <a:pPr algn="ctr"/>
            <a:r>
              <a:rPr lang="en-GB" sz="2000" dirty="0">
                <a:solidFill>
                  <a:sysClr val="windowText" lastClr="000000"/>
                </a:solidFill>
                <a:latin typeface="MV Boli" panose="02000500030200090000" pitchFamily="2" charset="0"/>
                <a:cs typeface="MV Boli" panose="02000500030200090000" pitchFamily="2" charset="0"/>
              </a:rPr>
              <a:t>Impression</a:t>
            </a:r>
          </a:p>
        </p:txBody>
      </p:sp>
      <p:sp>
        <p:nvSpPr>
          <p:cNvPr id="10" name="Rectangle 9"/>
          <p:cNvSpPr/>
          <p:nvPr/>
        </p:nvSpPr>
        <p:spPr>
          <a:xfrm>
            <a:off x="1991956" y="1623557"/>
            <a:ext cx="1555413" cy="1555413"/>
          </a:xfrm>
          <a:prstGeom prst="rect">
            <a:avLst/>
          </a:prstGeom>
          <a:solidFill>
            <a:srgbClr val="FBDC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2417702" y="2435314"/>
            <a:ext cx="1555413" cy="1555413"/>
          </a:xfrm>
          <a:prstGeom prst="rect">
            <a:avLst/>
          </a:prstGeom>
          <a:solidFill>
            <a:srgbClr val="FFF76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2102692" y="4111571"/>
            <a:ext cx="1555413" cy="1555413"/>
          </a:xfrm>
          <a:prstGeom prst="rect">
            <a:avLst/>
          </a:prstGeom>
          <a:solidFill>
            <a:srgbClr val="FFF76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2787968" y="3154127"/>
            <a:ext cx="1555413" cy="1555413"/>
          </a:xfrm>
          <a:prstGeom prst="rect">
            <a:avLst/>
          </a:prstGeom>
          <a:solidFill>
            <a:srgbClr val="FBDC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5579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7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4" name="Rectangle 3"/>
          <p:cNvSpPr/>
          <p:nvPr/>
        </p:nvSpPr>
        <p:spPr>
          <a:xfrm>
            <a:off x="0" y="79085"/>
            <a:ext cx="12192000" cy="118854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696686" y="319414"/>
            <a:ext cx="10798628" cy="707886"/>
          </a:xfrm>
          <a:prstGeom prst="rect">
            <a:avLst/>
          </a:prstGeom>
          <a:noFill/>
        </p:spPr>
        <p:txBody>
          <a:bodyPr wrap="square" rtlCol="0">
            <a:spAutoFit/>
          </a:bodyPr>
          <a:lstStyle/>
          <a:p>
            <a:pPr algn="ctr"/>
            <a:r>
              <a:rPr lang="en-GB" sz="4000" dirty="0">
                <a:solidFill>
                  <a:schemeClr val="bg1"/>
                </a:solidFill>
              </a:rPr>
              <a:t>What words</a:t>
            </a:r>
            <a:r>
              <a:rPr lang="en-GB" sz="4000" b="1" dirty="0">
                <a:solidFill>
                  <a:schemeClr val="bg1"/>
                </a:solidFill>
              </a:rPr>
              <a:t> </a:t>
            </a:r>
            <a:r>
              <a:rPr lang="en-GB" sz="4000" dirty="0">
                <a:solidFill>
                  <a:schemeClr val="bg1"/>
                </a:solidFill>
              </a:rPr>
              <a:t>do </a:t>
            </a:r>
            <a:r>
              <a:rPr lang="en-GB" sz="4000" b="1" dirty="0">
                <a:solidFill>
                  <a:schemeClr val="bg1"/>
                </a:solidFill>
              </a:rPr>
              <a:t>you</a:t>
            </a:r>
            <a:r>
              <a:rPr lang="en-GB" sz="4000" dirty="0">
                <a:solidFill>
                  <a:schemeClr val="bg1"/>
                </a:solidFill>
              </a:rPr>
              <a:t> want to be associated with?</a:t>
            </a:r>
            <a:endParaRPr lang="en-GB" sz="4000" i="1" dirty="0">
              <a:solidFill>
                <a:schemeClr val="bg1"/>
              </a:solidFill>
            </a:endParaRPr>
          </a:p>
        </p:txBody>
      </p:sp>
      <p:graphicFrame>
        <p:nvGraphicFramePr>
          <p:cNvPr id="6" name="Content Placeholder 3"/>
          <p:cNvGraphicFramePr>
            <a:graphicFrameLocks noGrp="1"/>
          </p:cNvGraphicFramePr>
          <p:nvPr>
            <p:ph idx="1"/>
            <p:extLst/>
          </p:nvPr>
        </p:nvGraphicFramePr>
        <p:xfrm>
          <a:off x="1275739" y="1346714"/>
          <a:ext cx="10216580" cy="6008471"/>
        </p:xfrm>
        <a:graphic>
          <a:graphicData uri="http://schemas.openxmlformats.org/drawingml/2006/table">
            <a:tbl>
              <a:tblPr firstRow="1" bandRow="1">
                <a:tableStyleId>{2D5ABB26-0587-4C30-8999-92F81FD0307C}</a:tableStyleId>
              </a:tblPr>
              <a:tblGrid>
                <a:gridCol w="2554145">
                  <a:extLst>
                    <a:ext uri="{9D8B030D-6E8A-4147-A177-3AD203B41FA5}">
                      <a16:colId xmlns:a16="http://schemas.microsoft.com/office/drawing/2014/main" xmlns="" val="20000"/>
                    </a:ext>
                  </a:extLst>
                </a:gridCol>
                <a:gridCol w="2554145">
                  <a:extLst>
                    <a:ext uri="{9D8B030D-6E8A-4147-A177-3AD203B41FA5}">
                      <a16:colId xmlns:a16="http://schemas.microsoft.com/office/drawing/2014/main" xmlns="" val="20001"/>
                    </a:ext>
                  </a:extLst>
                </a:gridCol>
                <a:gridCol w="2554145">
                  <a:extLst>
                    <a:ext uri="{9D8B030D-6E8A-4147-A177-3AD203B41FA5}">
                      <a16:colId xmlns:a16="http://schemas.microsoft.com/office/drawing/2014/main" xmlns="" val="20002"/>
                    </a:ext>
                  </a:extLst>
                </a:gridCol>
                <a:gridCol w="2554145">
                  <a:extLst>
                    <a:ext uri="{9D8B030D-6E8A-4147-A177-3AD203B41FA5}">
                      <a16:colId xmlns:a16="http://schemas.microsoft.com/office/drawing/2014/main" xmlns="" val="20003"/>
                    </a:ext>
                  </a:extLst>
                </a:gridCol>
              </a:tblGrid>
              <a:tr h="447040">
                <a:tc>
                  <a:txBody>
                    <a:bodyPr/>
                    <a:lstStyle/>
                    <a:p>
                      <a:r>
                        <a:rPr lang="en-GB" sz="2100" b="1" dirty="0">
                          <a:solidFill>
                            <a:schemeClr val="bg1"/>
                          </a:solidFill>
                          <a:latin typeface="Montserrat"/>
                          <a:cs typeface="Montserrat"/>
                        </a:rPr>
                        <a:t>Active</a:t>
                      </a:r>
                    </a:p>
                  </a:txBody>
                  <a:tcPr marL="121920" marR="121920" marT="60960" marB="60960"/>
                </a:tc>
                <a:tc>
                  <a:txBody>
                    <a:bodyPr/>
                    <a:lstStyle/>
                    <a:p>
                      <a:r>
                        <a:rPr lang="en-GB" sz="2100" b="1" dirty="0">
                          <a:solidFill>
                            <a:schemeClr val="bg1"/>
                          </a:solidFill>
                          <a:latin typeface="Montserrat"/>
                          <a:cs typeface="Montserrat"/>
                        </a:rPr>
                        <a:t>Witty</a:t>
                      </a:r>
                    </a:p>
                  </a:txBody>
                  <a:tcPr marL="121920" marR="121920" marT="60960" marB="60960"/>
                </a:tc>
                <a:tc>
                  <a:txBody>
                    <a:bodyPr/>
                    <a:lstStyle/>
                    <a:p>
                      <a:r>
                        <a:rPr lang="en-GB" sz="2100" b="1" dirty="0">
                          <a:solidFill>
                            <a:schemeClr val="bg1"/>
                          </a:solidFill>
                          <a:latin typeface="Montserrat"/>
                          <a:cs typeface="Montserrat"/>
                        </a:rPr>
                        <a:t>Influential</a:t>
                      </a:r>
                    </a:p>
                  </a:txBody>
                  <a:tcPr marL="121920" marR="121920" marT="60960" marB="60960"/>
                </a:tc>
                <a:tc>
                  <a:txBody>
                    <a:bodyPr/>
                    <a:lstStyle/>
                    <a:p>
                      <a:r>
                        <a:rPr lang="en-GB" sz="2100" b="1" dirty="0">
                          <a:solidFill>
                            <a:schemeClr val="bg1"/>
                          </a:solidFill>
                          <a:latin typeface="Montserrat"/>
                          <a:cs typeface="Montserrat"/>
                        </a:rPr>
                        <a:t>Logical</a:t>
                      </a:r>
                    </a:p>
                  </a:txBody>
                  <a:tcPr marL="121920" marR="121920" marT="60960" marB="60960"/>
                </a:tc>
                <a:extLst>
                  <a:ext uri="{0D108BD9-81ED-4DB2-BD59-A6C34878D82A}">
                    <a16:rowId xmlns:a16="http://schemas.microsoft.com/office/drawing/2014/main" xmlns="" val="10000"/>
                  </a:ext>
                </a:extLst>
              </a:tr>
              <a:tr h="447040">
                <a:tc>
                  <a:txBody>
                    <a:bodyPr/>
                    <a:lstStyle/>
                    <a:p>
                      <a:r>
                        <a:rPr lang="en-GB" sz="2100" b="1" dirty="0">
                          <a:solidFill>
                            <a:schemeClr val="bg1"/>
                          </a:solidFill>
                          <a:latin typeface="Montserrat"/>
                          <a:cs typeface="Montserrat"/>
                        </a:rPr>
                        <a:t>Thoughtful</a:t>
                      </a:r>
                    </a:p>
                  </a:txBody>
                  <a:tcPr marL="121920" marR="121920" marT="60960" marB="60960"/>
                </a:tc>
                <a:tc>
                  <a:txBody>
                    <a:bodyPr/>
                    <a:lstStyle/>
                    <a:p>
                      <a:r>
                        <a:rPr lang="en-GB" sz="2100" b="1" dirty="0">
                          <a:solidFill>
                            <a:schemeClr val="bg1"/>
                          </a:solidFill>
                          <a:latin typeface="Montserrat"/>
                          <a:cs typeface="Montserrat"/>
                        </a:rPr>
                        <a:t>Erratic</a:t>
                      </a:r>
                    </a:p>
                  </a:txBody>
                  <a:tcPr marL="121920" marR="121920" marT="60960" marB="60960"/>
                </a:tc>
                <a:tc>
                  <a:txBody>
                    <a:bodyPr/>
                    <a:lstStyle/>
                    <a:p>
                      <a:r>
                        <a:rPr lang="en-GB" sz="2100" b="1" dirty="0">
                          <a:solidFill>
                            <a:schemeClr val="bg1"/>
                          </a:solidFill>
                          <a:latin typeface="Montserrat"/>
                          <a:cs typeface="Montserrat"/>
                        </a:rPr>
                        <a:t>Motivated</a:t>
                      </a:r>
                    </a:p>
                  </a:txBody>
                  <a:tcPr marL="121920" marR="121920" marT="60960" marB="60960"/>
                </a:tc>
                <a:tc>
                  <a:txBody>
                    <a:bodyPr/>
                    <a:lstStyle/>
                    <a:p>
                      <a:r>
                        <a:rPr lang="en-GB" sz="2100" b="1" dirty="0">
                          <a:solidFill>
                            <a:schemeClr val="bg1"/>
                          </a:solidFill>
                          <a:latin typeface="Montserrat"/>
                          <a:cs typeface="Montserrat"/>
                        </a:rPr>
                        <a:t>Follower</a:t>
                      </a:r>
                    </a:p>
                  </a:txBody>
                  <a:tcPr marL="121920" marR="121920" marT="60960" marB="60960"/>
                </a:tc>
                <a:extLst>
                  <a:ext uri="{0D108BD9-81ED-4DB2-BD59-A6C34878D82A}">
                    <a16:rowId xmlns:a16="http://schemas.microsoft.com/office/drawing/2014/main" xmlns="" val="10001"/>
                  </a:ext>
                </a:extLst>
              </a:tr>
              <a:tr h="447040">
                <a:tc>
                  <a:txBody>
                    <a:bodyPr/>
                    <a:lstStyle/>
                    <a:p>
                      <a:r>
                        <a:rPr lang="en-GB" sz="2100" b="1" dirty="0">
                          <a:solidFill>
                            <a:schemeClr val="bg1"/>
                          </a:solidFill>
                          <a:latin typeface="Montserrat"/>
                          <a:cs typeface="Montserrat"/>
                        </a:rPr>
                        <a:t>Independent</a:t>
                      </a:r>
                    </a:p>
                  </a:txBody>
                  <a:tcPr marL="121920" marR="121920" marT="60960" marB="60960"/>
                </a:tc>
                <a:tc>
                  <a:txBody>
                    <a:bodyPr/>
                    <a:lstStyle/>
                    <a:p>
                      <a:r>
                        <a:rPr lang="en-GB" sz="2100" b="1" dirty="0">
                          <a:solidFill>
                            <a:schemeClr val="bg1"/>
                          </a:solidFill>
                          <a:latin typeface="Montserrat"/>
                          <a:cs typeface="Montserrat"/>
                        </a:rPr>
                        <a:t>Practical</a:t>
                      </a:r>
                    </a:p>
                  </a:txBody>
                  <a:tcPr marL="121920" marR="121920" marT="60960" marB="60960"/>
                </a:tc>
                <a:tc>
                  <a:txBody>
                    <a:bodyPr/>
                    <a:lstStyle/>
                    <a:p>
                      <a:r>
                        <a:rPr lang="en-GB" sz="2100" b="1" dirty="0">
                          <a:solidFill>
                            <a:schemeClr val="bg1"/>
                          </a:solidFill>
                          <a:latin typeface="Montserrat"/>
                          <a:cs typeface="Montserrat"/>
                        </a:rPr>
                        <a:t>Optimistic</a:t>
                      </a:r>
                    </a:p>
                  </a:txBody>
                  <a:tcPr marL="121920" marR="121920" marT="60960" marB="60960"/>
                </a:tc>
                <a:tc>
                  <a:txBody>
                    <a:bodyPr/>
                    <a:lstStyle/>
                    <a:p>
                      <a:r>
                        <a:rPr lang="en-GB" sz="2100" b="1" dirty="0">
                          <a:solidFill>
                            <a:schemeClr val="bg1"/>
                          </a:solidFill>
                          <a:latin typeface="Montserrat"/>
                          <a:cs typeface="Montserrat"/>
                        </a:rPr>
                        <a:t>Decisive</a:t>
                      </a:r>
                    </a:p>
                  </a:txBody>
                  <a:tcPr marL="121920" marR="121920" marT="60960" marB="60960"/>
                </a:tc>
                <a:extLst>
                  <a:ext uri="{0D108BD9-81ED-4DB2-BD59-A6C34878D82A}">
                    <a16:rowId xmlns:a16="http://schemas.microsoft.com/office/drawing/2014/main" xmlns="" val="10002"/>
                  </a:ext>
                </a:extLst>
              </a:tr>
              <a:tr h="447040">
                <a:tc>
                  <a:txBody>
                    <a:bodyPr/>
                    <a:lstStyle/>
                    <a:p>
                      <a:r>
                        <a:rPr lang="en-GB" sz="2100" b="1" dirty="0">
                          <a:solidFill>
                            <a:schemeClr val="bg1"/>
                          </a:solidFill>
                          <a:latin typeface="Montserrat"/>
                          <a:cs typeface="Montserrat"/>
                        </a:rPr>
                        <a:t>Sociable</a:t>
                      </a:r>
                    </a:p>
                  </a:txBody>
                  <a:tcPr marL="121920" marR="121920" marT="60960" marB="60960"/>
                </a:tc>
                <a:tc>
                  <a:txBody>
                    <a:bodyPr/>
                    <a:lstStyle/>
                    <a:p>
                      <a:r>
                        <a:rPr lang="en-GB" sz="2100" b="1" dirty="0">
                          <a:solidFill>
                            <a:schemeClr val="bg1"/>
                          </a:solidFill>
                          <a:latin typeface="Montserrat"/>
                          <a:cs typeface="Montserrat"/>
                        </a:rPr>
                        <a:t>Persuasive</a:t>
                      </a:r>
                    </a:p>
                  </a:txBody>
                  <a:tcPr marL="121920" marR="121920" marT="60960" marB="60960"/>
                </a:tc>
                <a:tc>
                  <a:txBody>
                    <a:bodyPr/>
                    <a:lstStyle/>
                    <a:p>
                      <a:r>
                        <a:rPr lang="en-GB" sz="2100" b="1" dirty="0">
                          <a:solidFill>
                            <a:schemeClr val="bg1"/>
                          </a:solidFill>
                          <a:latin typeface="Montserrat"/>
                          <a:cs typeface="Montserrat"/>
                        </a:rPr>
                        <a:t>Stubborn</a:t>
                      </a:r>
                    </a:p>
                  </a:txBody>
                  <a:tcPr marL="121920" marR="121920" marT="60960" marB="60960"/>
                </a:tc>
                <a:tc>
                  <a:txBody>
                    <a:bodyPr/>
                    <a:lstStyle/>
                    <a:p>
                      <a:r>
                        <a:rPr lang="en-GB" sz="2100" b="1" dirty="0">
                          <a:solidFill>
                            <a:schemeClr val="bg1"/>
                          </a:solidFill>
                          <a:latin typeface="Montserrat"/>
                          <a:cs typeface="Montserrat"/>
                        </a:rPr>
                        <a:t>Organised</a:t>
                      </a:r>
                    </a:p>
                  </a:txBody>
                  <a:tcPr marL="121920" marR="121920" marT="60960" marB="60960"/>
                </a:tc>
                <a:extLst>
                  <a:ext uri="{0D108BD9-81ED-4DB2-BD59-A6C34878D82A}">
                    <a16:rowId xmlns:a16="http://schemas.microsoft.com/office/drawing/2014/main" xmlns="" val="10003"/>
                  </a:ext>
                </a:extLst>
              </a:tr>
              <a:tr h="447040">
                <a:tc>
                  <a:txBody>
                    <a:bodyPr/>
                    <a:lstStyle/>
                    <a:p>
                      <a:r>
                        <a:rPr lang="en-GB" sz="2100" b="1" dirty="0">
                          <a:solidFill>
                            <a:schemeClr val="bg1"/>
                          </a:solidFill>
                          <a:latin typeface="Montserrat"/>
                          <a:cs typeface="Montserrat"/>
                        </a:rPr>
                        <a:t>Promoter</a:t>
                      </a:r>
                    </a:p>
                  </a:txBody>
                  <a:tcPr marL="121920" marR="121920" marT="60960" marB="60960"/>
                </a:tc>
                <a:tc>
                  <a:txBody>
                    <a:bodyPr/>
                    <a:lstStyle/>
                    <a:p>
                      <a:r>
                        <a:rPr lang="en-GB" sz="2100" b="1" dirty="0">
                          <a:solidFill>
                            <a:schemeClr val="bg1"/>
                          </a:solidFill>
                          <a:latin typeface="Montserrat"/>
                          <a:cs typeface="Montserrat"/>
                        </a:rPr>
                        <a:t>Flexible</a:t>
                      </a:r>
                    </a:p>
                  </a:txBody>
                  <a:tcPr marL="121920" marR="121920" marT="60960" marB="60960"/>
                </a:tc>
                <a:tc>
                  <a:txBody>
                    <a:bodyPr/>
                    <a:lstStyle/>
                    <a:p>
                      <a:r>
                        <a:rPr lang="en-GB" sz="2100" b="1" dirty="0">
                          <a:solidFill>
                            <a:schemeClr val="bg1"/>
                          </a:solidFill>
                          <a:latin typeface="Montserrat"/>
                          <a:cs typeface="Montserrat"/>
                        </a:rPr>
                        <a:t>Dedicated</a:t>
                      </a:r>
                    </a:p>
                  </a:txBody>
                  <a:tcPr marL="121920" marR="121920" marT="60960" marB="60960"/>
                </a:tc>
                <a:tc>
                  <a:txBody>
                    <a:bodyPr/>
                    <a:lstStyle/>
                    <a:p>
                      <a:r>
                        <a:rPr lang="en-GB" sz="2100" b="1" dirty="0">
                          <a:solidFill>
                            <a:schemeClr val="bg1"/>
                          </a:solidFill>
                          <a:latin typeface="Montserrat"/>
                          <a:cs typeface="Montserrat"/>
                        </a:rPr>
                        <a:t>Cynical</a:t>
                      </a:r>
                    </a:p>
                  </a:txBody>
                  <a:tcPr marL="121920" marR="121920" marT="60960" marB="60960"/>
                </a:tc>
                <a:extLst>
                  <a:ext uri="{0D108BD9-81ED-4DB2-BD59-A6C34878D82A}">
                    <a16:rowId xmlns:a16="http://schemas.microsoft.com/office/drawing/2014/main" xmlns="" val="10004"/>
                  </a:ext>
                </a:extLst>
              </a:tr>
              <a:tr h="447040">
                <a:tc>
                  <a:txBody>
                    <a:bodyPr/>
                    <a:lstStyle/>
                    <a:p>
                      <a:r>
                        <a:rPr lang="en-GB" sz="2100" b="1" dirty="0">
                          <a:solidFill>
                            <a:schemeClr val="bg1"/>
                          </a:solidFill>
                          <a:latin typeface="Montserrat"/>
                          <a:cs typeface="Montserrat"/>
                        </a:rPr>
                        <a:t>Consistent</a:t>
                      </a:r>
                    </a:p>
                  </a:txBody>
                  <a:tcPr marL="121920" marR="121920" marT="60960" marB="60960"/>
                </a:tc>
                <a:tc>
                  <a:txBody>
                    <a:bodyPr/>
                    <a:lstStyle/>
                    <a:p>
                      <a:r>
                        <a:rPr lang="en-GB" sz="2100" b="1" dirty="0">
                          <a:solidFill>
                            <a:schemeClr val="bg1"/>
                          </a:solidFill>
                          <a:latin typeface="Montserrat"/>
                          <a:cs typeface="Montserrat"/>
                        </a:rPr>
                        <a:t>Open-minded</a:t>
                      </a:r>
                    </a:p>
                  </a:txBody>
                  <a:tcPr marL="121920" marR="121920" marT="60960" marB="60960"/>
                </a:tc>
                <a:tc>
                  <a:txBody>
                    <a:bodyPr/>
                    <a:lstStyle/>
                    <a:p>
                      <a:r>
                        <a:rPr lang="en-GB" sz="2100" b="1" dirty="0">
                          <a:solidFill>
                            <a:schemeClr val="bg1"/>
                          </a:solidFill>
                          <a:latin typeface="Montserrat"/>
                          <a:cs typeface="Montserrat"/>
                        </a:rPr>
                        <a:t>Confident</a:t>
                      </a:r>
                    </a:p>
                  </a:txBody>
                  <a:tcPr marL="121920" marR="121920" marT="60960" marB="60960"/>
                </a:tc>
                <a:tc>
                  <a:txBody>
                    <a:bodyPr/>
                    <a:lstStyle/>
                    <a:p>
                      <a:r>
                        <a:rPr lang="en-GB" sz="2100" b="1" dirty="0">
                          <a:solidFill>
                            <a:schemeClr val="bg1"/>
                          </a:solidFill>
                          <a:latin typeface="Montserrat"/>
                          <a:cs typeface="Montserrat"/>
                        </a:rPr>
                        <a:t>Energetic</a:t>
                      </a:r>
                    </a:p>
                  </a:txBody>
                  <a:tcPr marL="121920" marR="121920" marT="60960" marB="60960"/>
                </a:tc>
                <a:extLst>
                  <a:ext uri="{0D108BD9-81ED-4DB2-BD59-A6C34878D82A}">
                    <a16:rowId xmlns:a16="http://schemas.microsoft.com/office/drawing/2014/main" xmlns="" val="10005"/>
                  </a:ext>
                </a:extLst>
              </a:tr>
              <a:tr h="447040">
                <a:tc>
                  <a:txBody>
                    <a:bodyPr/>
                    <a:lstStyle/>
                    <a:p>
                      <a:r>
                        <a:rPr lang="en-GB" sz="2100" b="1" dirty="0">
                          <a:solidFill>
                            <a:schemeClr val="bg1"/>
                          </a:solidFill>
                          <a:latin typeface="Montserrat"/>
                          <a:cs typeface="Montserrat"/>
                        </a:rPr>
                        <a:t>Methodical</a:t>
                      </a:r>
                    </a:p>
                  </a:txBody>
                  <a:tcPr marL="121920" marR="121920" marT="60960" marB="60960"/>
                </a:tc>
                <a:tc>
                  <a:txBody>
                    <a:bodyPr/>
                    <a:lstStyle/>
                    <a:p>
                      <a:r>
                        <a:rPr lang="en-GB" sz="2100" b="1" dirty="0">
                          <a:solidFill>
                            <a:schemeClr val="bg1"/>
                          </a:solidFill>
                          <a:latin typeface="Montserrat"/>
                          <a:cs typeface="Montserrat"/>
                        </a:rPr>
                        <a:t>Team-worker</a:t>
                      </a:r>
                    </a:p>
                  </a:txBody>
                  <a:tcPr marL="121920" marR="121920" marT="60960" marB="60960"/>
                </a:tc>
                <a:tc>
                  <a:txBody>
                    <a:bodyPr/>
                    <a:lstStyle/>
                    <a:p>
                      <a:r>
                        <a:rPr lang="en-GB" sz="2100" b="1" dirty="0">
                          <a:solidFill>
                            <a:schemeClr val="bg1"/>
                          </a:solidFill>
                          <a:latin typeface="Montserrat"/>
                          <a:cs typeface="Montserrat"/>
                        </a:rPr>
                        <a:t>Uncertain</a:t>
                      </a:r>
                    </a:p>
                  </a:txBody>
                  <a:tcPr marL="121920" marR="121920" marT="60960" marB="60960"/>
                </a:tc>
                <a:tc>
                  <a:txBody>
                    <a:bodyPr/>
                    <a:lstStyle/>
                    <a:p>
                      <a:r>
                        <a:rPr lang="en-GB" sz="2100" b="1" dirty="0">
                          <a:solidFill>
                            <a:schemeClr val="bg1"/>
                          </a:solidFill>
                          <a:latin typeface="Montserrat"/>
                          <a:cs typeface="Montserrat"/>
                        </a:rPr>
                        <a:t>Focused</a:t>
                      </a:r>
                    </a:p>
                  </a:txBody>
                  <a:tcPr marL="121920" marR="121920" marT="60960" marB="60960"/>
                </a:tc>
                <a:extLst>
                  <a:ext uri="{0D108BD9-81ED-4DB2-BD59-A6C34878D82A}">
                    <a16:rowId xmlns:a16="http://schemas.microsoft.com/office/drawing/2014/main" xmlns="" val="10006"/>
                  </a:ext>
                </a:extLst>
              </a:tr>
              <a:tr h="447040">
                <a:tc>
                  <a:txBody>
                    <a:bodyPr/>
                    <a:lstStyle/>
                    <a:p>
                      <a:r>
                        <a:rPr lang="en-GB" sz="2100" b="1" dirty="0">
                          <a:solidFill>
                            <a:schemeClr val="bg1"/>
                          </a:solidFill>
                          <a:latin typeface="Montserrat"/>
                          <a:cs typeface="Montserrat"/>
                        </a:rPr>
                        <a:t>Impulsive</a:t>
                      </a:r>
                    </a:p>
                  </a:txBody>
                  <a:tcPr marL="121920" marR="121920" marT="60960" marB="60960"/>
                </a:tc>
                <a:tc>
                  <a:txBody>
                    <a:bodyPr/>
                    <a:lstStyle/>
                    <a:p>
                      <a:r>
                        <a:rPr lang="en-GB" sz="2100" b="1" dirty="0">
                          <a:solidFill>
                            <a:schemeClr val="bg1"/>
                          </a:solidFill>
                          <a:latin typeface="Montserrat"/>
                          <a:cs typeface="Montserrat"/>
                        </a:rPr>
                        <a:t>Friendly</a:t>
                      </a:r>
                    </a:p>
                  </a:txBody>
                  <a:tcPr marL="121920" marR="121920" marT="60960" marB="60960"/>
                </a:tc>
                <a:tc>
                  <a:txBody>
                    <a:bodyPr/>
                    <a:lstStyle/>
                    <a:p>
                      <a:r>
                        <a:rPr lang="en-GB" sz="2100" b="1" dirty="0">
                          <a:solidFill>
                            <a:schemeClr val="bg1"/>
                          </a:solidFill>
                          <a:latin typeface="Montserrat"/>
                          <a:cs typeface="Montserrat"/>
                        </a:rPr>
                        <a:t>Self-starter</a:t>
                      </a:r>
                    </a:p>
                  </a:txBody>
                  <a:tcPr marL="121920" marR="121920" marT="60960" marB="60960"/>
                </a:tc>
                <a:tc>
                  <a:txBody>
                    <a:bodyPr/>
                    <a:lstStyle/>
                    <a:p>
                      <a:r>
                        <a:rPr lang="en-GB" sz="2100" b="1" dirty="0">
                          <a:solidFill>
                            <a:schemeClr val="bg1"/>
                          </a:solidFill>
                          <a:latin typeface="Montserrat"/>
                          <a:cs typeface="Montserrat"/>
                        </a:rPr>
                        <a:t>Steady</a:t>
                      </a:r>
                    </a:p>
                  </a:txBody>
                  <a:tcPr marL="121920" marR="121920" marT="60960" marB="60960"/>
                </a:tc>
                <a:extLst>
                  <a:ext uri="{0D108BD9-81ED-4DB2-BD59-A6C34878D82A}">
                    <a16:rowId xmlns:a16="http://schemas.microsoft.com/office/drawing/2014/main" xmlns="" val="10007"/>
                  </a:ext>
                </a:extLst>
              </a:tr>
              <a:tr h="447040">
                <a:tc>
                  <a:txBody>
                    <a:bodyPr/>
                    <a:lstStyle/>
                    <a:p>
                      <a:r>
                        <a:rPr lang="en-GB" sz="2100" b="1" dirty="0">
                          <a:solidFill>
                            <a:schemeClr val="bg1"/>
                          </a:solidFill>
                          <a:latin typeface="Montserrat"/>
                          <a:cs typeface="Montserrat"/>
                        </a:rPr>
                        <a:t>Indecisive</a:t>
                      </a:r>
                    </a:p>
                  </a:txBody>
                  <a:tcPr marL="121920" marR="121920" marT="60960" marB="60960"/>
                </a:tc>
                <a:tc>
                  <a:txBody>
                    <a:bodyPr/>
                    <a:lstStyle/>
                    <a:p>
                      <a:r>
                        <a:rPr lang="en-GB" sz="2100" b="1" dirty="0">
                          <a:solidFill>
                            <a:schemeClr val="bg1"/>
                          </a:solidFill>
                          <a:latin typeface="Montserrat"/>
                          <a:cs typeface="Montserrat"/>
                        </a:rPr>
                        <a:t>Shy</a:t>
                      </a:r>
                    </a:p>
                  </a:txBody>
                  <a:tcPr marL="121920" marR="121920" marT="60960" marB="60960"/>
                </a:tc>
                <a:tc>
                  <a:txBody>
                    <a:bodyPr/>
                    <a:lstStyle/>
                    <a:p>
                      <a:r>
                        <a:rPr lang="en-GB" sz="2100" b="1" dirty="0">
                          <a:solidFill>
                            <a:schemeClr val="bg1"/>
                          </a:solidFill>
                          <a:latin typeface="Montserrat"/>
                          <a:cs typeface="Montserrat"/>
                        </a:rPr>
                        <a:t>Persistent</a:t>
                      </a:r>
                    </a:p>
                  </a:txBody>
                  <a:tcPr marL="121920" marR="121920" marT="60960" marB="60960"/>
                </a:tc>
                <a:tc>
                  <a:txBody>
                    <a:bodyPr/>
                    <a:lstStyle/>
                    <a:p>
                      <a:r>
                        <a:rPr lang="en-GB" sz="2100" b="1" dirty="0">
                          <a:solidFill>
                            <a:schemeClr val="bg1"/>
                          </a:solidFill>
                          <a:latin typeface="Montserrat"/>
                          <a:cs typeface="Montserrat"/>
                        </a:rPr>
                        <a:t>Dependent</a:t>
                      </a:r>
                    </a:p>
                  </a:txBody>
                  <a:tcPr marL="121920" marR="121920" marT="60960" marB="60960"/>
                </a:tc>
                <a:extLst>
                  <a:ext uri="{0D108BD9-81ED-4DB2-BD59-A6C34878D82A}">
                    <a16:rowId xmlns:a16="http://schemas.microsoft.com/office/drawing/2014/main" xmlns="" val="10008"/>
                  </a:ext>
                </a:extLst>
              </a:tr>
              <a:tr h="447040">
                <a:tc>
                  <a:txBody>
                    <a:bodyPr/>
                    <a:lstStyle/>
                    <a:p>
                      <a:r>
                        <a:rPr lang="en-GB" sz="2100" b="1" dirty="0">
                          <a:solidFill>
                            <a:schemeClr val="bg1"/>
                          </a:solidFill>
                          <a:latin typeface="Montserrat"/>
                          <a:cs typeface="Montserrat"/>
                        </a:rPr>
                        <a:t>Competitive</a:t>
                      </a:r>
                    </a:p>
                  </a:txBody>
                  <a:tcPr marL="121920" marR="121920" marT="60960" marB="60960"/>
                </a:tc>
                <a:tc>
                  <a:txBody>
                    <a:bodyPr/>
                    <a:lstStyle/>
                    <a:p>
                      <a:r>
                        <a:rPr lang="en-GB" sz="2100" b="1" dirty="0">
                          <a:solidFill>
                            <a:schemeClr val="bg1"/>
                          </a:solidFill>
                          <a:latin typeface="Montserrat"/>
                          <a:cs typeface="Montserrat"/>
                        </a:rPr>
                        <a:t>Reflective</a:t>
                      </a:r>
                    </a:p>
                  </a:txBody>
                  <a:tcPr marL="121920" marR="121920" marT="60960" marB="60960"/>
                </a:tc>
                <a:tc>
                  <a:txBody>
                    <a:bodyPr/>
                    <a:lstStyle/>
                    <a:p>
                      <a:r>
                        <a:rPr lang="en-GB" sz="2100" b="1" dirty="0">
                          <a:solidFill>
                            <a:schemeClr val="bg1"/>
                          </a:solidFill>
                          <a:latin typeface="Montserrat"/>
                          <a:cs typeface="Montserrat"/>
                        </a:rPr>
                        <a:t>Creative</a:t>
                      </a:r>
                    </a:p>
                  </a:txBody>
                  <a:tcPr marL="121920" marR="121920" marT="60960" marB="60960"/>
                </a:tc>
                <a:tc>
                  <a:txBody>
                    <a:bodyPr/>
                    <a:lstStyle/>
                    <a:p>
                      <a:r>
                        <a:rPr lang="en-GB" sz="2100" b="1" dirty="0">
                          <a:solidFill>
                            <a:schemeClr val="bg1"/>
                          </a:solidFill>
                          <a:latin typeface="Montserrat"/>
                          <a:cs typeface="Montserrat"/>
                        </a:rPr>
                        <a:t>Instinctive</a:t>
                      </a:r>
                    </a:p>
                  </a:txBody>
                  <a:tcPr marL="121920" marR="121920" marT="60960" marB="60960"/>
                </a:tc>
                <a:extLst>
                  <a:ext uri="{0D108BD9-81ED-4DB2-BD59-A6C34878D82A}">
                    <a16:rowId xmlns:a16="http://schemas.microsoft.com/office/drawing/2014/main" xmlns="" val="10009"/>
                  </a:ext>
                </a:extLst>
              </a:tr>
              <a:tr h="447040">
                <a:tc>
                  <a:txBody>
                    <a:bodyPr/>
                    <a:lstStyle/>
                    <a:p>
                      <a:r>
                        <a:rPr lang="en-GB" sz="2100" b="1" dirty="0">
                          <a:solidFill>
                            <a:schemeClr val="bg1"/>
                          </a:solidFill>
                          <a:latin typeface="Montserrat"/>
                          <a:cs typeface="Montserrat"/>
                        </a:rPr>
                        <a:t>Pessimistic</a:t>
                      </a:r>
                    </a:p>
                  </a:txBody>
                  <a:tcPr marL="121920" marR="121920" marT="60960" marB="6096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100" b="1" dirty="0">
                          <a:solidFill>
                            <a:schemeClr val="bg1"/>
                          </a:solidFill>
                          <a:latin typeface="Montserrat"/>
                          <a:cs typeface="Montserrat"/>
                        </a:rPr>
                        <a:t>Networker</a:t>
                      </a:r>
                    </a:p>
                  </a:txBody>
                  <a:tcPr marL="121920" marR="121920" marT="60960" marB="60960"/>
                </a:tc>
                <a:tc>
                  <a:txBody>
                    <a:bodyPr/>
                    <a:lstStyle/>
                    <a:p>
                      <a:r>
                        <a:rPr lang="en-GB" sz="2100" b="1" dirty="0">
                          <a:solidFill>
                            <a:schemeClr val="bg1"/>
                          </a:solidFill>
                          <a:latin typeface="Montserrat"/>
                          <a:cs typeface="Montserrat"/>
                        </a:rPr>
                        <a:t>Achiever</a:t>
                      </a:r>
                    </a:p>
                  </a:txBody>
                  <a:tcPr marL="121920" marR="121920" marT="60960" marB="60960"/>
                </a:tc>
                <a:tc>
                  <a:txBody>
                    <a:bodyPr/>
                    <a:lstStyle/>
                    <a:p>
                      <a:r>
                        <a:rPr lang="en-GB" sz="2100" b="1" dirty="0">
                          <a:solidFill>
                            <a:schemeClr val="bg1"/>
                          </a:solidFill>
                          <a:latin typeface="Montserrat"/>
                          <a:cs typeface="Montserrat"/>
                        </a:rPr>
                        <a:t>Leader</a:t>
                      </a:r>
                    </a:p>
                  </a:txBody>
                  <a:tcPr marL="121920" marR="121920" marT="60960" marB="60960"/>
                </a:tc>
                <a:extLst>
                  <a:ext uri="{0D108BD9-81ED-4DB2-BD59-A6C34878D82A}">
                    <a16:rowId xmlns:a16="http://schemas.microsoft.com/office/drawing/2014/main" xmlns="" val="10010"/>
                  </a:ext>
                </a:extLst>
              </a:tr>
              <a:tr h="109103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100" b="1" dirty="0">
                          <a:solidFill>
                            <a:schemeClr val="bg1"/>
                          </a:solidFill>
                          <a:latin typeface="Montserrat"/>
                          <a:cs typeface="Montserrat"/>
                        </a:rPr>
                        <a:t>Lazy</a:t>
                      </a:r>
                    </a:p>
                    <a:p>
                      <a:endParaRPr lang="en-GB" sz="2100" b="1" dirty="0">
                        <a:solidFill>
                          <a:schemeClr val="bg1"/>
                        </a:solidFill>
                        <a:latin typeface="Montserrat"/>
                        <a:cs typeface="Montserrat"/>
                      </a:endParaRPr>
                    </a:p>
                  </a:txBody>
                  <a:tcPr marL="121920" marR="121920" marT="60960" marB="6096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100" b="1" dirty="0">
                          <a:solidFill>
                            <a:schemeClr val="bg1"/>
                          </a:solidFill>
                          <a:latin typeface="Montserrat"/>
                          <a:cs typeface="Montserrat"/>
                        </a:rPr>
                        <a:t>Caring</a:t>
                      </a:r>
                    </a:p>
                    <a:p>
                      <a:endParaRPr lang="en-GB" sz="2100" b="1" dirty="0">
                        <a:solidFill>
                          <a:schemeClr val="bg1"/>
                        </a:solidFill>
                        <a:latin typeface="Montserrat"/>
                        <a:cs typeface="Montserrat"/>
                      </a:endParaRPr>
                    </a:p>
                  </a:txBody>
                  <a:tcPr marL="121920" marR="121920" marT="60960" marB="6096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100" b="1" dirty="0">
                          <a:solidFill>
                            <a:schemeClr val="bg1"/>
                          </a:solidFill>
                          <a:latin typeface="Montserrat"/>
                          <a:cs typeface="Montserrat"/>
                        </a:rPr>
                        <a:t>Communicative</a:t>
                      </a:r>
                    </a:p>
                    <a:p>
                      <a:endParaRPr lang="en-GB" sz="2100" b="1" dirty="0">
                        <a:solidFill>
                          <a:schemeClr val="bg1"/>
                        </a:solidFill>
                        <a:latin typeface="Montserrat"/>
                        <a:cs typeface="Montserrat"/>
                      </a:endParaRPr>
                    </a:p>
                  </a:txBody>
                  <a:tcPr marL="121920" marR="121920" marT="60960" marB="6096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100" b="1" dirty="0">
                          <a:solidFill>
                            <a:schemeClr val="bg1"/>
                          </a:solidFill>
                          <a:latin typeface="Montserrat"/>
                          <a:cs typeface="Montserrat"/>
                        </a:rPr>
                        <a:t>Abrasive</a:t>
                      </a:r>
                    </a:p>
                    <a:p>
                      <a:endParaRPr lang="en-GB" sz="2100" b="1" dirty="0">
                        <a:solidFill>
                          <a:schemeClr val="bg1"/>
                        </a:solidFill>
                        <a:latin typeface="Montserrat"/>
                        <a:cs typeface="Montserrat"/>
                      </a:endParaRPr>
                    </a:p>
                  </a:txBody>
                  <a:tcPr marL="121920" marR="121920" marT="60960" marB="60960"/>
                </a:tc>
                <a:extLst>
                  <a:ext uri="{0D108BD9-81ED-4DB2-BD59-A6C34878D82A}">
                    <a16:rowId xmlns:a16="http://schemas.microsoft.com/office/drawing/2014/main" xmlns="" val="10011"/>
                  </a:ext>
                </a:extLst>
              </a:tr>
            </a:tbl>
          </a:graphicData>
        </a:graphic>
      </p:graphicFrame>
    </p:spTree>
    <p:extLst>
      <p:ext uri="{BB962C8B-B14F-4D97-AF65-F5344CB8AC3E}">
        <p14:creationId xmlns:p14="http://schemas.microsoft.com/office/powerpoint/2010/main" val="1084043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4064000" cy="3402623"/>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063997" y="3402624"/>
            <a:ext cx="4064000" cy="3455376"/>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4064000" y="0"/>
            <a:ext cx="4064000" cy="3402623"/>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0" y="3402622"/>
            <a:ext cx="4064000" cy="3455377"/>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8128000" y="3402622"/>
            <a:ext cx="4064000" cy="3455377"/>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8127999" y="0"/>
            <a:ext cx="4064001" cy="3402621"/>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6270" y="1113309"/>
            <a:ext cx="3271460" cy="740336"/>
          </a:xfrm>
          <a:prstGeom prst="rect">
            <a:avLst/>
          </a:prstGeom>
        </p:spPr>
      </p:pic>
      <p:pic>
        <p:nvPicPr>
          <p:cNvPr id="14" name="Picture 1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36807" y="1085084"/>
            <a:ext cx="3118383" cy="922977"/>
          </a:xfrm>
          <a:prstGeom prst="rect">
            <a:avLst/>
          </a:prstGeom>
        </p:spPr>
      </p:pic>
      <p:pic>
        <p:nvPicPr>
          <p:cNvPr id="15" name="Picture 1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786325" y="1188947"/>
            <a:ext cx="2757976" cy="664698"/>
          </a:xfrm>
          <a:prstGeom prst="rect">
            <a:avLst/>
          </a:prstGeom>
        </p:spPr>
      </p:pic>
      <p:pic>
        <p:nvPicPr>
          <p:cNvPr id="16" name="Picture 1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672589" y="4859358"/>
            <a:ext cx="2974819" cy="929631"/>
          </a:xfrm>
          <a:prstGeom prst="rect">
            <a:avLst/>
          </a:prstGeom>
        </p:spPr>
      </p:pic>
      <p:pic>
        <p:nvPicPr>
          <p:cNvPr id="17" name="Picture 1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649324" y="4772943"/>
            <a:ext cx="2839247" cy="1177727"/>
          </a:xfrm>
          <a:prstGeom prst="rect">
            <a:avLst/>
          </a:prstGeom>
        </p:spPr>
      </p:pic>
      <p:pic>
        <p:nvPicPr>
          <p:cNvPr id="18" name="Picture 1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61214" y="4975291"/>
            <a:ext cx="2481666" cy="768561"/>
          </a:xfrm>
          <a:prstGeom prst="rect">
            <a:avLst/>
          </a:prstGeom>
        </p:spPr>
      </p:pic>
      <p:sp>
        <p:nvSpPr>
          <p:cNvPr id="19" name="Rectangle 18"/>
          <p:cNvSpPr/>
          <p:nvPr/>
        </p:nvSpPr>
        <p:spPr>
          <a:xfrm>
            <a:off x="0" y="3015574"/>
            <a:ext cx="12192000" cy="7846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3010531"/>
            <a:ext cx="12192000" cy="738664"/>
          </a:xfrm>
          <a:prstGeom prst="rect">
            <a:avLst/>
          </a:prstGeom>
          <a:noFill/>
        </p:spPr>
        <p:txBody>
          <a:bodyPr wrap="square" rtlCol="0">
            <a:spAutoFit/>
          </a:bodyPr>
          <a:lstStyle/>
          <a:p>
            <a:pPr algn="ctr"/>
            <a:r>
              <a:rPr lang="en-GB" sz="4200" b="1" dirty="0">
                <a:latin typeface="Montserrat" panose="00000500000000000000" pitchFamily="50" charset="0"/>
              </a:rPr>
              <a:t>SOCIAL MEDIA</a:t>
            </a:r>
          </a:p>
        </p:txBody>
      </p:sp>
    </p:spTree>
    <p:extLst>
      <p:ext uri="{BB962C8B-B14F-4D97-AF65-F5344CB8AC3E}">
        <p14:creationId xmlns:p14="http://schemas.microsoft.com/office/powerpoint/2010/main" val="2412923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solidFill>
            <a:srgbClr val="5482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0" y="1692982"/>
            <a:ext cx="12192000" cy="3482334"/>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Content Placeholder 2"/>
          <p:cNvSpPr txBox="1">
            <a:spLocks/>
          </p:cNvSpPr>
          <p:nvPr/>
        </p:nvSpPr>
        <p:spPr>
          <a:xfrm>
            <a:off x="257383" y="2747888"/>
            <a:ext cx="11441282" cy="16599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4400" dirty="0">
                <a:solidFill>
                  <a:schemeClr val="bg1"/>
                </a:solidFill>
              </a:rPr>
              <a:t>If it’s </a:t>
            </a:r>
            <a:r>
              <a:rPr lang="en-GB" sz="4400" b="1" dirty="0">
                <a:solidFill>
                  <a:schemeClr val="bg1"/>
                </a:solidFill>
              </a:rPr>
              <a:t>public</a:t>
            </a:r>
            <a:r>
              <a:rPr lang="en-GB" sz="4400" dirty="0">
                <a:solidFill>
                  <a:schemeClr val="bg1"/>
                </a:solidFill>
              </a:rPr>
              <a:t>,</a:t>
            </a:r>
          </a:p>
          <a:p>
            <a:pPr marL="0" indent="0" algn="ctr">
              <a:buNone/>
            </a:pPr>
            <a:r>
              <a:rPr lang="en-GB" sz="4400" dirty="0">
                <a:solidFill>
                  <a:schemeClr val="bg1"/>
                </a:solidFill>
              </a:rPr>
              <a:t>it’s part of your </a:t>
            </a:r>
            <a:r>
              <a:rPr lang="en-GB" sz="4400" b="1" dirty="0">
                <a:solidFill>
                  <a:schemeClr val="bg1"/>
                </a:solidFill>
              </a:rPr>
              <a:t>professional image</a:t>
            </a:r>
          </a:p>
        </p:txBody>
      </p:sp>
    </p:spTree>
    <p:extLst>
      <p:ext uri="{BB962C8B-B14F-4D97-AF65-F5344CB8AC3E}">
        <p14:creationId xmlns:p14="http://schemas.microsoft.com/office/powerpoint/2010/main" val="4128345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 y="0"/>
            <a:ext cx="12192003"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0" y="1683557"/>
            <a:ext cx="12192000" cy="20055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838200" y="2182827"/>
            <a:ext cx="10515600" cy="1198562"/>
          </a:xfrm>
        </p:spPr>
        <p:txBody>
          <a:bodyPr>
            <a:normAutofit fontScale="85000" lnSpcReduction="10000"/>
          </a:bodyPr>
          <a:lstStyle/>
          <a:p>
            <a:pPr marL="0" indent="0" algn="ctr">
              <a:buNone/>
            </a:pPr>
            <a:r>
              <a:rPr lang="en-GB" sz="3600" b="1" i="1" dirty="0">
                <a:solidFill>
                  <a:schemeClr val="bg1"/>
                </a:solidFill>
              </a:rPr>
              <a:t>What social media platforms do you use (or not use) &amp; why?</a:t>
            </a:r>
          </a:p>
          <a:p>
            <a:pPr marL="0" indent="0" algn="ctr">
              <a:buNone/>
            </a:pPr>
            <a:r>
              <a:rPr lang="en-GB" dirty="0">
                <a:solidFill>
                  <a:schemeClr val="bg1"/>
                </a:solidFill>
              </a:rPr>
              <a:t>Group discussion – consider personal and professional uses</a:t>
            </a:r>
          </a:p>
          <a:p>
            <a:pPr marL="0" indent="0" algn="ctr">
              <a:buNone/>
            </a:pPr>
            <a:endParaRPr lang="en-GB" sz="3600" b="1" i="1" dirty="0">
              <a:solidFill>
                <a:schemeClr val="bg1"/>
              </a:solidFill>
            </a:endParaRPr>
          </a:p>
        </p:txBody>
      </p:sp>
      <p:sp>
        <p:nvSpPr>
          <p:cNvPr id="7" name="Rectangle 6"/>
          <p:cNvSpPr/>
          <p:nvPr/>
        </p:nvSpPr>
        <p:spPr>
          <a:xfrm>
            <a:off x="0" y="3669489"/>
            <a:ext cx="12192000" cy="1998302"/>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8890" y="3995529"/>
            <a:ext cx="1368018" cy="1368018"/>
          </a:xfrm>
          <a:prstGeom prst="rect">
            <a:avLst/>
          </a:prstGeom>
          <a:effectLst>
            <a:outerShdw blurRad="50800" dist="38100" dir="2700000" algn="tl" rotWithShape="0">
              <a:prstClr val="black">
                <a:alpha val="40000"/>
              </a:prstClr>
            </a:outerShdw>
          </a:effectLst>
        </p:spPr>
      </p:pic>
      <p:pic>
        <p:nvPicPr>
          <p:cNvPr id="9" name="Picture 8"/>
          <p:cNvPicPr>
            <a:picLocks noChangeAspect="1"/>
          </p:cNvPicPr>
          <p:nvPr/>
        </p:nvPicPr>
        <p:blipFill rotWithShape="1">
          <a:blip r:embed="rId4" cstate="print">
            <a:extLst>
              <a:ext uri="{28A0092B-C50C-407E-A947-70E740481C1C}">
                <a14:useLocalDpi xmlns:a14="http://schemas.microsoft.com/office/drawing/2010/main" val="0"/>
              </a:ext>
            </a:extLst>
          </a:blip>
          <a:srcRect l="20999" r="20736"/>
          <a:stretch/>
        </p:blipFill>
        <p:spPr>
          <a:xfrm>
            <a:off x="2268327" y="3908561"/>
            <a:ext cx="1815697" cy="1636052"/>
          </a:xfrm>
          <a:prstGeom prst="rect">
            <a:avLst/>
          </a:prstGeom>
          <a:effectLst>
            <a:outerShdw blurRad="50800" dist="38100" dir="2700000" algn="tl" rotWithShape="0">
              <a:prstClr val="black">
                <a:alpha val="40000"/>
              </a:prstClr>
            </a:outerShdw>
          </a:effectLst>
        </p:spPr>
      </p:pic>
      <p:pic>
        <p:nvPicPr>
          <p:cNvPr id="10" name="Picture 9"/>
          <p:cNvPicPr>
            <a:picLocks noChangeAspect="1"/>
          </p:cNvPicPr>
          <p:nvPr/>
        </p:nvPicPr>
        <p:blipFill rotWithShape="1">
          <a:blip r:embed="rId5" cstate="print">
            <a:extLst>
              <a:ext uri="{28A0092B-C50C-407E-A947-70E740481C1C}">
                <a14:useLocalDpi xmlns:a14="http://schemas.microsoft.com/office/drawing/2010/main" val="0"/>
              </a:ext>
            </a:extLst>
          </a:blip>
          <a:srcRect l="69272" r="972" b="6788"/>
          <a:stretch/>
        </p:blipFill>
        <p:spPr>
          <a:xfrm>
            <a:off x="4318476" y="3908561"/>
            <a:ext cx="1552930" cy="1520158"/>
          </a:xfrm>
          <a:prstGeom prst="rect">
            <a:avLst/>
          </a:prstGeom>
          <a:effectLst>
            <a:outerShdw blurRad="50800" dist="38100" dir="2700000" algn="tl" rotWithShape="0">
              <a:prstClr val="black">
                <a:alpha val="40000"/>
              </a:prstClr>
            </a:outerShdw>
          </a:effectLst>
        </p:spPr>
      </p:pic>
      <p:pic>
        <p:nvPicPr>
          <p:cNvPr id="11" name="Picture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180625" y="4011977"/>
            <a:ext cx="1495572" cy="1438538"/>
          </a:xfrm>
          <a:prstGeom prst="rect">
            <a:avLst/>
          </a:prstGeom>
          <a:effectLst>
            <a:outerShdw blurRad="50800" dist="38100" dir="2700000" algn="tl" rotWithShape="0">
              <a:prstClr val="black">
                <a:alpha val="40000"/>
              </a:prstClr>
            </a:outerShdw>
          </a:effectLst>
        </p:spPr>
      </p:pic>
      <p:pic>
        <p:nvPicPr>
          <p:cNvPr id="12" name="Picture 1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105858" y="4060822"/>
            <a:ext cx="1848112" cy="1237431"/>
          </a:xfrm>
          <a:prstGeom prst="rect">
            <a:avLst/>
          </a:prstGeom>
          <a:effectLst>
            <a:outerShdw blurRad="50800" dist="38100" dir="2700000" algn="tl" rotWithShape="0">
              <a:prstClr val="black">
                <a:alpha val="40000"/>
              </a:prstClr>
            </a:outerShdw>
          </a:effectLst>
        </p:spPr>
      </p:pic>
      <p:pic>
        <p:nvPicPr>
          <p:cNvPr id="13" name="Picture 1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296810" y="4009172"/>
            <a:ext cx="1433458" cy="1367704"/>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973732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1999" cy="685800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1" y="3683763"/>
            <a:ext cx="12191999" cy="797374"/>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973225" y="3703427"/>
            <a:ext cx="10654571" cy="707886"/>
          </a:xfrm>
          <a:prstGeom prst="rect">
            <a:avLst/>
          </a:prstGeom>
          <a:noFill/>
        </p:spPr>
        <p:txBody>
          <a:bodyPr wrap="square" rtlCol="0">
            <a:spAutoFit/>
          </a:bodyPr>
          <a:lstStyle/>
          <a:p>
            <a:pPr algn="ctr"/>
            <a:r>
              <a:rPr lang="en-GB" sz="4000" i="1" dirty="0">
                <a:solidFill>
                  <a:schemeClr val="bg1"/>
                </a:solidFill>
              </a:rPr>
              <a:t>Get involved in discussions &amp; groups</a:t>
            </a:r>
          </a:p>
        </p:txBody>
      </p:sp>
      <p:sp>
        <p:nvSpPr>
          <p:cNvPr id="7" name="Rectangle 6"/>
          <p:cNvSpPr/>
          <p:nvPr/>
        </p:nvSpPr>
        <p:spPr>
          <a:xfrm>
            <a:off x="1" y="1601269"/>
            <a:ext cx="12191999" cy="797374"/>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973225" y="1620933"/>
            <a:ext cx="10654571" cy="707886"/>
          </a:xfrm>
          <a:prstGeom prst="rect">
            <a:avLst/>
          </a:prstGeom>
          <a:noFill/>
        </p:spPr>
        <p:txBody>
          <a:bodyPr wrap="square" rtlCol="0">
            <a:spAutoFit/>
          </a:bodyPr>
          <a:lstStyle/>
          <a:p>
            <a:pPr algn="ctr"/>
            <a:r>
              <a:rPr lang="en-GB" sz="4000" i="1" dirty="0">
                <a:solidFill>
                  <a:schemeClr val="bg1"/>
                </a:solidFill>
              </a:rPr>
              <a:t> Promote skills/services</a:t>
            </a:r>
          </a:p>
        </p:txBody>
      </p:sp>
      <p:sp>
        <p:nvSpPr>
          <p:cNvPr id="11" name="Rectangle 10"/>
          <p:cNvSpPr/>
          <p:nvPr/>
        </p:nvSpPr>
        <p:spPr>
          <a:xfrm>
            <a:off x="0" y="4687581"/>
            <a:ext cx="12191999" cy="797374"/>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3440607" y="4707245"/>
            <a:ext cx="5719807" cy="707886"/>
          </a:xfrm>
          <a:prstGeom prst="rect">
            <a:avLst/>
          </a:prstGeom>
          <a:noFill/>
        </p:spPr>
        <p:txBody>
          <a:bodyPr wrap="square" rtlCol="0">
            <a:spAutoFit/>
          </a:bodyPr>
          <a:lstStyle/>
          <a:p>
            <a:pPr algn="ctr"/>
            <a:r>
              <a:rPr lang="en-GB" sz="4000" i="1" dirty="0">
                <a:solidFill>
                  <a:schemeClr val="bg1"/>
                </a:solidFill>
              </a:rPr>
              <a:t>Learn a company’s values</a:t>
            </a:r>
          </a:p>
        </p:txBody>
      </p:sp>
      <p:sp>
        <p:nvSpPr>
          <p:cNvPr id="14" name="Rectangle 13"/>
          <p:cNvSpPr/>
          <p:nvPr/>
        </p:nvSpPr>
        <p:spPr>
          <a:xfrm>
            <a:off x="1" y="2622080"/>
            <a:ext cx="12191999" cy="797374"/>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973225" y="2641744"/>
            <a:ext cx="10654571" cy="707886"/>
          </a:xfrm>
          <a:prstGeom prst="rect">
            <a:avLst/>
          </a:prstGeom>
          <a:noFill/>
        </p:spPr>
        <p:txBody>
          <a:bodyPr wrap="square" rtlCol="0">
            <a:spAutoFit/>
          </a:bodyPr>
          <a:lstStyle/>
          <a:p>
            <a:pPr algn="ctr"/>
            <a:r>
              <a:rPr lang="en-GB" sz="4000" i="1" dirty="0">
                <a:solidFill>
                  <a:schemeClr val="bg1"/>
                </a:solidFill>
              </a:rPr>
              <a:t> Organise events</a:t>
            </a:r>
          </a:p>
        </p:txBody>
      </p:sp>
    </p:spTree>
    <p:extLst>
      <p:ext uri="{BB962C8B-B14F-4D97-AF65-F5344CB8AC3E}">
        <p14:creationId xmlns:p14="http://schemas.microsoft.com/office/powerpoint/2010/main" val="10951555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p:cNvSpPr/>
          <p:nvPr/>
        </p:nvSpPr>
        <p:spPr>
          <a:xfrm>
            <a:off x="0" y="0"/>
            <a:ext cx="12192003"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0" y="369409"/>
            <a:ext cx="12192000" cy="672973"/>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2716306" y="327089"/>
            <a:ext cx="9106984" cy="1323439"/>
          </a:xfrm>
          <a:prstGeom prst="rect">
            <a:avLst/>
          </a:prstGeom>
          <a:noFill/>
        </p:spPr>
        <p:txBody>
          <a:bodyPr wrap="square" rtlCol="0">
            <a:spAutoFit/>
          </a:bodyPr>
          <a:lstStyle/>
          <a:p>
            <a:r>
              <a:rPr lang="en-GB" sz="4000" dirty="0">
                <a:solidFill>
                  <a:schemeClr val="bg1"/>
                </a:solidFill>
              </a:rPr>
              <a:t>My role as… </a:t>
            </a:r>
            <a:r>
              <a:rPr lang="en-GB" sz="4000" b="1" dirty="0">
                <a:solidFill>
                  <a:schemeClr val="bg1"/>
                </a:solidFill>
              </a:rPr>
              <a:t>Lecturer </a:t>
            </a:r>
            <a:r>
              <a:rPr lang="en-GB" sz="4000" b="1" dirty="0">
                <a:solidFill>
                  <a:srgbClr val="FFFF00"/>
                </a:solidFill>
              </a:rPr>
              <a:t>Designer</a:t>
            </a:r>
          </a:p>
          <a:p>
            <a:pPr algn="ctr"/>
            <a:endParaRPr lang="en-GB" sz="4000" b="1" dirty="0">
              <a:solidFill>
                <a:schemeClr val="bg1"/>
              </a:solidFill>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9333" y="1593773"/>
            <a:ext cx="873865" cy="873865"/>
          </a:xfrm>
          <a:prstGeom prst="rect">
            <a:avLst/>
          </a:prstGeom>
        </p:spPr>
      </p:pic>
      <p:pic>
        <p:nvPicPr>
          <p:cNvPr id="8" name="Picture 7"/>
          <p:cNvPicPr>
            <a:picLocks noChangeAspect="1"/>
          </p:cNvPicPr>
          <p:nvPr/>
        </p:nvPicPr>
        <p:blipFill rotWithShape="1">
          <a:blip r:embed="rId4" cstate="print">
            <a:extLst>
              <a:ext uri="{28A0092B-C50C-407E-A947-70E740481C1C}">
                <a14:useLocalDpi xmlns:a14="http://schemas.microsoft.com/office/drawing/2010/main" val="0"/>
              </a:ext>
            </a:extLst>
          </a:blip>
          <a:srcRect l="20999" r="20736"/>
          <a:stretch/>
        </p:blipFill>
        <p:spPr>
          <a:xfrm>
            <a:off x="439305" y="3196346"/>
            <a:ext cx="1170767" cy="1054931"/>
          </a:xfrm>
          <a:prstGeom prst="rect">
            <a:avLst/>
          </a:prstGeom>
        </p:spPr>
      </p:pic>
      <p:pic>
        <p:nvPicPr>
          <p:cNvPr id="9" name="Picture 8"/>
          <p:cNvPicPr>
            <a:picLocks noChangeAspect="1"/>
          </p:cNvPicPr>
          <p:nvPr/>
        </p:nvPicPr>
        <p:blipFill rotWithShape="1">
          <a:blip r:embed="rId5" cstate="print">
            <a:extLst>
              <a:ext uri="{28A0092B-C50C-407E-A947-70E740481C1C}">
                <a14:useLocalDpi xmlns:a14="http://schemas.microsoft.com/office/drawing/2010/main" val="0"/>
              </a:ext>
            </a:extLst>
          </a:blip>
          <a:srcRect l="69272" r="972" b="6788"/>
          <a:stretch/>
        </p:blipFill>
        <p:spPr>
          <a:xfrm>
            <a:off x="526624" y="4979985"/>
            <a:ext cx="959281" cy="939037"/>
          </a:xfrm>
          <a:prstGeom prst="rect">
            <a:avLst/>
          </a:prstGeom>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856435" y="4940374"/>
            <a:ext cx="998927" cy="960833"/>
          </a:xfrm>
          <a:prstGeom prst="rect">
            <a:avLst/>
          </a:prstGeom>
        </p:spPr>
      </p:pic>
      <p:pic>
        <p:nvPicPr>
          <p:cNvPr id="11" name="Picture 10"/>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720543" y="1631311"/>
            <a:ext cx="1207614" cy="808576"/>
          </a:xfrm>
          <a:prstGeom prst="rect">
            <a:avLst/>
          </a:prstGeom>
        </p:spPr>
      </p:pic>
      <p:pic>
        <p:nvPicPr>
          <p:cNvPr id="13" name="Picture 1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856435" y="3283822"/>
            <a:ext cx="935830" cy="892903"/>
          </a:xfrm>
          <a:prstGeom prst="rect">
            <a:avLst/>
          </a:prstGeom>
        </p:spPr>
      </p:pic>
      <p:sp>
        <p:nvSpPr>
          <p:cNvPr id="14" name="TextBox 13"/>
          <p:cNvSpPr txBox="1"/>
          <p:nvPr/>
        </p:nvSpPr>
        <p:spPr>
          <a:xfrm>
            <a:off x="1563422" y="1578540"/>
            <a:ext cx="5246363" cy="830997"/>
          </a:xfrm>
          <a:prstGeom prst="rect">
            <a:avLst/>
          </a:prstGeom>
          <a:noFill/>
        </p:spPr>
        <p:txBody>
          <a:bodyPr wrap="square" rtlCol="0">
            <a:spAutoFit/>
          </a:bodyPr>
          <a:lstStyle/>
          <a:p>
            <a:pPr marL="342900" indent="-342900">
              <a:buFontTx/>
              <a:buChar char="-"/>
            </a:pPr>
            <a:r>
              <a:rPr lang="en-GB" sz="2400" dirty="0">
                <a:solidFill>
                  <a:schemeClr val="bg1"/>
                </a:solidFill>
              </a:rPr>
              <a:t>Keep account professional (private)</a:t>
            </a:r>
          </a:p>
          <a:p>
            <a:pPr marL="342900" indent="-342900">
              <a:buFontTx/>
              <a:buChar char="-"/>
            </a:pPr>
            <a:r>
              <a:rPr lang="en-GB" sz="2400" dirty="0">
                <a:solidFill>
                  <a:srgbClr val="FFFF00"/>
                </a:solidFill>
              </a:rPr>
              <a:t>Set up a Page to advertise my services</a:t>
            </a:r>
          </a:p>
        </p:txBody>
      </p:sp>
      <p:sp>
        <p:nvSpPr>
          <p:cNvPr id="15" name="TextBox 14"/>
          <p:cNvSpPr txBox="1"/>
          <p:nvPr/>
        </p:nvSpPr>
        <p:spPr>
          <a:xfrm>
            <a:off x="1563422" y="3210526"/>
            <a:ext cx="5246363" cy="830997"/>
          </a:xfrm>
          <a:prstGeom prst="rect">
            <a:avLst/>
          </a:prstGeom>
          <a:noFill/>
        </p:spPr>
        <p:txBody>
          <a:bodyPr wrap="square" rtlCol="0">
            <a:spAutoFit/>
          </a:bodyPr>
          <a:lstStyle/>
          <a:p>
            <a:pPr marL="342900" indent="-342900">
              <a:buFontTx/>
              <a:buChar char="-"/>
            </a:pPr>
            <a:r>
              <a:rPr lang="en-GB" sz="2400" dirty="0">
                <a:solidFill>
                  <a:schemeClr val="bg1"/>
                </a:solidFill>
              </a:rPr>
              <a:t>Follow education sector news</a:t>
            </a:r>
          </a:p>
          <a:p>
            <a:pPr marL="342900" indent="-342900">
              <a:buFontTx/>
              <a:buChar char="-"/>
            </a:pPr>
            <a:r>
              <a:rPr lang="en-GB" sz="2400" dirty="0">
                <a:solidFill>
                  <a:srgbClr val="FFFF00"/>
                </a:solidFill>
              </a:rPr>
              <a:t>Share updates, BTS, advertise</a:t>
            </a:r>
          </a:p>
        </p:txBody>
      </p:sp>
      <p:sp>
        <p:nvSpPr>
          <p:cNvPr id="17" name="TextBox 16"/>
          <p:cNvSpPr txBox="1"/>
          <p:nvPr/>
        </p:nvSpPr>
        <p:spPr>
          <a:xfrm>
            <a:off x="1563422" y="5021916"/>
            <a:ext cx="5246363" cy="1569660"/>
          </a:xfrm>
          <a:prstGeom prst="rect">
            <a:avLst/>
          </a:prstGeom>
          <a:noFill/>
        </p:spPr>
        <p:txBody>
          <a:bodyPr wrap="square" rtlCol="0">
            <a:spAutoFit/>
          </a:bodyPr>
          <a:lstStyle/>
          <a:p>
            <a:pPr marL="342900" indent="-342900">
              <a:buFontTx/>
              <a:buChar char="-"/>
            </a:pPr>
            <a:r>
              <a:rPr lang="en-GB" sz="2400" dirty="0">
                <a:solidFill>
                  <a:schemeClr val="bg1"/>
                </a:solidFill>
              </a:rPr>
              <a:t>Research career paths</a:t>
            </a:r>
          </a:p>
          <a:p>
            <a:pPr marL="342900" indent="-342900">
              <a:buFontTx/>
              <a:buChar char="-"/>
            </a:pPr>
            <a:r>
              <a:rPr lang="en-GB" sz="2400" dirty="0">
                <a:solidFill>
                  <a:schemeClr val="bg1"/>
                </a:solidFill>
              </a:rPr>
              <a:t>Connect with potential guest speakers</a:t>
            </a:r>
          </a:p>
          <a:p>
            <a:pPr marL="342900" indent="-342900">
              <a:buFontTx/>
              <a:buChar char="-"/>
            </a:pPr>
            <a:r>
              <a:rPr lang="en-GB" sz="2400" dirty="0">
                <a:solidFill>
                  <a:srgbClr val="FFFF00"/>
                </a:solidFill>
              </a:rPr>
              <a:t>Connect with potential clients</a:t>
            </a:r>
          </a:p>
          <a:p>
            <a:pPr marL="342900" indent="-342900">
              <a:buFontTx/>
              <a:buChar char="-"/>
            </a:pPr>
            <a:r>
              <a:rPr lang="en-GB" sz="2400" dirty="0">
                <a:solidFill>
                  <a:srgbClr val="FFFF00"/>
                </a:solidFill>
              </a:rPr>
              <a:t>Join a group/community to showcase</a:t>
            </a:r>
          </a:p>
        </p:txBody>
      </p:sp>
      <p:sp>
        <p:nvSpPr>
          <p:cNvPr id="18" name="TextBox 17"/>
          <p:cNvSpPr txBox="1"/>
          <p:nvPr/>
        </p:nvSpPr>
        <p:spPr>
          <a:xfrm>
            <a:off x="7792264" y="1605434"/>
            <a:ext cx="5246363" cy="1200329"/>
          </a:xfrm>
          <a:prstGeom prst="rect">
            <a:avLst/>
          </a:prstGeom>
          <a:noFill/>
        </p:spPr>
        <p:txBody>
          <a:bodyPr wrap="square" rtlCol="0">
            <a:spAutoFit/>
          </a:bodyPr>
          <a:lstStyle/>
          <a:p>
            <a:pPr marL="342900" indent="-342900">
              <a:buFontTx/>
              <a:buChar char="-"/>
            </a:pPr>
            <a:r>
              <a:rPr lang="en-GB" sz="2400" dirty="0">
                <a:solidFill>
                  <a:schemeClr val="bg1"/>
                </a:solidFill>
              </a:rPr>
              <a:t>Upload lectures</a:t>
            </a:r>
          </a:p>
          <a:p>
            <a:pPr marL="342900" indent="-342900">
              <a:buFontTx/>
              <a:buChar char="-"/>
            </a:pPr>
            <a:r>
              <a:rPr lang="en-GB" sz="2400" dirty="0">
                <a:solidFill>
                  <a:srgbClr val="FFFF00"/>
                </a:solidFill>
              </a:rPr>
              <a:t>Video portfolio (show reel)</a:t>
            </a:r>
          </a:p>
          <a:p>
            <a:pPr marL="342900" indent="-342900">
              <a:buFontTx/>
              <a:buChar char="-"/>
            </a:pPr>
            <a:endParaRPr lang="en-GB" sz="2400" dirty="0">
              <a:solidFill>
                <a:schemeClr val="bg1"/>
              </a:solidFill>
            </a:endParaRPr>
          </a:p>
        </p:txBody>
      </p:sp>
      <p:sp>
        <p:nvSpPr>
          <p:cNvPr id="21" name="TextBox 20"/>
          <p:cNvSpPr txBox="1"/>
          <p:nvPr/>
        </p:nvSpPr>
        <p:spPr>
          <a:xfrm>
            <a:off x="7792265" y="3229582"/>
            <a:ext cx="5246363" cy="830997"/>
          </a:xfrm>
          <a:prstGeom prst="rect">
            <a:avLst/>
          </a:prstGeom>
          <a:noFill/>
        </p:spPr>
        <p:txBody>
          <a:bodyPr wrap="square" rtlCol="0">
            <a:spAutoFit/>
          </a:bodyPr>
          <a:lstStyle/>
          <a:p>
            <a:pPr marL="342900" indent="-342900">
              <a:buFontTx/>
              <a:buChar char="-"/>
            </a:pPr>
            <a:r>
              <a:rPr lang="en-GB" sz="2400" dirty="0">
                <a:solidFill>
                  <a:schemeClr val="bg1"/>
                </a:solidFill>
              </a:rPr>
              <a:t>Lesson prep, mood boards</a:t>
            </a:r>
          </a:p>
          <a:p>
            <a:pPr marL="342900" indent="-342900">
              <a:buFontTx/>
              <a:buChar char="-"/>
            </a:pPr>
            <a:r>
              <a:rPr lang="en-GB" sz="2400" dirty="0">
                <a:solidFill>
                  <a:srgbClr val="FFFF00"/>
                </a:solidFill>
              </a:rPr>
              <a:t>Showcase my work</a:t>
            </a:r>
          </a:p>
        </p:txBody>
      </p:sp>
      <p:sp>
        <p:nvSpPr>
          <p:cNvPr id="23" name="TextBox 22"/>
          <p:cNvSpPr txBox="1"/>
          <p:nvPr/>
        </p:nvSpPr>
        <p:spPr>
          <a:xfrm>
            <a:off x="7792266" y="4993710"/>
            <a:ext cx="4031024" cy="1200329"/>
          </a:xfrm>
          <a:prstGeom prst="rect">
            <a:avLst/>
          </a:prstGeom>
          <a:noFill/>
        </p:spPr>
        <p:txBody>
          <a:bodyPr wrap="square" rtlCol="0">
            <a:spAutoFit/>
          </a:bodyPr>
          <a:lstStyle/>
          <a:p>
            <a:pPr marL="342900" indent="-342900">
              <a:buFontTx/>
              <a:buChar char="-"/>
            </a:pPr>
            <a:r>
              <a:rPr lang="en-GB" sz="2400" dirty="0">
                <a:solidFill>
                  <a:schemeClr val="bg1"/>
                </a:solidFill>
              </a:rPr>
              <a:t>Follow trends</a:t>
            </a:r>
          </a:p>
          <a:p>
            <a:pPr marL="342900" indent="-342900">
              <a:buFontTx/>
              <a:buChar char="-"/>
            </a:pPr>
            <a:r>
              <a:rPr lang="en-GB" sz="2400" dirty="0">
                <a:solidFill>
                  <a:srgbClr val="FFFF00"/>
                </a:solidFill>
              </a:rPr>
              <a:t>Live Q&amp;A, market research, behind the scenes content</a:t>
            </a:r>
          </a:p>
        </p:txBody>
      </p:sp>
    </p:spTree>
    <p:extLst>
      <p:ext uri="{BB962C8B-B14F-4D97-AF65-F5344CB8AC3E}">
        <p14:creationId xmlns:p14="http://schemas.microsoft.com/office/powerpoint/2010/main" val="8332874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0" y="3402622"/>
            <a:ext cx="12192000" cy="303335"/>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itle 1"/>
          <p:cNvSpPr txBox="1">
            <a:spLocks/>
          </p:cNvSpPr>
          <p:nvPr/>
        </p:nvSpPr>
        <p:spPr>
          <a:xfrm>
            <a:off x="2969192" y="1342482"/>
            <a:ext cx="6726933" cy="1705708"/>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dirty="0">
                <a:solidFill>
                  <a:schemeClr val="bg1"/>
                </a:solidFill>
                <a:latin typeface="Montserrat" panose="00000500000000000000" pitchFamily="50" charset="0"/>
              </a:rPr>
              <a:t>Online </a:t>
            </a:r>
          </a:p>
          <a:p>
            <a:r>
              <a:rPr lang="en-GB" sz="5400" b="1" dirty="0">
                <a:solidFill>
                  <a:schemeClr val="bg1"/>
                </a:solidFill>
                <a:latin typeface="Montserrat" panose="00000500000000000000" pitchFamily="50" charset="0"/>
              </a:rPr>
              <a:t>Mountain Bike </a:t>
            </a:r>
          </a:p>
          <a:p>
            <a:r>
              <a:rPr lang="en-GB" sz="5400" b="1" dirty="0">
                <a:solidFill>
                  <a:schemeClr val="bg1"/>
                </a:solidFill>
                <a:latin typeface="Montserrat" panose="00000500000000000000" pitchFamily="50" charset="0"/>
              </a:rPr>
              <a:t>Store</a:t>
            </a:r>
          </a:p>
        </p:txBody>
      </p:sp>
      <p:sp>
        <p:nvSpPr>
          <p:cNvPr id="10" name="Title 1"/>
          <p:cNvSpPr txBox="1">
            <a:spLocks/>
          </p:cNvSpPr>
          <p:nvPr/>
        </p:nvSpPr>
        <p:spPr>
          <a:xfrm>
            <a:off x="731550" y="140133"/>
            <a:ext cx="555853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solidFill>
                  <a:schemeClr val="bg1"/>
                </a:solidFill>
                <a:latin typeface="Montserrat" panose="00000500000000000000" pitchFamily="50" charset="0"/>
              </a:rPr>
              <a:t>Example:</a:t>
            </a:r>
          </a:p>
        </p:txBody>
      </p:sp>
      <p:sp>
        <p:nvSpPr>
          <p:cNvPr id="11" name="Rectangle 10"/>
          <p:cNvSpPr/>
          <p:nvPr/>
        </p:nvSpPr>
        <p:spPr>
          <a:xfrm>
            <a:off x="0" y="3697422"/>
            <a:ext cx="12192000" cy="199830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8890" y="4023462"/>
            <a:ext cx="1368018" cy="1368018"/>
          </a:xfrm>
          <a:prstGeom prst="rect">
            <a:avLst/>
          </a:prstGeom>
          <a:effectLst>
            <a:outerShdw blurRad="50800" dist="38100" dir="2700000" algn="tl" rotWithShape="0">
              <a:prstClr val="black">
                <a:alpha val="40000"/>
              </a:prstClr>
            </a:outerShdw>
          </a:effectLst>
        </p:spPr>
      </p:pic>
      <p:pic>
        <p:nvPicPr>
          <p:cNvPr id="13" name="Picture 12"/>
          <p:cNvPicPr>
            <a:picLocks noChangeAspect="1"/>
          </p:cNvPicPr>
          <p:nvPr/>
        </p:nvPicPr>
        <p:blipFill rotWithShape="1">
          <a:blip r:embed="rId3" cstate="print">
            <a:extLst>
              <a:ext uri="{28A0092B-C50C-407E-A947-70E740481C1C}">
                <a14:useLocalDpi xmlns:a14="http://schemas.microsoft.com/office/drawing/2010/main" val="0"/>
              </a:ext>
            </a:extLst>
          </a:blip>
          <a:srcRect l="20999" r="20736"/>
          <a:stretch/>
        </p:blipFill>
        <p:spPr>
          <a:xfrm>
            <a:off x="2268327" y="3936494"/>
            <a:ext cx="1815697" cy="1636052"/>
          </a:xfrm>
          <a:prstGeom prst="rect">
            <a:avLst/>
          </a:prstGeom>
          <a:effectLst>
            <a:outerShdw blurRad="50800" dist="38100" dir="2700000" algn="tl" rotWithShape="0">
              <a:prstClr val="black">
                <a:alpha val="40000"/>
              </a:prstClr>
            </a:outerShdw>
          </a:effectLst>
        </p:spPr>
      </p:pic>
      <p:pic>
        <p:nvPicPr>
          <p:cNvPr id="14" name="Picture 13"/>
          <p:cNvPicPr>
            <a:picLocks noChangeAspect="1"/>
          </p:cNvPicPr>
          <p:nvPr/>
        </p:nvPicPr>
        <p:blipFill rotWithShape="1">
          <a:blip r:embed="rId4" cstate="print">
            <a:extLst>
              <a:ext uri="{28A0092B-C50C-407E-A947-70E740481C1C}">
                <a14:useLocalDpi xmlns:a14="http://schemas.microsoft.com/office/drawing/2010/main" val="0"/>
              </a:ext>
            </a:extLst>
          </a:blip>
          <a:srcRect l="69272" r="972" b="6788"/>
          <a:stretch/>
        </p:blipFill>
        <p:spPr>
          <a:xfrm>
            <a:off x="4318476" y="3936494"/>
            <a:ext cx="1552930" cy="1520158"/>
          </a:xfrm>
          <a:prstGeom prst="rect">
            <a:avLst/>
          </a:prstGeom>
          <a:effectLst>
            <a:outerShdw blurRad="50800" dist="38100" dir="2700000" algn="tl" rotWithShape="0">
              <a:prstClr val="black">
                <a:alpha val="40000"/>
              </a:prstClr>
            </a:outerShdw>
          </a:effectLst>
        </p:spPr>
      </p:pic>
      <p:pic>
        <p:nvPicPr>
          <p:cNvPr id="15" name="Picture 1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180625" y="4039910"/>
            <a:ext cx="1495572" cy="1438538"/>
          </a:xfrm>
          <a:prstGeom prst="rect">
            <a:avLst/>
          </a:prstGeom>
          <a:effectLst>
            <a:outerShdw blurRad="50800" dist="38100" dir="2700000" algn="tl" rotWithShape="0">
              <a:prstClr val="black">
                <a:alpha val="40000"/>
              </a:prstClr>
            </a:outerShdw>
          </a:effectLst>
        </p:spPr>
      </p:pic>
      <p:pic>
        <p:nvPicPr>
          <p:cNvPr id="16" name="Picture 1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105858" y="4088755"/>
            <a:ext cx="1848112" cy="1237431"/>
          </a:xfrm>
          <a:prstGeom prst="rect">
            <a:avLst/>
          </a:prstGeom>
          <a:effectLst>
            <a:outerShdw blurRad="50800" dist="38100" dir="2700000" algn="tl" rotWithShape="0">
              <a:prstClr val="black">
                <a:alpha val="40000"/>
              </a:prstClr>
            </a:outerShdw>
          </a:effectLst>
        </p:spPr>
      </p:pic>
      <p:pic>
        <p:nvPicPr>
          <p:cNvPr id="17" name="Picture 1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296810" y="4037105"/>
            <a:ext cx="1433458" cy="1367704"/>
          </a:xfrm>
          <a:prstGeom prst="rect">
            <a:avLst/>
          </a:prstGeom>
          <a:effectLst>
            <a:outerShdw blurRad="50800" dist="38100" dir="2700000" algn="tl" rotWithShape="0">
              <a:prstClr val="black">
                <a:alpha val="40000"/>
              </a:prstClr>
            </a:outerShdw>
          </a:effectLst>
        </p:spPr>
      </p:pic>
      <p:sp>
        <p:nvSpPr>
          <p:cNvPr id="18" name="Rectangle 17"/>
          <p:cNvSpPr/>
          <p:nvPr/>
        </p:nvSpPr>
        <p:spPr>
          <a:xfrm>
            <a:off x="9858" y="5684468"/>
            <a:ext cx="12192000" cy="303335"/>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73786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0" y="4114800"/>
            <a:ext cx="12192000" cy="5715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830838" y="2461250"/>
            <a:ext cx="6816647" cy="1325563"/>
          </a:xfrm>
        </p:spPr>
        <p:txBody>
          <a:bodyPr>
            <a:normAutofit/>
          </a:bodyPr>
          <a:lstStyle/>
          <a:p>
            <a:r>
              <a:rPr lang="en-GB" sz="4000" dirty="0">
                <a:solidFill>
                  <a:schemeClr val="bg1"/>
                </a:solidFill>
                <a:latin typeface="Montserrat" panose="00000500000000000000" pitchFamily="50" charset="0"/>
              </a:rPr>
              <a:t>Who is my social media</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25707" y="2575553"/>
            <a:ext cx="1405131" cy="1996444"/>
          </a:xfrm>
          <a:prstGeom prst="rect">
            <a:avLst/>
          </a:prstGeom>
        </p:spPr>
      </p:pic>
      <p:sp>
        <p:nvSpPr>
          <p:cNvPr id="9" name="Title 1"/>
          <p:cNvSpPr txBox="1">
            <a:spLocks/>
          </p:cNvSpPr>
          <p:nvPr/>
        </p:nvSpPr>
        <p:spPr>
          <a:xfrm>
            <a:off x="3830838" y="3074987"/>
            <a:ext cx="672693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dirty="0">
                <a:solidFill>
                  <a:schemeClr val="bg1"/>
                </a:solidFill>
                <a:latin typeface="Montserrat" panose="00000500000000000000" pitchFamily="50" charset="0"/>
              </a:rPr>
              <a:t>target audience?</a:t>
            </a:r>
          </a:p>
        </p:txBody>
      </p:sp>
    </p:spTree>
    <p:extLst>
      <p:ext uri="{BB962C8B-B14F-4D97-AF65-F5344CB8AC3E}">
        <p14:creationId xmlns:p14="http://schemas.microsoft.com/office/powerpoint/2010/main" val="40147507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0" y="4114800"/>
            <a:ext cx="12192000" cy="5715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17235" y="2575553"/>
            <a:ext cx="1405131" cy="1996444"/>
          </a:xfrm>
          <a:prstGeom prst="rect">
            <a:avLst/>
          </a:prstGeom>
        </p:spPr>
      </p:pic>
      <p:sp>
        <p:nvSpPr>
          <p:cNvPr id="5" name="Down Arrow Callout 4"/>
          <p:cNvSpPr/>
          <p:nvPr/>
        </p:nvSpPr>
        <p:spPr>
          <a:xfrm rot="668504">
            <a:off x="3052620" y="1136258"/>
            <a:ext cx="6444340" cy="1494607"/>
          </a:xfrm>
          <a:prstGeom prst="downArrowCallou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chemeClr val="tx1"/>
                </a:solidFill>
              </a:rPr>
              <a:t>ACTIVE, YOUNG, FREE TIME</a:t>
            </a:r>
          </a:p>
        </p:txBody>
      </p:sp>
      <p:sp>
        <p:nvSpPr>
          <p:cNvPr id="8" name="Title 1"/>
          <p:cNvSpPr>
            <a:spLocks noGrp="1"/>
          </p:cNvSpPr>
          <p:nvPr>
            <p:ph type="title"/>
          </p:nvPr>
        </p:nvSpPr>
        <p:spPr>
          <a:xfrm>
            <a:off x="2569029" y="5052217"/>
            <a:ext cx="7053942" cy="1325563"/>
          </a:xfrm>
        </p:spPr>
        <p:txBody>
          <a:bodyPr/>
          <a:lstStyle/>
          <a:p>
            <a:pPr algn="ctr"/>
            <a:r>
              <a:rPr lang="en-GB" dirty="0">
                <a:solidFill>
                  <a:schemeClr val="bg1"/>
                </a:solidFill>
                <a:latin typeface="+mn-lt"/>
              </a:rPr>
              <a:t>It’s </a:t>
            </a:r>
            <a:r>
              <a:rPr lang="en-GB" b="1" dirty="0">
                <a:solidFill>
                  <a:schemeClr val="bg1"/>
                </a:solidFill>
                <a:latin typeface="+mn-lt"/>
              </a:rPr>
              <a:t>not enough </a:t>
            </a:r>
            <a:r>
              <a:rPr lang="en-GB" dirty="0">
                <a:solidFill>
                  <a:schemeClr val="bg1"/>
                </a:solidFill>
                <a:latin typeface="+mn-lt"/>
              </a:rPr>
              <a:t>to simply label your audience</a:t>
            </a:r>
          </a:p>
        </p:txBody>
      </p:sp>
    </p:spTree>
    <p:extLst>
      <p:ext uri="{BB962C8B-B14F-4D97-AF65-F5344CB8AC3E}">
        <p14:creationId xmlns:p14="http://schemas.microsoft.com/office/powerpoint/2010/main" val="18103162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0" y="4114800"/>
            <a:ext cx="12192000" cy="5715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p:cNvSpPr txBox="1">
            <a:spLocks/>
          </p:cNvSpPr>
          <p:nvPr/>
        </p:nvSpPr>
        <p:spPr>
          <a:xfrm>
            <a:off x="1584081" y="4752228"/>
            <a:ext cx="9023838" cy="17731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i="1" dirty="0">
                <a:solidFill>
                  <a:schemeClr val="bg1"/>
                </a:solidFill>
                <a:latin typeface="+mn-lt"/>
              </a:rPr>
              <a:t>What are their </a:t>
            </a:r>
            <a:r>
              <a:rPr lang="en-GB" b="1" i="1" dirty="0">
                <a:solidFill>
                  <a:schemeClr val="bg1"/>
                </a:solidFill>
                <a:latin typeface="+mn-lt"/>
              </a:rPr>
              <a:t>goals </a:t>
            </a:r>
            <a:r>
              <a:rPr lang="en-GB" i="1" dirty="0">
                <a:solidFill>
                  <a:schemeClr val="bg1"/>
                </a:solidFill>
                <a:latin typeface="+mn-lt"/>
              </a:rPr>
              <a:t>and what </a:t>
            </a:r>
            <a:r>
              <a:rPr lang="en-GB" b="1" i="1" dirty="0">
                <a:solidFill>
                  <a:schemeClr val="bg1"/>
                </a:solidFill>
                <a:latin typeface="+mn-lt"/>
              </a:rPr>
              <a:t>value</a:t>
            </a:r>
            <a:r>
              <a:rPr lang="en-GB" i="1" dirty="0">
                <a:solidFill>
                  <a:schemeClr val="bg1"/>
                </a:solidFill>
                <a:latin typeface="+mn-lt"/>
              </a:rPr>
              <a:t> can your online content provide?</a:t>
            </a:r>
          </a:p>
        </p:txBody>
      </p:sp>
      <p:sp>
        <p:nvSpPr>
          <p:cNvPr id="4" name="TextBox 3"/>
          <p:cNvSpPr txBox="1"/>
          <p:nvPr/>
        </p:nvSpPr>
        <p:spPr>
          <a:xfrm>
            <a:off x="0" y="6542319"/>
            <a:ext cx="12192000" cy="307777"/>
          </a:xfrm>
          <a:prstGeom prst="rect">
            <a:avLst/>
          </a:prstGeom>
          <a:noFill/>
        </p:spPr>
        <p:txBody>
          <a:bodyPr wrap="square" rtlCol="0">
            <a:spAutoFit/>
          </a:bodyPr>
          <a:lstStyle/>
          <a:p>
            <a:pPr algn="ctr"/>
            <a:r>
              <a:rPr lang="en-GB" sz="1400" dirty="0">
                <a:solidFill>
                  <a:schemeClr val="bg1"/>
                </a:solidFill>
              </a:rPr>
              <a:t>https://artplusmarketing.com/want-social-media-followers-do-these-3-things-every-time-you-post-f2e063cef7f4</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457662" y="2575553"/>
            <a:ext cx="1405131" cy="1996444"/>
          </a:xfrm>
          <a:prstGeom prst="rect">
            <a:avLst/>
          </a:prstGeom>
        </p:spPr>
      </p:pic>
      <p:sp>
        <p:nvSpPr>
          <p:cNvPr id="9" name="Cloud Callout 8"/>
          <p:cNvSpPr/>
          <p:nvPr/>
        </p:nvSpPr>
        <p:spPr>
          <a:xfrm>
            <a:off x="3888081" y="404014"/>
            <a:ext cx="4245432" cy="2171539"/>
          </a:xfrm>
          <a:prstGeom prst="cloudCallout">
            <a:avLst>
              <a:gd name="adj1" fmla="val -28858"/>
              <a:gd name="adj2" fmla="val 6418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i="1" dirty="0">
                <a:solidFill>
                  <a:schemeClr val="tx1"/>
                </a:solidFill>
              </a:rPr>
              <a:t>I want to be a professional mountain biker</a:t>
            </a: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76342" y="2800350"/>
            <a:ext cx="1393254" cy="1598268"/>
          </a:xfrm>
          <a:prstGeom prst="rect">
            <a:avLst/>
          </a:prstGeom>
        </p:spPr>
      </p:pic>
    </p:spTree>
    <p:extLst>
      <p:ext uri="{BB962C8B-B14F-4D97-AF65-F5344CB8AC3E}">
        <p14:creationId xmlns:p14="http://schemas.microsoft.com/office/powerpoint/2010/main" val="34845209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0" y="4114800"/>
            <a:ext cx="12192000" cy="5715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p:cNvSpPr txBox="1">
            <a:spLocks/>
          </p:cNvSpPr>
          <p:nvPr/>
        </p:nvSpPr>
        <p:spPr>
          <a:xfrm>
            <a:off x="1584081" y="4752228"/>
            <a:ext cx="9023838" cy="17731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i="1" dirty="0">
                <a:solidFill>
                  <a:schemeClr val="bg1"/>
                </a:solidFill>
                <a:latin typeface="+mn-lt"/>
              </a:rPr>
              <a:t>What are their </a:t>
            </a:r>
            <a:r>
              <a:rPr lang="en-GB" b="1" i="1" dirty="0">
                <a:solidFill>
                  <a:schemeClr val="bg1"/>
                </a:solidFill>
                <a:latin typeface="+mn-lt"/>
              </a:rPr>
              <a:t>goals </a:t>
            </a:r>
            <a:r>
              <a:rPr lang="en-GB" i="1" dirty="0">
                <a:solidFill>
                  <a:schemeClr val="bg1"/>
                </a:solidFill>
                <a:latin typeface="+mn-lt"/>
              </a:rPr>
              <a:t>and what </a:t>
            </a:r>
            <a:r>
              <a:rPr lang="en-GB" b="1" i="1" dirty="0">
                <a:solidFill>
                  <a:schemeClr val="bg1"/>
                </a:solidFill>
                <a:latin typeface="+mn-lt"/>
              </a:rPr>
              <a:t>value</a:t>
            </a:r>
            <a:r>
              <a:rPr lang="en-GB" i="1" dirty="0">
                <a:solidFill>
                  <a:schemeClr val="bg1"/>
                </a:solidFill>
                <a:latin typeface="+mn-lt"/>
              </a:rPr>
              <a:t> can your online content provide?</a:t>
            </a:r>
          </a:p>
        </p:txBody>
      </p:sp>
      <p:sp>
        <p:nvSpPr>
          <p:cNvPr id="4" name="TextBox 3"/>
          <p:cNvSpPr txBox="1"/>
          <p:nvPr/>
        </p:nvSpPr>
        <p:spPr>
          <a:xfrm>
            <a:off x="0" y="6542319"/>
            <a:ext cx="12192000" cy="307777"/>
          </a:xfrm>
          <a:prstGeom prst="rect">
            <a:avLst/>
          </a:prstGeom>
          <a:noFill/>
        </p:spPr>
        <p:txBody>
          <a:bodyPr wrap="square" rtlCol="0">
            <a:spAutoFit/>
          </a:bodyPr>
          <a:lstStyle/>
          <a:p>
            <a:pPr algn="ctr"/>
            <a:r>
              <a:rPr lang="en-GB" sz="1400" dirty="0">
                <a:solidFill>
                  <a:schemeClr val="bg1"/>
                </a:solidFill>
              </a:rPr>
              <a:t>https://artplusmarketing.com/want-social-media-followers-do-these-3-things-every-time-you-post-f2e063cef7f4</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9631" y="2575553"/>
            <a:ext cx="1405131" cy="1996444"/>
          </a:xfrm>
          <a:prstGeom prst="rect">
            <a:avLst/>
          </a:prstGeom>
        </p:spPr>
      </p:pic>
      <p:sp>
        <p:nvSpPr>
          <p:cNvPr id="9" name="Cloud Callout 8"/>
          <p:cNvSpPr/>
          <p:nvPr/>
        </p:nvSpPr>
        <p:spPr>
          <a:xfrm>
            <a:off x="1180050" y="404014"/>
            <a:ext cx="4245432" cy="2171539"/>
          </a:xfrm>
          <a:prstGeom prst="cloudCallout">
            <a:avLst>
              <a:gd name="adj1" fmla="val -28858"/>
              <a:gd name="adj2" fmla="val 6418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i="1" dirty="0">
                <a:solidFill>
                  <a:schemeClr val="tx1"/>
                </a:solidFill>
              </a:rPr>
              <a:t>I want to be a professional mountain biker</a:t>
            </a: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68311" y="2800350"/>
            <a:ext cx="1393254" cy="1598268"/>
          </a:xfrm>
          <a:prstGeom prst="rect">
            <a:avLst/>
          </a:prstGeom>
        </p:spPr>
      </p:pic>
      <p:sp>
        <p:nvSpPr>
          <p:cNvPr id="12" name="Content Placeholder 2"/>
          <p:cNvSpPr txBox="1">
            <a:spLocks/>
          </p:cNvSpPr>
          <p:nvPr/>
        </p:nvSpPr>
        <p:spPr>
          <a:xfrm>
            <a:off x="7431943" y="557469"/>
            <a:ext cx="3488103" cy="340262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solidFill>
                  <a:schemeClr val="bg1"/>
                </a:solidFill>
              </a:rPr>
              <a:t>Inspiration</a:t>
            </a:r>
          </a:p>
          <a:p>
            <a:r>
              <a:rPr lang="en-GB" sz="2000" dirty="0">
                <a:solidFill>
                  <a:schemeClr val="bg1"/>
                </a:solidFill>
              </a:rPr>
              <a:t>Insight/knowledge</a:t>
            </a:r>
          </a:p>
          <a:p>
            <a:r>
              <a:rPr lang="en-GB" sz="2000" dirty="0">
                <a:solidFill>
                  <a:schemeClr val="bg1"/>
                </a:solidFill>
              </a:rPr>
              <a:t>Opinions/Reviews</a:t>
            </a:r>
          </a:p>
          <a:p>
            <a:r>
              <a:rPr lang="en-GB" sz="2000" dirty="0">
                <a:solidFill>
                  <a:schemeClr val="bg1"/>
                </a:solidFill>
              </a:rPr>
              <a:t>Guides (How </a:t>
            </a:r>
            <a:r>
              <a:rPr lang="en-GB" sz="2000" dirty="0" err="1">
                <a:solidFill>
                  <a:schemeClr val="bg1"/>
                </a:solidFill>
              </a:rPr>
              <a:t>to’s</a:t>
            </a:r>
            <a:r>
              <a:rPr lang="en-GB" sz="2000" dirty="0">
                <a:solidFill>
                  <a:schemeClr val="bg1"/>
                </a:solidFill>
              </a:rPr>
              <a:t> and tips)</a:t>
            </a:r>
          </a:p>
          <a:p>
            <a:r>
              <a:rPr lang="en-GB" sz="2000" dirty="0">
                <a:solidFill>
                  <a:schemeClr val="bg1"/>
                </a:solidFill>
              </a:rPr>
              <a:t>Behind the scenes</a:t>
            </a:r>
          </a:p>
          <a:p>
            <a:r>
              <a:rPr lang="en-GB" sz="2000" dirty="0">
                <a:solidFill>
                  <a:schemeClr val="bg1"/>
                </a:solidFill>
              </a:rPr>
              <a:t>Exclusive content</a:t>
            </a:r>
          </a:p>
          <a:p>
            <a:r>
              <a:rPr lang="en-GB" sz="2000" dirty="0">
                <a:solidFill>
                  <a:schemeClr val="bg1"/>
                </a:solidFill>
              </a:rPr>
              <a:t>Collaborations</a:t>
            </a:r>
          </a:p>
          <a:p>
            <a:r>
              <a:rPr lang="en-GB" sz="2000" dirty="0">
                <a:solidFill>
                  <a:schemeClr val="bg1"/>
                </a:solidFill>
              </a:rPr>
              <a:t>Giveaways/Offers</a:t>
            </a:r>
          </a:p>
          <a:p>
            <a:endParaRPr lang="en-GB" sz="2000" dirty="0">
              <a:solidFill>
                <a:schemeClr val="bg1"/>
              </a:solidFill>
            </a:endParaRPr>
          </a:p>
        </p:txBody>
      </p:sp>
    </p:spTree>
    <p:extLst>
      <p:ext uri="{BB962C8B-B14F-4D97-AF65-F5344CB8AC3E}">
        <p14:creationId xmlns:p14="http://schemas.microsoft.com/office/powerpoint/2010/main" val="27066772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p:cNvSpPr/>
          <p:nvPr/>
        </p:nvSpPr>
        <p:spPr>
          <a:xfrm>
            <a:off x="0" y="4114800"/>
            <a:ext cx="12192000" cy="5715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loud Callout 8"/>
          <p:cNvSpPr/>
          <p:nvPr/>
        </p:nvSpPr>
        <p:spPr>
          <a:xfrm>
            <a:off x="6387532" y="1485057"/>
            <a:ext cx="1677613" cy="1144686"/>
          </a:xfrm>
          <a:prstGeom prst="cloudCallout">
            <a:avLst>
              <a:gd name="adj1" fmla="val -28858"/>
              <a:gd name="adj2" fmla="val 6418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i="1" dirty="0">
              <a:solidFill>
                <a:schemeClr val="tx1"/>
              </a:solidFill>
            </a:endParaRPr>
          </a:p>
        </p:txBody>
      </p:sp>
      <p:sp>
        <p:nvSpPr>
          <p:cNvPr id="12" name="Cloud Callout 11"/>
          <p:cNvSpPr/>
          <p:nvPr/>
        </p:nvSpPr>
        <p:spPr>
          <a:xfrm>
            <a:off x="3655513" y="1150070"/>
            <a:ext cx="2698854" cy="1479673"/>
          </a:xfrm>
          <a:prstGeom prst="cloudCallout">
            <a:avLst>
              <a:gd name="adj1" fmla="val -28858"/>
              <a:gd name="adj2" fmla="val 6418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a:solidFill>
                  <a:schemeClr val="tx1"/>
                </a:solidFill>
              </a:rPr>
              <a:t>I want to be a professional mountain biker</a:t>
            </a:r>
            <a:endParaRPr lang="en-GB" b="1" i="1" dirty="0">
              <a:solidFill>
                <a:schemeClr val="tx1"/>
              </a:solidFill>
            </a:endParaRPr>
          </a:p>
        </p:txBody>
      </p:sp>
      <p:sp>
        <p:nvSpPr>
          <p:cNvPr id="16" name="Cloud Callout 15"/>
          <p:cNvSpPr/>
          <p:nvPr/>
        </p:nvSpPr>
        <p:spPr>
          <a:xfrm>
            <a:off x="1543762" y="1485057"/>
            <a:ext cx="1677613" cy="1144686"/>
          </a:xfrm>
          <a:prstGeom prst="cloudCallout">
            <a:avLst>
              <a:gd name="adj1" fmla="val -28858"/>
              <a:gd name="adj2" fmla="val 6418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i="1" dirty="0">
              <a:solidFill>
                <a:schemeClr val="tx1"/>
              </a:solidFill>
            </a:endParaRPr>
          </a:p>
        </p:txBody>
      </p:sp>
      <p:sp>
        <p:nvSpPr>
          <p:cNvPr id="18" name="Cloud Callout 17"/>
          <p:cNvSpPr/>
          <p:nvPr/>
        </p:nvSpPr>
        <p:spPr>
          <a:xfrm>
            <a:off x="8695514" y="1485057"/>
            <a:ext cx="1677613" cy="1144686"/>
          </a:xfrm>
          <a:prstGeom prst="cloudCallout">
            <a:avLst>
              <a:gd name="adj1" fmla="val -28858"/>
              <a:gd name="adj2" fmla="val 6418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i="1" dirty="0">
              <a:solidFill>
                <a:schemeClr val="tx1"/>
              </a:solidFill>
            </a:endParaRPr>
          </a:p>
        </p:txBody>
      </p:sp>
      <p:sp>
        <p:nvSpPr>
          <p:cNvPr id="20" name="Cloud Callout 19"/>
          <p:cNvSpPr/>
          <p:nvPr/>
        </p:nvSpPr>
        <p:spPr>
          <a:xfrm>
            <a:off x="11079432" y="1485057"/>
            <a:ext cx="1677613" cy="1144686"/>
          </a:xfrm>
          <a:prstGeom prst="cloudCallout">
            <a:avLst>
              <a:gd name="adj1" fmla="val -28858"/>
              <a:gd name="adj2" fmla="val 6418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i="1" dirty="0">
              <a:solidFill>
                <a:schemeClr val="tx1"/>
              </a:solidFill>
            </a:endParaRPr>
          </a:p>
        </p:txBody>
      </p:sp>
      <p:pic>
        <p:nvPicPr>
          <p:cNvPr id="30" name="Picture 2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06084" y="2575553"/>
            <a:ext cx="1405131" cy="1996444"/>
          </a:xfrm>
          <a:prstGeom prst="rect">
            <a:avLst/>
          </a:prstGeom>
        </p:spPr>
      </p:pic>
      <p:pic>
        <p:nvPicPr>
          <p:cNvPr id="31" name="Picture 3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39454" y="2575553"/>
            <a:ext cx="1405131" cy="1996444"/>
          </a:xfrm>
          <a:prstGeom prst="rect">
            <a:avLst/>
          </a:prstGeom>
        </p:spPr>
      </p:pic>
      <p:pic>
        <p:nvPicPr>
          <p:cNvPr id="32" name="Picture 3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2823" y="2575553"/>
            <a:ext cx="1405131" cy="1996444"/>
          </a:xfrm>
          <a:prstGeom prst="rect">
            <a:avLst/>
          </a:prstGeom>
        </p:spPr>
      </p:pic>
      <p:pic>
        <p:nvPicPr>
          <p:cNvPr id="33" name="Picture 3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72715" y="2575553"/>
            <a:ext cx="1405131" cy="1996444"/>
          </a:xfrm>
          <a:prstGeom prst="rect">
            <a:avLst/>
          </a:prstGeom>
        </p:spPr>
      </p:pic>
      <p:pic>
        <p:nvPicPr>
          <p:cNvPr id="34" name="Picture 3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39345" y="2575553"/>
            <a:ext cx="1405131" cy="1996444"/>
          </a:xfrm>
          <a:prstGeom prst="rect">
            <a:avLst/>
          </a:prstGeom>
        </p:spPr>
      </p:pic>
      <p:sp>
        <p:nvSpPr>
          <p:cNvPr id="35" name="Cloud Callout 34"/>
          <p:cNvSpPr/>
          <p:nvPr/>
        </p:nvSpPr>
        <p:spPr>
          <a:xfrm>
            <a:off x="-838807" y="1485057"/>
            <a:ext cx="1677613" cy="1144686"/>
          </a:xfrm>
          <a:prstGeom prst="cloudCallout">
            <a:avLst>
              <a:gd name="adj1" fmla="val -28858"/>
              <a:gd name="adj2" fmla="val 6418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i="1" dirty="0">
              <a:solidFill>
                <a:schemeClr val="tx1"/>
              </a:solidFill>
            </a:endParaRPr>
          </a:p>
        </p:txBody>
      </p:sp>
    </p:spTree>
    <p:extLst>
      <p:ext uri="{BB962C8B-B14F-4D97-AF65-F5344CB8AC3E}">
        <p14:creationId xmlns:p14="http://schemas.microsoft.com/office/powerpoint/2010/main" val="3071425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0" y="4114800"/>
            <a:ext cx="12192000" cy="5715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p:cNvSpPr txBox="1">
            <a:spLocks/>
          </p:cNvSpPr>
          <p:nvPr/>
        </p:nvSpPr>
        <p:spPr>
          <a:xfrm>
            <a:off x="937846" y="4879233"/>
            <a:ext cx="10316308" cy="17731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i="1" dirty="0">
                <a:solidFill>
                  <a:schemeClr val="bg1"/>
                </a:solidFill>
                <a:latin typeface="+mn-lt"/>
              </a:rPr>
              <a:t>Different categories of followers, each with different </a:t>
            </a:r>
            <a:r>
              <a:rPr lang="en-GB" sz="4000" b="1" i="1" dirty="0">
                <a:solidFill>
                  <a:schemeClr val="bg1"/>
                </a:solidFill>
                <a:latin typeface="+mn-lt"/>
              </a:rPr>
              <a:t>goals</a:t>
            </a:r>
            <a:r>
              <a:rPr lang="en-GB" sz="4000" i="1" dirty="0">
                <a:solidFill>
                  <a:schemeClr val="bg1"/>
                </a:solidFill>
                <a:latin typeface="+mn-lt"/>
              </a:rPr>
              <a:t> and </a:t>
            </a:r>
            <a:r>
              <a:rPr lang="en-GB" sz="4000" b="1" i="1" dirty="0">
                <a:solidFill>
                  <a:schemeClr val="bg1"/>
                </a:solidFill>
                <a:latin typeface="+mn-lt"/>
              </a:rPr>
              <a:t>expectations</a:t>
            </a:r>
          </a:p>
        </p:txBody>
      </p:sp>
      <p:sp>
        <p:nvSpPr>
          <p:cNvPr id="4" name="TextBox 3"/>
          <p:cNvSpPr txBox="1"/>
          <p:nvPr/>
        </p:nvSpPr>
        <p:spPr>
          <a:xfrm>
            <a:off x="0" y="6542319"/>
            <a:ext cx="12192000" cy="307777"/>
          </a:xfrm>
          <a:prstGeom prst="rect">
            <a:avLst/>
          </a:prstGeom>
          <a:noFill/>
        </p:spPr>
        <p:txBody>
          <a:bodyPr wrap="square" rtlCol="0">
            <a:spAutoFit/>
          </a:bodyPr>
          <a:lstStyle/>
          <a:p>
            <a:pPr algn="ctr"/>
            <a:r>
              <a:rPr lang="en-GB" sz="1400" dirty="0">
                <a:solidFill>
                  <a:schemeClr val="bg1"/>
                </a:solidFill>
              </a:rPr>
              <a:t>https://artplusmarketing.com/want-social-media-followers-do-these-3-things-every-time-you-post-f2e063cef7f4</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06084" y="2575553"/>
            <a:ext cx="1405131" cy="1996444"/>
          </a:xfrm>
          <a:prstGeom prst="rect">
            <a:avLst/>
          </a:prstGeom>
        </p:spPr>
      </p:pic>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39454" y="2575553"/>
            <a:ext cx="1405131" cy="1996444"/>
          </a:xfrm>
          <a:prstGeom prst="rect">
            <a:avLst/>
          </a:prstGeom>
        </p:spPr>
      </p:pic>
      <p:pic>
        <p:nvPicPr>
          <p:cNvPr id="15" name="Picture 1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2823" y="2575553"/>
            <a:ext cx="1405131" cy="1996444"/>
          </a:xfrm>
          <a:prstGeom prst="rect">
            <a:avLst/>
          </a:prstGeom>
        </p:spPr>
      </p:pic>
      <p:pic>
        <p:nvPicPr>
          <p:cNvPr id="17" name="Picture 1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72715" y="2575553"/>
            <a:ext cx="1405131" cy="1996444"/>
          </a:xfrm>
          <a:prstGeom prst="rect">
            <a:avLst/>
          </a:prstGeom>
        </p:spPr>
      </p:pic>
      <p:pic>
        <p:nvPicPr>
          <p:cNvPr id="19" name="Picture 1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39345" y="2575553"/>
            <a:ext cx="1405131" cy="1996444"/>
          </a:xfrm>
          <a:prstGeom prst="rect">
            <a:avLst/>
          </a:prstGeom>
        </p:spPr>
      </p:pic>
      <p:sp>
        <p:nvSpPr>
          <p:cNvPr id="25" name="Cloud Callout 24"/>
          <p:cNvSpPr/>
          <p:nvPr/>
        </p:nvSpPr>
        <p:spPr>
          <a:xfrm>
            <a:off x="5177122" y="300912"/>
            <a:ext cx="2959017" cy="1559553"/>
          </a:xfrm>
          <a:prstGeom prst="cloudCallout">
            <a:avLst>
              <a:gd name="adj1" fmla="val -8539"/>
              <a:gd name="adj2" fmla="val 88305"/>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solidFill>
                  <a:schemeClr val="tx1"/>
                </a:solidFill>
              </a:rPr>
              <a:t>I want to be a </a:t>
            </a:r>
            <a:r>
              <a:rPr lang="en-GB" sz="2000" b="1" i="1" dirty="0">
                <a:solidFill>
                  <a:schemeClr val="tx1"/>
                </a:solidFill>
              </a:rPr>
              <a:t>professional</a:t>
            </a:r>
            <a:r>
              <a:rPr lang="en-GB" sz="2000" i="1" dirty="0">
                <a:solidFill>
                  <a:schemeClr val="tx1"/>
                </a:solidFill>
              </a:rPr>
              <a:t> mountain biker</a:t>
            </a:r>
          </a:p>
        </p:txBody>
      </p:sp>
      <p:sp>
        <p:nvSpPr>
          <p:cNvPr id="26" name="Cloud Callout 25"/>
          <p:cNvSpPr/>
          <p:nvPr/>
        </p:nvSpPr>
        <p:spPr>
          <a:xfrm>
            <a:off x="3508282" y="1396249"/>
            <a:ext cx="2589729" cy="1337214"/>
          </a:xfrm>
          <a:prstGeom prst="cloudCallout">
            <a:avLst>
              <a:gd name="adj1" fmla="val -22825"/>
              <a:gd name="adj2" fmla="val 55214"/>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solidFill>
                  <a:schemeClr val="tx1"/>
                </a:solidFill>
              </a:rPr>
              <a:t>I want to </a:t>
            </a:r>
            <a:r>
              <a:rPr lang="en-GB" sz="2000" b="1" i="1" dirty="0">
                <a:solidFill>
                  <a:schemeClr val="tx1"/>
                </a:solidFill>
              </a:rPr>
              <a:t>learn how </a:t>
            </a:r>
            <a:r>
              <a:rPr lang="en-GB" sz="2000" i="1" dirty="0">
                <a:solidFill>
                  <a:schemeClr val="tx1"/>
                </a:solidFill>
              </a:rPr>
              <a:t>to mountain bike</a:t>
            </a:r>
          </a:p>
        </p:txBody>
      </p:sp>
      <p:sp>
        <p:nvSpPr>
          <p:cNvPr id="27" name="Cloud Callout 26"/>
          <p:cNvSpPr/>
          <p:nvPr/>
        </p:nvSpPr>
        <p:spPr>
          <a:xfrm>
            <a:off x="9420422" y="1058633"/>
            <a:ext cx="2664489" cy="1370754"/>
          </a:xfrm>
          <a:prstGeom prst="cloudCallout">
            <a:avLst>
              <a:gd name="adj1" fmla="val 5142"/>
              <a:gd name="adj2" fmla="val 61718"/>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solidFill>
                  <a:schemeClr val="tx1"/>
                </a:solidFill>
              </a:rPr>
              <a:t>I want to </a:t>
            </a:r>
            <a:r>
              <a:rPr lang="en-GB" sz="2000" b="1" i="1" dirty="0">
                <a:solidFill>
                  <a:schemeClr val="tx1"/>
                </a:solidFill>
              </a:rPr>
              <a:t>sponsor</a:t>
            </a:r>
            <a:r>
              <a:rPr lang="en-GB" sz="2000" i="1" dirty="0">
                <a:solidFill>
                  <a:schemeClr val="tx1"/>
                </a:solidFill>
              </a:rPr>
              <a:t> a mountain biker</a:t>
            </a:r>
          </a:p>
        </p:txBody>
      </p:sp>
      <p:sp>
        <p:nvSpPr>
          <p:cNvPr id="29" name="Cloud Callout 28"/>
          <p:cNvSpPr/>
          <p:nvPr/>
        </p:nvSpPr>
        <p:spPr>
          <a:xfrm>
            <a:off x="-125100" y="1152012"/>
            <a:ext cx="2762388" cy="1309238"/>
          </a:xfrm>
          <a:prstGeom prst="cloudCallout">
            <a:avLst>
              <a:gd name="adj1" fmla="val 2815"/>
              <a:gd name="adj2" fmla="val 62325"/>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solidFill>
                  <a:schemeClr val="tx1"/>
                </a:solidFill>
              </a:rPr>
              <a:t>I enjoy </a:t>
            </a:r>
            <a:r>
              <a:rPr lang="en-GB" sz="2000" b="1" i="1" dirty="0">
                <a:solidFill>
                  <a:schemeClr val="tx1"/>
                </a:solidFill>
              </a:rPr>
              <a:t>watching </a:t>
            </a:r>
            <a:r>
              <a:rPr lang="en-GB" sz="2000" i="1" dirty="0">
                <a:solidFill>
                  <a:schemeClr val="tx1"/>
                </a:solidFill>
              </a:rPr>
              <a:t>extreme sports</a:t>
            </a:r>
          </a:p>
        </p:txBody>
      </p:sp>
      <p:sp>
        <p:nvSpPr>
          <p:cNvPr id="2" name="Rectangle 1"/>
          <p:cNvSpPr/>
          <p:nvPr/>
        </p:nvSpPr>
        <p:spPr>
          <a:xfrm>
            <a:off x="2753703" y="3569174"/>
            <a:ext cx="2150533" cy="4064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Novice</a:t>
            </a:r>
          </a:p>
        </p:txBody>
      </p:sp>
      <p:sp>
        <p:nvSpPr>
          <p:cNvPr id="30" name="Rectangle 29"/>
          <p:cNvSpPr/>
          <p:nvPr/>
        </p:nvSpPr>
        <p:spPr>
          <a:xfrm>
            <a:off x="5123674" y="3569174"/>
            <a:ext cx="2150533" cy="4064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Skilled</a:t>
            </a:r>
          </a:p>
        </p:txBody>
      </p:sp>
      <p:sp>
        <p:nvSpPr>
          <p:cNvPr id="31" name="Rectangle 30"/>
          <p:cNvSpPr/>
          <p:nvPr/>
        </p:nvSpPr>
        <p:spPr>
          <a:xfrm>
            <a:off x="7493646" y="3569174"/>
            <a:ext cx="2150533" cy="4064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Employer</a:t>
            </a:r>
          </a:p>
        </p:txBody>
      </p:sp>
      <p:sp>
        <p:nvSpPr>
          <p:cNvPr id="32" name="Rectangle 31"/>
          <p:cNvSpPr/>
          <p:nvPr/>
        </p:nvSpPr>
        <p:spPr>
          <a:xfrm>
            <a:off x="383732" y="3569174"/>
            <a:ext cx="2150533" cy="4064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Enthusiast</a:t>
            </a:r>
          </a:p>
        </p:txBody>
      </p:sp>
      <p:sp>
        <p:nvSpPr>
          <p:cNvPr id="33" name="Rectangle 32"/>
          <p:cNvSpPr/>
          <p:nvPr/>
        </p:nvSpPr>
        <p:spPr>
          <a:xfrm>
            <a:off x="9863618" y="3569174"/>
            <a:ext cx="2150533" cy="4064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Company</a:t>
            </a:r>
          </a:p>
        </p:txBody>
      </p:sp>
      <p:sp>
        <p:nvSpPr>
          <p:cNvPr id="28" name="Cloud Callout 27"/>
          <p:cNvSpPr/>
          <p:nvPr/>
        </p:nvSpPr>
        <p:spPr>
          <a:xfrm>
            <a:off x="1792036" y="335180"/>
            <a:ext cx="2343925" cy="1617855"/>
          </a:xfrm>
          <a:prstGeom prst="cloudCallout">
            <a:avLst>
              <a:gd name="adj1" fmla="val 16010"/>
              <a:gd name="adj2" fmla="val 104463"/>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solidFill>
                  <a:schemeClr val="tx1"/>
                </a:solidFill>
              </a:rPr>
              <a:t>I’m interested in </a:t>
            </a:r>
            <a:r>
              <a:rPr lang="en-GB" sz="2000" b="1" i="1" dirty="0">
                <a:solidFill>
                  <a:schemeClr val="tx1"/>
                </a:solidFill>
              </a:rPr>
              <a:t>buying a bike</a:t>
            </a:r>
          </a:p>
        </p:txBody>
      </p:sp>
      <p:sp>
        <p:nvSpPr>
          <p:cNvPr id="21" name="Cloud Callout 20"/>
          <p:cNvSpPr/>
          <p:nvPr/>
        </p:nvSpPr>
        <p:spPr>
          <a:xfrm>
            <a:off x="6911215" y="1557170"/>
            <a:ext cx="2514926" cy="1062766"/>
          </a:xfrm>
          <a:prstGeom prst="cloudCallout">
            <a:avLst>
              <a:gd name="adj1" fmla="val 1993"/>
              <a:gd name="adj2" fmla="val 61748"/>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solidFill>
                  <a:schemeClr val="tx1"/>
                </a:solidFill>
              </a:rPr>
              <a:t>I want to </a:t>
            </a:r>
            <a:r>
              <a:rPr lang="en-GB" sz="2000" b="1" i="1" dirty="0">
                <a:solidFill>
                  <a:schemeClr val="tx1"/>
                </a:solidFill>
              </a:rPr>
              <a:t>hire </a:t>
            </a:r>
            <a:r>
              <a:rPr lang="en-GB" sz="2000" i="1" dirty="0">
                <a:solidFill>
                  <a:schemeClr val="tx1"/>
                </a:solidFill>
              </a:rPr>
              <a:t>someone</a:t>
            </a:r>
          </a:p>
        </p:txBody>
      </p:sp>
    </p:spTree>
    <p:extLst>
      <p:ext uri="{BB962C8B-B14F-4D97-AF65-F5344CB8AC3E}">
        <p14:creationId xmlns:p14="http://schemas.microsoft.com/office/powerpoint/2010/main" val="21159389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7E4D4DFF-C288-447A-90EF-3441CA60A66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21"/>
            <a:ext cx="12192952" cy="6857678"/>
          </a:xfrm>
          <a:prstGeom prst="rect">
            <a:avLst/>
          </a:prstGeom>
        </p:spPr>
      </p:pic>
      <p:sp>
        <p:nvSpPr>
          <p:cNvPr id="5" name="Rectangle 4"/>
          <p:cNvSpPr/>
          <p:nvPr/>
        </p:nvSpPr>
        <p:spPr>
          <a:xfrm>
            <a:off x="-1" y="1"/>
            <a:ext cx="12192000" cy="6857999"/>
          </a:xfrm>
          <a:prstGeom prst="rect">
            <a:avLst/>
          </a:prstGeom>
          <a:solidFill>
            <a:schemeClr val="accent5">
              <a:lumMod val="7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ounded Rectangle 1"/>
          <p:cNvSpPr/>
          <p:nvPr/>
        </p:nvSpPr>
        <p:spPr>
          <a:xfrm>
            <a:off x="2890032" y="2059019"/>
            <a:ext cx="6882032" cy="2774070"/>
          </a:xfrm>
          <a:prstGeom prst="roundRect">
            <a:avLst/>
          </a:prstGeom>
          <a:solidFill>
            <a:schemeClr val="bg1"/>
          </a:solidFill>
          <a:ln w="1270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l="12091" t="36189" r="11209" b="34820"/>
          <a:stretch/>
        </p:blipFill>
        <p:spPr>
          <a:xfrm>
            <a:off x="3390900" y="2348774"/>
            <a:ext cx="5880296" cy="2222696"/>
          </a:xfrm>
          <a:prstGeom prst="rect">
            <a:avLst/>
          </a:prstGeom>
        </p:spPr>
      </p:pic>
    </p:spTree>
    <p:extLst>
      <p:ext uri="{BB962C8B-B14F-4D97-AF65-F5344CB8AC3E}">
        <p14:creationId xmlns:p14="http://schemas.microsoft.com/office/powerpoint/2010/main" val="30762212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871203" y="385948"/>
            <a:ext cx="4946550" cy="5897356"/>
          </a:xfrm>
          <a:prstGeom prst="rect">
            <a:avLst/>
          </a:prstGeom>
        </p:spPr>
      </p:pic>
      <p:pic>
        <p:nvPicPr>
          <p:cNvPr id="5" name="Picture 4"/>
          <p:cNvPicPr>
            <a:picLocks noChangeAspect="1"/>
          </p:cNvPicPr>
          <p:nvPr/>
        </p:nvPicPr>
        <p:blipFill>
          <a:blip r:embed="rId3"/>
          <a:stretch>
            <a:fillRect/>
          </a:stretch>
        </p:blipFill>
        <p:spPr>
          <a:xfrm>
            <a:off x="810228" y="344782"/>
            <a:ext cx="5566535" cy="5938522"/>
          </a:xfrm>
          <a:prstGeom prst="rect">
            <a:avLst/>
          </a:prstGeom>
        </p:spPr>
      </p:pic>
    </p:spTree>
    <p:extLst>
      <p:ext uri="{BB962C8B-B14F-4D97-AF65-F5344CB8AC3E}">
        <p14:creationId xmlns:p14="http://schemas.microsoft.com/office/powerpoint/2010/main" val="34432778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92107"/>
          </a:xfrm>
          <a:prstGeom prst="rect">
            <a:avLst/>
          </a:prstGeom>
          <a:solidFill>
            <a:srgbClr val="00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9" name="TextBox 8"/>
          <p:cNvSpPr txBox="1"/>
          <p:nvPr/>
        </p:nvSpPr>
        <p:spPr>
          <a:xfrm>
            <a:off x="2754085" y="2661223"/>
            <a:ext cx="6683830" cy="1569660"/>
          </a:xfrm>
          <a:prstGeom prst="rect">
            <a:avLst/>
          </a:prstGeom>
          <a:noFill/>
        </p:spPr>
        <p:txBody>
          <a:bodyPr wrap="square" rtlCol="0">
            <a:spAutoFit/>
          </a:bodyPr>
          <a:lstStyle/>
          <a:p>
            <a:pPr algn="ctr"/>
            <a:r>
              <a:rPr lang="en-GB" sz="4800" dirty="0">
                <a:solidFill>
                  <a:schemeClr val="bg1"/>
                </a:solidFill>
              </a:rPr>
              <a:t>Benefit from their investment in SEO</a:t>
            </a:r>
          </a:p>
        </p:txBody>
      </p:sp>
    </p:spTree>
    <p:extLst>
      <p:ext uri="{BB962C8B-B14F-4D97-AF65-F5344CB8AC3E}">
        <p14:creationId xmlns:p14="http://schemas.microsoft.com/office/powerpoint/2010/main" val="13429121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p:cNvSpPr/>
          <p:nvPr/>
        </p:nvSpPr>
        <p:spPr>
          <a:xfrm>
            <a:off x="0" y="1"/>
            <a:ext cx="12192000" cy="6892107"/>
          </a:xfrm>
          <a:prstGeom prst="rect">
            <a:avLst/>
          </a:prstGeom>
          <a:solidFill>
            <a:srgbClr val="0073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3" name="Rectangle 12"/>
          <p:cNvSpPr/>
          <p:nvPr/>
        </p:nvSpPr>
        <p:spPr>
          <a:xfrm>
            <a:off x="0" y="372746"/>
            <a:ext cx="12192000" cy="7911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0" y="463635"/>
            <a:ext cx="12192000" cy="619125"/>
          </a:xfrm>
          <a:prstGeom prst="rect">
            <a:avLst/>
          </a:prstGeom>
          <a:solidFill>
            <a:srgbClr val="283E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2"/>
          <a:stretch>
            <a:fillRect/>
          </a:stretch>
        </p:blipFill>
        <p:spPr>
          <a:xfrm>
            <a:off x="2786467" y="463636"/>
            <a:ext cx="7267575" cy="619125"/>
          </a:xfrm>
          <a:prstGeom prst="rect">
            <a:avLst/>
          </a:prstGeom>
        </p:spPr>
      </p:pic>
      <p:sp>
        <p:nvSpPr>
          <p:cNvPr id="5" name="TextBox 4"/>
          <p:cNvSpPr txBox="1"/>
          <p:nvPr/>
        </p:nvSpPr>
        <p:spPr>
          <a:xfrm>
            <a:off x="817581" y="1803833"/>
            <a:ext cx="6497619" cy="646331"/>
          </a:xfrm>
          <a:prstGeom prst="rect">
            <a:avLst/>
          </a:prstGeom>
          <a:noFill/>
        </p:spPr>
        <p:txBody>
          <a:bodyPr wrap="square" rtlCol="0">
            <a:spAutoFit/>
          </a:bodyPr>
          <a:lstStyle/>
          <a:p>
            <a:r>
              <a:rPr lang="en-GB" sz="3600" i="1" dirty="0">
                <a:solidFill>
                  <a:schemeClr val="bg1"/>
                </a:solidFill>
              </a:rPr>
              <a:t>Research career pathways</a:t>
            </a:r>
          </a:p>
        </p:txBody>
      </p:sp>
      <p:cxnSp>
        <p:nvCxnSpPr>
          <p:cNvPr id="7" name="Curved Connector 6"/>
          <p:cNvCxnSpPr>
            <a:endCxn id="6" idx="1"/>
          </p:cNvCxnSpPr>
          <p:nvPr/>
        </p:nvCxnSpPr>
        <p:spPr>
          <a:xfrm>
            <a:off x="752272" y="2496533"/>
            <a:ext cx="7530747" cy="2478605"/>
          </a:xfrm>
          <a:prstGeom prst="curvedConnector3">
            <a:avLst/>
          </a:prstGeom>
          <a:ln w="76200">
            <a:solidFill>
              <a:schemeClr val="bg1"/>
            </a:solidFill>
            <a:prstDash val="sysDot"/>
            <a:tailEnd type="triangle"/>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83019" y="3176814"/>
            <a:ext cx="3304039" cy="3596647"/>
          </a:xfrm>
          <a:prstGeom prst="rect">
            <a:avLst/>
          </a:prstGeom>
        </p:spPr>
      </p:pic>
      <p:sp>
        <p:nvSpPr>
          <p:cNvPr id="15" name="Rectangle 14"/>
          <p:cNvSpPr/>
          <p:nvPr/>
        </p:nvSpPr>
        <p:spPr>
          <a:xfrm>
            <a:off x="152400" y="152402"/>
            <a:ext cx="3331029" cy="1226456"/>
          </a:xfrm>
          <a:prstGeom prst="rect">
            <a:avLst/>
          </a:prstGeom>
          <a:solidFill>
            <a:srgbClr val="0073B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3287" y="276165"/>
            <a:ext cx="2974819" cy="929631"/>
          </a:xfrm>
          <a:prstGeom prst="rect">
            <a:avLst/>
          </a:prstGeom>
        </p:spPr>
      </p:pic>
    </p:spTree>
    <p:extLst>
      <p:ext uri="{BB962C8B-B14F-4D97-AF65-F5344CB8AC3E}">
        <p14:creationId xmlns:p14="http://schemas.microsoft.com/office/powerpoint/2010/main" val="9337096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 name="Group 3"/>
          <p:cNvGrpSpPr/>
          <p:nvPr/>
        </p:nvGrpSpPr>
        <p:grpSpPr>
          <a:xfrm>
            <a:off x="2604858" y="853440"/>
            <a:ext cx="6982284" cy="29612658"/>
            <a:chOff x="964031" y="-382940"/>
            <a:chExt cx="10302047" cy="43692150"/>
          </a:xfrm>
        </p:grpSpPr>
        <p:pic>
          <p:nvPicPr>
            <p:cNvPr id="3" name="Picture 2"/>
            <p:cNvPicPr>
              <a:picLocks noChangeAspect="1"/>
            </p:cNvPicPr>
            <p:nvPr/>
          </p:nvPicPr>
          <p:blipFill>
            <a:blip r:embed="rId2"/>
            <a:stretch>
              <a:fillRect/>
            </a:stretch>
          </p:blipFill>
          <p:spPr>
            <a:xfrm>
              <a:off x="964031" y="-382940"/>
              <a:ext cx="10263938" cy="4979534"/>
            </a:xfrm>
            <a:prstGeom prst="rect">
              <a:avLst/>
            </a:prstGeom>
          </p:spPr>
        </p:pic>
        <p:pic>
          <p:nvPicPr>
            <p:cNvPr id="2" name="Picture 1"/>
            <p:cNvPicPr>
              <a:picLocks noChangeAspect="1"/>
            </p:cNvPicPr>
            <p:nvPr/>
          </p:nvPicPr>
          <p:blipFill>
            <a:blip r:embed="rId3"/>
            <a:stretch>
              <a:fillRect/>
            </a:stretch>
          </p:blipFill>
          <p:spPr>
            <a:xfrm>
              <a:off x="964031" y="4514572"/>
              <a:ext cx="10302047" cy="38794638"/>
            </a:xfrm>
            <a:prstGeom prst="rect">
              <a:avLst/>
            </a:prstGeom>
          </p:spPr>
        </p:pic>
      </p:grpSp>
      <p:sp>
        <p:nvSpPr>
          <p:cNvPr id="6" name="Rectangle 5"/>
          <p:cNvSpPr/>
          <p:nvPr/>
        </p:nvSpPr>
        <p:spPr>
          <a:xfrm>
            <a:off x="0" y="5833578"/>
            <a:ext cx="12192000" cy="1024421"/>
          </a:xfrm>
          <a:prstGeom prst="rect">
            <a:avLst/>
          </a:prstGeom>
          <a:gradFill>
            <a:gsLst>
              <a:gs pos="0">
                <a:srgbClr val="F5F5F5">
                  <a:alpha val="0"/>
                </a:srgbClr>
              </a:gs>
              <a:gs pos="70000">
                <a:srgbClr val="F5F5F5"/>
              </a:gs>
              <a:gs pos="100000">
                <a:srgbClr val="F5F5F5"/>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713053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 name="Group 3"/>
          <p:cNvGrpSpPr/>
          <p:nvPr/>
        </p:nvGrpSpPr>
        <p:grpSpPr>
          <a:xfrm>
            <a:off x="2604858" y="-4843223"/>
            <a:ext cx="6982284" cy="29612658"/>
            <a:chOff x="964031" y="-382940"/>
            <a:chExt cx="10302047" cy="43692150"/>
          </a:xfrm>
        </p:grpSpPr>
        <p:pic>
          <p:nvPicPr>
            <p:cNvPr id="3" name="Picture 2"/>
            <p:cNvPicPr>
              <a:picLocks noChangeAspect="1"/>
            </p:cNvPicPr>
            <p:nvPr/>
          </p:nvPicPr>
          <p:blipFill>
            <a:blip r:embed="rId2"/>
            <a:stretch>
              <a:fillRect/>
            </a:stretch>
          </p:blipFill>
          <p:spPr>
            <a:xfrm>
              <a:off x="964031" y="-382940"/>
              <a:ext cx="10263938" cy="4979534"/>
            </a:xfrm>
            <a:prstGeom prst="rect">
              <a:avLst/>
            </a:prstGeom>
          </p:spPr>
        </p:pic>
        <p:pic>
          <p:nvPicPr>
            <p:cNvPr id="2" name="Picture 1"/>
            <p:cNvPicPr>
              <a:picLocks noChangeAspect="1"/>
            </p:cNvPicPr>
            <p:nvPr/>
          </p:nvPicPr>
          <p:blipFill>
            <a:blip r:embed="rId3"/>
            <a:stretch>
              <a:fillRect/>
            </a:stretch>
          </p:blipFill>
          <p:spPr>
            <a:xfrm>
              <a:off x="964031" y="4514572"/>
              <a:ext cx="10302047" cy="38794638"/>
            </a:xfrm>
            <a:prstGeom prst="rect">
              <a:avLst/>
            </a:prstGeom>
          </p:spPr>
        </p:pic>
      </p:grpSp>
    </p:spTree>
    <p:extLst>
      <p:ext uri="{BB962C8B-B14F-4D97-AF65-F5344CB8AC3E}">
        <p14:creationId xmlns:p14="http://schemas.microsoft.com/office/powerpoint/2010/main" val="25072337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 name="Group 3"/>
          <p:cNvGrpSpPr/>
          <p:nvPr/>
        </p:nvGrpSpPr>
        <p:grpSpPr>
          <a:xfrm>
            <a:off x="2604858" y="-11563142"/>
            <a:ext cx="6982284" cy="29612658"/>
            <a:chOff x="964031" y="-382940"/>
            <a:chExt cx="10302047" cy="43692150"/>
          </a:xfrm>
        </p:grpSpPr>
        <p:pic>
          <p:nvPicPr>
            <p:cNvPr id="3" name="Picture 2"/>
            <p:cNvPicPr>
              <a:picLocks noChangeAspect="1"/>
            </p:cNvPicPr>
            <p:nvPr/>
          </p:nvPicPr>
          <p:blipFill>
            <a:blip r:embed="rId2"/>
            <a:stretch>
              <a:fillRect/>
            </a:stretch>
          </p:blipFill>
          <p:spPr>
            <a:xfrm>
              <a:off x="964031" y="-382940"/>
              <a:ext cx="10263938" cy="4979534"/>
            </a:xfrm>
            <a:prstGeom prst="rect">
              <a:avLst/>
            </a:prstGeom>
          </p:spPr>
        </p:pic>
        <p:pic>
          <p:nvPicPr>
            <p:cNvPr id="2" name="Picture 1"/>
            <p:cNvPicPr>
              <a:picLocks noChangeAspect="1"/>
            </p:cNvPicPr>
            <p:nvPr/>
          </p:nvPicPr>
          <p:blipFill>
            <a:blip r:embed="rId3"/>
            <a:stretch>
              <a:fillRect/>
            </a:stretch>
          </p:blipFill>
          <p:spPr>
            <a:xfrm>
              <a:off x="964031" y="4514572"/>
              <a:ext cx="10302047" cy="38794638"/>
            </a:xfrm>
            <a:prstGeom prst="rect">
              <a:avLst/>
            </a:prstGeom>
          </p:spPr>
        </p:pic>
      </p:grpSp>
    </p:spTree>
    <p:extLst>
      <p:ext uri="{BB962C8B-B14F-4D97-AF65-F5344CB8AC3E}">
        <p14:creationId xmlns:p14="http://schemas.microsoft.com/office/powerpoint/2010/main" val="17080079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 name="Group 3"/>
          <p:cNvGrpSpPr/>
          <p:nvPr/>
        </p:nvGrpSpPr>
        <p:grpSpPr>
          <a:xfrm>
            <a:off x="2604858" y="-16888177"/>
            <a:ext cx="6982284" cy="29612658"/>
            <a:chOff x="964031" y="-382940"/>
            <a:chExt cx="10302047" cy="43692150"/>
          </a:xfrm>
        </p:grpSpPr>
        <p:pic>
          <p:nvPicPr>
            <p:cNvPr id="3" name="Picture 2"/>
            <p:cNvPicPr>
              <a:picLocks noChangeAspect="1"/>
            </p:cNvPicPr>
            <p:nvPr/>
          </p:nvPicPr>
          <p:blipFill>
            <a:blip r:embed="rId2"/>
            <a:stretch>
              <a:fillRect/>
            </a:stretch>
          </p:blipFill>
          <p:spPr>
            <a:xfrm>
              <a:off x="964031" y="-382940"/>
              <a:ext cx="10263938" cy="4979534"/>
            </a:xfrm>
            <a:prstGeom prst="rect">
              <a:avLst/>
            </a:prstGeom>
          </p:spPr>
        </p:pic>
        <p:pic>
          <p:nvPicPr>
            <p:cNvPr id="2" name="Picture 1"/>
            <p:cNvPicPr>
              <a:picLocks noChangeAspect="1"/>
            </p:cNvPicPr>
            <p:nvPr/>
          </p:nvPicPr>
          <p:blipFill>
            <a:blip r:embed="rId3"/>
            <a:stretch>
              <a:fillRect/>
            </a:stretch>
          </p:blipFill>
          <p:spPr>
            <a:xfrm>
              <a:off x="964031" y="4514572"/>
              <a:ext cx="10302047" cy="38794638"/>
            </a:xfrm>
            <a:prstGeom prst="rect">
              <a:avLst/>
            </a:prstGeom>
          </p:spPr>
        </p:pic>
      </p:grpSp>
    </p:spTree>
    <p:extLst>
      <p:ext uri="{BB962C8B-B14F-4D97-AF65-F5344CB8AC3E}">
        <p14:creationId xmlns:p14="http://schemas.microsoft.com/office/powerpoint/2010/main" val="35432916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 y="0"/>
            <a:ext cx="12192003"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0" y="1132933"/>
            <a:ext cx="12192000" cy="2005519"/>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5" name="Group 14"/>
          <p:cNvGrpSpPr/>
          <p:nvPr/>
        </p:nvGrpSpPr>
        <p:grpSpPr>
          <a:xfrm>
            <a:off x="3598682" y="1274260"/>
            <a:ext cx="6086475" cy="1622345"/>
            <a:chOff x="5046099" y="2628900"/>
            <a:chExt cx="6086475" cy="1622345"/>
          </a:xfrm>
        </p:grpSpPr>
        <p:sp>
          <p:nvSpPr>
            <p:cNvPr id="11" name="TextBox 10"/>
            <p:cNvSpPr txBox="1"/>
            <p:nvPr/>
          </p:nvSpPr>
          <p:spPr>
            <a:xfrm>
              <a:off x="5046099" y="2628900"/>
              <a:ext cx="6086475" cy="830997"/>
            </a:xfrm>
            <a:prstGeom prst="rect">
              <a:avLst/>
            </a:prstGeom>
            <a:noFill/>
          </p:spPr>
          <p:txBody>
            <a:bodyPr wrap="square" rtlCol="0">
              <a:spAutoFit/>
            </a:bodyPr>
            <a:lstStyle/>
            <a:p>
              <a:r>
                <a:rPr lang="en-GB" sz="4800" dirty="0">
                  <a:solidFill>
                    <a:schemeClr val="bg1"/>
                  </a:solidFill>
                  <a:latin typeface="Montserrat" panose="00000500000000000000" pitchFamily="50" charset="0"/>
                </a:rPr>
                <a:t>Evidence for</a:t>
              </a:r>
              <a:endParaRPr lang="en-GB" sz="6600" dirty="0">
                <a:solidFill>
                  <a:schemeClr val="bg1"/>
                </a:solidFill>
                <a:latin typeface="Montserrat" panose="00000500000000000000" pitchFamily="50" charset="0"/>
              </a:endParaRPr>
            </a:p>
          </p:txBody>
        </p:sp>
        <p:sp>
          <p:nvSpPr>
            <p:cNvPr id="12" name="TextBox 11"/>
            <p:cNvSpPr txBox="1"/>
            <p:nvPr/>
          </p:nvSpPr>
          <p:spPr>
            <a:xfrm>
              <a:off x="5046099" y="3143249"/>
              <a:ext cx="6086475" cy="1107996"/>
            </a:xfrm>
            <a:prstGeom prst="rect">
              <a:avLst/>
            </a:prstGeom>
            <a:noFill/>
          </p:spPr>
          <p:txBody>
            <a:bodyPr wrap="square" rtlCol="0">
              <a:spAutoFit/>
            </a:bodyPr>
            <a:lstStyle/>
            <a:p>
              <a:r>
                <a:rPr lang="en-GB" sz="6600" b="1" dirty="0">
                  <a:solidFill>
                    <a:schemeClr val="bg1"/>
                  </a:solidFill>
                  <a:latin typeface="Montserrat" panose="00000500000000000000" pitchFamily="50" charset="0"/>
                </a:rPr>
                <a:t>Your Skills</a:t>
              </a:r>
            </a:p>
          </p:txBody>
        </p:sp>
      </p:grpSp>
      <p:sp>
        <p:nvSpPr>
          <p:cNvPr id="7" name="TextBox 6"/>
          <p:cNvSpPr txBox="1"/>
          <p:nvPr/>
        </p:nvSpPr>
        <p:spPr>
          <a:xfrm>
            <a:off x="1029039" y="3875195"/>
            <a:ext cx="2502994" cy="1323439"/>
          </a:xfrm>
          <a:prstGeom prst="rect">
            <a:avLst/>
          </a:prstGeom>
          <a:noFill/>
        </p:spPr>
        <p:txBody>
          <a:bodyPr wrap="square" rtlCol="0">
            <a:spAutoFit/>
          </a:bodyPr>
          <a:lstStyle/>
          <a:p>
            <a:pPr algn="ctr"/>
            <a:r>
              <a:rPr lang="en-GB" sz="4000" dirty="0">
                <a:solidFill>
                  <a:schemeClr val="bg1"/>
                </a:solidFill>
              </a:rPr>
              <a:t>Identify Skills</a:t>
            </a:r>
          </a:p>
        </p:txBody>
      </p:sp>
      <p:sp>
        <p:nvSpPr>
          <p:cNvPr id="8" name="TextBox 7"/>
          <p:cNvSpPr txBox="1"/>
          <p:nvPr/>
        </p:nvSpPr>
        <p:spPr>
          <a:xfrm>
            <a:off x="4551844" y="3875195"/>
            <a:ext cx="3103422" cy="1323439"/>
          </a:xfrm>
          <a:prstGeom prst="rect">
            <a:avLst/>
          </a:prstGeom>
          <a:noFill/>
        </p:spPr>
        <p:txBody>
          <a:bodyPr wrap="square" rtlCol="0">
            <a:spAutoFit/>
          </a:bodyPr>
          <a:lstStyle/>
          <a:p>
            <a:pPr algn="ctr"/>
            <a:r>
              <a:rPr lang="en-GB" sz="4000" dirty="0">
                <a:solidFill>
                  <a:schemeClr val="bg1"/>
                </a:solidFill>
              </a:rPr>
              <a:t>Support with Evidence</a:t>
            </a:r>
          </a:p>
        </p:txBody>
      </p:sp>
      <p:sp>
        <p:nvSpPr>
          <p:cNvPr id="10" name="TextBox 9"/>
          <p:cNvSpPr txBox="1"/>
          <p:nvPr/>
        </p:nvSpPr>
        <p:spPr>
          <a:xfrm>
            <a:off x="8690911" y="3875195"/>
            <a:ext cx="2502994" cy="1323439"/>
          </a:xfrm>
          <a:prstGeom prst="rect">
            <a:avLst/>
          </a:prstGeom>
          <a:noFill/>
        </p:spPr>
        <p:txBody>
          <a:bodyPr wrap="square" rtlCol="0">
            <a:spAutoFit/>
          </a:bodyPr>
          <a:lstStyle/>
          <a:p>
            <a:pPr algn="ctr"/>
            <a:r>
              <a:rPr lang="en-GB" sz="4000" dirty="0">
                <a:solidFill>
                  <a:schemeClr val="bg1"/>
                </a:solidFill>
              </a:rPr>
              <a:t>Specific Examples</a:t>
            </a:r>
          </a:p>
        </p:txBody>
      </p:sp>
    </p:spTree>
    <p:extLst>
      <p:ext uri="{BB962C8B-B14F-4D97-AF65-F5344CB8AC3E}">
        <p14:creationId xmlns:p14="http://schemas.microsoft.com/office/powerpoint/2010/main" val="13228295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 y="0"/>
            <a:ext cx="12192003"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765620" y="744095"/>
            <a:ext cx="8156080" cy="5316970"/>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4"/>
          <p:cNvSpPr/>
          <p:nvPr/>
        </p:nvSpPr>
        <p:spPr>
          <a:xfrm>
            <a:off x="4191937" y="1164159"/>
            <a:ext cx="45719" cy="4475505"/>
          </a:xfrm>
          <a:custGeom>
            <a:avLst/>
            <a:gdLst>
              <a:gd name="connsiteX0" fmla="*/ 96494 w 114874"/>
              <a:gd name="connsiteY0" fmla="*/ 0 h 3423256"/>
              <a:gd name="connsiteX1" fmla="*/ 87304 w 114874"/>
              <a:gd name="connsiteY1" fmla="*/ 59734 h 3423256"/>
              <a:gd name="connsiteX2" fmla="*/ 68924 w 114874"/>
              <a:gd name="connsiteY2" fmla="*/ 160824 h 3423256"/>
              <a:gd name="connsiteX3" fmla="*/ 9190 w 114874"/>
              <a:gd name="connsiteY3" fmla="*/ 758170 h 3423256"/>
              <a:gd name="connsiteX4" fmla="*/ 0 w 114874"/>
              <a:gd name="connsiteY4" fmla="*/ 914400 h 3423256"/>
              <a:gd name="connsiteX5" fmla="*/ 9190 w 114874"/>
              <a:gd name="connsiteY5" fmla="*/ 1856369 h 3423256"/>
              <a:gd name="connsiteX6" fmla="*/ 41354 w 114874"/>
              <a:gd name="connsiteY6" fmla="*/ 2145853 h 3423256"/>
              <a:gd name="connsiteX7" fmla="*/ 50544 w 114874"/>
              <a:gd name="connsiteY7" fmla="*/ 2338842 h 3423256"/>
              <a:gd name="connsiteX8" fmla="*/ 59734 w 114874"/>
              <a:gd name="connsiteY8" fmla="*/ 2389386 h 3423256"/>
              <a:gd name="connsiteX9" fmla="*/ 45949 w 114874"/>
              <a:gd name="connsiteY9" fmla="*/ 2660490 h 3423256"/>
              <a:gd name="connsiteX10" fmla="*/ 50544 w 114874"/>
              <a:gd name="connsiteY10" fmla="*/ 2793744 h 3423256"/>
              <a:gd name="connsiteX11" fmla="*/ 64329 w 114874"/>
              <a:gd name="connsiteY11" fmla="*/ 2858074 h 3423256"/>
              <a:gd name="connsiteX12" fmla="*/ 82709 w 114874"/>
              <a:gd name="connsiteY12" fmla="*/ 2959163 h 3423256"/>
              <a:gd name="connsiteX13" fmla="*/ 101089 w 114874"/>
              <a:gd name="connsiteY13" fmla="*/ 3097013 h 3423256"/>
              <a:gd name="connsiteX14" fmla="*/ 110279 w 114874"/>
              <a:gd name="connsiteY14" fmla="*/ 3119987 h 3423256"/>
              <a:gd name="connsiteX15" fmla="*/ 114874 w 114874"/>
              <a:gd name="connsiteY15" fmla="*/ 3147557 h 3423256"/>
              <a:gd name="connsiteX16" fmla="*/ 101089 w 114874"/>
              <a:gd name="connsiteY16" fmla="*/ 3248647 h 3423256"/>
              <a:gd name="connsiteX17" fmla="*/ 110279 w 114874"/>
              <a:gd name="connsiteY17" fmla="*/ 3423256 h 3423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874" h="3423256">
                <a:moveTo>
                  <a:pt x="96494" y="0"/>
                </a:moveTo>
                <a:cubicBezTo>
                  <a:pt x="93431" y="19911"/>
                  <a:pt x="90708" y="39878"/>
                  <a:pt x="87304" y="59734"/>
                </a:cubicBezTo>
                <a:cubicBezTo>
                  <a:pt x="81517" y="93491"/>
                  <a:pt x="72791" y="126794"/>
                  <a:pt x="68924" y="160824"/>
                </a:cubicBezTo>
                <a:cubicBezTo>
                  <a:pt x="47831" y="346440"/>
                  <a:pt x="19427" y="584146"/>
                  <a:pt x="9190" y="758170"/>
                </a:cubicBezTo>
                <a:lnTo>
                  <a:pt x="0" y="914400"/>
                </a:lnTo>
                <a:cubicBezTo>
                  <a:pt x="3063" y="1228390"/>
                  <a:pt x="2731" y="1542431"/>
                  <a:pt x="9190" y="1856369"/>
                </a:cubicBezTo>
                <a:cubicBezTo>
                  <a:pt x="11210" y="1954529"/>
                  <a:pt x="23907" y="2049892"/>
                  <a:pt x="41354" y="2145853"/>
                </a:cubicBezTo>
                <a:cubicBezTo>
                  <a:pt x="44417" y="2210183"/>
                  <a:pt x="45697" y="2274622"/>
                  <a:pt x="50544" y="2338842"/>
                </a:cubicBezTo>
                <a:cubicBezTo>
                  <a:pt x="51833" y="2355918"/>
                  <a:pt x="59734" y="2372262"/>
                  <a:pt x="59734" y="2389386"/>
                </a:cubicBezTo>
                <a:cubicBezTo>
                  <a:pt x="59734" y="2518011"/>
                  <a:pt x="54931" y="2561687"/>
                  <a:pt x="45949" y="2660490"/>
                </a:cubicBezTo>
                <a:cubicBezTo>
                  <a:pt x="47481" y="2704908"/>
                  <a:pt x="46427" y="2749491"/>
                  <a:pt x="50544" y="2793744"/>
                </a:cubicBezTo>
                <a:cubicBezTo>
                  <a:pt x="52575" y="2815580"/>
                  <a:pt x="60143" y="2836547"/>
                  <a:pt x="64329" y="2858074"/>
                </a:cubicBezTo>
                <a:cubicBezTo>
                  <a:pt x="70866" y="2891693"/>
                  <a:pt x="77367" y="2925333"/>
                  <a:pt x="82709" y="2959163"/>
                </a:cubicBezTo>
                <a:cubicBezTo>
                  <a:pt x="86538" y="2983414"/>
                  <a:pt x="95464" y="3070296"/>
                  <a:pt x="101089" y="3097013"/>
                </a:cubicBezTo>
                <a:cubicBezTo>
                  <a:pt x="102788" y="3105084"/>
                  <a:pt x="107216" y="3112329"/>
                  <a:pt x="110279" y="3119987"/>
                </a:cubicBezTo>
                <a:cubicBezTo>
                  <a:pt x="111811" y="3129177"/>
                  <a:pt x="114874" y="3138240"/>
                  <a:pt x="114874" y="3147557"/>
                </a:cubicBezTo>
                <a:cubicBezTo>
                  <a:pt x="114874" y="3208929"/>
                  <a:pt x="114020" y="3203387"/>
                  <a:pt x="101089" y="3248647"/>
                </a:cubicBezTo>
                <a:cubicBezTo>
                  <a:pt x="111867" y="3383369"/>
                  <a:pt x="110279" y="3325107"/>
                  <a:pt x="110279" y="3423256"/>
                </a:cubicBezTo>
              </a:path>
            </a:pathLst>
          </a:cu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5"/>
          <p:cNvSpPr/>
          <p:nvPr/>
        </p:nvSpPr>
        <p:spPr>
          <a:xfrm>
            <a:off x="7033958" y="1164159"/>
            <a:ext cx="45719" cy="4475505"/>
          </a:xfrm>
          <a:custGeom>
            <a:avLst/>
            <a:gdLst>
              <a:gd name="connsiteX0" fmla="*/ 96494 w 114874"/>
              <a:gd name="connsiteY0" fmla="*/ 0 h 3423256"/>
              <a:gd name="connsiteX1" fmla="*/ 87304 w 114874"/>
              <a:gd name="connsiteY1" fmla="*/ 59734 h 3423256"/>
              <a:gd name="connsiteX2" fmla="*/ 68924 w 114874"/>
              <a:gd name="connsiteY2" fmla="*/ 160824 h 3423256"/>
              <a:gd name="connsiteX3" fmla="*/ 9190 w 114874"/>
              <a:gd name="connsiteY3" fmla="*/ 758170 h 3423256"/>
              <a:gd name="connsiteX4" fmla="*/ 0 w 114874"/>
              <a:gd name="connsiteY4" fmla="*/ 914400 h 3423256"/>
              <a:gd name="connsiteX5" fmla="*/ 9190 w 114874"/>
              <a:gd name="connsiteY5" fmla="*/ 1856369 h 3423256"/>
              <a:gd name="connsiteX6" fmla="*/ 41354 w 114874"/>
              <a:gd name="connsiteY6" fmla="*/ 2145853 h 3423256"/>
              <a:gd name="connsiteX7" fmla="*/ 50544 w 114874"/>
              <a:gd name="connsiteY7" fmla="*/ 2338842 h 3423256"/>
              <a:gd name="connsiteX8" fmla="*/ 59734 w 114874"/>
              <a:gd name="connsiteY8" fmla="*/ 2389386 h 3423256"/>
              <a:gd name="connsiteX9" fmla="*/ 45949 w 114874"/>
              <a:gd name="connsiteY9" fmla="*/ 2660490 h 3423256"/>
              <a:gd name="connsiteX10" fmla="*/ 50544 w 114874"/>
              <a:gd name="connsiteY10" fmla="*/ 2793744 h 3423256"/>
              <a:gd name="connsiteX11" fmla="*/ 64329 w 114874"/>
              <a:gd name="connsiteY11" fmla="*/ 2858074 h 3423256"/>
              <a:gd name="connsiteX12" fmla="*/ 82709 w 114874"/>
              <a:gd name="connsiteY12" fmla="*/ 2959163 h 3423256"/>
              <a:gd name="connsiteX13" fmla="*/ 101089 w 114874"/>
              <a:gd name="connsiteY13" fmla="*/ 3097013 h 3423256"/>
              <a:gd name="connsiteX14" fmla="*/ 110279 w 114874"/>
              <a:gd name="connsiteY14" fmla="*/ 3119987 h 3423256"/>
              <a:gd name="connsiteX15" fmla="*/ 114874 w 114874"/>
              <a:gd name="connsiteY15" fmla="*/ 3147557 h 3423256"/>
              <a:gd name="connsiteX16" fmla="*/ 101089 w 114874"/>
              <a:gd name="connsiteY16" fmla="*/ 3248647 h 3423256"/>
              <a:gd name="connsiteX17" fmla="*/ 110279 w 114874"/>
              <a:gd name="connsiteY17" fmla="*/ 3423256 h 3423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874" h="3423256">
                <a:moveTo>
                  <a:pt x="96494" y="0"/>
                </a:moveTo>
                <a:cubicBezTo>
                  <a:pt x="93431" y="19911"/>
                  <a:pt x="90708" y="39878"/>
                  <a:pt x="87304" y="59734"/>
                </a:cubicBezTo>
                <a:cubicBezTo>
                  <a:pt x="81517" y="93491"/>
                  <a:pt x="72791" y="126794"/>
                  <a:pt x="68924" y="160824"/>
                </a:cubicBezTo>
                <a:cubicBezTo>
                  <a:pt x="47831" y="346440"/>
                  <a:pt x="19427" y="584146"/>
                  <a:pt x="9190" y="758170"/>
                </a:cubicBezTo>
                <a:lnTo>
                  <a:pt x="0" y="914400"/>
                </a:lnTo>
                <a:cubicBezTo>
                  <a:pt x="3063" y="1228390"/>
                  <a:pt x="2731" y="1542431"/>
                  <a:pt x="9190" y="1856369"/>
                </a:cubicBezTo>
                <a:cubicBezTo>
                  <a:pt x="11210" y="1954529"/>
                  <a:pt x="23907" y="2049892"/>
                  <a:pt x="41354" y="2145853"/>
                </a:cubicBezTo>
                <a:cubicBezTo>
                  <a:pt x="44417" y="2210183"/>
                  <a:pt x="45697" y="2274622"/>
                  <a:pt x="50544" y="2338842"/>
                </a:cubicBezTo>
                <a:cubicBezTo>
                  <a:pt x="51833" y="2355918"/>
                  <a:pt x="59734" y="2372262"/>
                  <a:pt x="59734" y="2389386"/>
                </a:cubicBezTo>
                <a:cubicBezTo>
                  <a:pt x="59734" y="2518011"/>
                  <a:pt x="54931" y="2561687"/>
                  <a:pt x="45949" y="2660490"/>
                </a:cubicBezTo>
                <a:cubicBezTo>
                  <a:pt x="47481" y="2704908"/>
                  <a:pt x="46427" y="2749491"/>
                  <a:pt x="50544" y="2793744"/>
                </a:cubicBezTo>
                <a:cubicBezTo>
                  <a:pt x="52575" y="2815580"/>
                  <a:pt x="60143" y="2836547"/>
                  <a:pt x="64329" y="2858074"/>
                </a:cubicBezTo>
                <a:cubicBezTo>
                  <a:pt x="70866" y="2891693"/>
                  <a:pt x="77367" y="2925333"/>
                  <a:pt x="82709" y="2959163"/>
                </a:cubicBezTo>
                <a:cubicBezTo>
                  <a:pt x="86538" y="2983414"/>
                  <a:pt x="95464" y="3070296"/>
                  <a:pt x="101089" y="3097013"/>
                </a:cubicBezTo>
                <a:cubicBezTo>
                  <a:pt x="102788" y="3105084"/>
                  <a:pt x="107216" y="3112329"/>
                  <a:pt x="110279" y="3119987"/>
                </a:cubicBezTo>
                <a:cubicBezTo>
                  <a:pt x="111811" y="3129177"/>
                  <a:pt x="114874" y="3138240"/>
                  <a:pt x="114874" y="3147557"/>
                </a:cubicBezTo>
                <a:cubicBezTo>
                  <a:pt x="114874" y="3208929"/>
                  <a:pt x="114020" y="3203387"/>
                  <a:pt x="101089" y="3248647"/>
                </a:cubicBezTo>
                <a:cubicBezTo>
                  <a:pt x="111867" y="3383369"/>
                  <a:pt x="110279" y="3325107"/>
                  <a:pt x="110279" y="3423256"/>
                </a:cubicBezTo>
              </a:path>
            </a:pathLst>
          </a:cu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615999" y="1102603"/>
            <a:ext cx="2313680" cy="400110"/>
          </a:xfrm>
          <a:prstGeom prst="rect">
            <a:avLst/>
          </a:prstGeom>
          <a:noFill/>
        </p:spPr>
        <p:txBody>
          <a:bodyPr wrap="square" rtlCol="0">
            <a:spAutoFit/>
          </a:bodyPr>
          <a:lstStyle/>
          <a:p>
            <a:pPr algn="ctr"/>
            <a:r>
              <a:rPr lang="en-GB" sz="2000" dirty="0">
                <a:solidFill>
                  <a:sysClr val="windowText" lastClr="000000"/>
                </a:solidFill>
                <a:latin typeface="MV Boli" panose="02000500030200090000" pitchFamily="2" charset="0"/>
                <a:cs typeface="MV Boli" panose="02000500030200090000" pitchFamily="2" charset="0"/>
              </a:rPr>
              <a:t>Your Skills</a:t>
            </a:r>
          </a:p>
        </p:txBody>
      </p:sp>
      <p:sp>
        <p:nvSpPr>
          <p:cNvPr id="9" name="TextBox 8"/>
          <p:cNvSpPr txBox="1"/>
          <p:nvPr/>
        </p:nvSpPr>
        <p:spPr>
          <a:xfrm>
            <a:off x="7067747" y="1102603"/>
            <a:ext cx="2935384" cy="400110"/>
          </a:xfrm>
          <a:prstGeom prst="rect">
            <a:avLst/>
          </a:prstGeom>
          <a:noFill/>
        </p:spPr>
        <p:txBody>
          <a:bodyPr wrap="square" rtlCol="0">
            <a:spAutoFit/>
          </a:bodyPr>
          <a:lstStyle/>
          <a:p>
            <a:pPr algn="ctr"/>
            <a:r>
              <a:rPr lang="en-GB" sz="2000" dirty="0">
                <a:solidFill>
                  <a:sysClr val="windowText" lastClr="000000"/>
                </a:solidFill>
                <a:latin typeface="MV Boli" panose="02000500030200090000" pitchFamily="2" charset="0"/>
                <a:cs typeface="MV Boli" panose="02000500030200090000" pitchFamily="2" charset="0"/>
              </a:rPr>
              <a:t>Evidence/Examples</a:t>
            </a:r>
          </a:p>
        </p:txBody>
      </p:sp>
      <p:sp>
        <p:nvSpPr>
          <p:cNvPr id="11" name="TextBox 10"/>
          <p:cNvSpPr txBox="1"/>
          <p:nvPr/>
        </p:nvSpPr>
        <p:spPr>
          <a:xfrm>
            <a:off x="1821939" y="1102603"/>
            <a:ext cx="2313680" cy="400110"/>
          </a:xfrm>
          <a:prstGeom prst="rect">
            <a:avLst/>
          </a:prstGeom>
          <a:noFill/>
        </p:spPr>
        <p:txBody>
          <a:bodyPr wrap="square" rtlCol="0">
            <a:spAutoFit/>
          </a:bodyPr>
          <a:lstStyle/>
          <a:p>
            <a:pPr algn="ctr"/>
            <a:r>
              <a:rPr lang="en-GB" sz="2000" dirty="0">
                <a:solidFill>
                  <a:sysClr val="windowText" lastClr="000000"/>
                </a:solidFill>
                <a:latin typeface="MV Boli" panose="02000500030200090000" pitchFamily="2" charset="0"/>
                <a:cs typeface="MV Boli" panose="02000500030200090000" pitchFamily="2" charset="0"/>
              </a:rPr>
              <a:t>Impression</a:t>
            </a:r>
          </a:p>
        </p:txBody>
      </p:sp>
      <p:sp>
        <p:nvSpPr>
          <p:cNvPr id="12" name="Rectangle 11"/>
          <p:cNvSpPr/>
          <p:nvPr/>
        </p:nvSpPr>
        <p:spPr>
          <a:xfrm>
            <a:off x="1991956" y="1623557"/>
            <a:ext cx="1555413" cy="1555413"/>
          </a:xfrm>
          <a:prstGeom prst="rect">
            <a:avLst/>
          </a:prstGeom>
          <a:solidFill>
            <a:srgbClr val="FBDC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2417702" y="2435314"/>
            <a:ext cx="1555413" cy="1555413"/>
          </a:xfrm>
          <a:prstGeom prst="rect">
            <a:avLst/>
          </a:prstGeom>
          <a:solidFill>
            <a:srgbClr val="FFF76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2102692" y="4111571"/>
            <a:ext cx="1555413" cy="1555413"/>
          </a:xfrm>
          <a:prstGeom prst="rect">
            <a:avLst/>
          </a:prstGeom>
          <a:solidFill>
            <a:srgbClr val="FFF76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2787968" y="3154127"/>
            <a:ext cx="1555413" cy="1555413"/>
          </a:xfrm>
          <a:prstGeom prst="rect">
            <a:avLst/>
          </a:prstGeom>
          <a:solidFill>
            <a:srgbClr val="FBDC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151518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 y="0"/>
            <a:ext cx="12192003"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765620" y="744095"/>
            <a:ext cx="8156080" cy="5316970"/>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4"/>
          <p:cNvSpPr/>
          <p:nvPr/>
        </p:nvSpPr>
        <p:spPr>
          <a:xfrm>
            <a:off x="4191937" y="1164159"/>
            <a:ext cx="45719" cy="4475505"/>
          </a:xfrm>
          <a:custGeom>
            <a:avLst/>
            <a:gdLst>
              <a:gd name="connsiteX0" fmla="*/ 96494 w 114874"/>
              <a:gd name="connsiteY0" fmla="*/ 0 h 3423256"/>
              <a:gd name="connsiteX1" fmla="*/ 87304 w 114874"/>
              <a:gd name="connsiteY1" fmla="*/ 59734 h 3423256"/>
              <a:gd name="connsiteX2" fmla="*/ 68924 w 114874"/>
              <a:gd name="connsiteY2" fmla="*/ 160824 h 3423256"/>
              <a:gd name="connsiteX3" fmla="*/ 9190 w 114874"/>
              <a:gd name="connsiteY3" fmla="*/ 758170 h 3423256"/>
              <a:gd name="connsiteX4" fmla="*/ 0 w 114874"/>
              <a:gd name="connsiteY4" fmla="*/ 914400 h 3423256"/>
              <a:gd name="connsiteX5" fmla="*/ 9190 w 114874"/>
              <a:gd name="connsiteY5" fmla="*/ 1856369 h 3423256"/>
              <a:gd name="connsiteX6" fmla="*/ 41354 w 114874"/>
              <a:gd name="connsiteY6" fmla="*/ 2145853 h 3423256"/>
              <a:gd name="connsiteX7" fmla="*/ 50544 w 114874"/>
              <a:gd name="connsiteY7" fmla="*/ 2338842 h 3423256"/>
              <a:gd name="connsiteX8" fmla="*/ 59734 w 114874"/>
              <a:gd name="connsiteY8" fmla="*/ 2389386 h 3423256"/>
              <a:gd name="connsiteX9" fmla="*/ 45949 w 114874"/>
              <a:gd name="connsiteY9" fmla="*/ 2660490 h 3423256"/>
              <a:gd name="connsiteX10" fmla="*/ 50544 w 114874"/>
              <a:gd name="connsiteY10" fmla="*/ 2793744 h 3423256"/>
              <a:gd name="connsiteX11" fmla="*/ 64329 w 114874"/>
              <a:gd name="connsiteY11" fmla="*/ 2858074 h 3423256"/>
              <a:gd name="connsiteX12" fmla="*/ 82709 w 114874"/>
              <a:gd name="connsiteY12" fmla="*/ 2959163 h 3423256"/>
              <a:gd name="connsiteX13" fmla="*/ 101089 w 114874"/>
              <a:gd name="connsiteY13" fmla="*/ 3097013 h 3423256"/>
              <a:gd name="connsiteX14" fmla="*/ 110279 w 114874"/>
              <a:gd name="connsiteY14" fmla="*/ 3119987 h 3423256"/>
              <a:gd name="connsiteX15" fmla="*/ 114874 w 114874"/>
              <a:gd name="connsiteY15" fmla="*/ 3147557 h 3423256"/>
              <a:gd name="connsiteX16" fmla="*/ 101089 w 114874"/>
              <a:gd name="connsiteY16" fmla="*/ 3248647 h 3423256"/>
              <a:gd name="connsiteX17" fmla="*/ 110279 w 114874"/>
              <a:gd name="connsiteY17" fmla="*/ 3423256 h 3423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874" h="3423256">
                <a:moveTo>
                  <a:pt x="96494" y="0"/>
                </a:moveTo>
                <a:cubicBezTo>
                  <a:pt x="93431" y="19911"/>
                  <a:pt x="90708" y="39878"/>
                  <a:pt x="87304" y="59734"/>
                </a:cubicBezTo>
                <a:cubicBezTo>
                  <a:pt x="81517" y="93491"/>
                  <a:pt x="72791" y="126794"/>
                  <a:pt x="68924" y="160824"/>
                </a:cubicBezTo>
                <a:cubicBezTo>
                  <a:pt x="47831" y="346440"/>
                  <a:pt x="19427" y="584146"/>
                  <a:pt x="9190" y="758170"/>
                </a:cubicBezTo>
                <a:lnTo>
                  <a:pt x="0" y="914400"/>
                </a:lnTo>
                <a:cubicBezTo>
                  <a:pt x="3063" y="1228390"/>
                  <a:pt x="2731" y="1542431"/>
                  <a:pt x="9190" y="1856369"/>
                </a:cubicBezTo>
                <a:cubicBezTo>
                  <a:pt x="11210" y="1954529"/>
                  <a:pt x="23907" y="2049892"/>
                  <a:pt x="41354" y="2145853"/>
                </a:cubicBezTo>
                <a:cubicBezTo>
                  <a:pt x="44417" y="2210183"/>
                  <a:pt x="45697" y="2274622"/>
                  <a:pt x="50544" y="2338842"/>
                </a:cubicBezTo>
                <a:cubicBezTo>
                  <a:pt x="51833" y="2355918"/>
                  <a:pt x="59734" y="2372262"/>
                  <a:pt x="59734" y="2389386"/>
                </a:cubicBezTo>
                <a:cubicBezTo>
                  <a:pt x="59734" y="2518011"/>
                  <a:pt x="54931" y="2561687"/>
                  <a:pt x="45949" y="2660490"/>
                </a:cubicBezTo>
                <a:cubicBezTo>
                  <a:pt x="47481" y="2704908"/>
                  <a:pt x="46427" y="2749491"/>
                  <a:pt x="50544" y="2793744"/>
                </a:cubicBezTo>
                <a:cubicBezTo>
                  <a:pt x="52575" y="2815580"/>
                  <a:pt x="60143" y="2836547"/>
                  <a:pt x="64329" y="2858074"/>
                </a:cubicBezTo>
                <a:cubicBezTo>
                  <a:pt x="70866" y="2891693"/>
                  <a:pt x="77367" y="2925333"/>
                  <a:pt x="82709" y="2959163"/>
                </a:cubicBezTo>
                <a:cubicBezTo>
                  <a:pt x="86538" y="2983414"/>
                  <a:pt x="95464" y="3070296"/>
                  <a:pt x="101089" y="3097013"/>
                </a:cubicBezTo>
                <a:cubicBezTo>
                  <a:pt x="102788" y="3105084"/>
                  <a:pt x="107216" y="3112329"/>
                  <a:pt x="110279" y="3119987"/>
                </a:cubicBezTo>
                <a:cubicBezTo>
                  <a:pt x="111811" y="3129177"/>
                  <a:pt x="114874" y="3138240"/>
                  <a:pt x="114874" y="3147557"/>
                </a:cubicBezTo>
                <a:cubicBezTo>
                  <a:pt x="114874" y="3208929"/>
                  <a:pt x="114020" y="3203387"/>
                  <a:pt x="101089" y="3248647"/>
                </a:cubicBezTo>
                <a:cubicBezTo>
                  <a:pt x="111867" y="3383369"/>
                  <a:pt x="110279" y="3325107"/>
                  <a:pt x="110279" y="3423256"/>
                </a:cubicBezTo>
              </a:path>
            </a:pathLst>
          </a:cu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5"/>
          <p:cNvSpPr/>
          <p:nvPr/>
        </p:nvSpPr>
        <p:spPr>
          <a:xfrm>
            <a:off x="7308023" y="1164159"/>
            <a:ext cx="45719" cy="4475505"/>
          </a:xfrm>
          <a:custGeom>
            <a:avLst/>
            <a:gdLst>
              <a:gd name="connsiteX0" fmla="*/ 96494 w 114874"/>
              <a:gd name="connsiteY0" fmla="*/ 0 h 3423256"/>
              <a:gd name="connsiteX1" fmla="*/ 87304 w 114874"/>
              <a:gd name="connsiteY1" fmla="*/ 59734 h 3423256"/>
              <a:gd name="connsiteX2" fmla="*/ 68924 w 114874"/>
              <a:gd name="connsiteY2" fmla="*/ 160824 h 3423256"/>
              <a:gd name="connsiteX3" fmla="*/ 9190 w 114874"/>
              <a:gd name="connsiteY3" fmla="*/ 758170 h 3423256"/>
              <a:gd name="connsiteX4" fmla="*/ 0 w 114874"/>
              <a:gd name="connsiteY4" fmla="*/ 914400 h 3423256"/>
              <a:gd name="connsiteX5" fmla="*/ 9190 w 114874"/>
              <a:gd name="connsiteY5" fmla="*/ 1856369 h 3423256"/>
              <a:gd name="connsiteX6" fmla="*/ 41354 w 114874"/>
              <a:gd name="connsiteY6" fmla="*/ 2145853 h 3423256"/>
              <a:gd name="connsiteX7" fmla="*/ 50544 w 114874"/>
              <a:gd name="connsiteY7" fmla="*/ 2338842 h 3423256"/>
              <a:gd name="connsiteX8" fmla="*/ 59734 w 114874"/>
              <a:gd name="connsiteY8" fmla="*/ 2389386 h 3423256"/>
              <a:gd name="connsiteX9" fmla="*/ 45949 w 114874"/>
              <a:gd name="connsiteY9" fmla="*/ 2660490 h 3423256"/>
              <a:gd name="connsiteX10" fmla="*/ 50544 w 114874"/>
              <a:gd name="connsiteY10" fmla="*/ 2793744 h 3423256"/>
              <a:gd name="connsiteX11" fmla="*/ 64329 w 114874"/>
              <a:gd name="connsiteY11" fmla="*/ 2858074 h 3423256"/>
              <a:gd name="connsiteX12" fmla="*/ 82709 w 114874"/>
              <a:gd name="connsiteY12" fmla="*/ 2959163 h 3423256"/>
              <a:gd name="connsiteX13" fmla="*/ 101089 w 114874"/>
              <a:gd name="connsiteY13" fmla="*/ 3097013 h 3423256"/>
              <a:gd name="connsiteX14" fmla="*/ 110279 w 114874"/>
              <a:gd name="connsiteY14" fmla="*/ 3119987 h 3423256"/>
              <a:gd name="connsiteX15" fmla="*/ 114874 w 114874"/>
              <a:gd name="connsiteY15" fmla="*/ 3147557 h 3423256"/>
              <a:gd name="connsiteX16" fmla="*/ 101089 w 114874"/>
              <a:gd name="connsiteY16" fmla="*/ 3248647 h 3423256"/>
              <a:gd name="connsiteX17" fmla="*/ 110279 w 114874"/>
              <a:gd name="connsiteY17" fmla="*/ 3423256 h 3423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874" h="3423256">
                <a:moveTo>
                  <a:pt x="96494" y="0"/>
                </a:moveTo>
                <a:cubicBezTo>
                  <a:pt x="93431" y="19911"/>
                  <a:pt x="90708" y="39878"/>
                  <a:pt x="87304" y="59734"/>
                </a:cubicBezTo>
                <a:cubicBezTo>
                  <a:pt x="81517" y="93491"/>
                  <a:pt x="72791" y="126794"/>
                  <a:pt x="68924" y="160824"/>
                </a:cubicBezTo>
                <a:cubicBezTo>
                  <a:pt x="47831" y="346440"/>
                  <a:pt x="19427" y="584146"/>
                  <a:pt x="9190" y="758170"/>
                </a:cubicBezTo>
                <a:lnTo>
                  <a:pt x="0" y="914400"/>
                </a:lnTo>
                <a:cubicBezTo>
                  <a:pt x="3063" y="1228390"/>
                  <a:pt x="2731" y="1542431"/>
                  <a:pt x="9190" y="1856369"/>
                </a:cubicBezTo>
                <a:cubicBezTo>
                  <a:pt x="11210" y="1954529"/>
                  <a:pt x="23907" y="2049892"/>
                  <a:pt x="41354" y="2145853"/>
                </a:cubicBezTo>
                <a:cubicBezTo>
                  <a:pt x="44417" y="2210183"/>
                  <a:pt x="45697" y="2274622"/>
                  <a:pt x="50544" y="2338842"/>
                </a:cubicBezTo>
                <a:cubicBezTo>
                  <a:pt x="51833" y="2355918"/>
                  <a:pt x="59734" y="2372262"/>
                  <a:pt x="59734" y="2389386"/>
                </a:cubicBezTo>
                <a:cubicBezTo>
                  <a:pt x="59734" y="2518011"/>
                  <a:pt x="54931" y="2561687"/>
                  <a:pt x="45949" y="2660490"/>
                </a:cubicBezTo>
                <a:cubicBezTo>
                  <a:pt x="47481" y="2704908"/>
                  <a:pt x="46427" y="2749491"/>
                  <a:pt x="50544" y="2793744"/>
                </a:cubicBezTo>
                <a:cubicBezTo>
                  <a:pt x="52575" y="2815580"/>
                  <a:pt x="60143" y="2836547"/>
                  <a:pt x="64329" y="2858074"/>
                </a:cubicBezTo>
                <a:cubicBezTo>
                  <a:pt x="70866" y="2891693"/>
                  <a:pt x="77367" y="2925333"/>
                  <a:pt x="82709" y="2959163"/>
                </a:cubicBezTo>
                <a:cubicBezTo>
                  <a:pt x="86538" y="2983414"/>
                  <a:pt x="95464" y="3070296"/>
                  <a:pt x="101089" y="3097013"/>
                </a:cubicBezTo>
                <a:cubicBezTo>
                  <a:pt x="102788" y="3105084"/>
                  <a:pt x="107216" y="3112329"/>
                  <a:pt x="110279" y="3119987"/>
                </a:cubicBezTo>
                <a:cubicBezTo>
                  <a:pt x="111811" y="3129177"/>
                  <a:pt x="114874" y="3138240"/>
                  <a:pt x="114874" y="3147557"/>
                </a:cubicBezTo>
                <a:cubicBezTo>
                  <a:pt x="114874" y="3208929"/>
                  <a:pt x="114020" y="3203387"/>
                  <a:pt x="101089" y="3248647"/>
                </a:cubicBezTo>
                <a:cubicBezTo>
                  <a:pt x="111867" y="3383369"/>
                  <a:pt x="110279" y="3325107"/>
                  <a:pt x="110279" y="3423256"/>
                </a:cubicBezTo>
              </a:path>
            </a:pathLst>
          </a:cu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1991956" y="1623557"/>
            <a:ext cx="1555413" cy="1555413"/>
          </a:xfrm>
          <a:prstGeom prst="rect">
            <a:avLst/>
          </a:prstGeom>
          <a:solidFill>
            <a:srgbClr val="FBDC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5567500" y="3936362"/>
            <a:ext cx="1555413" cy="1555413"/>
          </a:xfrm>
          <a:prstGeom prst="rect">
            <a:avLst/>
          </a:prstGeom>
          <a:solidFill>
            <a:srgbClr val="C0F2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7616382" y="1566145"/>
            <a:ext cx="1555413" cy="1555413"/>
          </a:xfrm>
          <a:prstGeom prst="rect">
            <a:avLst/>
          </a:prstGeom>
          <a:solidFill>
            <a:srgbClr val="FC7D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2417702" y="2435314"/>
            <a:ext cx="1555413" cy="1555413"/>
          </a:xfrm>
          <a:prstGeom prst="rect">
            <a:avLst/>
          </a:prstGeom>
          <a:solidFill>
            <a:srgbClr val="FFF76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7714954" y="4126413"/>
            <a:ext cx="1555413" cy="1555413"/>
          </a:xfrm>
          <a:prstGeom prst="rect">
            <a:avLst/>
          </a:prstGeom>
          <a:solidFill>
            <a:srgbClr val="FC7D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8224128" y="3087946"/>
            <a:ext cx="1555413" cy="1555413"/>
          </a:xfrm>
          <a:prstGeom prst="rect">
            <a:avLst/>
          </a:prstGeom>
          <a:solidFill>
            <a:srgbClr val="FC7D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4882224" y="3408990"/>
            <a:ext cx="1555413" cy="1555413"/>
          </a:xfrm>
          <a:prstGeom prst="rect">
            <a:avLst/>
          </a:prstGeom>
          <a:solidFill>
            <a:schemeClr val="accent6">
              <a:lumMod val="60000"/>
              <a:lumOff val="4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5382344" y="1757788"/>
            <a:ext cx="1555413" cy="1555413"/>
          </a:xfrm>
          <a:prstGeom prst="rect">
            <a:avLst/>
          </a:prstGeom>
          <a:solidFill>
            <a:srgbClr val="C0F2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2102692" y="4111571"/>
            <a:ext cx="1555413" cy="1555413"/>
          </a:xfrm>
          <a:prstGeom prst="rect">
            <a:avLst/>
          </a:prstGeom>
          <a:solidFill>
            <a:srgbClr val="FFF76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4479470" y="2469659"/>
            <a:ext cx="1555413" cy="1555413"/>
          </a:xfrm>
          <a:prstGeom prst="rect">
            <a:avLst/>
          </a:prstGeom>
          <a:solidFill>
            <a:srgbClr val="C0F2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7910865" y="2235551"/>
            <a:ext cx="1555413" cy="1555413"/>
          </a:xfrm>
          <a:prstGeom prst="rect">
            <a:avLst/>
          </a:prstGeom>
          <a:solidFill>
            <a:srgbClr val="FB53AB"/>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p:cNvSpPr/>
          <p:nvPr/>
        </p:nvSpPr>
        <p:spPr>
          <a:xfrm>
            <a:off x="2787968" y="3154127"/>
            <a:ext cx="1555413" cy="1555413"/>
          </a:xfrm>
          <a:prstGeom prst="rect">
            <a:avLst/>
          </a:prstGeom>
          <a:solidFill>
            <a:srgbClr val="FBDC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3517723" y="6210697"/>
            <a:ext cx="5156550" cy="461665"/>
          </a:xfrm>
          <a:prstGeom prst="rect">
            <a:avLst/>
          </a:prstGeom>
          <a:noFill/>
        </p:spPr>
        <p:txBody>
          <a:bodyPr wrap="square" rtlCol="0">
            <a:spAutoFit/>
          </a:bodyPr>
          <a:lstStyle/>
          <a:p>
            <a:pPr algn="ctr"/>
            <a:r>
              <a:rPr lang="en-GB" sz="2400" i="1" dirty="0">
                <a:solidFill>
                  <a:schemeClr val="bg1"/>
                </a:solidFill>
              </a:rPr>
              <a:t>[consider looking at job vacancies]</a:t>
            </a:r>
          </a:p>
        </p:txBody>
      </p:sp>
      <p:sp>
        <p:nvSpPr>
          <p:cNvPr id="25" name="TextBox 24"/>
          <p:cNvSpPr txBox="1"/>
          <p:nvPr/>
        </p:nvSpPr>
        <p:spPr>
          <a:xfrm>
            <a:off x="4615999" y="1102603"/>
            <a:ext cx="2313680" cy="400110"/>
          </a:xfrm>
          <a:prstGeom prst="rect">
            <a:avLst/>
          </a:prstGeom>
          <a:noFill/>
        </p:spPr>
        <p:txBody>
          <a:bodyPr wrap="square" rtlCol="0">
            <a:spAutoFit/>
          </a:bodyPr>
          <a:lstStyle/>
          <a:p>
            <a:pPr algn="ctr"/>
            <a:r>
              <a:rPr lang="en-GB" sz="2000" dirty="0">
                <a:solidFill>
                  <a:sysClr val="windowText" lastClr="000000"/>
                </a:solidFill>
                <a:latin typeface="MV Boli" panose="02000500030200090000" pitchFamily="2" charset="0"/>
                <a:cs typeface="MV Boli" panose="02000500030200090000" pitchFamily="2" charset="0"/>
              </a:rPr>
              <a:t>Your Skills</a:t>
            </a:r>
          </a:p>
        </p:txBody>
      </p:sp>
      <p:sp>
        <p:nvSpPr>
          <p:cNvPr id="26" name="TextBox 25"/>
          <p:cNvSpPr txBox="1"/>
          <p:nvPr/>
        </p:nvSpPr>
        <p:spPr>
          <a:xfrm>
            <a:off x="7067747" y="1102603"/>
            <a:ext cx="2935384" cy="400110"/>
          </a:xfrm>
          <a:prstGeom prst="rect">
            <a:avLst/>
          </a:prstGeom>
          <a:noFill/>
        </p:spPr>
        <p:txBody>
          <a:bodyPr wrap="square" rtlCol="0">
            <a:spAutoFit/>
          </a:bodyPr>
          <a:lstStyle/>
          <a:p>
            <a:pPr algn="ctr"/>
            <a:r>
              <a:rPr lang="en-GB" sz="2000" dirty="0">
                <a:solidFill>
                  <a:sysClr val="windowText" lastClr="000000"/>
                </a:solidFill>
                <a:latin typeface="MV Boli" panose="02000500030200090000" pitchFamily="2" charset="0"/>
                <a:cs typeface="MV Boli" panose="02000500030200090000" pitchFamily="2" charset="0"/>
              </a:rPr>
              <a:t>Evidence/Examples</a:t>
            </a:r>
          </a:p>
        </p:txBody>
      </p:sp>
      <p:sp>
        <p:nvSpPr>
          <p:cNvPr id="27" name="TextBox 26"/>
          <p:cNvSpPr txBox="1"/>
          <p:nvPr/>
        </p:nvSpPr>
        <p:spPr>
          <a:xfrm>
            <a:off x="1821939" y="1102603"/>
            <a:ext cx="2313680" cy="400110"/>
          </a:xfrm>
          <a:prstGeom prst="rect">
            <a:avLst/>
          </a:prstGeom>
          <a:noFill/>
        </p:spPr>
        <p:txBody>
          <a:bodyPr wrap="square" rtlCol="0">
            <a:spAutoFit/>
          </a:bodyPr>
          <a:lstStyle/>
          <a:p>
            <a:pPr algn="ctr"/>
            <a:r>
              <a:rPr lang="en-GB" sz="2000" dirty="0">
                <a:solidFill>
                  <a:sysClr val="windowText" lastClr="000000"/>
                </a:solidFill>
                <a:latin typeface="MV Boli" panose="02000500030200090000" pitchFamily="2" charset="0"/>
                <a:cs typeface="MV Boli" panose="02000500030200090000" pitchFamily="2" charset="0"/>
              </a:rPr>
              <a:t>Impression</a:t>
            </a:r>
          </a:p>
        </p:txBody>
      </p:sp>
    </p:spTree>
    <p:extLst>
      <p:ext uri="{BB962C8B-B14F-4D97-AF65-F5344CB8AC3E}">
        <p14:creationId xmlns:p14="http://schemas.microsoft.com/office/powerpoint/2010/main" val="22955516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 y="0"/>
            <a:ext cx="12192003"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765620" y="744095"/>
            <a:ext cx="8156080" cy="5316970"/>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4"/>
          <p:cNvSpPr/>
          <p:nvPr/>
        </p:nvSpPr>
        <p:spPr>
          <a:xfrm>
            <a:off x="4191937" y="1164159"/>
            <a:ext cx="45719" cy="4475505"/>
          </a:xfrm>
          <a:custGeom>
            <a:avLst/>
            <a:gdLst>
              <a:gd name="connsiteX0" fmla="*/ 96494 w 114874"/>
              <a:gd name="connsiteY0" fmla="*/ 0 h 3423256"/>
              <a:gd name="connsiteX1" fmla="*/ 87304 w 114874"/>
              <a:gd name="connsiteY1" fmla="*/ 59734 h 3423256"/>
              <a:gd name="connsiteX2" fmla="*/ 68924 w 114874"/>
              <a:gd name="connsiteY2" fmla="*/ 160824 h 3423256"/>
              <a:gd name="connsiteX3" fmla="*/ 9190 w 114874"/>
              <a:gd name="connsiteY3" fmla="*/ 758170 h 3423256"/>
              <a:gd name="connsiteX4" fmla="*/ 0 w 114874"/>
              <a:gd name="connsiteY4" fmla="*/ 914400 h 3423256"/>
              <a:gd name="connsiteX5" fmla="*/ 9190 w 114874"/>
              <a:gd name="connsiteY5" fmla="*/ 1856369 h 3423256"/>
              <a:gd name="connsiteX6" fmla="*/ 41354 w 114874"/>
              <a:gd name="connsiteY6" fmla="*/ 2145853 h 3423256"/>
              <a:gd name="connsiteX7" fmla="*/ 50544 w 114874"/>
              <a:gd name="connsiteY7" fmla="*/ 2338842 h 3423256"/>
              <a:gd name="connsiteX8" fmla="*/ 59734 w 114874"/>
              <a:gd name="connsiteY8" fmla="*/ 2389386 h 3423256"/>
              <a:gd name="connsiteX9" fmla="*/ 45949 w 114874"/>
              <a:gd name="connsiteY9" fmla="*/ 2660490 h 3423256"/>
              <a:gd name="connsiteX10" fmla="*/ 50544 w 114874"/>
              <a:gd name="connsiteY10" fmla="*/ 2793744 h 3423256"/>
              <a:gd name="connsiteX11" fmla="*/ 64329 w 114874"/>
              <a:gd name="connsiteY11" fmla="*/ 2858074 h 3423256"/>
              <a:gd name="connsiteX12" fmla="*/ 82709 w 114874"/>
              <a:gd name="connsiteY12" fmla="*/ 2959163 h 3423256"/>
              <a:gd name="connsiteX13" fmla="*/ 101089 w 114874"/>
              <a:gd name="connsiteY13" fmla="*/ 3097013 h 3423256"/>
              <a:gd name="connsiteX14" fmla="*/ 110279 w 114874"/>
              <a:gd name="connsiteY14" fmla="*/ 3119987 h 3423256"/>
              <a:gd name="connsiteX15" fmla="*/ 114874 w 114874"/>
              <a:gd name="connsiteY15" fmla="*/ 3147557 h 3423256"/>
              <a:gd name="connsiteX16" fmla="*/ 101089 w 114874"/>
              <a:gd name="connsiteY16" fmla="*/ 3248647 h 3423256"/>
              <a:gd name="connsiteX17" fmla="*/ 110279 w 114874"/>
              <a:gd name="connsiteY17" fmla="*/ 3423256 h 3423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874" h="3423256">
                <a:moveTo>
                  <a:pt x="96494" y="0"/>
                </a:moveTo>
                <a:cubicBezTo>
                  <a:pt x="93431" y="19911"/>
                  <a:pt x="90708" y="39878"/>
                  <a:pt x="87304" y="59734"/>
                </a:cubicBezTo>
                <a:cubicBezTo>
                  <a:pt x="81517" y="93491"/>
                  <a:pt x="72791" y="126794"/>
                  <a:pt x="68924" y="160824"/>
                </a:cubicBezTo>
                <a:cubicBezTo>
                  <a:pt x="47831" y="346440"/>
                  <a:pt x="19427" y="584146"/>
                  <a:pt x="9190" y="758170"/>
                </a:cubicBezTo>
                <a:lnTo>
                  <a:pt x="0" y="914400"/>
                </a:lnTo>
                <a:cubicBezTo>
                  <a:pt x="3063" y="1228390"/>
                  <a:pt x="2731" y="1542431"/>
                  <a:pt x="9190" y="1856369"/>
                </a:cubicBezTo>
                <a:cubicBezTo>
                  <a:pt x="11210" y="1954529"/>
                  <a:pt x="23907" y="2049892"/>
                  <a:pt x="41354" y="2145853"/>
                </a:cubicBezTo>
                <a:cubicBezTo>
                  <a:pt x="44417" y="2210183"/>
                  <a:pt x="45697" y="2274622"/>
                  <a:pt x="50544" y="2338842"/>
                </a:cubicBezTo>
                <a:cubicBezTo>
                  <a:pt x="51833" y="2355918"/>
                  <a:pt x="59734" y="2372262"/>
                  <a:pt x="59734" y="2389386"/>
                </a:cubicBezTo>
                <a:cubicBezTo>
                  <a:pt x="59734" y="2518011"/>
                  <a:pt x="54931" y="2561687"/>
                  <a:pt x="45949" y="2660490"/>
                </a:cubicBezTo>
                <a:cubicBezTo>
                  <a:pt x="47481" y="2704908"/>
                  <a:pt x="46427" y="2749491"/>
                  <a:pt x="50544" y="2793744"/>
                </a:cubicBezTo>
                <a:cubicBezTo>
                  <a:pt x="52575" y="2815580"/>
                  <a:pt x="60143" y="2836547"/>
                  <a:pt x="64329" y="2858074"/>
                </a:cubicBezTo>
                <a:cubicBezTo>
                  <a:pt x="70866" y="2891693"/>
                  <a:pt x="77367" y="2925333"/>
                  <a:pt x="82709" y="2959163"/>
                </a:cubicBezTo>
                <a:cubicBezTo>
                  <a:pt x="86538" y="2983414"/>
                  <a:pt x="95464" y="3070296"/>
                  <a:pt x="101089" y="3097013"/>
                </a:cubicBezTo>
                <a:cubicBezTo>
                  <a:pt x="102788" y="3105084"/>
                  <a:pt x="107216" y="3112329"/>
                  <a:pt x="110279" y="3119987"/>
                </a:cubicBezTo>
                <a:cubicBezTo>
                  <a:pt x="111811" y="3129177"/>
                  <a:pt x="114874" y="3138240"/>
                  <a:pt x="114874" y="3147557"/>
                </a:cubicBezTo>
                <a:cubicBezTo>
                  <a:pt x="114874" y="3208929"/>
                  <a:pt x="114020" y="3203387"/>
                  <a:pt x="101089" y="3248647"/>
                </a:cubicBezTo>
                <a:cubicBezTo>
                  <a:pt x="111867" y="3383369"/>
                  <a:pt x="110279" y="3325107"/>
                  <a:pt x="110279" y="3423256"/>
                </a:cubicBezTo>
              </a:path>
            </a:pathLst>
          </a:cu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5"/>
          <p:cNvSpPr/>
          <p:nvPr/>
        </p:nvSpPr>
        <p:spPr>
          <a:xfrm>
            <a:off x="7308023" y="1164159"/>
            <a:ext cx="45719" cy="4475505"/>
          </a:xfrm>
          <a:custGeom>
            <a:avLst/>
            <a:gdLst>
              <a:gd name="connsiteX0" fmla="*/ 96494 w 114874"/>
              <a:gd name="connsiteY0" fmla="*/ 0 h 3423256"/>
              <a:gd name="connsiteX1" fmla="*/ 87304 w 114874"/>
              <a:gd name="connsiteY1" fmla="*/ 59734 h 3423256"/>
              <a:gd name="connsiteX2" fmla="*/ 68924 w 114874"/>
              <a:gd name="connsiteY2" fmla="*/ 160824 h 3423256"/>
              <a:gd name="connsiteX3" fmla="*/ 9190 w 114874"/>
              <a:gd name="connsiteY3" fmla="*/ 758170 h 3423256"/>
              <a:gd name="connsiteX4" fmla="*/ 0 w 114874"/>
              <a:gd name="connsiteY4" fmla="*/ 914400 h 3423256"/>
              <a:gd name="connsiteX5" fmla="*/ 9190 w 114874"/>
              <a:gd name="connsiteY5" fmla="*/ 1856369 h 3423256"/>
              <a:gd name="connsiteX6" fmla="*/ 41354 w 114874"/>
              <a:gd name="connsiteY6" fmla="*/ 2145853 h 3423256"/>
              <a:gd name="connsiteX7" fmla="*/ 50544 w 114874"/>
              <a:gd name="connsiteY7" fmla="*/ 2338842 h 3423256"/>
              <a:gd name="connsiteX8" fmla="*/ 59734 w 114874"/>
              <a:gd name="connsiteY8" fmla="*/ 2389386 h 3423256"/>
              <a:gd name="connsiteX9" fmla="*/ 45949 w 114874"/>
              <a:gd name="connsiteY9" fmla="*/ 2660490 h 3423256"/>
              <a:gd name="connsiteX10" fmla="*/ 50544 w 114874"/>
              <a:gd name="connsiteY10" fmla="*/ 2793744 h 3423256"/>
              <a:gd name="connsiteX11" fmla="*/ 64329 w 114874"/>
              <a:gd name="connsiteY11" fmla="*/ 2858074 h 3423256"/>
              <a:gd name="connsiteX12" fmla="*/ 82709 w 114874"/>
              <a:gd name="connsiteY12" fmla="*/ 2959163 h 3423256"/>
              <a:gd name="connsiteX13" fmla="*/ 101089 w 114874"/>
              <a:gd name="connsiteY13" fmla="*/ 3097013 h 3423256"/>
              <a:gd name="connsiteX14" fmla="*/ 110279 w 114874"/>
              <a:gd name="connsiteY14" fmla="*/ 3119987 h 3423256"/>
              <a:gd name="connsiteX15" fmla="*/ 114874 w 114874"/>
              <a:gd name="connsiteY15" fmla="*/ 3147557 h 3423256"/>
              <a:gd name="connsiteX16" fmla="*/ 101089 w 114874"/>
              <a:gd name="connsiteY16" fmla="*/ 3248647 h 3423256"/>
              <a:gd name="connsiteX17" fmla="*/ 110279 w 114874"/>
              <a:gd name="connsiteY17" fmla="*/ 3423256 h 3423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874" h="3423256">
                <a:moveTo>
                  <a:pt x="96494" y="0"/>
                </a:moveTo>
                <a:cubicBezTo>
                  <a:pt x="93431" y="19911"/>
                  <a:pt x="90708" y="39878"/>
                  <a:pt x="87304" y="59734"/>
                </a:cubicBezTo>
                <a:cubicBezTo>
                  <a:pt x="81517" y="93491"/>
                  <a:pt x="72791" y="126794"/>
                  <a:pt x="68924" y="160824"/>
                </a:cubicBezTo>
                <a:cubicBezTo>
                  <a:pt x="47831" y="346440"/>
                  <a:pt x="19427" y="584146"/>
                  <a:pt x="9190" y="758170"/>
                </a:cubicBezTo>
                <a:lnTo>
                  <a:pt x="0" y="914400"/>
                </a:lnTo>
                <a:cubicBezTo>
                  <a:pt x="3063" y="1228390"/>
                  <a:pt x="2731" y="1542431"/>
                  <a:pt x="9190" y="1856369"/>
                </a:cubicBezTo>
                <a:cubicBezTo>
                  <a:pt x="11210" y="1954529"/>
                  <a:pt x="23907" y="2049892"/>
                  <a:pt x="41354" y="2145853"/>
                </a:cubicBezTo>
                <a:cubicBezTo>
                  <a:pt x="44417" y="2210183"/>
                  <a:pt x="45697" y="2274622"/>
                  <a:pt x="50544" y="2338842"/>
                </a:cubicBezTo>
                <a:cubicBezTo>
                  <a:pt x="51833" y="2355918"/>
                  <a:pt x="59734" y="2372262"/>
                  <a:pt x="59734" y="2389386"/>
                </a:cubicBezTo>
                <a:cubicBezTo>
                  <a:pt x="59734" y="2518011"/>
                  <a:pt x="54931" y="2561687"/>
                  <a:pt x="45949" y="2660490"/>
                </a:cubicBezTo>
                <a:cubicBezTo>
                  <a:pt x="47481" y="2704908"/>
                  <a:pt x="46427" y="2749491"/>
                  <a:pt x="50544" y="2793744"/>
                </a:cubicBezTo>
                <a:cubicBezTo>
                  <a:pt x="52575" y="2815580"/>
                  <a:pt x="60143" y="2836547"/>
                  <a:pt x="64329" y="2858074"/>
                </a:cubicBezTo>
                <a:cubicBezTo>
                  <a:pt x="70866" y="2891693"/>
                  <a:pt x="77367" y="2925333"/>
                  <a:pt x="82709" y="2959163"/>
                </a:cubicBezTo>
                <a:cubicBezTo>
                  <a:pt x="86538" y="2983414"/>
                  <a:pt x="95464" y="3070296"/>
                  <a:pt x="101089" y="3097013"/>
                </a:cubicBezTo>
                <a:cubicBezTo>
                  <a:pt x="102788" y="3105084"/>
                  <a:pt x="107216" y="3112329"/>
                  <a:pt x="110279" y="3119987"/>
                </a:cubicBezTo>
                <a:cubicBezTo>
                  <a:pt x="111811" y="3129177"/>
                  <a:pt x="114874" y="3138240"/>
                  <a:pt x="114874" y="3147557"/>
                </a:cubicBezTo>
                <a:cubicBezTo>
                  <a:pt x="114874" y="3208929"/>
                  <a:pt x="114020" y="3203387"/>
                  <a:pt x="101089" y="3248647"/>
                </a:cubicBezTo>
                <a:cubicBezTo>
                  <a:pt x="111867" y="3383369"/>
                  <a:pt x="110279" y="3325107"/>
                  <a:pt x="110279" y="3423256"/>
                </a:cubicBezTo>
              </a:path>
            </a:pathLst>
          </a:cu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1991956" y="1623557"/>
            <a:ext cx="1555413" cy="1555413"/>
          </a:xfrm>
          <a:prstGeom prst="rect">
            <a:avLst/>
          </a:prstGeom>
          <a:solidFill>
            <a:srgbClr val="FBDC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5567500" y="3936362"/>
            <a:ext cx="1555413" cy="1555413"/>
          </a:xfrm>
          <a:prstGeom prst="rect">
            <a:avLst/>
          </a:prstGeom>
          <a:solidFill>
            <a:srgbClr val="C0F2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7616382" y="1566145"/>
            <a:ext cx="1555413" cy="1555413"/>
          </a:xfrm>
          <a:prstGeom prst="rect">
            <a:avLst/>
          </a:prstGeom>
          <a:solidFill>
            <a:srgbClr val="FC7D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2417702" y="2435314"/>
            <a:ext cx="1555413" cy="1555413"/>
          </a:xfrm>
          <a:prstGeom prst="rect">
            <a:avLst/>
          </a:prstGeom>
          <a:solidFill>
            <a:srgbClr val="FFF76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7714954" y="4126413"/>
            <a:ext cx="1555413" cy="1555413"/>
          </a:xfrm>
          <a:prstGeom prst="rect">
            <a:avLst/>
          </a:prstGeom>
          <a:solidFill>
            <a:srgbClr val="FC7D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8237083" y="3076689"/>
            <a:ext cx="1555413" cy="1555413"/>
          </a:xfrm>
          <a:prstGeom prst="rect">
            <a:avLst/>
          </a:prstGeom>
          <a:solidFill>
            <a:srgbClr val="FC7D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4882224" y="3408990"/>
            <a:ext cx="1555413" cy="1555413"/>
          </a:xfrm>
          <a:prstGeom prst="rect">
            <a:avLst/>
          </a:prstGeom>
          <a:solidFill>
            <a:schemeClr val="accent6">
              <a:lumMod val="60000"/>
              <a:lumOff val="4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5382344" y="1757788"/>
            <a:ext cx="1555413" cy="1555413"/>
          </a:xfrm>
          <a:prstGeom prst="rect">
            <a:avLst/>
          </a:prstGeom>
          <a:solidFill>
            <a:srgbClr val="C0F2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2102692" y="4111571"/>
            <a:ext cx="1555413" cy="1555413"/>
          </a:xfrm>
          <a:prstGeom prst="rect">
            <a:avLst/>
          </a:prstGeom>
          <a:solidFill>
            <a:srgbClr val="FFF76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4479470" y="2469659"/>
            <a:ext cx="1555413" cy="1555413"/>
          </a:xfrm>
          <a:prstGeom prst="rect">
            <a:avLst/>
          </a:prstGeom>
          <a:solidFill>
            <a:srgbClr val="C0F2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7910865" y="2235551"/>
            <a:ext cx="1555413" cy="1555413"/>
          </a:xfrm>
          <a:prstGeom prst="rect">
            <a:avLst/>
          </a:prstGeom>
          <a:solidFill>
            <a:srgbClr val="FB53AB"/>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Callout 2"/>
          <p:cNvSpPr/>
          <p:nvPr/>
        </p:nvSpPr>
        <p:spPr>
          <a:xfrm>
            <a:off x="8435271" y="2629906"/>
            <a:ext cx="3011297" cy="1875540"/>
          </a:xfrm>
          <a:prstGeom prst="wedgeEllipseCallout">
            <a:avLst>
              <a:gd name="adj1" fmla="val 49680"/>
              <a:gd name="adj2" fmla="val 70588"/>
            </a:avLst>
          </a:prstGeom>
          <a:solidFill>
            <a:schemeClr val="bg1">
              <a:lumMod val="5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8731839" y="2951594"/>
            <a:ext cx="2486866" cy="1323439"/>
          </a:xfrm>
          <a:prstGeom prst="rect">
            <a:avLst/>
          </a:prstGeom>
          <a:noFill/>
        </p:spPr>
        <p:txBody>
          <a:bodyPr wrap="square" rtlCol="0">
            <a:spAutoFit/>
          </a:bodyPr>
          <a:lstStyle/>
          <a:p>
            <a:pPr algn="ctr"/>
            <a:r>
              <a:rPr lang="en-GB" sz="2000" b="1" dirty="0">
                <a:solidFill>
                  <a:schemeClr val="bg1"/>
                </a:solidFill>
              </a:rPr>
              <a:t>“Can you tell me about a time where you demonstrated this skill?”</a:t>
            </a:r>
          </a:p>
        </p:txBody>
      </p:sp>
      <p:sp>
        <p:nvSpPr>
          <p:cNvPr id="24" name="Rectangle 23"/>
          <p:cNvSpPr/>
          <p:nvPr/>
        </p:nvSpPr>
        <p:spPr>
          <a:xfrm>
            <a:off x="2787968" y="3154127"/>
            <a:ext cx="1555413" cy="1555413"/>
          </a:xfrm>
          <a:prstGeom prst="rect">
            <a:avLst/>
          </a:prstGeom>
          <a:solidFill>
            <a:srgbClr val="FBDC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4615999" y="1102603"/>
            <a:ext cx="2313680" cy="400110"/>
          </a:xfrm>
          <a:prstGeom prst="rect">
            <a:avLst/>
          </a:prstGeom>
          <a:noFill/>
        </p:spPr>
        <p:txBody>
          <a:bodyPr wrap="square" rtlCol="0">
            <a:spAutoFit/>
          </a:bodyPr>
          <a:lstStyle/>
          <a:p>
            <a:pPr algn="ctr"/>
            <a:r>
              <a:rPr lang="en-GB" sz="2000" dirty="0">
                <a:solidFill>
                  <a:sysClr val="windowText" lastClr="000000"/>
                </a:solidFill>
                <a:latin typeface="MV Boli" panose="02000500030200090000" pitchFamily="2" charset="0"/>
                <a:cs typeface="MV Boli" panose="02000500030200090000" pitchFamily="2" charset="0"/>
              </a:rPr>
              <a:t>Your Skills</a:t>
            </a:r>
          </a:p>
        </p:txBody>
      </p:sp>
      <p:sp>
        <p:nvSpPr>
          <p:cNvPr id="26" name="TextBox 25"/>
          <p:cNvSpPr txBox="1"/>
          <p:nvPr/>
        </p:nvSpPr>
        <p:spPr>
          <a:xfrm>
            <a:off x="7067747" y="1102603"/>
            <a:ext cx="2935384" cy="400110"/>
          </a:xfrm>
          <a:prstGeom prst="rect">
            <a:avLst/>
          </a:prstGeom>
          <a:noFill/>
        </p:spPr>
        <p:txBody>
          <a:bodyPr wrap="square" rtlCol="0">
            <a:spAutoFit/>
          </a:bodyPr>
          <a:lstStyle/>
          <a:p>
            <a:pPr algn="ctr"/>
            <a:r>
              <a:rPr lang="en-GB" sz="2000" dirty="0">
                <a:solidFill>
                  <a:sysClr val="windowText" lastClr="000000"/>
                </a:solidFill>
                <a:latin typeface="MV Boli" panose="02000500030200090000" pitchFamily="2" charset="0"/>
                <a:cs typeface="MV Boli" panose="02000500030200090000" pitchFamily="2" charset="0"/>
              </a:rPr>
              <a:t>Evidence/Examples</a:t>
            </a:r>
          </a:p>
        </p:txBody>
      </p:sp>
      <p:sp>
        <p:nvSpPr>
          <p:cNvPr id="27" name="TextBox 26"/>
          <p:cNvSpPr txBox="1"/>
          <p:nvPr/>
        </p:nvSpPr>
        <p:spPr>
          <a:xfrm>
            <a:off x="1821939" y="1102603"/>
            <a:ext cx="2313680" cy="400110"/>
          </a:xfrm>
          <a:prstGeom prst="rect">
            <a:avLst/>
          </a:prstGeom>
          <a:noFill/>
        </p:spPr>
        <p:txBody>
          <a:bodyPr wrap="square" rtlCol="0">
            <a:spAutoFit/>
          </a:bodyPr>
          <a:lstStyle/>
          <a:p>
            <a:pPr algn="ctr"/>
            <a:r>
              <a:rPr lang="en-GB" sz="2000" dirty="0">
                <a:solidFill>
                  <a:sysClr val="windowText" lastClr="000000"/>
                </a:solidFill>
                <a:latin typeface="MV Boli" panose="02000500030200090000" pitchFamily="2" charset="0"/>
                <a:cs typeface="MV Boli" panose="02000500030200090000" pitchFamily="2" charset="0"/>
              </a:rPr>
              <a:t>Impression</a:t>
            </a:r>
          </a:p>
        </p:txBody>
      </p:sp>
    </p:spTree>
    <p:extLst>
      <p:ext uri="{BB962C8B-B14F-4D97-AF65-F5344CB8AC3E}">
        <p14:creationId xmlns:p14="http://schemas.microsoft.com/office/powerpoint/2010/main" val="35971513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 y="0"/>
            <a:ext cx="12192003"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Callout 4"/>
          <p:cNvSpPr/>
          <p:nvPr/>
        </p:nvSpPr>
        <p:spPr>
          <a:xfrm>
            <a:off x="3988767" y="1836734"/>
            <a:ext cx="4436131" cy="2762976"/>
          </a:xfrm>
          <a:prstGeom prst="wedgeEllipseCallout">
            <a:avLst>
              <a:gd name="adj1" fmla="val -53230"/>
              <a:gd name="adj2" fmla="val 63659"/>
            </a:avLst>
          </a:prstGeom>
          <a:solidFill>
            <a:schemeClr val="bg1">
              <a:lumMod val="5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6" name="TextBox 5"/>
          <p:cNvSpPr txBox="1"/>
          <p:nvPr/>
        </p:nvSpPr>
        <p:spPr>
          <a:xfrm>
            <a:off x="4342452" y="2380095"/>
            <a:ext cx="3790166" cy="1815882"/>
          </a:xfrm>
          <a:prstGeom prst="rect">
            <a:avLst/>
          </a:prstGeom>
          <a:noFill/>
        </p:spPr>
        <p:txBody>
          <a:bodyPr wrap="square" rtlCol="0">
            <a:spAutoFit/>
          </a:bodyPr>
          <a:lstStyle/>
          <a:p>
            <a:pPr algn="ctr"/>
            <a:r>
              <a:rPr lang="en-GB" sz="2800" b="1" dirty="0">
                <a:solidFill>
                  <a:schemeClr val="bg1"/>
                </a:solidFill>
              </a:rPr>
              <a:t>“Can you tell me about a time where you demonstrated your </a:t>
            </a:r>
            <a:r>
              <a:rPr lang="en-GB" sz="2800" b="1" dirty="0">
                <a:solidFill>
                  <a:srgbClr val="FFC000"/>
                </a:solidFill>
              </a:rPr>
              <a:t>leadership </a:t>
            </a:r>
            <a:r>
              <a:rPr lang="en-GB" sz="2800" b="1" dirty="0">
                <a:solidFill>
                  <a:schemeClr val="bg1"/>
                </a:solidFill>
              </a:rPr>
              <a:t>skills?”</a:t>
            </a:r>
          </a:p>
        </p:txBody>
      </p:sp>
    </p:spTree>
    <p:extLst>
      <p:ext uri="{BB962C8B-B14F-4D97-AF65-F5344CB8AC3E}">
        <p14:creationId xmlns:p14="http://schemas.microsoft.com/office/powerpoint/2010/main" val="36191866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0" y="2493827"/>
            <a:ext cx="12192000" cy="3103411"/>
          </a:xfrm>
          <a:prstGeom prst="rect">
            <a:avLst/>
          </a:prstGeom>
          <a:solidFill>
            <a:srgbClr val="00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5" name="Rectangle 4"/>
          <p:cNvSpPr/>
          <p:nvPr/>
        </p:nvSpPr>
        <p:spPr>
          <a:xfrm>
            <a:off x="6428096" y="1271903"/>
            <a:ext cx="1734491" cy="830997"/>
          </a:xfrm>
          <a:prstGeom prst="rect">
            <a:avLst/>
          </a:prstGeom>
        </p:spPr>
        <p:txBody>
          <a:bodyPr wrap="square">
            <a:spAutoFit/>
          </a:bodyPr>
          <a:lstStyle/>
          <a:p>
            <a:r>
              <a:rPr lang="en-GB" sz="4800" dirty="0">
                <a:solidFill>
                  <a:srgbClr val="006699"/>
                </a:solidFill>
                <a:latin typeface="Montserrat"/>
                <a:cs typeface="Montserrat"/>
              </a:rPr>
              <a:t>Tips</a:t>
            </a:r>
          </a:p>
        </p:txBody>
      </p:sp>
      <p:cxnSp>
        <p:nvCxnSpPr>
          <p:cNvPr id="6" name="Straight Connector 5"/>
          <p:cNvCxnSpPr/>
          <p:nvPr/>
        </p:nvCxnSpPr>
        <p:spPr>
          <a:xfrm>
            <a:off x="3531506" y="1329989"/>
            <a:ext cx="4314092" cy="0"/>
          </a:xfrm>
          <a:prstGeom prst="line">
            <a:avLst/>
          </a:prstGeom>
          <a:ln w="57150">
            <a:solidFill>
              <a:srgbClr val="006699"/>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3531506" y="2117389"/>
            <a:ext cx="4314092" cy="0"/>
          </a:xfrm>
          <a:prstGeom prst="line">
            <a:avLst/>
          </a:prstGeom>
          <a:ln w="57150">
            <a:solidFill>
              <a:srgbClr val="006699"/>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369603" y="2759556"/>
            <a:ext cx="10173887" cy="2571951"/>
          </a:xfrm>
        </p:spPr>
        <p:txBody>
          <a:bodyPr>
            <a:normAutofit/>
          </a:bodyPr>
          <a:lstStyle/>
          <a:p>
            <a:pPr lvl="0"/>
            <a:r>
              <a:rPr lang="en-GB" sz="2667" dirty="0">
                <a:solidFill>
                  <a:schemeClr val="bg1"/>
                </a:solidFill>
                <a:latin typeface="Montserrat" panose="00000500000000000000" pitchFamily="50" charset="0"/>
              </a:rPr>
              <a:t>Choose a </a:t>
            </a:r>
            <a:r>
              <a:rPr lang="en-GB" sz="2667" b="1" dirty="0">
                <a:solidFill>
                  <a:schemeClr val="bg1"/>
                </a:solidFill>
                <a:latin typeface="Montserrat" panose="00000500000000000000" pitchFamily="50" charset="0"/>
              </a:rPr>
              <a:t>professional image</a:t>
            </a:r>
          </a:p>
          <a:p>
            <a:pPr lvl="0"/>
            <a:r>
              <a:rPr lang="en-GB" sz="2667" dirty="0">
                <a:solidFill>
                  <a:schemeClr val="bg1"/>
                </a:solidFill>
                <a:latin typeface="Montserrat" panose="00000500000000000000" pitchFamily="50" charset="0"/>
              </a:rPr>
              <a:t>Make sure you make the </a:t>
            </a:r>
            <a:r>
              <a:rPr lang="en-GB" sz="2667" b="1" dirty="0">
                <a:solidFill>
                  <a:schemeClr val="bg1"/>
                </a:solidFill>
                <a:latin typeface="Montserrat" panose="00000500000000000000" pitchFamily="50" charset="0"/>
              </a:rPr>
              <a:t>right connections</a:t>
            </a:r>
          </a:p>
          <a:p>
            <a:r>
              <a:rPr lang="en-GB" sz="2667" b="1" dirty="0">
                <a:solidFill>
                  <a:schemeClr val="bg1"/>
                </a:solidFill>
                <a:latin typeface="Montserrat" panose="00000500000000000000" pitchFamily="50" charset="0"/>
              </a:rPr>
              <a:t>Always</a:t>
            </a:r>
            <a:r>
              <a:rPr lang="en-GB" sz="2667" dirty="0">
                <a:solidFill>
                  <a:schemeClr val="bg1"/>
                </a:solidFill>
                <a:latin typeface="Montserrat" panose="00000500000000000000" pitchFamily="50" charset="0"/>
              </a:rPr>
              <a:t> check who you’re adding/accepting</a:t>
            </a:r>
          </a:p>
          <a:p>
            <a:r>
              <a:rPr lang="en-GB" sz="2667" dirty="0">
                <a:solidFill>
                  <a:schemeClr val="bg1"/>
                </a:solidFill>
                <a:latin typeface="Montserrat" panose="00000500000000000000" pitchFamily="50" charset="0"/>
              </a:rPr>
              <a:t>Keep your profile </a:t>
            </a:r>
            <a:r>
              <a:rPr lang="en-GB" sz="2667" b="1" dirty="0">
                <a:solidFill>
                  <a:schemeClr val="bg1"/>
                </a:solidFill>
                <a:latin typeface="Montserrat" panose="00000500000000000000" pitchFamily="50" charset="0"/>
              </a:rPr>
              <a:t>up to date</a:t>
            </a:r>
          </a:p>
          <a:p>
            <a:pPr lvl="0"/>
            <a:r>
              <a:rPr lang="en-GB" sz="2667" dirty="0">
                <a:solidFill>
                  <a:schemeClr val="bg1"/>
                </a:solidFill>
                <a:latin typeface="Montserrat" panose="00000500000000000000" pitchFamily="50" charset="0"/>
              </a:rPr>
              <a:t>Use it for </a:t>
            </a:r>
            <a:r>
              <a:rPr lang="en-GB" sz="2667" b="1" dirty="0">
                <a:solidFill>
                  <a:schemeClr val="bg1"/>
                </a:solidFill>
                <a:latin typeface="Montserrat" panose="00000500000000000000" pitchFamily="50" charset="0"/>
              </a:rPr>
              <a:t>networking</a:t>
            </a:r>
            <a:r>
              <a:rPr lang="en-GB" sz="2667" dirty="0">
                <a:solidFill>
                  <a:schemeClr val="bg1"/>
                </a:solidFill>
                <a:latin typeface="Montserrat" panose="00000500000000000000" pitchFamily="50" charset="0"/>
              </a:rPr>
              <a:t> after an event</a:t>
            </a: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90815" y="1368007"/>
            <a:ext cx="2583008" cy="700236"/>
          </a:xfrm>
          <a:prstGeom prst="rect">
            <a:avLst/>
          </a:prstGeom>
        </p:spPr>
      </p:pic>
    </p:spTree>
    <p:extLst>
      <p:ext uri="{BB962C8B-B14F-4D97-AF65-F5344CB8AC3E}">
        <p14:creationId xmlns:p14="http://schemas.microsoft.com/office/powerpoint/2010/main" val="880257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12192000" cy="6858000"/>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2919563" y="1769012"/>
            <a:ext cx="6640815" cy="830997"/>
          </a:xfrm>
          <a:prstGeom prst="rect">
            <a:avLst/>
          </a:prstGeom>
        </p:spPr>
        <p:txBody>
          <a:bodyPr wrap="square">
            <a:spAutoFit/>
          </a:bodyPr>
          <a:lstStyle/>
          <a:p>
            <a:r>
              <a:rPr lang="en-GB" sz="4800" b="1" dirty="0">
                <a:solidFill>
                  <a:srgbClr val="006699"/>
                </a:solidFill>
                <a:latin typeface="Montserrat"/>
                <a:cs typeface="Montserrat"/>
              </a:rPr>
              <a:t>Set up your account</a:t>
            </a:r>
          </a:p>
        </p:txBody>
      </p:sp>
      <p:grpSp>
        <p:nvGrpSpPr>
          <p:cNvPr id="11" name="Group 10"/>
          <p:cNvGrpSpPr/>
          <p:nvPr/>
        </p:nvGrpSpPr>
        <p:grpSpPr>
          <a:xfrm>
            <a:off x="3306423" y="1772720"/>
            <a:ext cx="5640631" cy="946975"/>
            <a:chOff x="4558447" y="2461115"/>
            <a:chExt cx="3136581" cy="946974"/>
          </a:xfrm>
        </p:grpSpPr>
        <p:cxnSp>
          <p:nvCxnSpPr>
            <p:cNvPr id="5" name="Straight Connector 4"/>
            <p:cNvCxnSpPr/>
            <p:nvPr/>
          </p:nvCxnSpPr>
          <p:spPr>
            <a:xfrm>
              <a:off x="4558447" y="3408089"/>
              <a:ext cx="3136581" cy="0"/>
            </a:xfrm>
            <a:prstGeom prst="line">
              <a:avLst/>
            </a:prstGeom>
            <a:ln w="57150">
              <a:solidFill>
                <a:srgbClr val="006699"/>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4558447" y="2461115"/>
              <a:ext cx="3136581" cy="0"/>
            </a:xfrm>
            <a:prstGeom prst="line">
              <a:avLst/>
            </a:prstGeom>
            <a:ln w="57150">
              <a:solidFill>
                <a:srgbClr val="006699"/>
              </a:solidFill>
            </a:ln>
          </p:spPr>
          <p:style>
            <a:lnRef idx="1">
              <a:schemeClr val="accent1"/>
            </a:lnRef>
            <a:fillRef idx="0">
              <a:schemeClr val="accent1"/>
            </a:fillRef>
            <a:effectRef idx="0">
              <a:schemeClr val="accent1"/>
            </a:effectRef>
            <a:fontRef idx="minor">
              <a:schemeClr val="tx1"/>
            </a:fontRef>
          </p:style>
        </p:cxnSp>
      </p:grpSp>
      <p:sp>
        <p:nvSpPr>
          <p:cNvPr id="2" name="Rectangle 1"/>
          <p:cNvSpPr/>
          <p:nvPr/>
        </p:nvSpPr>
        <p:spPr>
          <a:xfrm>
            <a:off x="3372792" y="2930296"/>
            <a:ext cx="5515292" cy="913007"/>
          </a:xfrm>
          <a:prstGeom prst="rect">
            <a:avLst/>
          </a:prstGeom>
        </p:spPr>
        <p:txBody>
          <a:bodyPr wrap="none">
            <a:spAutoFit/>
          </a:bodyPr>
          <a:lstStyle/>
          <a:p>
            <a:r>
              <a:rPr lang="en-GB" sz="5333" b="1" dirty="0"/>
              <a:t>www.linkedin.com</a:t>
            </a:r>
          </a:p>
        </p:txBody>
      </p:sp>
      <p:sp>
        <p:nvSpPr>
          <p:cNvPr id="8" name="Rectangle 7">
            <a:extLst>
              <a:ext uri="{FF2B5EF4-FFF2-40B4-BE49-F238E27FC236}">
                <a16:creationId xmlns:a16="http://schemas.microsoft.com/office/drawing/2014/main" xmlns="" id="{1A4F3F36-348E-4848-8099-5F3B0D10084B}"/>
              </a:ext>
            </a:extLst>
          </p:cNvPr>
          <p:cNvSpPr/>
          <p:nvPr/>
        </p:nvSpPr>
        <p:spPr>
          <a:xfrm>
            <a:off x="3372792" y="3773939"/>
            <a:ext cx="5428346" cy="1467005"/>
          </a:xfrm>
          <a:prstGeom prst="rect">
            <a:avLst/>
          </a:prstGeom>
        </p:spPr>
        <p:txBody>
          <a:bodyPr wrap="none">
            <a:spAutoFit/>
          </a:bodyPr>
          <a:lstStyle/>
          <a:p>
            <a:pPr algn="ctr"/>
            <a:r>
              <a:rPr lang="en-GB" sz="3600" b="1" dirty="0"/>
              <a:t>or </a:t>
            </a:r>
          </a:p>
          <a:p>
            <a:r>
              <a:rPr lang="en-GB" sz="5333" b="1" dirty="0"/>
              <a:t>Download the app</a:t>
            </a:r>
          </a:p>
        </p:txBody>
      </p:sp>
    </p:spTree>
    <p:extLst>
      <p:ext uri="{BB962C8B-B14F-4D97-AF65-F5344CB8AC3E}">
        <p14:creationId xmlns:p14="http://schemas.microsoft.com/office/powerpoint/2010/main" val="42076425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12192000" cy="6857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275" t="10773" r="5149" b="44566"/>
          <a:stretch/>
        </p:blipFill>
        <p:spPr>
          <a:xfrm>
            <a:off x="2654710" y="678426"/>
            <a:ext cx="6990735" cy="4716611"/>
          </a:xfrm>
          <a:prstGeom prst="rect">
            <a:avLst/>
          </a:prstGeom>
          <a:ln w="28575">
            <a:solidFill>
              <a:schemeClr val="bg1"/>
            </a:solidFill>
          </a:ln>
        </p:spPr>
      </p:pic>
      <p:sp>
        <p:nvSpPr>
          <p:cNvPr id="6" name="TextBox 5"/>
          <p:cNvSpPr txBox="1"/>
          <p:nvPr/>
        </p:nvSpPr>
        <p:spPr>
          <a:xfrm>
            <a:off x="2654710" y="5712542"/>
            <a:ext cx="6990735" cy="1015663"/>
          </a:xfrm>
          <a:prstGeom prst="rect">
            <a:avLst/>
          </a:prstGeom>
          <a:noFill/>
        </p:spPr>
        <p:txBody>
          <a:bodyPr wrap="square" rtlCol="0">
            <a:spAutoFit/>
          </a:bodyPr>
          <a:lstStyle/>
          <a:p>
            <a:pPr algn="ctr"/>
            <a:r>
              <a:rPr lang="en-GB" sz="2000" dirty="0">
                <a:solidFill>
                  <a:schemeClr val="bg1"/>
                </a:solidFill>
              </a:rPr>
              <a:t>Education, experience, skills &amp; endorsements, recommendations, accomplishments, interests, aspirations</a:t>
            </a:r>
          </a:p>
          <a:p>
            <a:pPr algn="ctr"/>
            <a:endParaRPr lang="en-GB" sz="2000" dirty="0"/>
          </a:p>
        </p:txBody>
      </p:sp>
      <p:pic>
        <p:nvPicPr>
          <p:cNvPr id="7" name="Picture 6"/>
          <p:cNvPicPr>
            <a:picLocks noChangeAspect="1"/>
          </p:cNvPicPr>
          <p:nvPr/>
        </p:nvPicPr>
        <p:blipFill rotWithShape="1">
          <a:blip r:embed="rId3">
            <a:extLst>
              <a:ext uri="{BEBA8EAE-BF5A-486C-A8C5-ECC9F3942E4B}">
                <a14:imgProps xmlns:a14="http://schemas.microsoft.com/office/drawing/2010/main">
                  <a14:imgLayer r:embed="rId4">
                    <a14:imgEffect>
                      <a14:artisticBlur/>
                    </a14:imgEffect>
                  </a14:imgLayer>
                </a14:imgProps>
              </a:ext>
              <a:ext uri="{28A0092B-C50C-407E-A947-70E740481C1C}">
                <a14:useLocalDpi xmlns:a14="http://schemas.microsoft.com/office/drawing/2010/main" val="0"/>
              </a:ext>
            </a:extLst>
          </a:blip>
          <a:srcRect l="1275" t="10773" r="5149" b="53802"/>
          <a:stretch/>
        </p:blipFill>
        <p:spPr>
          <a:xfrm>
            <a:off x="2654710" y="678425"/>
            <a:ext cx="6990735" cy="3741175"/>
          </a:xfrm>
          <a:prstGeom prst="rect">
            <a:avLst/>
          </a:prstGeom>
          <a:ln w="28575">
            <a:solidFill>
              <a:schemeClr val="bg1"/>
            </a:solidFill>
          </a:ln>
        </p:spPr>
      </p:pic>
    </p:spTree>
    <p:extLst>
      <p:ext uri="{BB962C8B-B14F-4D97-AF65-F5344CB8AC3E}">
        <p14:creationId xmlns:p14="http://schemas.microsoft.com/office/powerpoint/2010/main" val="16172319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D389EF20-32C8-4A7E-81A4-3763CC1C4DD2}"/>
              </a:ext>
            </a:extLst>
          </p:cNvPr>
          <p:cNvSpPr/>
          <p:nvPr/>
        </p:nvSpPr>
        <p:spPr>
          <a:xfrm>
            <a:off x="5833333" y="1839581"/>
            <a:ext cx="4452309" cy="913007"/>
          </a:xfrm>
          <a:prstGeom prst="rect">
            <a:avLst/>
          </a:prstGeom>
        </p:spPr>
        <p:txBody>
          <a:bodyPr wrap="none">
            <a:spAutoFit/>
          </a:bodyPr>
          <a:lstStyle/>
          <a:p>
            <a:r>
              <a:rPr lang="en-GB" sz="5333" b="1" dirty="0"/>
              <a:t>‘About’ section</a:t>
            </a:r>
          </a:p>
        </p:txBody>
      </p:sp>
      <p:sp>
        <p:nvSpPr>
          <p:cNvPr id="5" name="Rectangle 4">
            <a:extLst>
              <a:ext uri="{FF2B5EF4-FFF2-40B4-BE49-F238E27FC236}">
                <a16:creationId xmlns:a16="http://schemas.microsoft.com/office/drawing/2014/main" xmlns="" id="{054CBE5C-FECF-45E2-812A-692C42442599}"/>
              </a:ext>
            </a:extLst>
          </p:cNvPr>
          <p:cNvSpPr/>
          <p:nvPr/>
        </p:nvSpPr>
        <p:spPr>
          <a:xfrm>
            <a:off x="5173394" y="2922709"/>
            <a:ext cx="5781519" cy="2123658"/>
          </a:xfrm>
          <a:prstGeom prst="rect">
            <a:avLst/>
          </a:prstGeom>
        </p:spPr>
        <p:txBody>
          <a:bodyPr wrap="none">
            <a:spAutoFit/>
          </a:bodyPr>
          <a:lstStyle/>
          <a:p>
            <a:pPr algn="ctr"/>
            <a:r>
              <a:rPr lang="en-GB" sz="4400" dirty="0"/>
              <a:t>Current situation</a:t>
            </a:r>
          </a:p>
          <a:p>
            <a:pPr algn="ctr"/>
            <a:r>
              <a:rPr lang="en-GB" sz="4400" dirty="0"/>
              <a:t>Skills/Interests</a:t>
            </a:r>
          </a:p>
          <a:p>
            <a:pPr algn="ctr"/>
            <a:r>
              <a:rPr lang="en-GB" sz="4400" dirty="0"/>
              <a:t>Future goals, aspirations</a:t>
            </a:r>
          </a:p>
        </p:txBody>
      </p:sp>
      <p:pic>
        <p:nvPicPr>
          <p:cNvPr id="6" name="Picture 5">
            <a:extLst>
              <a:ext uri="{FF2B5EF4-FFF2-40B4-BE49-F238E27FC236}">
                <a16:creationId xmlns:a16="http://schemas.microsoft.com/office/drawing/2014/main" xmlns="" id="{43C880F0-7E0E-4826-B1BA-AE4F7502D437}"/>
              </a:ext>
            </a:extLst>
          </p:cNvPr>
          <p:cNvPicPr>
            <a:picLocks noChangeAspect="1"/>
          </p:cNvPicPr>
          <p:nvPr/>
        </p:nvPicPr>
        <p:blipFill>
          <a:blip r:embed="rId2"/>
          <a:stretch>
            <a:fillRect/>
          </a:stretch>
        </p:blipFill>
        <p:spPr>
          <a:xfrm>
            <a:off x="949918" y="655787"/>
            <a:ext cx="3186653" cy="5777670"/>
          </a:xfrm>
          <a:prstGeom prst="rect">
            <a:avLst/>
          </a:prstGeom>
        </p:spPr>
      </p:pic>
      <p:sp>
        <p:nvSpPr>
          <p:cNvPr id="2" name="Right Arrow 1"/>
          <p:cNvSpPr/>
          <p:nvPr/>
        </p:nvSpPr>
        <p:spPr>
          <a:xfrm rot="10800000">
            <a:off x="4204730" y="1376570"/>
            <a:ext cx="780221" cy="685800"/>
          </a:xfrm>
          <a:prstGeom prst="rightArrow">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927338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7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graphicFrame>
        <p:nvGraphicFramePr>
          <p:cNvPr id="4" name="Content Placeholder 3"/>
          <p:cNvGraphicFramePr>
            <a:graphicFrameLocks noGrp="1"/>
          </p:cNvGraphicFramePr>
          <p:nvPr>
            <p:ph idx="1"/>
            <p:extLst/>
          </p:nvPr>
        </p:nvGraphicFramePr>
        <p:xfrm>
          <a:off x="1275739" y="644691"/>
          <a:ext cx="10216580" cy="6008471"/>
        </p:xfrm>
        <a:graphic>
          <a:graphicData uri="http://schemas.openxmlformats.org/drawingml/2006/table">
            <a:tbl>
              <a:tblPr firstRow="1" bandRow="1">
                <a:tableStyleId>{2D5ABB26-0587-4C30-8999-92F81FD0307C}</a:tableStyleId>
              </a:tblPr>
              <a:tblGrid>
                <a:gridCol w="2554145">
                  <a:extLst>
                    <a:ext uri="{9D8B030D-6E8A-4147-A177-3AD203B41FA5}">
                      <a16:colId xmlns:a16="http://schemas.microsoft.com/office/drawing/2014/main" xmlns="" val="20000"/>
                    </a:ext>
                  </a:extLst>
                </a:gridCol>
                <a:gridCol w="2554145">
                  <a:extLst>
                    <a:ext uri="{9D8B030D-6E8A-4147-A177-3AD203B41FA5}">
                      <a16:colId xmlns:a16="http://schemas.microsoft.com/office/drawing/2014/main" xmlns="" val="20001"/>
                    </a:ext>
                  </a:extLst>
                </a:gridCol>
                <a:gridCol w="2554145">
                  <a:extLst>
                    <a:ext uri="{9D8B030D-6E8A-4147-A177-3AD203B41FA5}">
                      <a16:colId xmlns:a16="http://schemas.microsoft.com/office/drawing/2014/main" xmlns="" val="20002"/>
                    </a:ext>
                  </a:extLst>
                </a:gridCol>
                <a:gridCol w="2554145">
                  <a:extLst>
                    <a:ext uri="{9D8B030D-6E8A-4147-A177-3AD203B41FA5}">
                      <a16:colId xmlns:a16="http://schemas.microsoft.com/office/drawing/2014/main" xmlns="" val="20003"/>
                    </a:ext>
                  </a:extLst>
                </a:gridCol>
              </a:tblGrid>
              <a:tr h="447040">
                <a:tc>
                  <a:txBody>
                    <a:bodyPr/>
                    <a:lstStyle/>
                    <a:p>
                      <a:r>
                        <a:rPr lang="en-GB" sz="2100" b="1" dirty="0">
                          <a:solidFill>
                            <a:schemeClr val="bg1"/>
                          </a:solidFill>
                          <a:latin typeface="Montserrat"/>
                          <a:cs typeface="Montserrat"/>
                        </a:rPr>
                        <a:t>Active</a:t>
                      </a:r>
                    </a:p>
                  </a:txBody>
                  <a:tcPr marL="121920" marR="121920" marT="60960" marB="60960"/>
                </a:tc>
                <a:tc>
                  <a:txBody>
                    <a:bodyPr/>
                    <a:lstStyle/>
                    <a:p>
                      <a:r>
                        <a:rPr lang="en-GB" sz="2100" b="1" dirty="0">
                          <a:solidFill>
                            <a:schemeClr val="bg1"/>
                          </a:solidFill>
                          <a:latin typeface="Montserrat"/>
                          <a:cs typeface="Montserrat"/>
                        </a:rPr>
                        <a:t>Witty</a:t>
                      </a:r>
                    </a:p>
                  </a:txBody>
                  <a:tcPr marL="121920" marR="121920" marT="60960" marB="60960"/>
                </a:tc>
                <a:tc>
                  <a:txBody>
                    <a:bodyPr/>
                    <a:lstStyle/>
                    <a:p>
                      <a:r>
                        <a:rPr lang="en-GB" sz="2100" b="1" dirty="0">
                          <a:solidFill>
                            <a:schemeClr val="bg1"/>
                          </a:solidFill>
                          <a:latin typeface="Montserrat"/>
                          <a:cs typeface="Montserrat"/>
                        </a:rPr>
                        <a:t>Influential</a:t>
                      </a:r>
                    </a:p>
                  </a:txBody>
                  <a:tcPr marL="121920" marR="121920" marT="60960" marB="60960"/>
                </a:tc>
                <a:tc>
                  <a:txBody>
                    <a:bodyPr/>
                    <a:lstStyle/>
                    <a:p>
                      <a:r>
                        <a:rPr lang="en-GB" sz="2100" b="1" dirty="0">
                          <a:solidFill>
                            <a:schemeClr val="bg1"/>
                          </a:solidFill>
                          <a:latin typeface="Montserrat"/>
                          <a:cs typeface="Montserrat"/>
                        </a:rPr>
                        <a:t>Logical</a:t>
                      </a:r>
                    </a:p>
                  </a:txBody>
                  <a:tcPr marL="121920" marR="121920" marT="60960" marB="60960"/>
                </a:tc>
                <a:extLst>
                  <a:ext uri="{0D108BD9-81ED-4DB2-BD59-A6C34878D82A}">
                    <a16:rowId xmlns:a16="http://schemas.microsoft.com/office/drawing/2014/main" xmlns="" val="10000"/>
                  </a:ext>
                </a:extLst>
              </a:tr>
              <a:tr h="447040">
                <a:tc>
                  <a:txBody>
                    <a:bodyPr/>
                    <a:lstStyle/>
                    <a:p>
                      <a:r>
                        <a:rPr lang="en-GB" sz="2100" b="1" dirty="0">
                          <a:solidFill>
                            <a:schemeClr val="bg1"/>
                          </a:solidFill>
                          <a:latin typeface="Montserrat"/>
                          <a:cs typeface="Montserrat"/>
                        </a:rPr>
                        <a:t>Thoughtful</a:t>
                      </a:r>
                    </a:p>
                  </a:txBody>
                  <a:tcPr marL="121920" marR="121920" marT="60960" marB="60960"/>
                </a:tc>
                <a:tc>
                  <a:txBody>
                    <a:bodyPr/>
                    <a:lstStyle/>
                    <a:p>
                      <a:r>
                        <a:rPr lang="en-GB" sz="2100" b="1" dirty="0">
                          <a:solidFill>
                            <a:schemeClr val="bg1"/>
                          </a:solidFill>
                          <a:latin typeface="Montserrat"/>
                          <a:cs typeface="Montserrat"/>
                        </a:rPr>
                        <a:t>Erratic</a:t>
                      </a:r>
                    </a:p>
                  </a:txBody>
                  <a:tcPr marL="121920" marR="121920" marT="60960" marB="60960"/>
                </a:tc>
                <a:tc>
                  <a:txBody>
                    <a:bodyPr/>
                    <a:lstStyle/>
                    <a:p>
                      <a:r>
                        <a:rPr lang="en-GB" sz="2100" b="1" dirty="0">
                          <a:solidFill>
                            <a:schemeClr val="bg1"/>
                          </a:solidFill>
                          <a:latin typeface="Montserrat"/>
                          <a:cs typeface="Montserrat"/>
                        </a:rPr>
                        <a:t>Motivated</a:t>
                      </a:r>
                    </a:p>
                  </a:txBody>
                  <a:tcPr marL="121920" marR="121920" marT="60960" marB="60960"/>
                </a:tc>
                <a:tc>
                  <a:txBody>
                    <a:bodyPr/>
                    <a:lstStyle/>
                    <a:p>
                      <a:r>
                        <a:rPr lang="en-GB" sz="2100" b="1" dirty="0">
                          <a:solidFill>
                            <a:schemeClr val="bg1"/>
                          </a:solidFill>
                          <a:latin typeface="Montserrat"/>
                          <a:cs typeface="Montserrat"/>
                        </a:rPr>
                        <a:t>Follower</a:t>
                      </a:r>
                    </a:p>
                  </a:txBody>
                  <a:tcPr marL="121920" marR="121920" marT="60960" marB="60960"/>
                </a:tc>
                <a:extLst>
                  <a:ext uri="{0D108BD9-81ED-4DB2-BD59-A6C34878D82A}">
                    <a16:rowId xmlns:a16="http://schemas.microsoft.com/office/drawing/2014/main" xmlns="" val="10001"/>
                  </a:ext>
                </a:extLst>
              </a:tr>
              <a:tr h="447040">
                <a:tc>
                  <a:txBody>
                    <a:bodyPr/>
                    <a:lstStyle/>
                    <a:p>
                      <a:r>
                        <a:rPr lang="en-GB" sz="2100" b="1" dirty="0">
                          <a:solidFill>
                            <a:schemeClr val="bg1"/>
                          </a:solidFill>
                          <a:latin typeface="Montserrat"/>
                          <a:cs typeface="Montserrat"/>
                        </a:rPr>
                        <a:t>Independent</a:t>
                      </a:r>
                    </a:p>
                  </a:txBody>
                  <a:tcPr marL="121920" marR="121920" marT="60960" marB="60960"/>
                </a:tc>
                <a:tc>
                  <a:txBody>
                    <a:bodyPr/>
                    <a:lstStyle/>
                    <a:p>
                      <a:r>
                        <a:rPr lang="en-GB" sz="2100" b="1" dirty="0">
                          <a:solidFill>
                            <a:schemeClr val="bg1"/>
                          </a:solidFill>
                          <a:latin typeface="Montserrat"/>
                          <a:cs typeface="Montserrat"/>
                        </a:rPr>
                        <a:t>Practical</a:t>
                      </a:r>
                    </a:p>
                  </a:txBody>
                  <a:tcPr marL="121920" marR="121920" marT="60960" marB="60960"/>
                </a:tc>
                <a:tc>
                  <a:txBody>
                    <a:bodyPr/>
                    <a:lstStyle/>
                    <a:p>
                      <a:r>
                        <a:rPr lang="en-GB" sz="2100" b="1" dirty="0">
                          <a:solidFill>
                            <a:schemeClr val="bg1"/>
                          </a:solidFill>
                          <a:latin typeface="Montserrat"/>
                          <a:cs typeface="Montserrat"/>
                        </a:rPr>
                        <a:t>Optimistic</a:t>
                      </a:r>
                    </a:p>
                  </a:txBody>
                  <a:tcPr marL="121920" marR="121920" marT="60960" marB="60960"/>
                </a:tc>
                <a:tc>
                  <a:txBody>
                    <a:bodyPr/>
                    <a:lstStyle/>
                    <a:p>
                      <a:r>
                        <a:rPr lang="en-GB" sz="2100" b="1" dirty="0">
                          <a:solidFill>
                            <a:schemeClr val="bg1"/>
                          </a:solidFill>
                          <a:latin typeface="Montserrat"/>
                          <a:cs typeface="Montserrat"/>
                        </a:rPr>
                        <a:t>Decisive</a:t>
                      </a:r>
                    </a:p>
                  </a:txBody>
                  <a:tcPr marL="121920" marR="121920" marT="60960" marB="60960"/>
                </a:tc>
                <a:extLst>
                  <a:ext uri="{0D108BD9-81ED-4DB2-BD59-A6C34878D82A}">
                    <a16:rowId xmlns:a16="http://schemas.microsoft.com/office/drawing/2014/main" xmlns="" val="10002"/>
                  </a:ext>
                </a:extLst>
              </a:tr>
              <a:tr h="447040">
                <a:tc>
                  <a:txBody>
                    <a:bodyPr/>
                    <a:lstStyle/>
                    <a:p>
                      <a:r>
                        <a:rPr lang="en-GB" sz="2100" b="1" dirty="0">
                          <a:solidFill>
                            <a:schemeClr val="bg1"/>
                          </a:solidFill>
                          <a:latin typeface="Montserrat"/>
                          <a:cs typeface="Montserrat"/>
                        </a:rPr>
                        <a:t>Sociable</a:t>
                      </a:r>
                    </a:p>
                  </a:txBody>
                  <a:tcPr marL="121920" marR="121920" marT="60960" marB="60960"/>
                </a:tc>
                <a:tc>
                  <a:txBody>
                    <a:bodyPr/>
                    <a:lstStyle/>
                    <a:p>
                      <a:r>
                        <a:rPr lang="en-GB" sz="2100" b="1" dirty="0">
                          <a:solidFill>
                            <a:schemeClr val="bg1"/>
                          </a:solidFill>
                          <a:latin typeface="Montserrat"/>
                          <a:cs typeface="Montserrat"/>
                        </a:rPr>
                        <a:t>Persuasive</a:t>
                      </a:r>
                    </a:p>
                  </a:txBody>
                  <a:tcPr marL="121920" marR="121920" marT="60960" marB="60960"/>
                </a:tc>
                <a:tc>
                  <a:txBody>
                    <a:bodyPr/>
                    <a:lstStyle/>
                    <a:p>
                      <a:r>
                        <a:rPr lang="en-GB" sz="2100" b="1" dirty="0">
                          <a:solidFill>
                            <a:schemeClr val="bg1"/>
                          </a:solidFill>
                          <a:latin typeface="Montserrat"/>
                          <a:cs typeface="Montserrat"/>
                        </a:rPr>
                        <a:t>Stubborn</a:t>
                      </a:r>
                    </a:p>
                  </a:txBody>
                  <a:tcPr marL="121920" marR="121920" marT="60960" marB="60960"/>
                </a:tc>
                <a:tc>
                  <a:txBody>
                    <a:bodyPr/>
                    <a:lstStyle/>
                    <a:p>
                      <a:r>
                        <a:rPr lang="en-GB" sz="2100" b="1" dirty="0">
                          <a:solidFill>
                            <a:schemeClr val="bg1"/>
                          </a:solidFill>
                          <a:latin typeface="Montserrat"/>
                          <a:cs typeface="Montserrat"/>
                        </a:rPr>
                        <a:t>Organised</a:t>
                      </a:r>
                    </a:p>
                  </a:txBody>
                  <a:tcPr marL="121920" marR="121920" marT="60960" marB="60960"/>
                </a:tc>
                <a:extLst>
                  <a:ext uri="{0D108BD9-81ED-4DB2-BD59-A6C34878D82A}">
                    <a16:rowId xmlns:a16="http://schemas.microsoft.com/office/drawing/2014/main" xmlns="" val="10003"/>
                  </a:ext>
                </a:extLst>
              </a:tr>
              <a:tr h="447040">
                <a:tc>
                  <a:txBody>
                    <a:bodyPr/>
                    <a:lstStyle/>
                    <a:p>
                      <a:r>
                        <a:rPr lang="en-GB" sz="2100" b="1" dirty="0">
                          <a:solidFill>
                            <a:schemeClr val="bg1"/>
                          </a:solidFill>
                          <a:latin typeface="Montserrat"/>
                          <a:cs typeface="Montserrat"/>
                        </a:rPr>
                        <a:t>Promoter</a:t>
                      </a:r>
                    </a:p>
                  </a:txBody>
                  <a:tcPr marL="121920" marR="121920" marT="60960" marB="60960"/>
                </a:tc>
                <a:tc>
                  <a:txBody>
                    <a:bodyPr/>
                    <a:lstStyle/>
                    <a:p>
                      <a:r>
                        <a:rPr lang="en-GB" sz="2100" b="1" dirty="0">
                          <a:solidFill>
                            <a:schemeClr val="bg1"/>
                          </a:solidFill>
                          <a:latin typeface="Montserrat"/>
                          <a:cs typeface="Montserrat"/>
                        </a:rPr>
                        <a:t>Flexible</a:t>
                      </a:r>
                    </a:p>
                  </a:txBody>
                  <a:tcPr marL="121920" marR="121920" marT="60960" marB="60960"/>
                </a:tc>
                <a:tc>
                  <a:txBody>
                    <a:bodyPr/>
                    <a:lstStyle/>
                    <a:p>
                      <a:r>
                        <a:rPr lang="en-GB" sz="2100" b="1" dirty="0">
                          <a:solidFill>
                            <a:schemeClr val="bg1"/>
                          </a:solidFill>
                          <a:latin typeface="Montserrat"/>
                          <a:cs typeface="Montserrat"/>
                        </a:rPr>
                        <a:t>Dedicated</a:t>
                      </a:r>
                    </a:p>
                  </a:txBody>
                  <a:tcPr marL="121920" marR="121920" marT="60960" marB="60960"/>
                </a:tc>
                <a:tc>
                  <a:txBody>
                    <a:bodyPr/>
                    <a:lstStyle/>
                    <a:p>
                      <a:r>
                        <a:rPr lang="en-GB" sz="2100" b="1" dirty="0">
                          <a:solidFill>
                            <a:schemeClr val="bg1"/>
                          </a:solidFill>
                          <a:latin typeface="Montserrat"/>
                          <a:cs typeface="Montserrat"/>
                        </a:rPr>
                        <a:t>Cynical</a:t>
                      </a:r>
                    </a:p>
                  </a:txBody>
                  <a:tcPr marL="121920" marR="121920" marT="60960" marB="60960"/>
                </a:tc>
                <a:extLst>
                  <a:ext uri="{0D108BD9-81ED-4DB2-BD59-A6C34878D82A}">
                    <a16:rowId xmlns:a16="http://schemas.microsoft.com/office/drawing/2014/main" xmlns="" val="10004"/>
                  </a:ext>
                </a:extLst>
              </a:tr>
              <a:tr h="447040">
                <a:tc>
                  <a:txBody>
                    <a:bodyPr/>
                    <a:lstStyle/>
                    <a:p>
                      <a:r>
                        <a:rPr lang="en-GB" sz="2100" b="1" dirty="0">
                          <a:solidFill>
                            <a:schemeClr val="bg1"/>
                          </a:solidFill>
                          <a:latin typeface="Montserrat"/>
                          <a:cs typeface="Montserrat"/>
                        </a:rPr>
                        <a:t>Consistent</a:t>
                      </a:r>
                    </a:p>
                  </a:txBody>
                  <a:tcPr marL="121920" marR="121920" marT="60960" marB="60960"/>
                </a:tc>
                <a:tc>
                  <a:txBody>
                    <a:bodyPr/>
                    <a:lstStyle/>
                    <a:p>
                      <a:r>
                        <a:rPr lang="en-GB" sz="2100" b="1" dirty="0">
                          <a:solidFill>
                            <a:schemeClr val="bg1"/>
                          </a:solidFill>
                          <a:latin typeface="Montserrat"/>
                          <a:cs typeface="Montserrat"/>
                        </a:rPr>
                        <a:t>Open-minded</a:t>
                      </a:r>
                    </a:p>
                  </a:txBody>
                  <a:tcPr marL="121920" marR="121920" marT="60960" marB="60960"/>
                </a:tc>
                <a:tc>
                  <a:txBody>
                    <a:bodyPr/>
                    <a:lstStyle/>
                    <a:p>
                      <a:r>
                        <a:rPr lang="en-GB" sz="2100" b="1" dirty="0">
                          <a:solidFill>
                            <a:schemeClr val="bg1"/>
                          </a:solidFill>
                          <a:latin typeface="Montserrat"/>
                          <a:cs typeface="Montserrat"/>
                        </a:rPr>
                        <a:t>Confident</a:t>
                      </a:r>
                    </a:p>
                  </a:txBody>
                  <a:tcPr marL="121920" marR="121920" marT="60960" marB="60960"/>
                </a:tc>
                <a:tc>
                  <a:txBody>
                    <a:bodyPr/>
                    <a:lstStyle/>
                    <a:p>
                      <a:r>
                        <a:rPr lang="en-GB" sz="2100" b="1" dirty="0">
                          <a:solidFill>
                            <a:schemeClr val="bg1"/>
                          </a:solidFill>
                          <a:latin typeface="Montserrat"/>
                          <a:cs typeface="Montserrat"/>
                        </a:rPr>
                        <a:t>Energetic</a:t>
                      </a:r>
                    </a:p>
                  </a:txBody>
                  <a:tcPr marL="121920" marR="121920" marT="60960" marB="60960"/>
                </a:tc>
                <a:extLst>
                  <a:ext uri="{0D108BD9-81ED-4DB2-BD59-A6C34878D82A}">
                    <a16:rowId xmlns:a16="http://schemas.microsoft.com/office/drawing/2014/main" xmlns="" val="10005"/>
                  </a:ext>
                </a:extLst>
              </a:tr>
              <a:tr h="447040">
                <a:tc>
                  <a:txBody>
                    <a:bodyPr/>
                    <a:lstStyle/>
                    <a:p>
                      <a:r>
                        <a:rPr lang="en-GB" sz="2100" b="1" dirty="0">
                          <a:solidFill>
                            <a:schemeClr val="bg1"/>
                          </a:solidFill>
                          <a:latin typeface="Montserrat"/>
                          <a:cs typeface="Montserrat"/>
                        </a:rPr>
                        <a:t>Methodical</a:t>
                      </a:r>
                    </a:p>
                  </a:txBody>
                  <a:tcPr marL="121920" marR="121920" marT="60960" marB="60960"/>
                </a:tc>
                <a:tc>
                  <a:txBody>
                    <a:bodyPr/>
                    <a:lstStyle/>
                    <a:p>
                      <a:r>
                        <a:rPr lang="en-GB" sz="2100" b="1" dirty="0">
                          <a:solidFill>
                            <a:schemeClr val="bg1"/>
                          </a:solidFill>
                          <a:latin typeface="Montserrat"/>
                          <a:cs typeface="Montserrat"/>
                        </a:rPr>
                        <a:t>Team-worker</a:t>
                      </a:r>
                    </a:p>
                  </a:txBody>
                  <a:tcPr marL="121920" marR="121920" marT="60960" marB="60960"/>
                </a:tc>
                <a:tc>
                  <a:txBody>
                    <a:bodyPr/>
                    <a:lstStyle/>
                    <a:p>
                      <a:r>
                        <a:rPr lang="en-GB" sz="2100" b="1" dirty="0">
                          <a:solidFill>
                            <a:schemeClr val="bg1"/>
                          </a:solidFill>
                          <a:latin typeface="Montserrat"/>
                          <a:cs typeface="Montserrat"/>
                        </a:rPr>
                        <a:t>Uncertain</a:t>
                      </a:r>
                    </a:p>
                  </a:txBody>
                  <a:tcPr marL="121920" marR="121920" marT="60960" marB="60960"/>
                </a:tc>
                <a:tc>
                  <a:txBody>
                    <a:bodyPr/>
                    <a:lstStyle/>
                    <a:p>
                      <a:r>
                        <a:rPr lang="en-GB" sz="2100" b="1" dirty="0">
                          <a:solidFill>
                            <a:schemeClr val="bg1"/>
                          </a:solidFill>
                          <a:latin typeface="Montserrat"/>
                          <a:cs typeface="Montserrat"/>
                        </a:rPr>
                        <a:t>Focused</a:t>
                      </a:r>
                    </a:p>
                  </a:txBody>
                  <a:tcPr marL="121920" marR="121920" marT="60960" marB="60960"/>
                </a:tc>
                <a:extLst>
                  <a:ext uri="{0D108BD9-81ED-4DB2-BD59-A6C34878D82A}">
                    <a16:rowId xmlns:a16="http://schemas.microsoft.com/office/drawing/2014/main" xmlns="" val="10006"/>
                  </a:ext>
                </a:extLst>
              </a:tr>
              <a:tr h="447040">
                <a:tc>
                  <a:txBody>
                    <a:bodyPr/>
                    <a:lstStyle/>
                    <a:p>
                      <a:r>
                        <a:rPr lang="en-GB" sz="2100" b="1" dirty="0">
                          <a:solidFill>
                            <a:schemeClr val="bg1"/>
                          </a:solidFill>
                          <a:latin typeface="Montserrat"/>
                          <a:cs typeface="Montserrat"/>
                        </a:rPr>
                        <a:t>Impulsive</a:t>
                      </a:r>
                    </a:p>
                  </a:txBody>
                  <a:tcPr marL="121920" marR="121920" marT="60960" marB="60960"/>
                </a:tc>
                <a:tc>
                  <a:txBody>
                    <a:bodyPr/>
                    <a:lstStyle/>
                    <a:p>
                      <a:r>
                        <a:rPr lang="en-GB" sz="2100" b="1" dirty="0">
                          <a:solidFill>
                            <a:schemeClr val="bg1"/>
                          </a:solidFill>
                          <a:latin typeface="Montserrat"/>
                          <a:cs typeface="Montserrat"/>
                        </a:rPr>
                        <a:t>Friendly</a:t>
                      </a:r>
                    </a:p>
                  </a:txBody>
                  <a:tcPr marL="121920" marR="121920" marT="60960" marB="60960"/>
                </a:tc>
                <a:tc>
                  <a:txBody>
                    <a:bodyPr/>
                    <a:lstStyle/>
                    <a:p>
                      <a:r>
                        <a:rPr lang="en-GB" sz="2100" b="1" dirty="0">
                          <a:solidFill>
                            <a:schemeClr val="bg1"/>
                          </a:solidFill>
                          <a:latin typeface="Montserrat"/>
                          <a:cs typeface="Montserrat"/>
                        </a:rPr>
                        <a:t>Self-starter</a:t>
                      </a:r>
                    </a:p>
                  </a:txBody>
                  <a:tcPr marL="121920" marR="121920" marT="60960" marB="60960"/>
                </a:tc>
                <a:tc>
                  <a:txBody>
                    <a:bodyPr/>
                    <a:lstStyle/>
                    <a:p>
                      <a:r>
                        <a:rPr lang="en-GB" sz="2100" b="1" dirty="0">
                          <a:solidFill>
                            <a:schemeClr val="bg1"/>
                          </a:solidFill>
                          <a:latin typeface="Montserrat"/>
                          <a:cs typeface="Montserrat"/>
                        </a:rPr>
                        <a:t>Steady</a:t>
                      </a:r>
                    </a:p>
                  </a:txBody>
                  <a:tcPr marL="121920" marR="121920" marT="60960" marB="60960"/>
                </a:tc>
                <a:extLst>
                  <a:ext uri="{0D108BD9-81ED-4DB2-BD59-A6C34878D82A}">
                    <a16:rowId xmlns:a16="http://schemas.microsoft.com/office/drawing/2014/main" xmlns="" val="10007"/>
                  </a:ext>
                </a:extLst>
              </a:tr>
              <a:tr h="447040">
                <a:tc>
                  <a:txBody>
                    <a:bodyPr/>
                    <a:lstStyle/>
                    <a:p>
                      <a:r>
                        <a:rPr lang="en-GB" sz="2100" b="1" dirty="0">
                          <a:solidFill>
                            <a:schemeClr val="bg1"/>
                          </a:solidFill>
                          <a:latin typeface="Montserrat"/>
                          <a:cs typeface="Montserrat"/>
                        </a:rPr>
                        <a:t>Indecisive</a:t>
                      </a:r>
                    </a:p>
                  </a:txBody>
                  <a:tcPr marL="121920" marR="121920" marT="60960" marB="60960"/>
                </a:tc>
                <a:tc>
                  <a:txBody>
                    <a:bodyPr/>
                    <a:lstStyle/>
                    <a:p>
                      <a:r>
                        <a:rPr lang="en-GB" sz="2100" b="1" dirty="0">
                          <a:solidFill>
                            <a:schemeClr val="bg1"/>
                          </a:solidFill>
                          <a:latin typeface="Montserrat"/>
                          <a:cs typeface="Montserrat"/>
                        </a:rPr>
                        <a:t>Shy</a:t>
                      </a:r>
                    </a:p>
                  </a:txBody>
                  <a:tcPr marL="121920" marR="121920" marT="60960" marB="60960"/>
                </a:tc>
                <a:tc>
                  <a:txBody>
                    <a:bodyPr/>
                    <a:lstStyle/>
                    <a:p>
                      <a:r>
                        <a:rPr lang="en-GB" sz="2100" b="1" dirty="0">
                          <a:solidFill>
                            <a:schemeClr val="bg1"/>
                          </a:solidFill>
                          <a:latin typeface="Montserrat"/>
                          <a:cs typeface="Montserrat"/>
                        </a:rPr>
                        <a:t>Persistent</a:t>
                      </a:r>
                    </a:p>
                  </a:txBody>
                  <a:tcPr marL="121920" marR="121920" marT="60960" marB="60960"/>
                </a:tc>
                <a:tc>
                  <a:txBody>
                    <a:bodyPr/>
                    <a:lstStyle/>
                    <a:p>
                      <a:r>
                        <a:rPr lang="en-GB" sz="2100" b="1" dirty="0">
                          <a:solidFill>
                            <a:schemeClr val="bg1"/>
                          </a:solidFill>
                          <a:latin typeface="Montserrat"/>
                          <a:cs typeface="Montserrat"/>
                        </a:rPr>
                        <a:t>Dependent</a:t>
                      </a:r>
                    </a:p>
                  </a:txBody>
                  <a:tcPr marL="121920" marR="121920" marT="60960" marB="60960"/>
                </a:tc>
                <a:extLst>
                  <a:ext uri="{0D108BD9-81ED-4DB2-BD59-A6C34878D82A}">
                    <a16:rowId xmlns:a16="http://schemas.microsoft.com/office/drawing/2014/main" xmlns="" val="10008"/>
                  </a:ext>
                </a:extLst>
              </a:tr>
              <a:tr h="447040">
                <a:tc>
                  <a:txBody>
                    <a:bodyPr/>
                    <a:lstStyle/>
                    <a:p>
                      <a:r>
                        <a:rPr lang="en-GB" sz="2100" b="1" dirty="0">
                          <a:solidFill>
                            <a:schemeClr val="bg1"/>
                          </a:solidFill>
                          <a:latin typeface="Montserrat"/>
                          <a:cs typeface="Montserrat"/>
                        </a:rPr>
                        <a:t>Competitive</a:t>
                      </a:r>
                    </a:p>
                  </a:txBody>
                  <a:tcPr marL="121920" marR="121920" marT="60960" marB="60960"/>
                </a:tc>
                <a:tc>
                  <a:txBody>
                    <a:bodyPr/>
                    <a:lstStyle/>
                    <a:p>
                      <a:r>
                        <a:rPr lang="en-GB" sz="2100" b="1" dirty="0">
                          <a:solidFill>
                            <a:schemeClr val="bg1"/>
                          </a:solidFill>
                          <a:latin typeface="Montserrat"/>
                          <a:cs typeface="Montserrat"/>
                        </a:rPr>
                        <a:t>Reflective</a:t>
                      </a:r>
                    </a:p>
                  </a:txBody>
                  <a:tcPr marL="121920" marR="121920" marT="60960" marB="60960"/>
                </a:tc>
                <a:tc>
                  <a:txBody>
                    <a:bodyPr/>
                    <a:lstStyle/>
                    <a:p>
                      <a:r>
                        <a:rPr lang="en-GB" sz="2100" b="1" dirty="0">
                          <a:solidFill>
                            <a:schemeClr val="bg1"/>
                          </a:solidFill>
                          <a:latin typeface="Montserrat"/>
                          <a:cs typeface="Montserrat"/>
                        </a:rPr>
                        <a:t>Creative</a:t>
                      </a:r>
                    </a:p>
                  </a:txBody>
                  <a:tcPr marL="121920" marR="121920" marT="60960" marB="60960"/>
                </a:tc>
                <a:tc>
                  <a:txBody>
                    <a:bodyPr/>
                    <a:lstStyle/>
                    <a:p>
                      <a:r>
                        <a:rPr lang="en-GB" sz="2100" b="1" dirty="0">
                          <a:solidFill>
                            <a:schemeClr val="bg1"/>
                          </a:solidFill>
                          <a:latin typeface="Montserrat"/>
                          <a:cs typeface="Montserrat"/>
                        </a:rPr>
                        <a:t>Instinctive</a:t>
                      </a:r>
                    </a:p>
                  </a:txBody>
                  <a:tcPr marL="121920" marR="121920" marT="60960" marB="60960"/>
                </a:tc>
                <a:extLst>
                  <a:ext uri="{0D108BD9-81ED-4DB2-BD59-A6C34878D82A}">
                    <a16:rowId xmlns:a16="http://schemas.microsoft.com/office/drawing/2014/main" xmlns="" val="10009"/>
                  </a:ext>
                </a:extLst>
              </a:tr>
              <a:tr h="447040">
                <a:tc>
                  <a:txBody>
                    <a:bodyPr/>
                    <a:lstStyle/>
                    <a:p>
                      <a:r>
                        <a:rPr lang="en-GB" sz="2100" b="1" dirty="0">
                          <a:solidFill>
                            <a:schemeClr val="bg1"/>
                          </a:solidFill>
                          <a:latin typeface="Montserrat"/>
                          <a:cs typeface="Montserrat"/>
                        </a:rPr>
                        <a:t>Pessimistic</a:t>
                      </a:r>
                    </a:p>
                  </a:txBody>
                  <a:tcPr marL="121920" marR="121920" marT="60960" marB="6096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100" b="1" dirty="0">
                          <a:solidFill>
                            <a:schemeClr val="bg1"/>
                          </a:solidFill>
                          <a:latin typeface="Montserrat"/>
                          <a:cs typeface="Montserrat"/>
                        </a:rPr>
                        <a:t>Networker</a:t>
                      </a:r>
                    </a:p>
                  </a:txBody>
                  <a:tcPr marL="121920" marR="121920" marT="60960" marB="60960"/>
                </a:tc>
                <a:tc>
                  <a:txBody>
                    <a:bodyPr/>
                    <a:lstStyle/>
                    <a:p>
                      <a:r>
                        <a:rPr lang="en-GB" sz="2100" b="1" dirty="0">
                          <a:solidFill>
                            <a:schemeClr val="bg1"/>
                          </a:solidFill>
                          <a:latin typeface="Montserrat"/>
                          <a:cs typeface="Montserrat"/>
                        </a:rPr>
                        <a:t>Achiever</a:t>
                      </a:r>
                    </a:p>
                  </a:txBody>
                  <a:tcPr marL="121920" marR="121920" marT="60960" marB="60960"/>
                </a:tc>
                <a:tc>
                  <a:txBody>
                    <a:bodyPr/>
                    <a:lstStyle/>
                    <a:p>
                      <a:r>
                        <a:rPr lang="en-GB" sz="2100" b="1" dirty="0">
                          <a:solidFill>
                            <a:schemeClr val="bg1"/>
                          </a:solidFill>
                          <a:latin typeface="Montserrat"/>
                          <a:cs typeface="Montserrat"/>
                        </a:rPr>
                        <a:t>Leader</a:t>
                      </a:r>
                    </a:p>
                  </a:txBody>
                  <a:tcPr marL="121920" marR="121920" marT="60960" marB="60960"/>
                </a:tc>
                <a:extLst>
                  <a:ext uri="{0D108BD9-81ED-4DB2-BD59-A6C34878D82A}">
                    <a16:rowId xmlns:a16="http://schemas.microsoft.com/office/drawing/2014/main" xmlns="" val="10010"/>
                  </a:ext>
                </a:extLst>
              </a:tr>
              <a:tr h="109103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100" b="1" dirty="0">
                          <a:solidFill>
                            <a:schemeClr val="bg1"/>
                          </a:solidFill>
                          <a:latin typeface="Montserrat"/>
                          <a:cs typeface="Montserrat"/>
                        </a:rPr>
                        <a:t>Lazy</a:t>
                      </a:r>
                    </a:p>
                    <a:p>
                      <a:endParaRPr lang="en-GB" sz="2100" b="1" dirty="0">
                        <a:solidFill>
                          <a:schemeClr val="bg1"/>
                        </a:solidFill>
                        <a:latin typeface="Montserrat"/>
                        <a:cs typeface="Montserrat"/>
                      </a:endParaRPr>
                    </a:p>
                  </a:txBody>
                  <a:tcPr marL="121920" marR="121920" marT="60960" marB="6096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100" b="1" dirty="0">
                          <a:solidFill>
                            <a:schemeClr val="bg1"/>
                          </a:solidFill>
                          <a:latin typeface="Montserrat"/>
                          <a:cs typeface="Montserrat"/>
                        </a:rPr>
                        <a:t>Caring</a:t>
                      </a:r>
                    </a:p>
                    <a:p>
                      <a:endParaRPr lang="en-GB" sz="2100" b="1" dirty="0">
                        <a:solidFill>
                          <a:schemeClr val="bg1"/>
                        </a:solidFill>
                        <a:latin typeface="Montserrat"/>
                        <a:cs typeface="Montserrat"/>
                      </a:endParaRPr>
                    </a:p>
                  </a:txBody>
                  <a:tcPr marL="121920" marR="121920" marT="60960" marB="6096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100" b="1" dirty="0">
                          <a:solidFill>
                            <a:schemeClr val="bg1"/>
                          </a:solidFill>
                          <a:latin typeface="Montserrat"/>
                          <a:cs typeface="Montserrat"/>
                        </a:rPr>
                        <a:t>Communicative</a:t>
                      </a:r>
                    </a:p>
                    <a:p>
                      <a:endParaRPr lang="en-GB" sz="2100" b="1" dirty="0">
                        <a:solidFill>
                          <a:schemeClr val="bg1"/>
                        </a:solidFill>
                        <a:latin typeface="Montserrat"/>
                        <a:cs typeface="Montserrat"/>
                      </a:endParaRPr>
                    </a:p>
                  </a:txBody>
                  <a:tcPr marL="121920" marR="121920" marT="60960" marB="6096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100" b="1" dirty="0">
                          <a:solidFill>
                            <a:schemeClr val="bg1"/>
                          </a:solidFill>
                          <a:latin typeface="Montserrat"/>
                          <a:cs typeface="Montserrat"/>
                        </a:rPr>
                        <a:t>Abrasive</a:t>
                      </a:r>
                    </a:p>
                    <a:p>
                      <a:endParaRPr lang="en-GB" sz="2100" b="1" dirty="0">
                        <a:solidFill>
                          <a:schemeClr val="bg1"/>
                        </a:solidFill>
                        <a:latin typeface="Montserrat"/>
                        <a:cs typeface="Montserrat"/>
                      </a:endParaRPr>
                    </a:p>
                  </a:txBody>
                  <a:tcPr marL="121920" marR="121920" marT="60960" marB="60960"/>
                </a:tc>
                <a:extLst>
                  <a:ext uri="{0D108BD9-81ED-4DB2-BD59-A6C34878D82A}">
                    <a16:rowId xmlns:a16="http://schemas.microsoft.com/office/drawing/2014/main" xmlns="" val="10011"/>
                  </a:ext>
                </a:extLst>
              </a:tr>
            </a:tbl>
          </a:graphicData>
        </a:graphic>
      </p:graphicFrame>
    </p:spTree>
    <p:extLst>
      <p:ext uri="{BB962C8B-B14F-4D97-AF65-F5344CB8AC3E}">
        <p14:creationId xmlns:p14="http://schemas.microsoft.com/office/powerpoint/2010/main" val="7842608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7E4D4DFF-C288-447A-90EF-3441CA60A66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21"/>
            <a:ext cx="12192952" cy="6857678"/>
          </a:xfrm>
          <a:prstGeom prst="rect">
            <a:avLst/>
          </a:prstGeom>
        </p:spPr>
      </p:pic>
      <p:sp>
        <p:nvSpPr>
          <p:cNvPr id="5" name="Rectangle 4"/>
          <p:cNvSpPr/>
          <p:nvPr/>
        </p:nvSpPr>
        <p:spPr>
          <a:xfrm>
            <a:off x="-1" y="1"/>
            <a:ext cx="12192000" cy="6857999"/>
          </a:xfrm>
          <a:prstGeom prst="rect">
            <a:avLst/>
          </a:prstGeom>
          <a:solidFill>
            <a:schemeClr val="accent5">
              <a:lumMod val="7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ounded Rectangle 1"/>
          <p:cNvSpPr/>
          <p:nvPr/>
        </p:nvSpPr>
        <p:spPr>
          <a:xfrm>
            <a:off x="2890032" y="2059019"/>
            <a:ext cx="6882032" cy="2774070"/>
          </a:xfrm>
          <a:prstGeom prst="roundRect">
            <a:avLst/>
          </a:prstGeom>
          <a:solidFill>
            <a:schemeClr val="bg1"/>
          </a:solidFill>
          <a:ln w="1270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l="12091" t="36189" r="11209" b="34820"/>
          <a:stretch/>
        </p:blipFill>
        <p:spPr>
          <a:xfrm>
            <a:off x="3390900" y="2348774"/>
            <a:ext cx="5880296" cy="2222696"/>
          </a:xfrm>
          <a:prstGeom prst="rect">
            <a:avLst/>
          </a:prstGeom>
        </p:spPr>
      </p:pic>
    </p:spTree>
    <p:extLst>
      <p:ext uri="{BB962C8B-B14F-4D97-AF65-F5344CB8AC3E}">
        <p14:creationId xmlns:p14="http://schemas.microsoft.com/office/powerpoint/2010/main" val="19328404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11" ma:contentTypeDescription="Create a new document." ma:contentTypeScope="" ma:versionID="505283c73ceec79b4c2c167c9d9c1d51">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3d02d4ee40f55324f1911a5cb40baaf9"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27E37F8-0E3E-42FF-8E1D-4F7C0FCC34A6}">
  <ds:schemaRefs>
    <ds:schemaRef ds:uri="http://www.w3.org/XML/1998/namespace"/>
    <ds:schemaRef ds:uri="http://purl.org/dc/elements/1.1/"/>
    <ds:schemaRef ds:uri="http://purl.org/dc/terms/"/>
    <ds:schemaRef ds:uri="http://schemas.microsoft.com/office/2006/metadata/properties"/>
    <ds:schemaRef ds:uri="http://schemas.microsoft.com/office/2006/documentManagement/types"/>
    <ds:schemaRef ds:uri="http://schemas.microsoft.com/office/infopath/2007/PartnerControls"/>
    <ds:schemaRef ds:uri="http://purl.org/dc/dcmitype/"/>
    <ds:schemaRef ds:uri="http://schemas.openxmlformats.org/package/2006/metadata/core-properties"/>
    <ds:schemaRef ds:uri="a308fc74-0b47-4e21-bbf8-e3a69c4a2084"/>
    <ds:schemaRef ds:uri="0ff53c00-e326-45a7-a061-0f5487e81cfb"/>
  </ds:schemaRefs>
</ds:datastoreItem>
</file>

<file path=customXml/itemProps2.xml><?xml version="1.0" encoding="utf-8"?>
<ds:datastoreItem xmlns:ds="http://schemas.openxmlformats.org/officeDocument/2006/customXml" ds:itemID="{05EC300F-4C35-4C4E-95E7-4E9620AA6363}">
  <ds:schemaRefs>
    <ds:schemaRef ds:uri="http://schemas.microsoft.com/sharepoint/v3/contenttype/forms"/>
  </ds:schemaRefs>
</ds:datastoreItem>
</file>

<file path=customXml/itemProps3.xml><?xml version="1.0" encoding="utf-8"?>
<ds:datastoreItem xmlns:ds="http://schemas.openxmlformats.org/officeDocument/2006/customXml" ds:itemID="{3B9BC28C-8767-4FDA-A09D-2BEFC2DB9B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15480</TotalTime>
  <Words>1367</Words>
  <Application>Microsoft Office PowerPoint</Application>
  <PresentationFormat>Widescreen</PresentationFormat>
  <Paragraphs>263</Paragraphs>
  <Slides>44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Montserrat</vt:lpstr>
      <vt:lpstr>Calibri Light</vt:lpstr>
      <vt:lpstr>Arial</vt:lpstr>
      <vt:lpstr>MV Boli</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Who is my social media</vt:lpstr>
      <vt:lpstr>It’s not enough to simply label your audience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Media Promo</dc:title>
  <dc:creator>Lewis Pearson</dc:creator>
  <cp:lastModifiedBy>Jayne Williams</cp:lastModifiedBy>
  <cp:revision>474</cp:revision>
  <dcterms:created xsi:type="dcterms:W3CDTF">2018-11-02T11:01:48Z</dcterms:created>
  <dcterms:modified xsi:type="dcterms:W3CDTF">2019-10-31T16:18:41Z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ies>
</file>