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260" r:id="rId4"/>
    <p:sldId id="261" r:id="rId5"/>
    <p:sldId id="276"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4388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2763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858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4077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1001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1827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5898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7668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3162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8642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3145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36108923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603383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311552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05763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476672"/>
            <a:ext cx="8280920" cy="4608512"/>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14 – Philostratus </a:t>
            </a:r>
            <a:r>
              <a:rPr lang="en-US" sz="2800" b="1" i="1" dirty="0" smtClean="0">
                <a:ea typeface="Times New Roman"/>
                <a:cs typeface="Calibri"/>
              </a:rPr>
              <a:t>Life of Apollonius of Tyana</a:t>
            </a:r>
            <a:r>
              <a:rPr lang="en-US" sz="2800" b="1" dirty="0" smtClean="0">
                <a:ea typeface="Times New Roman"/>
                <a:cs typeface="Calibri"/>
              </a:rPr>
              <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3648" y="5805264"/>
            <a:ext cx="6400800"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3275856" y="3558015"/>
            <a:ext cx="2520280" cy="2247250"/>
          </a:xfrm>
          <a:prstGeom prst="rect">
            <a:avLst/>
          </a:prstGeom>
        </p:spPr>
      </p:pic>
    </p:spTree>
    <p:extLst>
      <p:ext uri="{BB962C8B-B14F-4D97-AF65-F5344CB8AC3E}">
        <p14:creationId xmlns:p14="http://schemas.microsoft.com/office/powerpoint/2010/main" val="23171920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b="1" dirty="0" smtClean="0"/>
              <a:t>Apollonius the Man / </a:t>
            </a:r>
            <a:r>
              <a:rPr lang="el-GR" b="1" dirty="0" smtClean="0"/>
              <a:t>θεῖος ἀνήρ </a:t>
            </a:r>
            <a:r>
              <a:rPr lang="en-GB" b="1" dirty="0" smtClean="0"/>
              <a:t> </a:t>
            </a:r>
            <a:endParaRPr lang="en-GB" b="1" dirty="0"/>
          </a:p>
        </p:txBody>
      </p:sp>
      <p:sp>
        <p:nvSpPr>
          <p:cNvPr id="3" name="Content Placeholder 2"/>
          <p:cNvSpPr>
            <a:spLocks noGrp="1"/>
          </p:cNvSpPr>
          <p:nvPr>
            <p:ph idx="1"/>
          </p:nvPr>
        </p:nvSpPr>
        <p:spPr>
          <a:xfrm>
            <a:off x="115144" y="1268760"/>
            <a:ext cx="8921352" cy="2448272"/>
          </a:xfrm>
        </p:spPr>
        <p:txBody>
          <a:bodyPr>
            <a:normAutofit fontScale="85000" lnSpcReduction="20000"/>
          </a:bodyPr>
          <a:lstStyle/>
          <a:p>
            <a:r>
              <a:rPr lang="en-GB" dirty="0"/>
              <a:t>H</a:t>
            </a:r>
            <a:r>
              <a:rPr lang="en-GB" dirty="0" smtClean="0"/>
              <a:t>istorical Apollonius of Tyana (c. reign of Tiberius to reign of Nerva).</a:t>
            </a:r>
          </a:p>
          <a:p>
            <a:endParaRPr lang="en-GB" sz="1200" dirty="0"/>
          </a:p>
          <a:p>
            <a:r>
              <a:rPr lang="en-GB" dirty="0" smtClean="0"/>
              <a:t>Pythagorean philosopher or magician (</a:t>
            </a:r>
            <a:r>
              <a:rPr lang="en-GB" i="1" dirty="0" err="1" smtClean="0"/>
              <a:t>magos</a:t>
            </a:r>
            <a:r>
              <a:rPr lang="en-GB" dirty="0" smtClean="0"/>
              <a:t>)</a:t>
            </a:r>
          </a:p>
          <a:p>
            <a:pPr lvl="1"/>
            <a:r>
              <a:rPr lang="en-GB" dirty="0" smtClean="0"/>
              <a:t>Lucian </a:t>
            </a:r>
            <a:r>
              <a:rPr lang="en-GB" i="1" dirty="0" smtClean="0"/>
              <a:t>On Alexander the False Prophet </a:t>
            </a:r>
            <a:r>
              <a:rPr lang="en-GB" dirty="0" smtClean="0"/>
              <a:t>5</a:t>
            </a:r>
          </a:p>
          <a:p>
            <a:pPr lvl="1"/>
            <a:r>
              <a:rPr lang="en-GB" dirty="0" smtClean="0"/>
              <a:t>Cassius </a:t>
            </a:r>
            <a:r>
              <a:rPr lang="en-GB" dirty="0" err="1" smtClean="0"/>
              <a:t>Dio</a:t>
            </a:r>
            <a:r>
              <a:rPr lang="en-GB" dirty="0" smtClean="0"/>
              <a:t> 78.18.4 – </a:t>
            </a:r>
            <a:r>
              <a:rPr lang="en-GB" i="1" dirty="0" err="1" smtClean="0"/>
              <a:t>magos</a:t>
            </a:r>
            <a:r>
              <a:rPr lang="en-GB" dirty="0" smtClean="0"/>
              <a:t> and </a:t>
            </a:r>
            <a:r>
              <a:rPr lang="en-GB" i="1" dirty="0" err="1" smtClean="0"/>
              <a:t>goēs</a:t>
            </a:r>
            <a:r>
              <a:rPr lang="en-GB" dirty="0" smtClean="0"/>
              <a:t>.</a:t>
            </a:r>
          </a:p>
          <a:p>
            <a:pPr lvl="1"/>
            <a:r>
              <a:rPr lang="en-GB" dirty="0" err="1" smtClean="0"/>
              <a:t>Moeragenes</a:t>
            </a:r>
            <a:r>
              <a:rPr lang="en-GB" dirty="0"/>
              <a:t> – cf. </a:t>
            </a:r>
            <a:r>
              <a:rPr lang="en-GB" dirty="0" err="1" smtClean="0"/>
              <a:t>Raynor</a:t>
            </a:r>
            <a:r>
              <a:rPr lang="en-GB" dirty="0" smtClean="0"/>
              <a:t> 1984.</a:t>
            </a:r>
          </a:p>
          <a:p>
            <a:endParaRPr lang="en-GB" sz="1200" dirty="0" smtClean="0"/>
          </a:p>
        </p:txBody>
      </p:sp>
      <p:pic>
        <p:nvPicPr>
          <p:cNvPr id="102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r="32357"/>
          <a:stretch/>
        </p:blipFill>
        <p:spPr bwMode="auto">
          <a:xfrm>
            <a:off x="5709480" y="3645024"/>
            <a:ext cx="3323974" cy="29694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5144" y="3789040"/>
            <a:ext cx="5616624" cy="2825389"/>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400" dirty="0" smtClean="0">
                <a:solidFill>
                  <a:prstClr val="black"/>
                </a:solidFill>
              </a:rPr>
              <a:t>Something </a:t>
            </a:r>
            <a:r>
              <a:rPr lang="en-GB" sz="2400" dirty="0">
                <a:solidFill>
                  <a:prstClr val="black"/>
                </a:solidFill>
              </a:rPr>
              <a:t>more than human:</a:t>
            </a:r>
          </a:p>
          <a:p>
            <a:pPr marL="742950" lvl="1" indent="-285750">
              <a:spcBef>
                <a:spcPct val="20000"/>
              </a:spcBef>
              <a:buFont typeface="Arial" panose="020B0604020202020204" pitchFamily="34" charset="0"/>
              <a:buChar char="–"/>
            </a:pPr>
            <a:r>
              <a:rPr lang="en-GB" sz="2400" dirty="0">
                <a:solidFill>
                  <a:prstClr val="black"/>
                </a:solidFill>
              </a:rPr>
              <a:t>Caracalla sets up cult shrine of Apollonius at Tyana </a:t>
            </a:r>
            <a:r>
              <a:rPr lang="en-GB" sz="2400" dirty="0" smtClean="0">
                <a:solidFill>
                  <a:prstClr val="black"/>
                </a:solidFill>
              </a:rPr>
              <a:t>– Phil. </a:t>
            </a:r>
            <a:r>
              <a:rPr lang="en-GB" sz="2400" i="1" dirty="0">
                <a:solidFill>
                  <a:prstClr val="black"/>
                </a:solidFill>
              </a:rPr>
              <a:t>VA</a:t>
            </a:r>
            <a:r>
              <a:rPr lang="en-GB" sz="2400" dirty="0">
                <a:solidFill>
                  <a:prstClr val="black"/>
                </a:solidFill>
              </a:rPr>
              <a:t> 8.31.3; Cassius </a:t>
            </a:r>
            <a:r>
              <a:rPr lang="en-GB" sz="2400" dirty="0" err="1">
                <a:solidFill>
                  <a:prstClr val="black"/>
                </a:solidFill>
              </a:rPr>
              <a:t>Dio</a:t>
            </a:r>
            <a:r>
              <a:rPr lang="en-GB" sz="2400" dirty="0">
                <a:solidFill>
                  <a:prstClr val="black"/>
                </a:solidFill>
              </a:rPr>
              <a:t> </a:t>
            </a:r>
            <a:r>
              <a:rPr lang="en-GB" sz="2400" dirty="0" smtClean="0">
                <a:solidFill>
                  <a:prstClr val="black"/>
                </a:solidFill>
              </a:rPr>
              <a:t>78.18.4.</a:t>
            </a:r>
            <a:endParaRPr lang="en-GB" sz="2400" dirty="0">
              <a:solidFill>
                <a:prstClr val="black"/>
              </a:solidFill>
            </a:endParaRPr>
          </a:p>
          <a:p>
            <a:pPr marL="742950" lvl="1" indent="-285750">
              <a:spcBef>
                <a:spcPct val="20000"/>
              </a:spcBef>
              <a:buFont typeface="Arial" panose="020B0604020202020204" pitchFamily="34" charset="0"/>
              <a:buChar char="–"/>
            </a:pPr>
            <a:r>
              <a:rPr lang="en-GB" sz="2400" dirty="0">
                <a:solidFill>
                  <a:prstClr val="black"/>
                </a:solidFill>
              </a:rPr>
              <a:t>Worship, alongside Jesus Christ, Abraham and Orpheus, by Alexander Severus - </a:t>
            </a:r>
            <a:r>
              <a:rPr lang="en-GB" sz="2400" i="1" dirty="0" smtClean="0">
                <a:solidFill>
                  <a:prstClr val="black"/>
                </a:solidFill>
              </a:rPr>
              <a:t>HA: Alex. </a:t>
            </a:r>
            <a:r>
              <a:rPr lang="en-GB" sz="2400" dirty="0">
                <a:solidFill>
                  <a:prstClr val="black"/>
                </a:solidFill>
              </a:rPr>
              <a:t>29.2.</a:t>
            </a:r>
          </a:p>
        </p:txBody>
      </p:sp>
      <p:sp>
        <p:nvSpPr>
          <p:cNvPr id="9" name="Content Placeholder 2"/>
          <p:cNvSpPr txBox="1">
            <a:spLocks/>
          </p:cNvSpPr>
          <p:nvPr/>
        </p:nvSpPr>
        <p:spPr>
          <a:xfrm>
            <a:off x="7452320" y="5129725"/>
            <a:ext cx="802432" cy="46064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000" dirty="0" smtClean="0">
                <a:solidFill>
                  <a:srgbClr val="FF0000"/>
                </a:solidFill>
              </a:rPr>
              <a:t>Tyana</a:t>
            </a:r>
            <a:endParaRPr lang="en-GB" sz="2000" dirty="0">
              <a:solidFill>
                <a:srgbClr val="FF0000"/>
              </a:solidFill>
            </a:endParaRPr>
          </a:p>
        </p:txBody>
      </p:sp>
      <p:sp>
        <p:nvSpPr>
          <p:cNvPr id="6" name="Oval 5"/>
          <p:cNvSpPr/>
          <p:nvPr/>
        </p:nvSpPr>
        <p:spPr>
          <a:xfrm>
            <a:off x="7804963" y="5468702"/>
            <a:ext cx="108012" cy="108012"/>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37585628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268760"/>
          </a:xfrm>
        </p:spPr>
        <p:txBody>
          <a:bodyPr>
            <a:normAutofit fontScale="90000"/>
          </a:bodyPr>
          <a:lstStyle/>
          <a:p>
            <a:r>
              <a:rPr lang="en-GB" b="1" dirty="0" smtClean="0"/>
              <a:t>Philostratus </a:t>
            </a:r>
            <a:r>
              <a:rPr lang="en-GB" b="1" i="1" dirty="0" smtClean="0"/>
              <a:t>Life of Apollonius of Tyana</a:t>
            </a:r>
            <a:endParaRPr lang="en-GB" b="1" dirty="0"/>
          </a:p>
        </p:txBody>
      </p:sp>
      <p:sp>
        <p:nvSpPr>
          <p:cNvPr id="4" name="Content Placeholder 3"/>
          <p:cNvSpPr>
            <a:spLocks noGrp="1"/>
          </p:cNvSpPr>
          <p:nvPr>
            <p:ph sz="half" idx="1"/>
          </p:nvPr>
        </p:nvSpPr>
        <p:spPr>
          <a:xfrm>
            <a:off x="107504" y="1700808"/>
            <a:ext cx="5040560" cy="5157192"/>
          </a:xfrm>
        </p:spPr>
        <p:txBody>
          <a:bodyPr>
            <a:normAutofit fontScale="92500" lnSpcReduction="10000"/>
          </a:bodyPr>
          <a:lstStyle/>
          <a:p>
            <a:r>
              <a:rPr lang="en-GB" sz="2700" i="1" dirty="0" smtClean="0"/>
              <a:t>VA </a:t>
            </a:r>
            <a:r>
              <a:rPr lang="en-GB" sz="2700" dirty="0" smtClean="0"/>
              <a:t>written c. AD 220s to 230s.</a:t>
            </a:r>
          </a:p>
          <a:p>
            <a:endParaRPr lang="en-GB" sz="200" dirty="0"/>
          </a:p>
          <a:p>
            <a:r>
              <a:rPr lang="en-GB" sz="2700" dirty="0" smtClean="0"/>
              <a:t>Philosopher not magician - </a:t>
            </a:r>
            <a:r>
              <a:rPr lang="en-GB" sz="2700" i="1" dirty="0" smtClean="0"/>
              <a:t>VA</a:t>
            </a:r>
            <a:r>
              <a:rPr lang="en-GB" sz="2700" dirty="0" smtClean="0"/>
              <a:t>:</a:t>
            </a:r>
          </a:p>
          <a:p>
            <a:pPr lvl="1"/>
            <a:r>
              <a:rPr lang="en-GB" sz="2200" dirty="0"/>
              <a:t>powers of prescience (</a:t>
            </a:r>
            <a:r>
              <a:rPr lang="en-GB" sz="2200" dirty="0" smtClean="0"/>
              <a:t>1.2.2, </a:t>
            </a:r>
            <a:r>
              <a:rPr lang="en-GB" sz="2200" dirty="0"/>
              <a:t>4.43.1-2</a:t>
            </a:r>
            <a:r>
              <a:rPr lang="en-GB" sz="2200" dirty="0" smtClean="0"/>
              <a:t>)</a:t>
            </a:r>
          </a:p>
          <a:p>
            <a:pPr lvl="1"/>
            <a:r>
              <a:rPr lang="en-GB" sz="2200" dirty="0" smtClean="0"/>
              <a:t>Spotting demons and exorcism (4.10, 4.20.2-3)</a:t>
            </a:r>
          </a:p>
          <a:p>
            <a:pPr lvl="1"/>
            <a:r>
              <a:rPr lang="en-GB" sz="2200" dirty="0" smtClean="0"/>
              <a:t>Reviving the apparently dead (4.45)</a:t>
            </a:r>
          </a:p>
          <a:p>
            <a:pPr lvl="1"/>
            <a:r>
              <a:rPr lang="en-GB" sz="2200" dirty="0" smtClean="0"/>
              <a:t>Houdini-</a:t>
            </a:r>
            <a:r>
              <a:rPr lang="en-GB" sz="2200" dirty="0" err="1" smtClean="0"/>
              <a:t>esque</a:t>
            </a:r>
            <a:r>
              <a:rPr lang="en-GB" sz="2200" dirty="0" smtClean="0"/>
              <a:t> chain removal (7.38.2)</a:t>
            </a:r>
          </a:p>
          <a:p>
            <a:pPr lvl="1"/>
            <a:r>
              <a:rPr lang="en-GB" sz="2200" dirty="0" smtClean="0"/>
              <a:t>Teleportation (8.5.4, 8.10)</a:t>
            </a:r>
          </a:p>
          <a:p>
            <a:endParaRPr lang="en-GB" sz="200" dirty="0"/>
          </a:p>
          <a:p>
            <a:r>
              <a:rPr lang="en-GB" sz="2700" dirty="0" smtClean="0"/>
              <a:t>Philostratus’ sources of information: shrines, reports, his will and letters (collated by Hadrian), Maximus of </a:t>
            </a:r>
            <a:r>
              <a:rPr lang="en-GB" sz="2700" dirty="0" err="1" smtClean="0"/>
              <a:t>Aegeae</a:t>
            </a:r>
            <a:r>
              <a:rPr lang="en-GB" sz="2700" dirty="0" smtClean="0"/>
              <a:t> and </a:t>
            </a:r>
            <a:r>
              <a:rPr lang="en-GB" sz="2700" dirty="0" err="1" smtClean="0"/>
              <a:t>Moeragenes</a:t>
            </a:r>
            <a:r>
              <a:rPr lang="en-GB" sz="2700" dirty="0" smtClean="0"/>
              <a:t>, “memoirs” (</a:t>
            </a:r>
            <a:r>
              <a:rPr lang="en-GB" sz="2700" i="1" dirty="0" err="1" smtClean="0"/>
              <a:t>upomn</a:t>
            </a:r>
            <a:r>
              <a:rPr lang="en-GB" sz="2700" i="1" dirty="0" err="1" smtClean="0">
                <a:cs typeface="Times New Roman"/>
              </a:rPr>
              <a:t>ēma</a:t>
            </a:r>
            <a:r>
              <a:rPr lang="en-GB" sz="2700" dirty="0" smtClean="0">
                <a:cs typeface="Times New Roman"/>
              </a:rPr>
              <a:t>)</a:t>
            </a:r>
            <a:r>
              <a:rPr lang="en-GB" sz="2700" dirty="0" smtClean="0"/>
              <a:t> of </a:t>
            </a:r>
            <a:r>
              <a:rPr lang="en-GB" sz="2700" dirty="0" err="1" smtClean="0"/>
              <a:t>Damis</a:t>
            </a:r>
            <a:r>
              <a:rPr lang="en-GB" sz="2700" dirty="0" smtClean="0"/>
              <a:t> (1.2-3).</a:t>
            </a:r>
          </a:p>
          <a:p>
            <a:pPr lvl="1"/>
            <a:endParaRPr lang="en-GB" dirty="0" smtClean="0"/>
          </a:p>
          <a:p>
            <a:pPr lvl="1"/>
            <a:endParaRPr lang="en-GB" dirty="0"/>
          </a:p>
        </p:txBody>
      </p:sp>
      <p:sp>
        <p:nvSpPr>
          <p:cNvPr id="6" name="Rectangle 5"/>
          <p:cNvSpPr/>
          <p:nvPr/>
        </p:nvSpPr>
        <p:spPr>
          <a:xfrm>
            <a:off x="5065176" y="1700808"/>
            <a:ext cx="4067944" cy="4832092"/>
          </a:xfrm>
          <a:prstGeom prst="rect">
            <a:avLst/>
          </a:prstGeom>
        </p:spPr>
        <p:txBody>
          <a:bodyPr wrap="square">
            <a:spAutoFit/>
          </a:bodyPr>
          <a:lstStyle/>
          <a:p>
            <a:r>
              <a:rPr lang="en-GB" sz="2200" dirty="0" smtClean="0"/>
              <a:t>“Yet though he lived in times that were neither ancient nor modern, people do not know him for the genuine wisdom which he practiced philosophically and sincerely. Instead, they single out only this or that of his deeds, while because of his association with Babylonian magicians, Indian Brahmans, and the Naked Ones of Egypt, some think him a sorcerer and misrepresent him as a philosophic imposter, but in this they are wrong.” – </a:t>
            </a:r>
            <a:r>
              <a:rPr lang="en-GB" sz="2200" b="1" dirty="0" smtClean="0"/>
              <a:t>Phil. </a:t>
            </a:r>
            <a:r>
              <a:rPr lang="en-GB" sz="2200" b="1" i="1" dirty="0" smtClean="0"/>
              <a:t>VA </a:t>
            </a:r>
            <a:r>
              <a:rPr lang="en-GB" sz="2200" b="1" dirty="0" smtClean="0"/>
              <a:t>1.2.1 </a:t>
            </a:r>
            <a:r>
              <a:rPr lang="en-GB" sz="2200" dirty="0" smtClean="0"/>
              <a:t>.</a:t>
            </a:r>
            <a:endParaRPr lang="en-GB" sz="2200" dirty="0"/>
          </a:p>
        </p:txBody>
      </p:sp>
      <p:sp>
        <p:nvSpPr>
          <p:cNvPr id="3" name="Rectangle 2"/>
          <p:cNvSpPr/>
          <p:nvPr/>
        </p:nvSpPr>
        <p:spPr>
          <a:xfrm>
            <a:off x="0" y="1124744"/>
            <a:ext cx="9144000" cy="477054"/>
          </a:xfrm>
          <a:prstGeom prst="rect">
            <a:avLst/>
          </a:prstGeom>
        </p:spPr>
        <p:txBody>
          <a:bodyPr wrap="square">
            <a:spAutoFit/>
          </a:bodyPr>
          <a:lstStyle/>
          <a:p>
            <a:r>
              <a:rPr lang="el-GR" sz="2500" b="1" dirty="0"/>
              <a:t>Τὰ ἐς τὸν Τυανέα Ἀπολλώνιον </a:t>
            </a:r>
            <a:r>
              <a:rPr lang="en-GB" sz="2500" b="1" dirty="0"/>
              <a:t>or the </a:t>
            </a:r>
            <a:r>
              <a:rPr lang="en-GB" sz="2500" b="1" i="1" dirty="0"/>
              <a:t>Vita </a:t>
            </a:r>
            <a:r>
              <a:rPr lang="en-GB" sz="2500" b="1" i="1" dirty="0" err="1"/>
              <a:t>Apollonii</a:t>
            </a:r>
            <a:r>
              <a:rPr lang="en-GB" sz="2500" b="1" i="1" dirty="0"/>
              <a:t> </a:t>
            </a:r>
            <a:r>
              <a:rPr lang="en-GB" sz="2500" b="1" dirty="0"/>
              <a:t>(henceforth </a:t>
            </a:r>
            <a:r>
              <a:rPr lang="en-GB" sz="2500" b="1" i="1" dirty="0"/>
              <a:t>VA</a:t>
            </a:r>
            <a:r>
              <a:rPr lang="en-GB" sz="2500" b="1" dirty="0"/>
              <a:t>).</a:t>
            </a:r>
          </a:p>
        </p:txBody>
      </p:sp>
    </p:spTree>
    <p:extLst>
      <p:ext uri="{BB962C8B-B14F-4D97-AF65-F5344CB8AC3E}">
        <p14:creationId xmlns:p14="http://schemas.microsoft.com/office/powerpoint/2010/main" val="25136123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b="1" dirty="0" smtClean="0"/>
              <a:t>Apollonius’ Wanderings</a:t>
            </a:r>
            <a:endParaRPr lang="en-GB" b="1" dirty="0"/>
          </a:p>
        </p:txBody>
      </p:sp>
      <p:sp>
        <p:nvSpPr>
          <p:cNvPr id="4" name="Content Placeholder 3"/>
          <p:cNvSpPr>
            <a:spLocks noGrp="1"/>
          </p:cNvSpPr>
          <p:nvPr>
            <p:ph idx="1"/>
          </p:nvPr>
        </p:nvSpPr>
        <p:spPr>
          <a:xfrm>
            <a:off x="0" y="764704"/>
            <a:ext cx="9144000" cy="6048672"/>
          </a:xfrm>
        </p:spPr>
        <p:txBody>
          <a:bodyPr>
            <a:normAutofit fontScale="85000" lnSpcReduction="10000"/>
          </a:bodyPr>
          <a:lstStyle/>
          <a:p>
            <a:r>
              <a:rPr lang="en-GB" dirty="0" smtClean="0"/>
              <a:t>Book one – upbringing, philosophic education, time at court of </a:t>
            </a:r>
            <a:r>
              <a:rPr lang="en-GB" dirty="0" err="1" smtClean="0"/>
              <a:t>Vardanes</a:t>
            </a:r>
            <a:r>
              <a:rPr lang="en-GB" dirty="0" smtClean="0"/>
              <a:t>.</a:t>
            </a:r>
          </a:p>
          <a:p>
            <a:endParaRPr lang="en-GB" sz="200" dirty="0"/>
          </a:p>
          <a:p>
            <a:r>
              <a:rPr lang="en-GB" b="1" dirty="0" smtClean="0"/>
              <a:t>Book two </a:t>
            </a:r>
            <a:r>
              <a:rPr lang="en-GB" dirty="0" smtClean="0"/>
              <a:t>– highlights of Alexander’s itinerary, meeting Phraotes king of Taxila.</a:t>
            </a:r>
          </a:p>
          <a:p>
            <a:endParaRPr lang="en-GB" sz="200" dirty="0"/>
          </a:p>
          <a:p>
            <a:r>
              <a:rPr lang="en-GB" b="1" dirty="0" smtClean="0"/>
              <a:t>Book three </a:t>
            </a:r>
            <a:r>
              <a:rPr lang="en-GB" dirty="0" smtClean="0"/>
              <a:t>– enters land between </a:t>
            </a:r>
            <a:r>
              <a:rPr lang="en-GB" dirty="0" err="1" smtClean="0"/>
              <a:t>Hyphasis</a:t>
            </a:r>
            <a:r>
              <a:rPr lang="en-GB" dirty="0" smtClean="0"/>
              <a:t> and the Ganges rivers, Indian marvels, meets Iarchus, gains great wisdom, return journey similar to that of Nearchus’ fleet.</a:t>
            </a:r>
          </a:p>
          <a:p>
            <a:endParaRPr lang="en-GB" sz="200" dirty="0"/>
          </a:p>
          <a:p>
            <a:r>
              <a:rPr lang="en-GB" dirty="0" smtClean="0"/>
              <a:t>Book four – travels to Greek cities of mainland and coast of Asia Minor, faces trial before </a:t>
            </a:r>
            <a:r>
              <a:rPr lang="en-GB" dirty="0" err="1" smtClean="0"/>
              <a:t>Tigellinus</a:t>
            </a:r>
            <a:r>
              <a:rPr lang="en-GB" dirty="0" smtClean="0"/>
              <a:t>. </a:t>
            </a:r>
          </a:p>
          <a:p>
            <a:endParaRPr lang="en-GB" sz="200" dirty="0"/>
          </a:p>
          <a:p>
            <a:r>
              <a:rPr lang="en-GB" dirty="0" smtClean="0"/>
              <a:t>Book five – departs from western edge of </a:t>
            </a:r>
            <a:r>
              <a:rPr lang="en-GB" i="1" dirty="0" smtClean="0"/>
              <a:t>oikoumenē </a:t>
            </a:r>
            <a:r>
              <a:rPr lang="en-GB" dirty="0" smtClean="0"/>
              <a:t>and travels from Libya (i.e. Africa) to Sicily, Athens to Egypt.</a:t>
            </a:r>
          </a:p>
          <a:p>
            <a:endParaRPr lang="en-GB" sz="200" dirty="0"/>
          </a:p>
          <a:p>
            <a:r>
              <a:rPr lang="en-GB" dirty="0" smtClean="0"/>
              <a:t>Book six – meets Naked Ones of Ethiopia, debate with </a:t>
            </a:r>
            <a:r>
              <a:rPr lang="en-GB" dirty="0" err="1"/>
              <a:t>Thespesion</a:t>
            </a:r>
            <a:r>
              <a:rPr lang="en-GB" dirty="0" smtClean="0"/>
              <a:t>.</a:t>
            </a:r>
          </a:p>
          <a:p>
            <a:endParaRPr lang="en-GB" sz="200" dirty="0"/>
          </a:p>
          <a:p>
            <a:r>
              <a:rPr lang="en-GB" dirty="0" smtClean="0"/>
              <a:t>Books seven and eight – showdown with Domitian.        </a:t>
            </a:r>
          </a:p>
          <a:p>
            <a:pPr marL="0" indent="0">
              <a:buNone/>
            </a:pPr>
            <a:endParaRPr lang="en-GB" dirty="0" smtClean="0"/>
          </a:p>
          <a:p>
            <a:endParaRPr lang="en-GB" dirty="0"/>
          </a:p>
        </p:txBody>
      </p:sp>
    </p:spTree>
    <p:extLst>
      <p:ext uri="{BB962C8B-B14F-4D97-AF65-F5344CB8AC3E}">
        <p14:creationId xmlns:p14="http://schemas.microsoft.com/office/powerpoint/2010/main" val="41204829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Understanding the </a:t>
            </a:r>
            <a:r>
              <a:rPr lang="en-GB" b="1" i="1" dirty="0" smtClean="0"/>
              <a:t>Vita </a:t>
            </a:r>
            <a:r>
              <a:rPr lang="en-GB" b="1" i="1" dirty="0" err="1" smtClean="0"/>
              <a:t>Apollonii</a:t>
            </a:r>
            <a:endParaRPr lang="en-GB" b="1" dirty="0"/>
          </a:p>
        </p:txBody>
      </p:sp>
      <p:sp>
        <p:nvSpPr>
          <p:cNvPr id="3" name="Content Placeholder 2"/>
          <p:cNvSpPr>
            <a:spLocks noGrp="1"/>
          </p:cNvSpPr>
          <p:nvPr>
            <p:ph idx="1"/>
          </p:nvPr>
        </p:nvSpPr>
        <p:spPr>
          <a:xfrm>
            <a:off x="179512" y="1600200"/>
            <a:ext cx="8856984" cy="5257800"/>
          </a:xfrm>
        </p:spPr>
        <p:txBody>
          <a:bodyPr>
            <a:normAutofit lnSpcReduction="10000"/>
          </a:bodyPr>
          <a:lstStyle/>
          <a:p>
            <a:r>
              <a:rPr lang="en-GB" b="1" dirty="0" smtClean="0"/>
              <a:t>First issue</a:t>
            </a:r>
            <a:r>
              <a:rPr lang="en-GB" dirty="0" smtClean="0"/>
              <a:t>: deliberate selection, omission and creation of details by Philostratus from earlier Indographies and paradoxographical works (“marvel-writings”)</a:t>
            </a:r>
          </a:p>
          <a:p>
            <a:pPr lvl="1"/>
            <a:r>
              <a:rPr lang="en-GB" dirty="0" smtClean="0"/>
              <a:t>Contra Anderson (1996) ‘we are looking at a very shakily constructed composition whose inequalities seem to proclaim fumbling and characteristically incompatible material’ </a:t>
            </a:r>
          </a:p>
          <a:p>
            <a:pPr lvl="1"/>
            <a:endParaRPr lang="en-GB" sz="1000" dirty="0"/>
          </a:p>
          <a:p>
            <a:r>
              <a:rPr lang="en-GB" b="1" dirty="0" smtClean="0"/>
              <a:t>Second issue</a:t>
            </a:r>
            <a:r>
              <a:rPr lang="en-GB" dirty="0" smtClean="0"/>
              <a:t>: is there meant to be a serious response to </a:t>
            </a:r>
            <a:r>
              <a:rPr lang="en-GB" i="1" dirty="0" smtClean="0"/>
              <a:t>VA </a:t>
            </a:r>
            <a:r>
              <a:rPr lang="en-GB" dirty="0" smtClean="0"/>
              <a:t>or a complicity between reader and author, acknowledging the work’s fictionality.  </a:t>
            </a:r>
            <a:endParaRPr lang="en-GB" dirty="0"/>
          </a:p>
        </p:txBody>
      </p:sp>
    </p:spTree>
    <p:extLst>
      <p:ext uri="{BB962C8B-B14F-4D97-AF65-F5344CB8AC3E}">
        <p14:creationId xmlns:p14="http://schemas.microsoft.com/office/powerpoint/2010/main" val="36335315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Areas of Debate</a:t>
            </a:r>
            <a:endParaRPr lang="en-GB" b="1" dirty="0"/>
          </a:p>
        </p:txBody>
      </p:sp>
      <p:sp>
        <p:nvSpPr>
          <p:cNvPr id="3" name="Content Placeholder 2"/>
          <p:cNvSpPr>
            <a:spLocks noGrp="1"/>
          </p:cNvSpPr>
          <p:nvPr>
            <p:ph sz="half" idx="1"/>
          </p:nvPr>
        </p:nvSpPr>
        <p:spPr>
          <a:xfrm>
            <a:off x="107504" y="1600200"/>
            <a:ext cx="4608512" cy="4525963"/>
          </a:xfrm>
        </p:spPr>
        <p:txBody>
          <a:bodyPr/>
          <a:lstStyle/>
          <a:p>
            <a:r>
              <a:rPr lang="en-GB" b="1" dirty="0" smtClean="0"/>
              <a:t>Genre</a:t>
            </a:r>
            <a:r>
              <a:rPr lang="en-GB" dirty="0" smtClean="0"/>
              <a:t>:</a:t>
            </a:r>
          </a:p>
          <a:p>
            <a:pPr lvl="1"/>
            <a:r>
              <a:rPr lang="en-GB" dirty="0" smtClean="0"/>
              <a:t>Biography</a:t>
            </a:r>
          </a:p>
          <a:p>
            <a:pPr lvl="1"/>
            <a:r>
              <a:rPr lang="en-GB" dirty="0" smtClean="0"/>
              <a:t>Hagiography (Anderson 1996)</a:t>
            </a:r>
          </a:p>
          <a:p>
            <a:pPr lvl="1"/>
            <a:r>
              <a:rPr lang="en-GB" dirty="0" smtClean="0"/>
              <a:t>Fiction / novel (Bowie 1978)</a:t>
            </a:r>
          </a:p>
          <a:p>
            <a:pPr lvl="1"/>
            <a:r>
              <a:rPr lang="en-GB" dirty="0" smtClean="0"/>
              <a:t>Various influences, </a:t>
            </a:r>
            <a:r>
              <a:rPr lang="en-GB" i="1" dirty="0" smtClean="0"/>
              <a:t>apologia </a:t>
            </a:r>
            <a:r>
              <a:rPr lang="en-GB" dirty="0"/>
              <a:t>(esp. </a:t>
            </a:r>
            <a:r>
              <a:rPr lang="en-GB" i="1" dirty="0" smtClean="0"/>
              <a:t>VA </a:t>
            </a:r>
            <a:r>
              <a:rPr lang="en-GB" dirty="0" smtClean="0"/>
              <a:t>8.7.1-50), panegyric, dialogues. </a:t>
            </a:r>
          </a:p>
          <a:p>
            <a:pPr lvl="1"/>
            <a:endParaRPr lang="en-GB" dirty="0"/>
          </a:p>
        </p:txBody>
      </p:sp>
      <p:sp>
        <p:nvSpPr>
          <p:cNvPr id="4" name="Content Placeholder 3"/>
          <p:cNvSpPr>
            <a:spLocks noGrp="1"/>
          </p:cNvSpPr>
          <p:nvPr>
            <p:ph sz="half" idx="2"/>
          </p:nvPr>
        </p:nvSpPr>
        <p:spPr>
          <a:xfrm>
            <a:off x="4648200" y="1600200"/>
            <a:ext cx="4388296" cy="4525963"/>
          </a:xfrm>
        </p:spPr>
        <p:txBody>
          <a:bodyPr/>
          <a:lstStyle/>
          <a:p>
            <a:r>
              <a:rPr lang="en-GB" b="1" dirty="0" smtClean="0"/>
              <a:t>Historical veracity:</a:t>
            </a:r>
          </a:p>
          <a:p>
            <a:pPr lvl="1"/>
            <a:r>
              <a:rPr lang="en-GB" dirty="0"/>
              <a:t>Historical source (Grosso </a:t>
            </a:r>
            <a:r>
              <a:rPr lang="en-GB" dirty="0" smtClean="0"/>
              <a:t>1954)</a:t>
            </a:r>
          </a:p>
          <a:p>
            <a:pPr lvl="1"/>
            <a:r>
              <a:rPr lang="en-GB" dirty="0" smtClean="0"/>
              <a:t>Historical </a:t>
            </a:r>
            <a:r>
              <a:rPr lang="en-GB" dirty="0" err="1" smtClean="0"/>
              <a:t>Damis</a:t>
            </a:r>
            <a:r>
              <a:rPr lang="en-GB" dirty="0"/>
              <a:t> (Anderson </a:t>
            </a:r>
            <a:r>
              <a:rPr lang="en-GB" dirty="0" smtClean="0"/>
              <a:t>1986 and 1996)</a:t>
            </a:r>
          </a:p>
          <a:p>
            <a:pPr lvl="1"/>
            <a:r>
              <a:rPr lang="en-GB" dirty="0" smtClean="0"/>
              <a:t>Fiction (</a:t>
            </a:r>
            <a:r>
              <a:rPr lang="pl-PL" dirty="0"/>
              <a:t>Bowie 1978; Dzielska 1986; Reardon </a:t>
            </a:r>
            <a:r>
              <a:rPr lang="pl-PL" dirty="0" smtClean="0"/>
              <a:t>1971</a:t>
            </a:r>
            <a:r>
              <a:rPr lang="en-GB" dirty="0" smtClean="0"/>
              <a:t>)</a:t>
            </a:r>
            <a:endParaRPr lang="en-GB" dirty="0"/>
          </a:p>
        </p:txBody>
      </p:sp>
      <p:sp>
        <p:nvSpPr>
          <p:cNvPr id="5" name="Content Placeholder 2"/>
          <p:cNvSpPr txBox="1">
            <a:spLocks/>
          </p:cNvSpPr>
          <p:nvPr/>
        </p:nvSpPr>
        <p:spPr>
          <a:xfrm>
            <a:off x="107504" y="5157193"/>
            <a:ext cx="8856984" cy="15121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b="1" dirty="0" smtClean="0"/>
              <a:t>Francis 1998 </a:t>
            </a:r>
            <a:r>
              <a:rPr lang="en-GB" dirty="0" smtClean="0"/>
              <a:t>(building upon work of Morgan 1993 and </a:t>
            </a:r>
            <a:r>
              <a:rPr lang="en-GB" dirty="0" err="1" smtClean="0"/>
              <a:t>Bowersock</a:t>
            </a:r>
            <a:r>
              <a:rPr lang="en-GB" dirty="0" smtClean="0"/>
              <a:t> 1996) </a:t>
            </a:r>
            <a:r>
              <a:rPr lang="en-GB" dirty="0"/>
              <a:t>- history and fiction </a:t>
            </a:r>
            <a:r>
              <a:rPr lang="en-GB" dirty="0" smtClean="0"/>
              <a:t>not diametrically opposed – blurring of reality an invention in </a:t>
            </a:r>
            <a:r>
              <a:rPr lang="en-GB" i="1" dirty="0" smtClean="0"/>
              <a:t>VA</a:t>
            </a:r>
            <a:r>
              <a:rPr lang="en-GB" dirty="0" smtClean="0"/>
              <a:t>.  </a:t>
            </a:r>
            <a:endParaRPr lang="en-GB" dirty="0"/>
          </a:p>
        </p:txBody>
      </p:sp>
    </p:spTree>
    <p:extLst>
      <p:ext uri="{BB962C8B-B14F-4D97-AF65-F5344CB8AC3E}">
        <p14:creationId xmlns:p14="http://schemas.microsoft.com/office/powerpoint/2010/main" val="3069072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Methodological Issues (1)</a:t>
            </a:r>
            <a:endParaRPr lang="en-GB" b="1" dirty="0"/>
          </a:p>
        </p:txBody>
      </p:sp>
      <p:sp>
        <p:nvSpPr>
          <p:cNvPr id="3" name="Content Placeholder 2"/>
          <p:cNvSpPr>
            <a:spLocks noGrp="1"/>
          </p:cNvSpPr>
          <p:nvPr>
            <p:ph idx="1"/>
          </p:nvPr>
        </p:nvSpPr>
        <p:spPr>
          <a:xfrm>
            <a:off x="0" y="1412776"/>
            <a:ext cx="9144000" cy="5445224"/>
          </a:xfrm>
        </p:spPr>
        <p:txBody>
          <a:bodyPr>
            <a:normAutofit fontScale="92500" lnSpcReduction="10000"/>
          </a:bodyPr>
          <a:lstStyle/>
          <a:p>
            <a:r>
              <a:rPr lang="en-GB" b="1" dirty="0" smtClean="0"/>
              <a:t>Intention</a:t>
            </a:r>
            <a:r>
              <a:rPr lang="en-GB" dirty="0" smtClean="0"/>
              <a:t>:</a:t>
            </a:r>
          </a:p>
          <a:p>
            <a:pPr lvl="1"/>
            <a:r>
              <a:rPr lang="en-GB" dirty="0" smtClean="0"/>
              <a:t>Philostratus intention? </a:t>
            </a:r>
            <a:r>
              <a:rPr lang="en-GB" dirty="0"/>
              <a:t>- to provide an accurate account of the master </a:t>
            </a:r>
            <a:r>
              <a:rPr lang="en-GB" dirty="0" smtClean="0"/>
              <a:t>(</a:t>
            </a:r>
            <a:r>
              <a:rPr lang="en-GB" i="1" dirty="0" smtClean="0"/>
              <a:t>VA </a:t>
            </a:r>
            <a:r>
              <a:rPr lang="en-GB" dirty="0" smtClean="0"/>
              <a:t>1.2.3).</a:t>
            </a:r>
            <a:endParaRPr lang="en-GB" sz="800" dirty="0"/>
          </a:p>
          <a:p>
            <a:pPr lvl="1"/>
            <a:r>
              <a:rPr lang="en-GB" dirty="0" smtClean="0"/>
              <a:t>Sincere faith of the </a:t>
            </a:r>
            <a:r>
              <a:rPr lang="en-GB" dirty="0" err="1" smtClean="0"/>
              <a:t>Severans</a:t>
            </a:r>
            <a:r>
              <a:rPr lang="en-GB" dirty="0" smtClean="0"/>
              <a:t>?</a:t>
            </a:r>
          </a:p>
          <a:p>
            <a:pPr lvl="1"/>
            <a:endParaRPr lang="en-GB" sz="500" dirty="0"/>
          </a:p>
          <a:p>
            <a:r>
              <a:rPr lang="en-GB" b="1" dirty="0" smtClean="0"/>
              <a:t>Reaction</a:t>
            </a:r>
            <a:r>
              <a:rPr lang="en-GB" dirty="0" smtClean="0"/>
              <a:t>:</a:t>
            </a:r>
          </a:p>
          <a:p>
            <a:pPr lvl="1"/>
            <a:r>
              <a:rPr lang="en-GB" dirty="0" err="1"/>
              <a:t>Hierocles</a:t>
            </a:r>
            <a:r>
              <a:rPr lang="en-GB" dirty="0"/>
              <a:t> (via Eusebius) and </a:t>
            </a:r>
            <a:r>
              <a:rPr lang="en-GB" dirty="0" smtClean="0"/>
              <a:t>Eusebius – do they fail to realise the work was intended to be fictional?</a:t>
            </a:r>
          </a:p>
          <a:p>
            <a:pPr lvl="1"/>
            <a:r>
              <a:rPr lang="en-GB" dirty="0" smtClean="0"/>
              <a:t>Believability in fiction – Morgan (1993) </a:t>
            </a:r>
          </a:p>
          <a:p>
            <a:pPr lvl="1"/>
            <a:r>
              <a:rPr lang="en-GB" dirty="0" smtClean="0"/>
              <a:t>Either way Philostratus India needed </a:t>
            </a:r>
            <a:r>
              <a:rPr lang="en-GB" dirty="0"/>
              <a:t>to appear </a:t>
            </a:r>
            <a:r>
              <a:rPr lang="en-GB" dirty="0" smtClean="0"/>
              <a:t>credible – India the land of </a:t>
            </a:r>
            <a:r>
              <a:rPr lang="en-GB" dirty="0"/>
              <a:t>the incredible </a:t>
            </a:r>
            <a:r>
              <a:rPr lang="en-GB" dirty="0" smtClean="0"/>
              <a:t>- worm </a:t>
            </a:r>
            <a:r>
              <a:rPr lang="en-GB" dirty="0"/>
              <a:t>which produces an incredibly flammable liquid (3.1.2; </a:t>
            </a:r>
            <a:r>
              <a:rPr lang="en-GB" dirty="0" smtClean="0"/>
              <a:t>Ctesias </a:t>
            </a:r>
            <a:r>
              <a:rPr lang="en-GB" dirty="0"/>
              <a:t>Frag. 45 §46 = </a:t>
            </a:r>
            <a:r>
              <a:rPr lang="en-GB" dirty="0" err="1"/>
              <a:t>Photius</a:t>
            </a:r>
            <a:r>
              <a:rPr lang="en-GB" dirty="0"/>
              <a:t>), </a:t>
            </a:r>
            <a:r>
              <a:rPr lang="en-GB" dirty="0" smtClean="0"/>
              <a:t>unicorns </a:t>
            </a:r>
            <a:r>
              <a:rPr lang="en-GB" dirty="0"/>
              <a:t>(3.2.1; </a:t>
            </a:r>
            <a:r>
              <a:rPr lang="en-GB" dirty="0" smtClean="0"/>
              <a:t>Ctesias </a:t>
            </a:r>
            <a:r>
              <a:rPr lang="en-GB" dirty="0"/>
              <a:t>Frag. 45 §45 = </a:t>
            </a:r>
            <a:r>
              <a:rPr lang="en-GB" dirty="0" err="1"/>
              <a:t>Photius</a:t>
            </a:r>
            <a:r>
              <a:rPr lang="en-GB" dirty="0"/>
              <a:t>), and gold digging griffins (3.48; </a:t>
            </a:r>
            <a:r>
              <a:rPr lang="en-GB" dirty="0" smtClean="0"/>
              <a:t>Ctesias </a:t>
            </a:r>
            <a:r>
              <a:rPr lang="en-GB" dirty="0"/>
              <a:t>Frag. 45h = </a:t>
            </a:r>
            <a:r>
              <a:rPr lang="en-GB" dirty="0" err="1"/>
              <a:t>Aelian</a:t>
            </a:r>
            <a:r>
              <a:rPr lang="en-GB" dirty="0"/>
              <a:t> NA 4.27)</a:t>
            </a:r>
            <a:endParaRPr lang="en-GB" dirty="0" smtClean="0"/>
          </a:p>
          <a:p>
            <a:pPr lvl="1"/>
            <a:endParaRPr lang="en-GB" dirty="0"/>
          </a:p>
          <a:p>
            <a:endParaRPr lang="en-GB" dirty="0"/>
          </a:p>
        </p:txBody>
      </p:sp>
    </p:spTree>
    <p:extLst>
      <p:ext uri="{BB962C8B-B14F-4D97-AF65-F5344CB8AC3E}">
        <p14:creationId xmlns:p14="http://schemas.microsoft.com/office/powerpoint/2010/main" val="48071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Methodological Issues </a:t>
            </a:r>
            <a:r>
              <a:rPr lang="en-GB" b="1" dirty="0" smtClean="0"/>
              <a:t>(2)</a:t>
            </a:r>
            <a:endParaRPr lang="en-GB" dirty="0"/>
          </a:p>
        </p:txBody>
      </p:sp>
      <p:sp>
        <p:nvSpPr>
          <p:cNvPr id="3" name="Content Placeholder 2"/>
          <p:cNvSpPr>
            <a:spLocks noGrp="1"/>
          </p:cNvSpPr>
          <p:nvPr>
            <p:ph idx="1"/>
          </p:nvPr>
        </p:nvSpPr>
        <p:spPr>
          <a:xfrm>
            <a:off x="251520" y="1484784"/>
            <a:ext cx="8640960" cy="5373216"/>
          </a:xfrm>
        </p:spPr>
        <p:txBody>
          <a:bodyPr>
            <a:normAutofit/>
          </a:bodyPr>
          <a:lstStyle/>
          <a:p>
            <a:r>
              <a:rPr lang="en-GB" dirty="0" smtClean="0"/>
              <a:t>Identifying the works used by Philostratus: </a:t>
            </a:r>
          </a:p>
          <a:p>
            <a:pPr lvl="1"/>
            <a:r>
              <a:rPr lang="en-GB" dirty="0" smtClean="0"/>
              <a:t>Names Nearchus, </a:t>
            </a:r>
            <a:r>
              <a:rPr lang="en-GB" dirty="0" err="1" smtClean="0"/>
              <a:t>Orthagoras</a:t>
            </a:r>
            <a:r>
              <a:rPr lang="en-GB" dirty="0" smtClean="0"/>
              <a:t> and Scylax</a:t>
            </a:r>
          </a:p>
          <a:p>
            <a:pPr lvl="1"/>
            <a:r>
              <a:rPr lang="en-GB" dirty="0" smtClean="0"/>
              <a:t>No mention of Ctesias or Megasthenes</a:t>
            </a:r>
          </a:p>
          <a:p>
            <a:pPr lvl="1"/>
            <a:r>
              <a:rPr lang="en-GB" dirty="0" smtClean="0"/>
              <a:t>Problem of identifying fragments – cf. </a:t>
            </a:r>
            <a:r>
              <a:rPr lang="en-GB" dirty="0" err="1" smtClean="0"/>
              <a:t>Diodorus</a:t>
            </a:r>
            <a:r>
              <a:rPr lang="en-GB" dirty="0" smtClean="0"/>
              <a:t> </a:t>
            </a:r>
            <a:r>
              <a:rPr lang="en-GB" dirty="0" err="1" smtClean="0"/>
              <a:t>Sicilus</a:t>
            </a:r>
            <a:r>
              <a:rPr lang="en-GB" dirty="0"/>
              <a:t> </a:t>
            </a:r>
            <a:r>
              <a:rPr lang="en-GB" i="1" dirty="0"/>
              <a:t>Bibliotheca </a:t>
            </a:r>
            <a:r>
              <a:rPr lang="en-GB" i="1" dirty="0" err="1"/>
              <a:t>Historica</a:t>
            </a:r>
            <a:r>
              <a:rPr lang="en-GB" i="1" dirty="0"/>
              <a:t> </a:t>
            </a:r>
            <a:r>
              <a:rPr lang="en-GB" dirty="0" smtClean="0"/>
              <a:t>2.35-42 – </a:t>
            </a:r>
            <a:r>
              <a:rPr lang="en-GB" dirty="0" err="1" smtClean="0"/>
              <a:t>Muntz</a:t>
            </a:r>
            <a:r>
              <a:rPr lang="en-GB" dirty="0" smtClean="0"/>
              <a:t> 2012</a:t>
            </a:r>
          </a:p>
          <a:p>
            <a:pPr lvl="1"/>
            <a:endParaRPr lang="en-GB" sz="1000" dirty="0"/>
          </a:p>
          <a:p>
            <a:r>
              <a:rPr lang="en-GB" dirty="0" smtClean="0"/>
              <a:t>Citation of </a:t>
            </a:r>
            <a:r>
              <a:rPr lang="en-GB" dirty="0"/>
              <a:t>earlier writers - Ctesias (</a:t>
            </a:r>
            <a:r>
              <a:rPr lang="en-GB" dirty="0" err="1"/>
              <a:t>Photius</a:t>
            </a:r>
            <a:r>
              <a:rPr lang="en-GB" dirty="0"/>
              <a:t> summary; also Arrian, </a:t>
            </a:r>
            <a:r>
              <a:rPr lang="en-GB" i="1" dirty="0" err="1"/>
              <a:t>Anab</a:t>
            </a:r>
            <a:r>
              <a:rPr lang="en-GB" dirty="0"/>
              <a:t>; </a:t>
            </a:r>
            <a:r>
              <a:rPr lang="en-GB" dirty="0" err="1"/>
              <a:t>Aelian</a:t>
            </a:r>
            <a:r>
              <a:rPr lang="en-GB" dirty="0"/>
              <a:t> </a:t>
            </a:r>
            <a:r>
              <a:rPr lang="en-GB" i="1" dirty="0"/>
              <a:t>NA</a:t>
            </a:r>
            <a:r>
              <a:rPr lang="en-GB" dirty="0"/>
              <a:t>; Pliny </a:t>
            </a:r>
            <a:r>
              <a:rPr lang="en-GB" i="1" dirty="0"/>
              <a:t>NH</a:t>
            </a:r>
            <a:r>
              <a:rPr lang="en-GB" dirty="0"/>
              <a:t> et al), Megasthenes (Arrian, </a:t>
            </a:r>
            <a:r>
              <a:rPr lang="en-GB" i="1" dirty="0"/>
              <a:t>Ind</a:t>
            </a:r>
            <a:r>
              <a:rPr lang="en-GB" dirty="0"/>
              <a:t>.; Strabo; </a:t>
            </a:r>
            <a:r>
              <a:rPr lang="en-GB" dirty="0" err="1"/>
              <a:t>Aelian</a:t>
            </a:r>
            <a:r>
              <a:rPr lang="en-GB" dirty="0"/>
              <a:t> NA; Pliny </a:t>
            </a:r>
            <a:r>
              <a:rPr lang="en-GB" i="1" dirty="0"/>
              <a:t>NH</a:t>
            </a:r>
            <a:r>
              <a:rPr lang="en-GB" dirty="0"/>
              <a:t> et al), Nearchus (especially Arrian, </a:t>
            </a:r>
            <a:r>
              <a:rPr lang="en-GB" i="1" dirty="0"/>
              <a:t>Ind</a:t>
            </a:r>
            <a:r>
              <a:rPr lang="en-GB" dirty="0"/>
              <a:t>.; Strabo) and </a:t>
            </a:r>
            <a:r>
              <a:rPr lang="en-GB" dirty="0" err="1"/>
              <a:t>Orthagoras</a:t>
            </a:r>
            <a:r>
              <a:rPr lang="en-GB" dirty="0"/>
              <a:t> (</a:t>
            </a:r>
            <a:r>
              <a:rPr lang="en-GB" dirty="0" err="1"/>
              <a:t>Aelian</a:t>
            </a:r>
            <a:r>
              <a:rPr lang="en-GB" dirty="0"/>
              <a:t> </a:t>
            </a:r>
            <a:r>
              <a:rPr lang="en-GB" i="1" dirty="0"/>
              <a:t>NA</a:t>
            </a:r>
            <a:r>
              <a:rPr lang="en-GB" dirty="0"/>
              <a:t>).</a:t>
            </a:r>
            <a:endParaRPr lang="en-GB" dirty="0" smtClean="0"/>
          </a:p>
          <a:p>
            <a:pPr lvl="1"/>
            <a:endParaRPr lang="en-GB" dirty="0"/>
          </a:p>
          <a:p>
            <a:endParaRPr lang="en-GB" dirty="0"/>
          </a:p>
        </p:txBody>
      </p:sp>
    </p:spTree>
    <p:extLst>
      <p:ext uri="{BB962C8B-B14F-4D97-AF65-F5344CB8AC3E}">
        <p14:creationId xmlns:p14="http://schemas.microsoft.com/office/powerpoint/2010/main" val="2425518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368152"/>
          </a:xfrm>
        </p:spPr>
        <p:txBody>
          <a:bodyPr/>
          <a:lstStyle/>
          <a:p>
            <a:r>
              <a:rPr lang="en-GB" b="1" dirty="0" smtClean="0"/>
              <a:t>Apollonius and Alexander</a:t>
            </a:r>
            <a:endParaRPr lang="en-GB" b="1" dirty="0"/>
          </a:p>
        </p:txBody>
      </p:sp>
      <p:sp>
        <p:nvSpPr>
          <p:cNvPr id="3" name="Content Placeholder 2"/>
          <p:cNvSpPr>
            <a:spLocks noGrp="1"/>
          </p:cNvSpPr>
          <p:nvPr>
            <p:ph sz="half" idx="1"/>
          </p:nvPr>
        </p:nvSpPr>
        <p:spPr>
          <a:xfrm>
            <a:off x="107504" y="1484784"/>
            <a:ext cx="8784976" cy="5373216"/>
          </a:xfrm>
        </p:spPr>
        <p:txBody>
          <a:bodyPr>
            <a:normAutofit/>
          </a:bodyPr>
          <a:lstStyle/>
          <a:p>
            <a:r>
              <a:rPr lang="en-GB" sz="3000" dirty="0" smtClean="0"/>
              <a:t>Surpassing great </a:t>
            </a:r>
            <a:r>
              <a:rPr lang="en-GB" sz="3000" dirty="0"/>
              <a:t>figures – Pythagoras (</a:t>
            </a:r>
            <a:r>
              <a:rPr lang="en-GB" sz="3000" i="1" dirty="0"/>
              <a:t>VA</a:t>
            </a:r>
            <a:r>
              <a:rPr lang="en-GB" sz="3000" dirty="0"/>
              <a:t> </a:t>
            </a:r>
            <a:r>
              <a:rPr lang="en-GB" sz="3000" dirty="0" smtClean="0"/>
              <a:t>1.2), </a:t>
            </a:r>
            <a:r>
              <a:rPr lang="en-GB" sz="3000" dirty="0"/>
              <a:t>and Odysseus </a:t>
            </a:r>
            <a:r>
              <a:rPr lang="en-GB" sz="3000" dirty="0" smtClean="0"/>
              <a:t>(Van </a:t>
            </a:r>
            <a:r>
              <a:rPr lang="en-GB" sz="3000" dirty="0" err="1"/>
              <a:t>Dijk</a:t>
            </a:r>
            <a:r>
              <a:rPr lang="en-GB" sz="3000" dirty="0"/>
              <a:t> </a:t>
            </a:r>
            <a:r>
              <a:rPr lang="en-GB" sz="3000" dirty="0" smtClean="0"/>
              <a:t>2009).</a:t>
            </a:r>
          </a:p>
          <a:p>
            <a:endParaRPr lang="en-GB" sz="1000" dirty="0"/>
          </a:p>
          <a:p>
            <a:r>
              <a:rPr lang="en-GB" sz="3000" dirty="0" smtClean="0"/>
              <a:t>Alexander’s itinerary – book 2. </a:t>
            </a:r>
          </a:p>
          <a:p>
            <a:endParaRPr lang="en-GB" sz="1000" dirty="0"/>
          </a:p>
          <a:p>
            <a:r>
              <a:rPr lang="en-GB" sz="3000" dirty="0" smtClean="0"/>
              <a:t>Surpassing Alexander in geographical distance – </a:t>
            </a:r>
            <a:r>
              <a:rPr lang="en-GB" sz="3000" dirty="0"/>
              <a:t>crossing the </a:t>
            </a:r>
            <a:r>
              <a:rPr lang="en-GB" sz="3000" dirty="0" err="1" smtClean="0"/>
              <a:t>Hyphasis</a:t>
            </a:r>
            <a:r>
              <a:rPr lang="en-GB" sz="3000" dirty="0"/>
              <a:t> (</a:t>
            </a:r>
            <a:r>
              <a:rPr lang="en-GB" sz="3000" i="1" dirty="0"/>
              <a:t>VA</a:t>
            </a:r>
            <a:r>
              <a:rPr lang="en-GB" sz="3000" dirty="0"/>
              <a:t> </a:t>
            </a:r>
            <a:r>
              <a:rPr lang="en-GB" sz="3000" dirty="0" smtClean="0"/>
              <a:t>2.43) - Alexander can go </a:t>
            </a:r>
            <a:r>
              <a:rPr lang="en-GB" sz="3000" dirty="0"/>
              <a:t>no further </a:t>
            </a:r>
            <a:r>
              <a:rPr lang="en-GB" sz="3000" dirty="0" smtClean="0"/>
              <a:t>(</a:t>
            </a:r>
            <a:r>
              <a:rPr lang="en-GB" sz="3000" i="1" dirty="0" smtClean="0"/>
              <a:t>VA </a:t>
            </a:r>
            <a:r>
              <a:rPr lang="en-GB" sz="3000" dirty="0" smtClean="0"/>
              <a:t>2.33.1</a:t>
            </a:r>
            <a:r>
              <a:rPr lang="en-GB" sz="3000" dirty="0"/>
              <a:t>, </a:t>
            </a:r>
            <a:r>
              <a:rPr lang="en-GB" sz="3000" dirty="0" smtClean="0"/>
              <a:t>3.10-14).</a:t>
            </a:r>
          </a:p>
          <a:p>
            <a:endParaRPr lang="en-GB" sz="800" dirty="0"/>
          </a:p>
          <a:p>
            <a:endParaRPr lang="en-GB" sz="200" dirty="0"/>
          </a:p>
          <a:p>
            <a:endParaRPr lang="en-GB" sz="2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4466599"/>
            <a:ext cx="3888432"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07504" y="5101768"/>
            <a:ext cx="4968552" cy="1015663"/>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3000" dirty="0">
                <a:solidFill>
                  <a:prstClr val="black"/>
                </a:solidFill>
              </a:rPr>
              <a:t>Search for wisdom superior to conquest – (</a:t>
            </a:r>
            <a:r>
              <a:rPr lang="en-GB" sz="3000" i="1" dirty="0">
                <a:solidFill>
                  <a:prstClr val="black"/>
                </a:solidFill>
              </a:rPr>
              <a:t>VA </a:t>
            </a:r>
            <a:r>
              <a:rPr lang="en-GB" sz="3000" dirty="0">
                <a:solidFill>
                  <a:prstClr val="black"/>
                </a:solidFill>
              </a:rPr>
              <a:t>3.19-21). </a:t>
            </a:r>
          </a:p>
        </p:txBody>
      </p:sp>
      <p:cxnSp>
        <p:nvCxnSpPr>
          <p:cNvPr id="11" name="Straight Arrow Connector 10"/>
          <p:cNvCxnSpPr/>
          <p:nvPr/>
        </p:nvCxnSpPr>
        <p:spPr>
          <a:xfrm flipV="1">
            <a:off x="7308304" y="5412609"/>
            <a:ext cx="0" cy="392655"/>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7700460" y="6453336"/>
            <a:ext cx="352265" cy="1"/>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6" name="Content Placeholder 2"/>
          <p:cNvSpPr>
            <a:spLocks noGrp="1"/>
          </p:cNvSpPr>
          <p:nvPr>
            <p:ph sz="half" idx="1"/>
          </p:nvPr>
        </p:nvSpPr>
        <p:spPr>
          <a:xfrm>
            <a:off x="6748536" y="5727702"/>
            <a:ext cx="1306488" cy="392907"/>
          </a:xfrm>
        </p:spPr>
        <p:txBody>
          <a:bodyPr>
            <a:normAutofit/>
          </a:bodyPr>
          <a:lstStyle/>
          <a:p>
            <a:pPr marL="0" indent="0">
              <a:buNone/>
            </a:pPr>
            <a:r>
              <a:rPr lang="en-GB" sz="1600" dirty="0" err="1" smtClean="0">
                <a:solidFill>
                  <a:srgbClr val="FF0000"/>
                </a:solidFill>
              </a:rPr>
              <a:t>Hyphasis</a:t>
            </a:r>
            <a:endParaRPr lang="en-GB" sz="1600" dirty="0">
              <a:solidFill>
                <a:srgbClr val="FF0000"/>
              </a:solidFill>
            </a:endParaRPr>
          </a:p>
        </p:txBody>
      </p:sp>
      <p:sp>
        <p:nvSpPr>
          <p:cNvPr id="17" name="Content Placeholder 2"/>
          <p:cNvSpPr>
            <a:spLocks noGrp="1"/>
          </p:cNvSpPr>
          <p:nvPr>
            <p:ph sz="half" idx="1"/>
          </p:nvPr>
        </p:nvSpPr>
        <p:spPr>
          <a:xfrm>
            <a:off x="6876255" y="6256882"/>
            <a:ext cx="1176469" cy="392907"/>
          </a:xfrm>
        </p:spPr>
        <p:txBody>
          <a:bodyPr>
            <a:normAutofit/>
          </a:bodyPr>
          <a:lstStyle/>
          <a:p>
            <a:pPr marL="0" indent="0">
              <a:buNone/>
            </a:pPr>
            <a:r>
              <a:rPr lang="en-GB" sz="1600" dirty="0" smtClean="0">
                <a:solidFill>
                  <a:srgbClr val="FF0000"/>
                </a:solidFill>
              </a:rPr>
              <a:t>Ganges</a:t>
            </a:r>
            <a:endParaRPr lang="en-GB" sz="1600" dirty="0">
              <a:solidFill>
                <a:srgbClr val="FF0000"/>
              </a:solidFill>
            </a:endParaRPr>
          </a:p>
        </p:txBody>
      </p:sp>
    </p:spTree>
    <p:extLst>
      <p:ext uri="{BB962C8B-B14F-4D97-AF65-F5344CB8AC3E}">
        <p14:creationId xmlns:p14="http://schemas.microsoft.com/office/powerpoint/2010/main" val="3379380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Gymnosophists and the </a:t>
            </a:r>
            <a:r>
              <a:rPr lang="en-GB" b="1" dirty="0" err="1"/>
              <a:t>Oxydrace</a:t>
            </a:r>
            <a:r>
              <a:rPr lang="en-GB" b="1" dirty="0" smtClean="0"/>
              <a:t> </a:t>
            </a:r>
            <a:endParaRPr lang="en-GB" b="1" dirty="0"/>
          </a:p>
        </p:txBody>
      </p:sp>
      <p:sp>
        <p:nvSpPr>
          <p:cNvPr id="3" name="Content Placeholder 2"/>
          <p:cNvSpPr>
            <a:spLocks noGrp="1"/>
          </p:cNvSpPr>
          <p:nvPr>
            <p:ph sz="half" idx="1"/>
          </p:nvPr>
        </p:nvSpPr>
        <p:spPr>
          <a:xfrm>
            <a:off x="107504" y="1600200"/>
            <a:ext cx="4176464" cy="5141168"/>
          </a:xfrm>
        </p:spPr>
        <p:txBody>
          <a:bodyPr>
            <a:normAutofit lnSpcReduction="10000"/>
          </a:bodyPr>
          <a:lstStyle/>
          <a:p>
            <a:r>
              <a:rPr lang="en-GB" dirty="0"/>
              <a:t>Surpassing Alexander in the search for wisdom - Alexander never met the true </a:t>
            </a:r>
            <a:r>
              <a:rPr lang="en-GB" dirty="0" err="1"/>
              <a:t>Sophoi</a:t>
            </a:r>
            <a:r>
              <a:rPr lang="en-GB" dirty="0"/>
              <a:t> but instead the </a:t>
            </a:r>
            <a:r>
              <a:rPr lang="en-GB" dirty="0" err="1" smtClean="0"/>
              <a:t>Oxydrace</a:t>
            </a:r>
            <a:r>
              <a:rPr lang="en-GB" dirty="0"/>
              <a:t>, omission of Gymnosophists (</a:t>
            </a:r>
            <a:r>
              <a:rPr lang="en-GB" i="1" dirty="0"/>
              <a:t>VA</a:t>
            </a:r>
            <a:r>
              <a:rPr lang="en-GB" dirty="0"/>
              <a:t> 2.33) </a:t>
            </a:r>
            <a:endParaRPr lang="en-GB" dirty="0" smtClean="0"/>
          </a:p>
          <a:p>
            <a:pPr lvl="1"/>
            <a:r>
              <a:rPr lang="en-GB" dirty="0" smtClean="0"/>
              <a:t>cf</a:t>
            </a:r>
            <a:r>
              <a:rPr lang="en-GB" dirty="0"/>
              <a:t>. Strabo 15.1.63-65 also 15.1.43; Plutarch </a:t>
            </a:r>
            <a:r>
              <a:rPr lang="en-GB" i="1" dirty="0"/>
              <a:t>Alex</a:t>
            </a:r>
            <a:r>
              <a:rPr lang="en-GB" dirty="0"/>
              <a:t>. 58 64-65, 69</a:t>
            </a:r>
            <a:r>
              <a:rPr lang="en-GB" dirty="0" smtClean="0"/>
              <a:t>.</a:t>
            </a:r>
          </a:p>
          <a:p>
            <a:endParaRPr lang="en-GB" sz="1200" dirty="0"/>
          </a:p>
          <a:p>
            <a:r>
              <a:rPr lang="en-GB" dirty="0"/>
              <a:t>Phraotes the Philosopher king (</a:t>
            </a:r>
            <a:r>
              <a:rPr lang="en-GB" i="1" dirty="0"/>
              <a:t>VA</a:t>
            </a:r>
            <a:r>
              <a:rPr lang="en-GB" dirty="0"/>
              <a:t> 2.20-31). </a:t>
            </a:r>
          </a:p>
          <a:p>
            <a:endParaRPr lang="en-GB" dirty="0"/>
          </a:p>
          <a:p>
            <a:endParaRPr lang="en-GB" dirty="0"/>
          </a:p>
        </p:txBody>
      </p:sp>
      <p:sp>
        <p:nvSpPr>
          <p:cNvPr id="4" name="Content Placeholder 3"/>
          <p:cNvSpPr>
            <a:spLocks noGrp="1"/>
          </p:cNvSpPr>
          <p:nvPr>
            <p:ph sz="half" idx="2"/>
          </p:nvPr>
        </p:nvSpPr>
        <p:spPr>
          <a:xfrm>
            <a:off x="4295294" y="6597352"/>
            <a:ext cx="4848706" cy="260648"/>
          </a:xfrm>
        </p:spPr>
        <p:txBody>
          <a:bodyPr>
            <a:normAutofit lnSpcReduction="10000"/>
          </a:bodyPr>
          <a:lstStyle/>
          <a:p>
            <a:pPr marL="0" indent="0" algn="ctr">
              <a:buNone/>
            </a:pPr>
            <a:r>
              <a:rPr lang="en-GB" sz="1200" dirty="0" smtClean="0"/>
              <a:t>Image from </a:t>
            </a:r>
            <a:r>
              <a:rPr lang="en-GB" sz="1200" dirty="0" err="1" smtClean="0"/>
              <a:t>Stoneman</a:t>
            </a:r>
            <a:r>
              <a:rPr lang="en-GB" sz="1200" dirty="0"/>
              <a:t> </a:t>
            </a:r>
            <a:r>
              <a:rPr lang="en-GB" sz="1200" dirty="0" smtClean="0"/>
              <a:t>(1995)</a:t>
            </a:r>
            <a:endParaRPr lang="en-GB" sz="1200" dirty="0"/>
          </a:p>
        </p:txBody>
      </p:sp>
      <p:pic>
        <p:nvPicPr>
          <p:cNvPr id="1026" name="Picture 2" descr="C:\Users\m.cobb\AppData\Local\Microsoft\Windows\Temporary Internet Files\Content.Outlook\P08HD1X4\SKMBT_C2801410171619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7381" t="11024" r="19308" b="25487"/>
          <a:stretch/>
        </p:blipFill>
        <p:spPr bwMode="auto">
          <a:xfrm>
            <a:off x="4716016" y="1700807"/>
            <a:ext cx="4221900" cy="4896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778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b="1" dirty="0" smtClean="0"/>
              <a:t>Philostratus and Megasthenes</a:t>
            </a:r>
            <a:endParaRPr lang="en-GB" b="1" dirty="0"/>
          </a:p>
        </p:txBody>
      </p:sp>
      <p:sp>
        <p:nvSpPr>
          <p:cNvPr id="5" name="Content Placeholder 4"/>
          <p:cNvSpPr>
            <a:spLocks noGrp="1"/>
          </p:cNvSpPr>
          <p:nvPr>
            <p:ph sz="half" idx="1"/>
          </p:nvPr>
        </p:nvSpPr>
        <p:spPr>
          <a:xfrm>
            <a:off x="107504" y="1052736"/>
            <a:ext cx="5400600" cy="5805264"/>
          </a:xfrm>
        </p:spPr>
        <p:txBody>
          <a:bodyPr>
            <a:normAutofit fontScale="92500" lnSpcReduction="10000"/>
          </a:bodyPr>
          <a:lstStyle/>
          <a:p>
            <a:r>
              <a:rPr lang="en-GB" dirty="0" smtClean="0"/>
              <a:t>Post-Alexander – new Indographic writings on </a:t>
            </a:r>
            <a:r>
              <a:rPr lang="en-GB" dirty="0"/>
              <a:t>Ganges plain </a:t>
            </a:r>
            <a:r>
              <a:rPr lang="en-GB" dirty="0" smtClean="0"/>
              <a:t>– Megasthenes, </a:t>
            </a:r>
            <a:r>
              <a:rPr lang="en-GB" dirty="0" err="1" smtClean="0"/>
              <a:t>Deimachus</a:t>
            </a:r>
            <a:r>
              <a:rPr lang="en-GB" dirty="0"/>
              <a:t>, and Dionysus (</a:t>
            </a:r>
            <a:r>
              <a:rPr lang="en-GB" dirty="0" smtClean="0"/>
              <a:t>Strabo </a:t>
            </a:r>
            <a:r>
              <a:rPr lang="en-GB" dirty="0"/>
              <a:t>2.1.9; Pliny </a:t>
            </a:r>
            <a:r>
              <a:rPr lang="en-GB" i="1" dirty="0"/>
              <a:t>NH</a:t>
            </a:r>
            <a:r>
              <a:rPr lang="en-GB" dirty="0"/>
              <a:t> </a:t>
            </a:r>
            <a:r>
              <a:rPr lang="en-GB" dirty="0" smtClean="0"/>
              <a:t>6.21.58).</a:t>
            </a:r>
          </a:p>
          <a:p>
            <a:endParaRPr lang="en-GB" sz="500" dirty="0"/>
          </a:p>
          <a:p>
            <a:r>
              <a:rPr lang="en-GB" dirty="0" smtClean="0"/>
              <a:t>Omission, inversion and adaptation:</a:t>
            </a:r>
          </a:p>
          <a:p>
            <a:pPr lvl="1"/>
            <a:r>
              <a:rPr lang="en-GB" dirty="0" smtClean="0"/>
              <a:t>No mention of Palimbothra (Taxila greatest city </a:t>
            </a:r>
            <a:r>
              <a:rPr lang="en-GB" i="1" dirty="0" smtClean="0"/>
              <a:t>VA </a:t>
            </a:r>
            <a:r>
              <a:rPr lang="en-GB" dirty="0" smtClean="0"/>
              <a:t>2.12.2)</a:t>
            </a:r>
          </a:p>
          <a:p>
            <a:pPr lvl="1"/>
            <a:r>
              <a:rPr lang="en-GB" dirty="0" smtClean="0"/>
              <a:t>Rejection of invitation from unworthy king - </a:t>
            </a:r>
            <a:r>
              <a:rPr lang="en-GB" i="1" dirty="0" smtClean="0"/>
              <a:t>VA</a:t>
            </a:r>
            <a:r>
              <a:rPr lang="en-GB" dirty="0" smtClean="0"/>
              <a:t> </a:t>
            </a:r>
            <a:r>
              <a:rPr lang="en-GB" dirty="0"/>
              <a:t>3.26-29, </a:t>
            </a:r>
            <a:r>
              <a:rPr lang="en-GB" dirty="0" smtClean="0"/>
              <a:t>3.31-33)</a:t>
            </a:r>
          </a:p>
          <a:p>
            <a:pPr lvl="1"/>
            <a:r>
              <a:rPr lang="en-GB" dirty="0"/>
              <a:t>Reversal of </a:t>
            </a:r>
            <a:r>
              <a:rPr lang="en-GB" i="1" dirty="0" err="1" smtClean="0"/>
              <a:t>synodos</a:t>
            </a:r>
            <a:r>
              <a:rPr lang="en-GB" i="1" dirty="0" smtClean="0"/>
              <a:t> </a:t>
            </a:r>
            <a:r>
              <a:rPr lang="en-GB" dirty="0" smtClean="0"/>
              <a:t>– </a:t>
            </a:r>
            <a:r>
              <a:rPr lang="nb-NO" dirty="0" smtClean="0"/>
              <a:t>Meg. Frag. </a:t>
            </a:r>
            <a:r>
              <a:rPr lang="nb-NO" dirty="0"/>
              <a:t>33 = </a:t>
            </a:r>
            <a:r>
              <a:rPr lang="nb-NO" dirty="0" smtClean="0"/>
              <a:t>Strabo 15.1.39-41 cf. VA </a:t>
            </a:r>
            <a:r>
              <a:rPr lang="en-GB" dirty="0"/>
              <a:t>3.23, </a:t>
            </a:r>
            <a:r>
              <a:rPr lang="en-GB" dirty="0" smtClean="0"/>
              <a:t>3.26</a:t>
            </a:r>
          </a:p>
          <a:p>
            <a:pPr lvl="1"/>
            <a:r>
              <a:rPr lang="en-GB" dirty="0"/>
              <a:t>Philosophers are </a:t>
            </a:r>
            <a:r>
              <a:rPr lang="en-GB" dirty="0" smtClean="0"/>
              <a:t>few, Meg. Frag. 33 </a:t>
            </a:r>
            <a:r>
              <a:rPr lang="en-GB" dirty="0"/>
              <a:t>= Strabo </a:t>
            </a:r>
            <a:r>
              <a:rPr lang="en-GB" dirty="0" smtClean="0"/>
              <a:t>15.1.39-41 – subject to scrutiny, Meg. </a:t>
            </a:r>
            <a:r>
              <a:rPr lang="en-GB" dirty="0"/>
              <a:t>Frag. 34 = Strabo 15.1.50-52 </a:t>
            </a:r>
            <a:r>
              <a:rPr lang="en-GB" dirty="0" smtClean="0"/>
              <a:t>cf. VA 2.30.1-2. </a:t>
            </a:r>
            <a:endParaRPr lang="en-GB" dirty="0"/>
          </a:p>
        </p:txBody>
      </p:sp>
      <p:pic>
        <p:nvPicPr>
          <p:cNvPr id="2051"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08104" y="1196752"/>
            <a:ext cx="3528392" cy="55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3683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Reinventing Indian History</a:t>
            </a:r>
            <a:endParaRPr lang="en-GB" b="1" dirty="0"/>
          </a:p>
        </p:txBody>
      </p:sp>
      <p:sp>
        <p:nvSpPr>
          <p:cNvPr id="4" name="Content Placeholder 3"/>
          <p:cNvSpPr>
            <a:spLocks noGrp="1"/>
          </p:cNvSpPr>
          <p:nvPr>
            <p:ph sz="half" idx="1"/>
          </p:nvPr>
        </p:nvSpPr>
        <p:spPr>
          <a:xfrm>
            <a:off x="107504" y="1412776"/>
            <a:ext cx="4896544" cy="5445224"/>
          </a:xfrm>
        </p:spPr>
        <p:txBody>
          <a:bodyPr>
            <a:normAutofit fontScale="92500" lnSpcReduction="10000"/>
          </a:bodyPr>
          <a:lstStyle/>
          <a:p>
            <a:r>
              <a:rPr lang="en-GB" dirty="0" smtClean="0"/>
              <a:t>Tradition of Dionysus </a:t>
            </a:r>
            <a:r>
              <a:rPr lang="en-GB" dirty="0"/>
              <a:t>and </a:t>
            </a:r>
            <a:r>
              <a:rPr lang="en-GB" dirty="0" smtClean="0"/>
              <a:t>Hercules: </a:t>
            </a:r>
          </a:p>
          <a:p>
            <a:pPr lvl="1"/>
            <a:r>
              <a:rPr lang="en-GB" dirty="0" smtClean="0"/>
              <a:t>Meg. Frag. </a:t>
            </a:r>
            <a:r>
              <a:rPr lang="en-GB" dirty="0"/>
              <a:t>1b = </a:t>
            </a:r>
            <a:r>
              <a:rPr lang="en-GB" dirty="0" err="1" smtClean="0"/>
              <a:t>Diodorus</a:t>
            </a:r>
            <a:r>
              <a:rPr lang="en-GB" dirty="0" smtClean="0"/>
              <a:t> </a:t>
            </a:r>
            <a:r>
              <a:rPr lang="en-GB" dirty="0"/>
              <a:t>2.38.3-6, 39.1-4; </a:t>
            </a:r>
            <a:r>
              <a:rPr lang="en-GB" dirty="0" smtClean="0"/>
              <a:t>Frag. </a:t>
            </a:r>
            <a:r>
              <a:rPr lang="en-GB" dirty="0"/>
              <a:t>1c = Pliny </a:t>
            </a:r>
            <a:r>
              <a:rPr lang="en-GB" i="1" dirty="0"/>
              <a:t>NH</a:t>
            </a:r>
            <a:r>
              <a:rPr lang="en-GB" dirty="0"/>
              <a:t> 6.21.59; </a:t>
            </a:r>
            <a:r>
              <a:rPr lang="en-GB" dirty="0" smtClean="0"/>
              <a:t>Frag. </a:t>
            </a:r>
            <a:r>
              <a:rPr lang="en-GB" dirty="0"/>
              <a:t>46 = </a:t>
            </a:r>
            <a:r>
              <a:rPr lang="en-GB" dirty="0" smtClean="0"/>
              <a:t>Strabo </a:t>
            </a:r>
            <a:r>
              <a:rPr lang="en-GB" dirty="0"/>
              <a:t>15.1.6-8</a:t>
            </a:r>
            <a:r>
              <a:rPr lang="en-GB" dirty="0" smtClean="0"/>
              <a:t>; also </a:t>
            </a:r>
            <a:r>
              <a:rPr lang="en-GB" dirty="0"/>
              <a:t>Arrian </a:t>
            </a:r>
            <a:r>
              <a:rPr lang="en-GB" i="1" dirty="0"/>
              <a:t>Ind</a:t>
            </a:r>
            <a:r>
              <a:rPr lang="en-GB" dirty="0"/>
              <a:t>. </a:t>
            </a:r>
            <a:r>
              <a:rPr lang="en-GB" dirty="0" smtClean="0"/>
              <a:t>7-9.</a:t>
            </a:r>
          </a:p>
          <a:p>
            <a:pPr lvl="1"/>
            <a:endParaRPr lang="en-GB" sz="900" dirty="0"/>
          </a:p>
          <a:p>
            <a:r>
              <a:rPr lang="en-GB" dirty="0" smtClean="0"/>
              <a:t>Ganges, son of Ganges bringer founder </a:t>
            </a:r>
            <a:r>
              <a:rPr lang="en-GB" dirty="0"/>
              <a:t>of cities - </a:t>
            </a:r>
            <a:r>
              <a:rPr lang="en-GB" i="1" dirty="0"/>
              <a:t>VA</a:t>
            </a:r>
            <a:r>
              <a:rPr lang="en-GB" dirty="0"/>
              <a:t> </a:t>
            </a:r>
            <a:r>
              <a:rPr lang="en-GB" dirty="0" smtClean="0"/>
              <a:t>3.20.1-3.</a:t>
            </a:r>
          </a:p>
          <a:p>
            <a:endParaRPr lang="en-GB" sz="900" dirty="0"/>
          </a:p>
          <a:p>
            <a:r>
              <a:rPr lang="en-GB" dirty="0" smtClean="0"/>
              <a:t>Dionysus and Egyptian Heracles failed conquerors </a:t>
            </a:r>
            <a:r>
              <a:rPr lang="en-GB" dirty="0"/>
              <a:t>- </a:t>
            </a:r>
            <a:r>
              <a:rPr lang="en-GB" i="1" dirty="0"/>
              <a:t>VA</a:t>
            </a:r>
            <a:r>
              <a:rPr lang="en-GB" dirty="0"/>
              <a:t> 2.33.2, </a:t>
            </a:r>
            <a:r>
              <a:rPr lang="en-GB" dirty="0" smtClean="0"/>
              <a:t>3.13 (wisdom over conquest).</a:t>
            </a:r>
          </a:p>
          <a:p>
            <a:endParaRPr lang="en-GB" sz="900" dirty="0"/>
          </a:p>
          <a:p>
            <a:r>
              <a:rPr lang="en-GB" dirty="0" smtClean="0"/>
              <a:t>Greek, Assyrian or Indian Dionysus? </a:t>
            </a:r>
            <a:r>
              <a:rPr lang="en-GB" dirty="0"/>
              <a:t>- </a:t>
            </a:r>
            <a:r>
              <a:rPr lang="en-GB" i="1" dirty="0"/>
              <a:t>VA</a:t>
            </a:r>
            <a:r>
              <a:rPr lang="en-GB" dirty="0"/>
              <a:t> </a:t>
            </a:r>
            <a:r>
              <a:rPr lang="en-GB" dirty="0" smtClean="0"/>
              <a:t>2.9.1-2.</a:t>
            </a:r>
          </a:p>
          <a:p>
            <a:pPr lvl="1"/>
            <a:endParaRPr lang="en-GB" dirty="0"/>
          </a:p>
          <a:p>
            <a:endParaRPr lang="en-GB" dirty="0" smtClean="0"/>
          </a:p>
          <a:p>
            <a:endParaRPr lang="en-GB" dirty="0"/>
          </a:p>
          <a:p>
            <a:endParaRPr lang="en-GB" dirty="0"/>
          </a:p>
        </p:txBody>
      </p:sp>
      <p:sp>
        <p:nvSpPr>
          <p:cNvPr id="5" name="Content Placeholder 4"/>
          <p:cNvSpPr>
            <a:spLocks noGrp="1"/>
          </p:cNvSpPr>
          <p:nvPr>
            <p:ph sz="half" idx="2"/>
          </p:nvPr>
        </p:nvSpPr>
        <p:spPr>
          <a:xfrm>
            <a:off x="5004048" y="1412776"/>
            <a:ext cx="4139952" cy="5328592"/>
          </a:xfrm>
        </p:spPr>
        <p:txBody>
          <a:bodyPr>
            <a:normAutofit fontScale="92500" lnSpcReduction="10000"/>
          </a:bodyPr>
          <a:lstStyle/>
          <a:p>
            <a:pPr marL="0" indent="0">
              <a:buNone/>
            </a:pPr>
            <a:r>
              <a:rPr lang="en-GB" sz="2600" dirty="0"/>
              <a:t>“As for the stories of Hercules and Dionysus, Megasthenes with a few others considers them </a:t>
            </a:r>
            <a:r>
              <a:rPr lang="en-GB" sz="2600" dirty="0" smtClean="0"/>
              <a:t>trustworthy…” – </a:t>
            </a:r>
            <a:r>
              <a:rPr lang="en-GB" sz="2600" b="1" dirty="0" smtClean="0"/>
              <a:t>Strabo 15.1.7</a:t>
            </a:r>
            <a:r>
              <a:rPr lang="en-GB" sz="2600" dirty="0" smtClean="0"/>
              <a:t>.</a:t>
            </a:r>
          </a:p>
          <a:p>
            <a:pPr marL="0" indent="0">
              <a:buNone/>
            </a:pPr>
            <a:endParaRPr lang="en-GB" sz="500" dirty="0"/>
          </a:p>
          <a:p>
            <a:pPr marL="0" indent="0">
              <a:buNone/>
            </a:pPr>
            <a:r>
              <a:rPr lang="en-GB" sz="2600" dirty="0" smtClean="0"/>
              <a:t>“His father had flooded India, but he diverted it into the Red Sea and reconciled it with the land. In consequence the earth produced plenty… He founded sixty cities, the most esteemed in the country, and there is nobody who thinks sacking cities is more glorious than building them.” – </a:t>
            </a:r>
            <a:r>
              <a:rPr lang="en-GB" sz="2600" b="1" dirty="0" smtClean="0"/>
              <a:t>Phil. </a:t>
            </a:r>
            <a:r>
              <a:rPr lang="en-GB" sz="2600" b="1" i="1" dirty="0" smtClean="0"/>
              <a:t>VA </a:t>
            </a:r>
            <a:r>
              <a:rPr lang="en-GB" sz="2600" b="1" dirty="0" smtClean="0"/>
              <a:t>3.2-3</a:t>
            </a:r>
            <a:r>
              <a:rPr lang="en-GB" sz="2600" dirty="0" smtClean="0"/>
              <a:t>.</a:t>
            </a:r>
            <a:endParaRPr lang="en-GB" sz="2600" dirty="0"/>
          </a:p>
        </p:txBody>
      </p:sp>
    </p:spTree>
    <p:extLst>
      <p:ext uri="{BB962C8B-B14F-4D97-AF65-F5344CB8AC3E}">
        <p14:creationId xmlns:p14="http://schemas.microsoft.com/office/powerpoint/2010/main" val="1388184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Centre and Periphery</a:t>
            </a:r>
            <a:endParaRPr lang="en-GB" b="1" dirty="0"/>
          </a:p>
        </p:txBody>
      </p:sp>
      <p:sp>
        <p:nvSpPr>
          <p:cNvPr id="4" name="Content Placeholder 3"/>
          <p:cNvSpPr>
            <a:spLocks noGrp="1"/>
          </p:cNvSpPr>
          <p:nvPr>
            <p:ph sz="half" idx="1"/>
          </p:nvPr>
        </p:nvSpPr>
        <p:spPr>
          <a:xfrm>
            <a:off x="107504" y="1600200"/>
            <a:ext cx="4248472" cy="5257800"/>
          </a:xfrm>
        </p:spPr>
        <p:txBody>
          <a:bodyPr>
            <a:normAutofit fontScale="92500" lnSpcReduction="10000"/>
          </a:bodyPr>
          <a:lstStyle/>
          <a:p>
            <a:r>
              <a:rPr lang="en-GB" dirty="0"/>
              <a:t>Abraham </a:t>
            </a:r>
            <a:r>
              <a:rPr lang="en-GB" dirty="0" smtClean="0"/>
              <a:t>2014 – inversion of centre and periphery? – rejuvenation of </a:t>
            </a:r>
            <a:r>
              <a:rPr lang="en-GB" dirty="0"/>
              <a:t>Greek culture - </a:t>
            </a:r>
            <a:r>
              <a:rPr lang="en-GB" i="1" dirty="0"/>
              <a:t>VA</a:t>
            </a:r>
            <a:r>
              <a:rPr lang="en-GB" dirty="0"/>
              <a:t> 3.19, 3.25.2-3 - </a:t>
            </a:r>
            <a:r>
              <a:rPr lang="en-GB" i="1" dirty="0" err="1"/>
              <a:t>omphalos</a:t>
            </a:r>
            <a:r>
              <a:rPr lang="en-GB" dirty="0"/>
              <a:t> </a:t>
            </a:r>
            <a:r>
              <a:rPr lang="en-GB" dirty="0" smtClean="0"/>
              <a:t>- 3.13-14.</a:t>
            </a:r>
          </a:p>
          <a:p>
            <a:endParaRPr lang="en-GB" sz="500" dirty="0"/>
          </a:p>
          <a:p>
            <a:r>
              <a:rPr lang="en-GB" dirty="0" smtClean="0"/>
              <a:t>India still appears </a:t>
            </a:r>
            <a:r>
              <a:rPr lang="en-GB" dirty="0"/>
              <a:t>as edge of </a:t>
            </a:r>
            <a:r>
              <a:rPr lang="en-GB" i="1" dirty="0" smtClean="0"/>
              <a:t>oikoumenē</a:t>
            </a:r>
            <a:r>
              <a:rPr lang="en-GB" dirty="0" smtClean="0"/>
              <a:t>.</a:t>
            </a:r>
          </a:p>
          <a:p>
            <a:endParaRPr lang="en-GB" sz="500" i="1" dirty="0"/>
          </a:p>
          <a:p>
            <a:r>
              <a:rPr lang="en-GB" dirty="0" smtClean="0"/>
              <a:t>Minor marvels in book </a:t>
            </a:r>
            <a:r>
              <a:rPr lang="en-GB" dirty="0"/>
              <a:t>2 - five cubits (7½ft) </a:t>
            </a:r>
            <a:r>
              <a:rPr lang="en-GB" dirty="0" smtClean="0"/>
              <a:t>men, elephants carrying elephants, illicit liaisons between lionesses </a:t>
            </a:r>
            <a:r>
              <a:rPr lang="en-GB" dirty="0"/>
              <a:t>and leopards - 2.4, </a:t>
            </a:r>
            <a:r>
              <a:rPr lang="en-GB" dirty="0" smtClean="0"/>
              <a:t>2.14.1-2.  </a:t>
            </a:r>
            <a:endParaRPr lang="en-GB" dirty="0"/>
          </a:p>
        </p:txBody>
      </p:sp>
      <p:sp>
        <p:nvSpPr>
          <p:cNvPr id="5" name="Content Placeholder 4"/>
          <p:cNvSpPr>
            <a:spLocks noGrp="1"/>
          </p:cNvSpPr>
          <p:nvPr>
            <p:ph sz="half" idx="2"/>
          </p:nvPr>
        </p:nvSpPr>
        <p:spPr>
          <a:xfrm>
            <a:off x="4355976" y="1600200"/>
            <a:ext cx="4788024" cy="5141168"/>
          </a:xfrm>
        </p:spPr>
        <p:txBody>
          <a:bodyPr>
            <a:normAutofit fontScale="92500" lnSpcReduction="10000"/>
          </a:bodyPr>
          <a:lstStyle/>
          <a:p>
            <a:pPr marL="0" indent="0">
              <a:buNone/>
            </a:pPr>
            <a:r>
              <a:rPr lang="en-GB" sz="3000" dirty="0" smtClean="0"/>
              <a:t>“And there is a story told about lionesses, that they take leopards as lovers, and receive them into the lion’s beds in the plains…” – </a:t>
            </a:r>
            <a:r>
              <a:rPr lang="en-GB" sz="3000" b="1" dirty="0" smtClean="0"/>
              <a:t>Phil. </a:t>
            </a:r>
            <a:r>
              <a:rPr lang="en-GB" sz="3000" b="1" i="1" dirty="0" smtClean="0"/>
              <a:t>VA </a:t>
            </a:r>
            <a:r>
              <a:rPr lang="en-GB" sz="3000" b="1" dirty="0" smtClean="0"/>
              <a:t>2.14.2</a:t>
            </a:r>
            <a:r>
              <a:rPr lang="en-GB" sz="3000" dirty="0" smtClean="0"/>
              <a:t>.</a:t>
            </a:r>
          </a:p>
          <a:p>
            <a:pPr marL="0" indent="0">
              <a:buNone/>
            </a:pPr>
            <a:endParaRPr lang="en-GB" sz="1300" dirty="0"/>
          </a:p>
          <a:p>
            <a:pPr marL="0" indent="0">
              <a:buNone/>
            </a:pPr>
            <a:r>
              <a:rPr lang="en-GB" sz="3000" dirty="0" smtClean="0"/>
              <a:t>“Also the origin of the proverb, about Libya, to the effect that “Libya always brings forth something new,” is said to be that there animals of </a:t>
            </a:r>
            <a:r>
              <a:rPr lang="en-GB" sz="3000" dirty="0"/>
              <a:t>different species unite…” - </a:t>
            </a:r>
            <a:r>
              <a:rPr lang="en-GB" sz="3000" b="1" dirty="0"/>
              <a:t>Aristotle </a:t>
            </a:r>
            <a:r>
              <a:rPr lang="en-GB" sz="3000" b="1" i="1" dirty="0"/>
              <a:t>Gen. Animal.</a:t>
            </a:r>
            <a:r>
              <a:rPr lang="en-GB" sz="3000" b="1" dirty="0"/>
              <a:t> </a:t>
            </a:r>
            <a:r>
              <a:rPr lang="en-GB" sz="3000" b="1" dirty="0" smtClean="0"/>
              <a:t>746b7-13</a:t>
            </a:r>
            <a:r>
              <a:rPr lang="en-GB" sz="3000" dirty="0" smtClean="0"/>
              <a:t>.   </a:t>
            </a:r>
            <a:endParaRPr lang="en-GB" sz="3000" dirty="0"/>
          </a:p>
        </p:txBody>
      </p:sp>
    </p:spTree>
    <p:extLst>
      <p:ext uri="{BB962C8B-B14F-4D97-AF65-F5344CB8AC3E}">
        <p14:creationId xmlns:p14="http://schemas.microsoft.com/office/powerpoint/2010/main" val="3732815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80120"/>
          </a:xfrm>
        </p:spPr>
        <p:txBody>
          <a:bodyPr/>
          <a:lstStyle/>
          <a:p>
            <a:r>
              <a:rPr lang="en-GB" b="1" dirty="0" smtClean="0"/>
              <a:t>A Catalogue of Wonders</a:t>
            </a:r>
            <a:endParaRPr lang="en-GB" b="1" dirty="0"/>
          </a:p>
        </p:txBody>
      </p:sp>
      <p:sp>
        <p:nvSpPr>
          <p:cNvPr id="4" name="Content Placeholder 3"/>
          <p:cNvSpPr>
            <a:spLocks noGrp="1"/>
          </p:cNvSpPr>
          <p:nvPr>
            <p:ph idx="1"/>
          </p:nvPr>
        </p:nvSpPr>
        <p:spPr>
          <a:xfrm>
            <a:off x="0" y="1124744"/>
            <a:ext cx="9144000" cy="5733256"/>
          </a:xfrm>
        </p:spPr>
        <p:txBody>
          <a:bodyPr>
            <a:normAutofit fontScale="77500" lnSpcReduction="20000"/>
          </a:bodyPr>
          <a:lstStyle/>
          <a:p>
            <a:r>
              <a:rPr lang="en-GB" dirty="0" smtClean="0"/>
              <a:t>Once beyond </a:t>
            </a:r>
            <a:r>
              <a:rPr lang="en-GB" dirty="0" err="1" smtClean="0"/>
              <a:t>Hyphasis</a:t>
            </a:r>
            <a:r>
              <a:rPr lang="en-GB" dirty="0" smtClean="0"/>
              <a:t> catalogue of wonders begins – Book 3.</a:t>
            </a:r>
          </a:p>
          <a:p>
            <a:pPr lvl="1"/>
            <a:r>
              <a:rPr lang="en-GB" dirty="0"/>
              <a:t>fragrant trees, </a:t>
            </a:r>
            <a:r>
              <a:rPr lang="en-GB" dirty="0" smtClean="0"/>
              <a:t>peacock-fish, flammable </a:t>
            </a:r>
            <a:r>
              <a:rPr lang="en-GB" dirty="0"/>
              <a:t>worm juice, horned-asses / </a:t>
            </a:r>
            <a:r>
              <a:rPr lang="en-GB" dirty="0" smtClean="0"/>
              <a:t>unicorns, pepper </a:t>
            </a:r>
            <a:r>
              <a:rPr lang="en-GB" dirty="0"/>
              <a:t>collecting monkeys, </a:t>
            </a:r>
            <a:r>
              <a:rPr lang="en-GB" i="1" dirty="0" err="1" smtClean="0"/>
              <a:t>drakōn</a:t>
            </a:r>
            <a:r>
              <a:rPr lang="en-GB" i="1" dirty="0" smtClean="0"/>
              <a:t> </a:t>
            </a:r>
            <a:r>
              <a:rPr lang="en-GB" dirty="0"/>
              <a:t>hunting, magical well, fiery crater, Jars of Winds and Jars of </a:t>
            </a:r>
            <a:r>
              <a:rPr lang="en-GB" dirty="0" smtClean="0"/>
              <a:t>Rains, levitating </a:t>
            </a:r>
            <a:r>
              <a:rPr lang="en-GB" dirty="0" err="1" smtClean="0"/>
              <a:t>Sophoi</a:t>
            </a:r>
            <a:r>
              <a:rPr lang="en-GB" dirty="0" smtClean="0"/>
              <a:t> – 3.1-15.   </a:t>
            </a:r>
            <a:endParaRPr lang="en-GB" i="1" dirty="0" smtClean="0"/>
          </a:p>
          <a:p>
            <a:endParaRPr lang="en-GB" sz="300" dirty="0"/>
          </a:p>
          <a:p>
            <a:r>
              <a:rPr lang="en-GB" dirty="0" smtClean="0"/>
              <a:t>Is it precisely because the Indian </a:t>
            </a:r>
            <a:r>
              <a:rPr lang="en-GB" dirty="0" err="1" smtClean="0"/>
              <a:t>Sophoi</a:t>
            </a:r>
            <a:r>
              <a:rPr lang="en-GB" dirty="0" smtClean="0"/>
              <a:t> are at edges </a:t>
            </a:r>
            <a:r>
              <a:rPr lang="en-GB" dirty="0"/>
              <a:t>of </a:t>
            </a:r>
            <a:r>
              <a:rPr lang="en-GB" i="1" dirty="0"/>
              <a:t>oikoumenē </a:t>
            </a:r>
            <a:r>
              <a:rPr lang="en-GB" dirty="0" smtClean="0"/>
              <a:t>that Apollonius can find untainted wisdom?</a:t>
            </a:r>
          </a:p>
          <a:p>
            <a:pPr marL="0" indent="0">
              <a:buNone/>
            </a:pPr>
            <a:endParaRPr lang="en-GB" sz="300" dirty="0"/>
          </a:p>
          <a:p>
            <a:pPr marL="0" indent="0">
              <a:buNone/>
            </a:pPr>
            <a:r>
              <a:rPr lang="en-GB" dirty="0" smtClean="0"/>
              <a:t>“The </a:t>
            </a:r>
            <a:r>
              <a:rPr lang="en-GB" dirty="0"/>
              <a:t>famous wild asses are apparently also caught in the marshes here. These creatures have a horn on their head… Apollonius says he saw the creature and admired its </a:t>
            </a:r>
            <a:r>
              <a:rPr lang="en-GB" dirty="0" smtClean="0"/>
              <a:t>qualities, but when Damis asked if he believed the story about the cup, he replied, “I will believe it, if I hear that the king of the Indians in these parts is immortal…”’ – </a:t>
            </a:r>
            <a:r>
              <a:rPr lang="en-GB" b="1" dirty="0" smtClean="0"/>
              <a:t>Phil.</a:t>
            </a:r>
            <a:r>
              <a:rPr lang="en-GB" dirty="0" smtClean="0"/>
              <a:t> </a:t>
            </a:r>
            <a:r>
              <a:rPr lang="en-GB" b="1" i="1" dirty="0" smtClean="0"/>
              <a:t>VA </a:t>
            </a:r>
            <a:r>
              <a:rPr lang="en-GB" b="1" dirty="0" smtClean="0"/>
              <a:t>3.2.1-2</a:t>
            </a:r>
            <a:r>
              <a:rPr lang="en-GB" dirty="0" smtClean="0"/>
              <a:t>.</a:t>
            </a:r>
          </a:p>
          <a:p>
            <a:pPr marL="0" indent="0">
              <a:buNone/>
            </a:pPr>
            <a:endParaRPr lang="en-GB" sz="300" dirty="0"/>
          </a:p>
          <a:p>
            <a:pPr marL="0" indent="0">
              <a:buNone/>
            </a:pPr>
            <a:r>
              <a:rPr lang="en-GB" dirty="0" smtClean="0"/>
              <a:t>“There are wild asses in India the size of horses… They have a horn in the middle of their brow one and a half cubits in length… They say whoever drinks from the horn (which they fashion into a cup) is immune to seizures… holy sickness… poison…” – </a:t>
            </a:r>
            <a:r>
              <a:rPr lang="en-GB" b="1" dirty="0" smtClean="0"/>
              <a:t>Ctesias F45 (45) = </a:t>
            </a:r>
            <a:r>
              <a:rPr lang="en-GB" b="1" dirty="0" err="1" smtClean="0"/>
              <a:t>Photius</a:t>
            </a:r>
            <a:r>
              <a:rPr lang="en-GB" b="1" dirty="0" smtClean="0"/>
              <a:t> </a:t>
            </a:r>
            <a:r>
              <a:rPr lang="en-GB" b="1" i="1" dirty="0" smtClean="0"/>
              <a:t>Bibl</a:t>
            </a:r>
            <a:r>
              <a:rPr lang="en-GB" dirty="0" smtClean="0"/>
              <a:t>.</a:t>
            </a:r>
            <a:endParaRPr lang="en-GB" i="1" dirty="0"/>
          </a:p>
        </p:txBody>
      </p:sp>
    </p:spTree>
    <p:extLst>
      <p:ext uri="{BB962C8B-B14F-4D97-AF65-F5344CB8AC3E}">
        <p14:creationId xmlns:p14="http://schemas.microsoft.com/office/powerpoint/2010/main" val="2579578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Critical Judgement</a:t>
            </a:r>
            <a:endParaRPr lang="en-GB" b="1" dirty="0"/>
          </a:p>
        </p:txBody>
      </p:sp>
      <p:sp>
        <p:nvSpPr>
          <p:cNvPr id="3" name="Content Placeholder 2"/>
          <p:cNvSpPr>
            <a:spLocks noGrp="1"/>
          </p:cNvSpPr>
          <p:nvPr>
            <p:ph idx="1"/>
          </p:nvPr>
        </p:nvSpPr>
        <p:spPr>
          <a:xfrm>
            <a:off x="0" y="980728"/>
            <a:ext cx="9144000" cy="5877272"/>
          </a:xfrm>
        </p:spPr>
        <p:txBody>
          <a:bodyPr>
            <a:normAutofit fontScale="85000" lnSpcReduction="10000"/>
          </a:bodyPr>
          <a:lstStyle/>
          <a:p>
            <a:r>
              <a:rPr lang="en-GB" dirty="0" smtClean="0"/>
              <a:t>Critical judgement </a:t>
            </a:r>
            <a:r>
              <a:rPr lang="en-GB" dirty="0"/>
              <a:t>and a claim to </a:t>
            </a:r>
            <a:r>
              <a:rPr lang="en-GB" dirty="0" smtClean="0"/>
              <a:t>autopsy, mutually reinforcing validity and acceptability.  </a:t>
            </a:r>
          </a:p>
          <a:p>
            <a:endParaRPr lang="en-GB" sz="200" dirty="0"/>
          </a:p>
          <a:p>
            <a:r>
              <a:rPr lang="en-GB" dirty="0" err="1"/>
              <a:t>Damis</a:t>
            </a:r>
            <a:r>
              <a:rPr lang="en-GB" dirty="0"/>
              <a:t> (in particular), Apollonius, Iarchus, and even Philostratus own authorial </a:t>
            </a:r>
            <a:r>
              <a:rPr lang="en-GB" dirty="0" smtClean="0"/>
              <a:t>voice corroborate his account:</a:t>
            </a:r>
          </a:p>
          <a:p>
            <a:pPr lvl="1"/>
            <a:r>
              <a:rPr lang="en-GB" sz="2700" dirty="0" smtClean="0"/>
              <a:t>Nearchus </a:t>
            </a:r>
            <a:r>
              <a:rPr lang="en-GB" sz="2700" dirty="0"/>
              <a:t>and </a:t>
            </a:r>
            <a:r>
              <a:rPr lang="en-GB" sz="2700" dirty="0" err="1" smtClean="0"/>
              <a:t>Orthagoras</a:t>
            </a:r>
            <a:r>
              <a:rPr lang="en-GB" sz="2700" dirty="0" smtClean="0"/>
              <a:t> </a:t>
            </a:r>
            <a:r>
              <a:rPr lang="en-GB" sz="2700" dirty="0"/>
              <a:t>comments about the </a:t>
            </a:r>
            <a:r>
              <a:rPr lang="en-GB" sz="2700" dirty="0" err="1" smtClean="0"/>
              <a:t>Acesines</a:t>
            </a:r>
            <a:r>
              <a:rPr lang="en-GB" sz="2700" dirty="0" smtClean="0"/>
              <a:t> (Chenab) </a:t>
            </a:r>
            <a:r>
              <a:rPr lang="en-GB" sz="2700" i="1" dirty="0"/>
              <a:t>VA</a:t>
            </a:r>
            <a:r>
              <a:rPr lang="en-GB" sz="2700" dirty="0"/>
              <a:t> </a:t>
            </a:r>
            <a:r>
              <a:rPr lang="en-GB" sz="2700" dirty="0" smtClean="0"/>
              <a:t>2.17.1. </a:t>
            </a:r>
          </a:p>
          <a:p>
            <a:pPr lvl="1"/>
            <a:r>
              <a:rPr lang="en-GB" sz="2700" dirty="0" err="1" smtClean="0"/>
              <a:t>Orthagoras</a:t>
            </a:r>
            <a:r>
              <a:rPr lang="en-GB" sz="2700" dirty="0" smtClean="0"/>
              <a:t> on the Pole </a:t>
            </a:r>
            <a:r>
              <a:rPr lang="en-GB" sz="2700" dirty="0"/>
              <a:t>Star - ‘and </a:t>
            </a:r>
            <a:r>
              <a:rPr lang="en-GB" sz="2700" dirty="0" err="1"/>
              <a:t>Damis</a:t>
            </a:r>
            <a:r>
              <a:rPr lang="en-GB" sz="2700" dirty="0"/>
              <a:t> agrees so we are required to admit that all this is true’ </a:t>
            </a:r>
            <a:r>
              <a:rPr lang="en-GB" sz="2700" dirty="0" smtClean="0"/>
              <a:t>- </a:t>
            </a:r>
            <a:r>
              <a:rPr lang="en-GB" sz="2700" i="1" dirty="0" smtClean="0"/>
              <a:t>VA</a:t>
            </a:r>
            <a:r>
              <a:rPr lang="en-GB" sz="2700" dirty="0" smtClean="0"/>
              <a:t> 3.53.</a:t>
            </a:r>
          </a:p>
          <a:p>
            <a:pPr lvl="1"/>
            <a:r>
              <a:rPr lang="en-GB" sz="2700" dirty="0" smtClean="0"/>
              <a:t>Pearls from </a:t>
            </a:r>
            <a:r>
              <a:rPr lang="en-GB" sz="2700" dirty="0"/>
              <a:t>petrified oyster fat - ‘even Apollonius did not consider this story puerile (</a:t>
            </a:r>
            <a:r>
              <a:rPr lang="en-GB" sz="2700" i="1" dirty="0" err="1"/>
              <a:t>meirakiōdēs</a:t>
            </a:r>
            <a:r>
              <a:rPr lang="en-GB" sz="2700" dirty="0"/>
              <a:t>)’ </a:t>
            </a:r>
            <a:r>
              <a:rPr lang="en-GB" sz="2700" dirty="0" smtClean="0"/>
              <a:t>- </a:t>
            </a:r>
            <a:r>
              <a:rPr lang="en-GB" sz="2700" i="1" dirty="0" smtClean="0"/>
              <a:t>VA</a:t>
            </a:r>
            <a:r>
              <a:rPr lang="en-GB" sz="2700" dirty="0" smtClean="0"/>
              <a:t> 3.57.1-2.</a:t>
            </a:r>
          </a:p>
          <a:p>
            <a:pPr lvl="1"/>
            <a:r>
              <a:rPr lang="en-GB" sz="2700" dirty="0" smtClean="0"/>
              <a:t>Conversation between Apollonius and Iarchus, worth recording as one may profit from neither believing nor </a:t>
            </a:r>
            <a:r>
              <a:rPr lang="en-GB" sz="2700" dirty="0"/>
              <a:t>disbelieving </a:t>
            </a:r>
            <a:r>
              <a:rPr lang="en-GB" sz="2700" dirty="0" smtClean="0"/>
              <a:t>– </a:t>
            </a:r>
            <a:r>
              <a:rPr lang="en-GB" sz="2700" i="1" dirty="0" smtClean="0"/>
              <a:t>VA </a:t>
            </a:r>
            <a:r>
              <a:rPr lang="en-GB" sz="2700" dirty="0" smtClean="0"/>
              <a:t>3.45-49. </a:t>
            </a:r>
          </a:p>
          <a:p>
            <a:pPr marL="457200" lvl="1" indent="0">
              <a:buNone/>
            </a:pPr>
            <a:endParaRPr lang="en-GB" sz="200" dirty="0"/>
          </a:p>
          <a:p>
            <a:r>
              <a:rPr lang="en-GB" dirty="0" smtClean="0"/>
              <a:t>Refutation of ridiculous - Scylax is condemned by Iarchus; notable silence on Ctesias and </a:t>
            </a:r>
            <a:r>
              <a:rPr lang="en-GB" dirty="0"/>
              <a:t>Megasthenes cf. </a:t>
            </a:r>
            <a:r>
              <a:rPr lang="en-GB" dirty="0" smtClean="0"/>
              <a:t>Lucian </a:t>
            </a:r>
            <a:r>
              <a:rPr lang="en-GB" i="1" dirty="0" smtClean="0"/>
              <a:t>True </a:t>
            </a:r>
            <a:r>
              <a:rPr lang="en-GB" i="1" dirty="0"/>
              <a:t>Story</a:t>
            </a:r>
            <a:r>
              <a:rPr lang="en-GB" dirty="0"/>
              <a:t> </a:t>
            </a:r>
            <a:r>
              <a:rPr lang="en-GB" dirty="0" smtClean="0"/>
              <a:t>2.31; Strabo 2.1.9.   </a:t>
            </a:r>
            <a:endParaRPr lang="en-GB" dirty="0"/>
          </a:p>
        </p:txBody>
      </p:sp>
    </p:spTree>
    <p:extLst>
      <p:ext uri="{BB962C8B-B14F-4D97-AF65-F5344CB8AC3E}">
        <p14:creationId xmlns:p14="http://schemas.microsoft.com/office/powerpoint/2010/main" val="603983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Overview</a:t>
            </a:r>
            <a:endParaRPr lang="en-GB" b="1" dirty="0"/>
          </a:p>
        </p:txBody>
      </p:sp>
      <p:sp>
        <p:nvSpPr>
          <p:cNvPr id="3" name="Content Placeholder 2"/>
          <p:cNvSpPr>
            <a:spLocks noGrp="1"/>
          </p:cNvSpPr>
          <p:nvPr>
            <p:ph idx="1"/>
          </p:nvPr>
        </p:nvSpPr>
        <p:spPr>
          <a:xfrm>
            <a:off x="179512" y="1556792"/>
            <a:ext cx="8784976" cy="5301208"/>
          </a:xfrm>
        </p:spPr>
        <p:txBody>
          <a:bodyPr>
            <a:normAutofit lnSpcReduction="10000"/>
          </a:bodyPr>
          <a:lstStyle/>
          <a:p>
            <a:r>
              <a:rPr lang="en-GB" dirty="0" smtClean="0"/>
              <a:t>Careful selection, omission and creation of details to suit Philostratus purposes:</a:t>
            </a:r>
          </a:p>
          <a:p>
            <a:pPr lvl="1"/>
            <a:r>
              <a:rPr lang="en-GB" dirty="0" smtClean="0"/>
              <a:t>Surpassing Alexander in reaching edges of the earth and in search for wisdom</a:t>
            </a:r>
          </a:p>
          <a:p>
            <a:pPr lvl="1"/>
            <a:r>
              <a:rPr lang="en-GB" dirty="0" smtClean="0"/>
              <a:t>Even surpassing some of the gods (Dionysus and Egyptian Heracles). </a:t>
            </a:r>
          </a:p>
          <a:p>
            <a:pPr lvl="1"/>
            <a:r>
              <a:rPr lang="en-GB" dirty="0" smtClean="0"/>
              <a:t>Manipulating Megasthenes account of philosophers among the </a:t>
            </a:r>
            <a:r>
              <a:rPr lang="en-GB" dirty="0" err="1" smtClean="0"/>
              <a:t>Prasii</a:t>
            </a:r>
            <a:r>
              <a:rPr lang="en-GB" dirty="0" smtClean="0"/>
              <a:t>, and rejecting his history. </a:t>
            </a:r>
          </a:p>
          <a:p>
            <a:pPr lvl="1"/>
            <a:endParaRPr lang="en-GB" sz="1200" dirty="0"/>
          </a:p>
          <a:p>
            <a:r>
              <a:rPr lang="en-GB" dirty="0" smtClean="0"/>
              <a:t>Critical judgement and autopsy, efforts made to reinforce the credibility of Philostratus India – his account intended to be believable. </a:t>
            </a:r>
          </a:p>
          <a:p>
            <a:endParaRPr lang="en-GB" dirty="0"/>
          </a:p>
        </p:txBody>
      </p:sp>
    </p:spTree>
    <p:extLst>
      <p:ext uri="{BB962C8B-B14F-4D97-AF65-F5344CB8AC3E}">
        <p14:creationId xmlns:p14="http://schemas.microsoft.com/office/powerpoint/2010/main" val="4152010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179512" y="1268760"/>
            <a:ext cx="8856984" cy="5589240"/>
          </a:xfrm>
        </p:spPr>
        <p:txBody>
          <a:bodyPr>
            <a:normAutofit fontScale="92500" lnSpcReduction="10000"/>
          </a:bodyPr>
          <a:lstStyle/>
          <a:p>
            <a:r>
              <a:rPr lang="en-GB" dirty="0"/>
              <a:t>Abraham, R. 2014. ‘The Geography of Culture in Philostratus’ Life of Apollonius of Tyana’, </a:t>
            </a:r>
            <a:r>
              <a:rPr lang="en-GB" i="1" dirty="0"/>
              <a:t>The Classical Journal </a:t>
            </a:r>
            <a:r>
              <a:rPr lang="en-GB" dirty="0"/>
              <a:t>109 (4): 465-480</a:t>
            </a:r>
            <a:r>
              <a:rPr lang="en-GB" dirty="0" smtClean="0"/>
              <a:t>.</a:t>
            </a:r>
          </a:p>
          <a:p>
            <a:endParaRPr lang="en-GB" sz="500" dirty="0"/>
          </a:p>
          <a:p>
            <a:r>
              <a:rPr lang="en-GB" dirty="0"/>
              <a:t>Anderson, G. 1996. ‘Philostratus on Apollonius of Tyana: The Unpredictable on the Unfathomable’, in </a:t>
            </a:r>
            <a:r>
              <a:rPr lang="en-GB" i="1" dirty="0"/>
              <a:t>The Novel in the Ancient World</a:t>
            </a:r>
            <a:r>
              <a:rPr lang="en-GB" dirty="0"/>
              <a:t>, </a:t>
            </a:r>
            <a:r>
              <a:rPr lang="en-GB" dirty="0" err="1"/>
              <a:t>Schmeling</a:t>
            </a:r>
            <a:r>
              <a:rPr lang="en-GB" dirty="0"/>
              <a:t>, G. (ed.), Leiden: Brill: 613-618</a:t>
            </a:r>
            <a:r>
              <a:rPr lang="en-GB" dirty="0" smtClean="0"/>
              <a:t>.</a:t>
            </a:r>
          </a:p>
          <a:p>
            <a:endParaRPr lang="en-GB" sz="500" dirty="0"/>
          </a:p>
          <a:p>
            <a:r>
              <a:rPr lang="en-GB" dirty="0" smtClean="0"/>
              <a:t>Bowie, E. and </a:t>
            </a:r>
            <a:r>
              <a:rPr lang="en-GB" dirty="0" err="1" smtClean="0"/>
              <a:t>Elsner</a:t>
            </a:r>
            <a:r>
              <a:rPr lang="en-GB" dirty="0" smtClean="0"/>
              <a:t>, J. (eds.), 2009. </a:t>
            </a:r>
            <a:r>
              <a:rPr lang="en-GB" i="1" dirty="0" smtClean="0"/>
              <a:t>Philostratus</a:t>
            </a:r>
            <a:r>
              <a:rPr lang="en-GB" dirty="0" smtClean="0"/>
              <a:t>. Cambridge: Cambridge University Press.</a:t>
            </a:r>
          </a:p>
          <a:p>
            <a:endParaRPr lang="en-GB" sz="500" i="1" dirty="0"/>
          </a:p>
          <a:p>
            <a:r>
              <a:rPr lang="en-GB" dirty="0" err="1" smtClean="0"/>
              <a:t>Demoen</a:t>
            </a:r>
            <a:r>
              <a:rPr lang="en-GB" dirty="0" smtClean="0"/>
              <a:t>, K. and </a:t>
            </a:r>
            <a:r>
              <a:rPr lang="en-GB" dirty="0" err="1" smtClean="0"/>
              <a:t>Praet</a:t>
            </a:r>
            <a:r>
              <a:rPr lang="en-GB" dirty="0" smtClean="0"/>
              <a:t>, D. (eds.), 2009. </a:t>
            </a:r>
            <a:r>
              <a:rPr lang="en-GB" i="1" dirty="0" err="1" smtClean="0"/>
              <a:t>Theios</a:t>
            </a:r>
            <a:r>
              <a:rPr lang="en-GB" i="1" dirty="0" smtClean="0"/>
              <a:t> </a:t>
            </a:r>
            <a:r>
              <a:rPr lang="en-GB" i="1" dirty="0" err="1" smtClean="0"/>
              <a:t>Sophistes</a:t>
            </a:r>
            <a:r>
              <a:rPr lang="en-GB" i="1" dirty="0" smtClean="0"/>
              <a:t>: Essays on Philostratus’ Vita </a:t>
            </a:r>
            <a:r>
              <a:rPr lang="en-GB" i="1" dirty="0" err="1" smtClean="0"/>
              <a:t>Apollonii</a:t>
            </a:r>
            <a:r>
              <a:rPr lang="en-GB" dirty="0" smtClean="0"/>
              <a:t>. Leiden: Brill. </a:t>
            </a:r>
          </a:p>
          <a:p>
            <a:endParaRPr lang="en-GB" sz="900" dirty="0" smtClean="0"/>
          </a:p>
        </p:txBody>
      </p:sp>
    </p:spTree>
    <p:extLst>
      <p:ext uri="{BB962C8B-B14F-4D97-AF65-F5344CB8AC3E}">
        <p14:creationId xmlns:p14="http://schemas.microsoft.com/office/powerpoint/2010/main" val="3537058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107504" y="1340768"/>
            <a:ext cx="8928992" cy="5517232"/>
          </a:xfrm>
        </p:spPr>
        <p:txBody>
          <a:bodyPr>
            <a:normAutofit fontScale="85000" lnSpcReduction="10000"/>
          </a:bodyPr>
          <a:lstStyle/>
          <a:p>
            <a:r>
              <a:rPr lang="en-GB" dirty="0"/>
              <a:t>Francis, J. A. 1998. ‘Truthful Fiction: New Questions to Old Answers On Philostratus’ Life of Apollonius’, </a:t>
            </a:r>
            <a:r>
              <a:rPr lang="en-GB" i="1" dirty="0"/>
              <a:t>American Journal of Philology</a:t>
            </a:r>
            <a:r>
              <a:rPr lang="en-GB" dirty="0"/>
              <a:t> 119 (3): 419-441.</a:t>
            </a:r>
          </a:p>
          <a:p>
            <a:endParaRPr lang="en-GB" sz="700" dirty="0" smtClean="0"/>
          </a:p>
          <a:p>
            <a:r>
              <a:rPr lang="en-GB" dirty="0" smtClean="0"/>
              <a:t>Morgan</a:t>
            </a:r>
            <a:r>
              <a:rPr lang="en-GB" dirty="0"/>
              <a:t>, J. R. 1993. ‘Make-believe and Make Believe: The Functionality of the Greek Novels’, in </a:t>
            </a:r>
            <a:r>
              <a:rPr lang="en-GB" i="1" dirty="0"/>
              <a:t>Lies and Fiction in the Ancient World</a:t>
            </a:r>
            <a:r>
              <a:rPr lang="en-GB" dirty="0"/>
              <a:t>, Gill, C. and Wiseman, T. P. (eds.), Exeter: University of Exeter Press: 175-229. </a:t>
            </a:r>
            <a:endParaRPr lang="en-GB" dirty="0" smtClean="0"/>
          </a:p>
          <a:p>
            <a:endParaRPr lang="en-GB" sz="700" dirty="0"/>
          </a:p>
          <a:p>
            <a:r>
              <a:rPr lang="en-GB" dirty="0" err="1"/>
              <a:t>Raynor</a:t>
            </a:r>
            <a:r>
              <a:rPr lang="en-GB" dirty="0"/>
              <a:t>, D. H. 1984. ‘</a:t>
            </a:r>
            <a:r>
              <a:rPr lang="en-GB" dirty="0" err="1"/>
              <a:t>Moeragenes</a:t>
            </a:r>
            <a:r>
              <a:rPr lang="en-GB" dirty="0"/>
              <a:t> and Philostratus: Two Views of Apollonius of Tyana’, </a:t>
            </a:r>
            <a:r>
              <a:rPr lang="en-GB" i="1" dirty="0"/>
              <a:t>The Classical Quarterly</a:t>
            </a:r>
            <a:r>
              <a:rPr lang="en-GB" dirty="0"/>
              <a:t> 34 (1): 222-226</a:t>
            </a:r>
            <a:r>
              <a:rPr lang="en-GB" dirty="0" smtClean="0"/>
              <a:t>.</a:t>
            </a:r>
          </a:p>
          <a:p>
            <a:endParaRPr lang="en-GB" sz="700" dirty="0"/>
          </a:p>
          <a:p>
            <a:r>
              <a:rPr lang="en-GB" dirty="0"/>
              <a:t>Van </a:t>
            </a:r>
            <a:r>
              <a:rPr lang="en-GB" dirty="0" err="1"/>
              <a:t>Dijk</a:t>
            </a:r>
            <a:r>
              <a:rPr lang="en-GB" dirty="0"/>
              <a:t>, G.-J. 2009. ‘The Odyssey of Apollonius: An Intertextual Paradigm’, in Philostratus, Bowie, E. and </a:t>
            </a:r>
            <a:r>
              <a:rPr lang="en-GB" dirty="0" err="1"/>
              <a:t>Elsner</a:t>
            </a:r>
            <a:r>
              <a:rPr lang="en-GB" dirty="0"/>
              <a:t>, J. (eds.), Cambridge: Cambridge University Press: 176-202. </a:t>
            </a:r>
          </a:p>
        </p:txBody>
      </p:sp>
    </p:spTree>
    <p:extLst>
      <p:ext uri="{BB962C8B-B14F-4D97-AF65-F5344CB8AC3E}">
        <p14:creationId xmlns:p14="http://schemas.microsoft.com/office/powerpoint/2010/main" val="566407211"/>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270</TotalTime>
  <Words>2065</Words>
  <Application>Microsoft Office PowerPoint</Application>
  <PresentationFormat>On-screen Show (4:3)</PresentationFormat>
  <Paragraphs>161</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Times New Roman</vt:lpstr>
      <vt:lpstr>1_Office Theme</vt:lpstr>
      <vt:lpstr>West meets East: At the Borders of the Oikoumenē and Beyond   Lecture 14 – Philostratus Life of Apollonius of Tyana  </vt:lpstr>
      <vt:lpstr>Apollonius the Man / θεῖος ἀνήρ  </vt:lpstr>
      <vt:lpstr>Philostratus Life of Apollonius of Tyana</vt:lpstr>
      <vt:lpstr>Apollonius’ Wanderings</vt:lpstr>
      <vt:lpstr>Understanding the Vita Apollonii</vt:lpstr>
      <vt:lpstr>Areas of Debate</vt:lpstr>
      <vt:lpstr>Methodological Issues (1)</vt:lpstr>
      <vt:lpstr>Methodological Issues (2)</vt:lpstr>
      <vt:lpstr>Apollonius and Alexander</vt:lpstr>
      <vt:lpstr>Gymnosophists and the Oxydrace </vt:lpstr>
      <vt:lpstr>Philostratus and Megasthenes</vt:lpstr>
      <vt:lpstr>Reinventing Indian History</vt:lpstr>
      <vt:lpstr>Centre and Periphery</vt:lpstr>
      <vt:lpstr>A Catalogue of Wonders</vt:lpstr>
      <vt:lpstr>Critical Judgement</vt:lpstr>
      <vt:lpstr>Overview</vt:lpstr>
      <vt:lpstr>Bibliography (1)</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15 – Philostratus Life of Apollonius of Tyana  </dc:title>
  <dc:creator>Matt</dc:creator>
  <cp:lastModifiedBy>Matthew Cobb</cp:lastModifiedBy>
  <cp:revision>38</cp:revision>
  <dcterms:created xsi:type="dcterms:W3CDTF">2014-11-08T11:37:29Z</dcterms:created>
  <dcterms:modified xsi:type="dcterms:W3CDTF">2016-11-16T15:22:52Z</dcterms:modified>
</cp:coreProperties>
</file>