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94"/>
  </p:normalViewPr>
  <p:slideViewPr>
    <p:cSldViewPr snapToGrid="0" snapToObjects="1">
      <p:cViewPr varScale="1">
        <p:scale>
          <a:sx n="114" d="100"/>
          <a:sy n="114" d="100"/>
        </p:scale>
        <p:origin x="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C511F-D530-A645-8B40-3457DFBF3A5C}"/>
              </a:ext>
            </a:extLst>
          </p:cNvPr>
          <p:cNvSpPr>
            <a:spLocks noGrp="1"/>
          </p:cNvSpPr>
          <p:nvPr>
            <p:ph type="ctrTitle"/>
          </p:nvPr>
        </p:nvSpPr>
        <p:spPr/>
        <p:txBody>
          <a:bodyPr/>
          <a:lstStyle/>
          <a:p>
            <a:r>
              <a:rPr lang="en-GB" dirty="0"/>
              <a:t>ECGE6001: Employability and Future Pathways </a:t>
            </a:r>
          </a:p>
        </p:txBody>
      </p:sp>
      <p:sp>
        <p:nvSpPr>
          <p:cNvPr id="3" name="Subtitle 2">
            <a:extLst>
              <a:ext uri="{FF2B5EF4-FFF2-40B4-BE49-F238E27FC236}">
                <a16:creationId xmlns:a16="http://schemas.microsoft.com/office/drawing/2014/main" id="{79644B02-6ECB-A74B-847F-58CBFA6CA99D}"/>
              </a:ext>
            </a:extLst>
          </p:cNvPr>
          <p:cNvSpPr>
            <a:spLocks noGrp="1"/>
          </p:cNvSpPr>
          <p:nvPr>
            <p:ph type="subTitle" idx="1"/>
          </p:nvPr>
        </p:nvSpPr>
        <p:spPr/>
        <p:txBody>
          <a:bodyPr/>
          <a:lstStyle/>
          <a:p>
            <a:r>
              <a:rPr lang="en-GB" dirty="0"/>
              <a:t>By Natasha Wallace: 1602524</a:t>
            </a:r>
          </a:p>
        </p:txBody>
      </p:sp>
    </p:spTree>
    <p:extLst>
      <p:ext uri="{BB962C8B-B14F-4D97-AF65-F5344CB8AC3E}">
        <p14:creationId xmlns:p14="http://schemas.microsoft.com/office/powerpoint/2010/main" val="2954944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A07ACA3-8D08-7945-88A3-1CCD5657579D}"/>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dirty="0">
                <a:solidFill>
                  <a:srgbClr val="FEFFFF"/>
                </a:solidFill>
              </a:rPr>
              <a:t>Working with Additional Learning Needs (ALN) to become a coordinator </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719383DE-D413-2644-82DD-CB4CEC4AEC5F}"/>
              </a:ext>
            </a:extLst>
          </p:cNvPr>
          <p:cNvPicPr>
            <a:picLocks noChangeAspect="1"/>
          </p:cNvPicPr>
          <p:nvPr/>
        </p:nvPicPr>
        <p:blipFill>
          <a:blip r:embed="rId2"/>
          <a:stretch>
            <a:fillRect/>
          </a:stretch>
        </p:blipFill>
        <p:spPr>
          <a:xfrm>
            <a:off x="5404022" y="1569088"/>
            <a:ext cx="5640502" cy="2947162"/>
          </a:xfrm>
          <a:prstGeom prst="rect">
            <a:avLst/>
          </a:prstGeom>
        </p:spPr>
      </p:pic>
      <p:sp>
        <p:nvSpPr>
          <p:cNvPr id="6" name="Rectangle 5">
            <a:extLst>
              <a:ext uri="{FF2B5EF4-FFF2-40B4-BE49-F238E27FC236}">
                <a16:creationId xmlns:a16="http://schemas.microsoft.com/office/drawing/2014/main" id="{AC325B05-46B9-424C-B802-57ECDD1648E5}"/>
              </a:ext>
            </a:extLst>
          </p:cNvPr>
          <p:cNvSpPr/>
          <p:nvPr/>
        </p:nvSpPr>
        <p:spPr>
          <a:xfrm>
            <a:off x="9416631" y="4957535"/>
            <a:ext cx="1499128"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(Jungle, 2018)</a:t>
            </a:r>
          </a:p>
        </p:txBody>
      </p:sp>
    </p:spTree>
    <p:extLst>
      <p:ext uri="{BB962C8B-B14F-4D97-AF65-F5344CB8AC3E}">
        <p14:creationId xmlns:p14="http://schemas.microsoft.com/office/powerpoint/2010/main" val="3669646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85D32-6DDE-C24C-B538-E4AB14C4F02A}"/>
              </a:ext>
            </a:extLst>
          </p:cNvPr>
          <p:cNvSpPr>
            <a:spLocks noGrp="1"/>
          </p:cNvSpPr>
          <p:nvPr>
            <p:ph type="title"/>
          </p:nvPr>
        </p:nvSpPr>
        <p:spPr/>
        <p:txBody>
          <a:bodyPr/>
          <a:lstStyle/>
          <a:p>
            <a:r>
              <a:rPr lang="en-GB" dirty="0" err="1"/>
              <a:t>ALNCo</a:t>
            </a:r>
            <a:r>
              <a:rPr lang="en-GB" dirty="0"/>
              <a:t> Job Description/Role </a:t>
            </a:r>
          </a:p>
        </p:txBody>
      </p:sp>
      <p:sp>
        <p:nvSpPr>
          <p:cNvPr id="3" name="Content Placeholder 2">
            <a:extLst>
              <a:ext uri="{FF2B5EF4-FFF2-40B4-BE49-F238E27FC236}">
                <a16:creationId xmlns:a16="http://schemas.microsoft.com/office/drawing/2014/main" id="{68528312-6DB3-3942-86EC-8FEE5089A9BA}"/>
              </a:ext>
            </a:extLst>
          </p:cNvPr>
          <p:cNvSpPr>
            <a:spLocks noGrp="1"/>
          </p:cNvSpPr>
          <p:nvPr>
            <p:ph idx="1"/>
          </p:nvPr>
        </p:nvSpPr>
        <p:spPr/>
        <p:txBody>
          <a:bodyPr/>
          <a:lstStyle/>
          <a:p>
            <a:pPr marL="0" indent="0">
              <a:buNone/>
            </a:pPr>
            <a:r>
              <a:rPr lang="en-GB" dirty="0"/>
              <a:t>Maintaining an inclusive, whole school approach, leading and managing all aspects of Additional Learning Needs, this is a management role with learning support. Teaching duties, being able to work in partnership with teachers and organisations outside the educational setting to identify and meet the needs of children with aspects of ALN in any aspect of their learning. </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A168705-73C3-7841-B876-8AF8B0073B3E}"/>
              </a:ext>
            </a:extLst>
          </p:cNvPr>
          <p:cNvSpPr/>
          <p:nvPr/>
        </p:nvSpPr>
        <p:spPr>
          <a:xfrm>
            <a:off x="9088017" y="4950471"/>
            <a:ext cx="1643399"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 (School, 2019)</a:t>
            </a:r>
            <a:r>
              <a:rPr lang="en-GB" dirty="0"/>
              <a:t> </a:t>
            </a:r>
          </a:p>
        </p:txBody>
      </p:sp>
    </p:spTree>
    <p:extLst>
      <p:ext uri="{BB962C8B-B14F-4D97-AF65-F5344CB8AC3E}">
        <p14:creationId xmlns:p14="http://schemas.microsoft.com/office/powerpoint/2010/main" val="163350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9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9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9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9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9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8" name="Group 9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2" name="Rectangle 11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4"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16" name="Rectangle 115">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46EA45-44CC-E74F-9F3C-51BC3230EE03}"/>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An ALNCo needs to have background knowledge of educational theorists</a:t>
            </a:r>
          </a:p>
        </p:txBody>
      </p:sp>
      <p:sp>
        <p:nvSpPr>
          <p:cNvPr id="120"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3EA426EA-A9AC-5142-98FD-EB4A650A1FE0}"/>
              </a:ext>
            </a:extLst>
          </p:cNvPr>
          <p:cNvPicPr>
            <a:picLocks noChangeAspect="1"/>
          </p:cNvPicPr>
          <p:nvPr/>
        </p:nvPicPr>
        <p:blipFill>
          <a:blip r:embed="rId2"/>
          <a:stretch>
            <a:fillRect/>
          </a:stretch>
        </p:blipFill>
        <p:spPr>
          <a:xfrm>
            <a:off x="5587994" y="1324513"/>
            <a:ext cx="5640502" cy="4216275"/>
          </a:xfrm>
          <a:prstGeom prst="rect">
            <a:avLst/>
          </a:prstGeom>
        </p:spPr>
      </p:pic>
      <p:sp>
        <p:nvSpPr>
          <p:cNvPr id="6" name="TextBox 5">
            <a:extLst>
              <a:ext uri="{FF2B5EF4-FFF2-40B4-BE49-F238E27FC236}">
                <a16:creationId xmlns:a16="http://schemas.microsoft.com/office/drawing/2014/main" id="{DA9E1467-30CA-8749-BDF5-077232111196}"/>
              </a:ext>
            </a:extLst>
          </p:cNvPr>
          <p:cNvSpPr txBox="1"/>
          <p:nvPr/>
        </p:nvSpPr>
        <p:spPr>
          <a:xfrm>
            <a:off x="6096000" y="477198"/>
            <a:ext cx="4771940" cy="369332"/>
          </a:xfrm>
          <a:prstGeom prst="rect">
            <a:avLst/>
          </a:prstGeom>
          <a:noFill/>
        </p:spPr>
        <p:txBody>
          <a:bodyPr wrap="square" rtlCol="0">
            <a:spAutoFit/>
          </a:bodyPr>
          <a:lstStyle/>
          <a:p>
            <a:r>
              <a:rPr lang="en-GB" dirty="0"/>
              <a:t>LEV VYGOTSKY’S EDUCATIONAL THEORY:</a:t>
            </a:r>
          </a:p>
        </p:txBody>
      </p:sp>
      <p:sp>
        <p:nvSpPr>
          <p:cNvPr id="7" name="Rectangle 6">
            <a:extLst>
              <a:ext uri="{FF2B5EF4-FFF2-40B4-BE49-F238E27FC236}">
                <a16:creationId xmlns:a16="http://schemas.microsoft.com/office/drawing/2014/main" id="{2AB862D2-1E1C-B54F-B2EA-E527E5E0806C}"/>
              </a:ext>
            </a:extLst>
          </p:cNvPr>
          <p:cNvSpPr/>
          <p:nvPr/>
        </p:nvSpPr>
        <p:spPr>
          <a:xfrm>
            <a:off x="9949277" y="5772631"/>
            <a:ext cx="1435714"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(Theory, n.d.)</a:t>
            </a:r>
          </a:p>
        </p:txBody>
      </p:sp>
    </p:spTree>
    <p:extLst>
      <p:ext uri="{BB962C8B-B14F-4D97-AF65-F5344CB8AC3E}">
        <p14:creationId xmlns:p14="http://schemas.microsoft.com/office/powerpoint/2010/main" val="3004840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53BC84-4794-F64F-9A8F-F33797477646}"/>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dirty="0">
                <a:solidFill>
                  <a:srgbClr val="FEFFFF"/>
                </a:solidFill>
              </a:rPr>
              <a:t>Howard Gardner’s</a:t>
            </a:r>
            <a:br>
              <a:rPr lang="en-US" sz="4000" dirty="0">
                <a:solidFill>
                  <a:srgbClr val="FEFFFF"/>
                </a:solidFill>
              </a:rPr>
            </a:br>
            <a:r>
              <a:rPr lang="en-US" sz="4000" dirty="0">
                <a:solidFill>
                  <a:srgbClr val="FEFFFF"/>
                </a:solidFill>
              </a:rPr>
              <a:t>Multiple Intelligences Theory</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16CF0809-C136-2148-9446-A81CFB58842E}"/>
              </a:ext>
            </a:extLst>
          </p:cNvPr>
          <p:cNvPicPr>
            <a:picLocks noChangeAspect="1"/>
          </p:cNvPicPr>
          <p:nvPr/>
        </p:nvPicPr>
        <p:blipFill>
          <a:blip r:embed="rId2"/>
          <a:stretch>
            <a:fillRect/>
          </a:stretch>
        </p:blipFill>
        <p:spPr>
          <a:xfrm>
            <a:off x="6059414" y="967417"/>
            <a:ext cx="5477193" cy="4735325"/>
          </a:xfrm>
          <a:prstGeom prst="rect">
            <a:avLst/>
          </a:prstGeom>
        </p:spPr>
      </p:pic>
      <p:sp>
        <p:nvSpPr>
          <p:cNvPr id="6" name="Rectangle 5">
            <a:extLst>
              <a:ext uri="{FF2B5EF4-FFF2-40B4-BE49-F238E27FC236}">
                <a16:creationId xmlns:a16="http://schemas.microsoft.com/office/drawing/2014/main" id="{8B37F3DF-E983-794A-A504-1477D7CBAD3E}"/>
              </a:ext>
            </a:extLst>
          </p:cNvPr>
          <p:cNvSpPr/>
          <p:nvPr/>
        </p:nvSpPr>
        <p:spPr>
          <a:xfrm>
            <a:off x="9988298" y="5972475"/>
            <a:ext cx="1548309"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(Gardner, n.d.)</a:t>
            </a:r>
          </a:p>
        </p:txBody>
      </p:sp>
    </p:spTree>
    <p:extLst>
      <p:ext uri="{BB962C8B-B14F-4D97-AF65-F5344CB8AC3E}">
        <p14:creationId xmlns:p14="http://schemas.microsoft.com/office/powerpoint/2010/main" val="2512942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5E4643-FCB5-EB4B-BA5C-D1A154B7A85B}"/>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Skinner’s Theory of Operant Conditioning </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7177BFFD-5C11-6B4B-91EB-C940FDE28B87}"/>
              </a:ext>
            </a:extLst>
          </p:cNvPr>
          <p:cNvPicPr>
            <a:picLocks noChangeAspect="1"/>
          </p:cNvPicPr>
          <p:nvPr/>
        </p:nvPicPr>
        <p:blipFill>
          <a:blip r:embed="rId2"/>
          <a:stretch>
            <a:fillRect/>
          </a:stretch>
        </p:blipFill>
        <p:spPr>
          <a:xfrm>
            <a:off x="5288566" y="967417"/>
            <a:ext cx="6254601" cy="4690950"/>
          </a:xfrm>
          <a:prstGeom prst="rect">
            <a:avLst/>
          </a:prstGeom>
        </p:spPr>
      </p:pic>
      <p:sp>
        <p:nvSpPr>
          <p:cNvPr id="5" name="Rectangle 4">
            <a:extLst>
              <a:ext uri="{FF2B5EF4-FFF2-40B4-BE49-F238E27FC236}">
                <a16:creationId xmlns:a16="http://schemas.microsoft.com/office/drawing/2014/main" id="{524D2B95-0DB7-4D46-8E74-45A96BCE4E35}"/>
              </a:ext>
            </a:extLst>
          </p:cNvPr>
          <p:cNvSpPr/>
          <p:nvPr/>
        </p:nvSpPr>
        <p:spPr>
          <a:xfrm>
            <a:off x="9991399" y="5753705"/>
            <a:ext cx="1600792" cy="369332"/>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(Skinner, 2015)</a:t>
            </a:r>
          </a:p>
        </p:txBody>
      </p:sp>
    </p:spTree>
    <p:extLst>
      <p:ext uri="{BB962C8B-B14F-4D97-AF65-F5344CB8AC3E}">
        <p14:creationId xmlns:p14="http://schemas.microsoft.com/office/powerpoint/2010/main" val="3188874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EA5EAE8-44D7-354B-804F-5680A9EEBB77}"/>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Maslow’s Hierarchy of Needs </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B103AC0A-0ACF-AD48-83C6-F3BF32B1BB20}"/>
              </a:ext>
            </a:extLst>
          </p:cNvPr>
          <p:cNvPicPr>
            <a:picLocks noChangeAspect="1"/>
          </p:cNvPicPr>
          <p:nvPr/>
        </p:nvPicPr>
        <p:blipFill>
          <a:blip r:embed="rId2"/>
          <a:stretch>
            <a:fillRect/>
          </a:stretch>
        </p:blipFill>
        <p:spPr>
          <a:xfrm>
            <a:off x="4985678" y="1349155"/>
            <a:ext cx="6860377" cy="3790358"/>
          </a:xfrm>
          <a:prstGeom prst="rect">
            <a:avLst/>
          </a:prstGeom>
        </p:spPr>
      </p:pic>
      <p:sp>
        <p:nvSpPr>
          <p:cNvPr id="5" name="Rectangle 4">
            <a:extLst>
              <a:ext uri="{FF2B5EF4-FFF2-40B4-BE49-F238E27FC236}">
                <a16:creationId xmlns:a16="http://schemas.microsoft.com/office/drawing/2014/main" id="{EADB1140-B242-C54D-9109-486252874575}"/>
              </a:ext>
            </a:extLst>
          </p:cNvPr>
          <p:cNvSpPr/>
          <p:nvPr/>
        </p:nvSpPr>
        <p:spPr>
          <a:xfrm>
            <a:off x="10189832" y="5610115"/>
            <a:ext cx="1656223"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(McLeod, 2020)</a:t>
            </a:r>
          </a:p>
        </p:txBody>
      </p:sp>
    </p:spTree>
    <p:extLst>
      <p:ext uri="{BB962C8B-B14F-4D97-AF65-F5344CB8AC3E}">
        <p14:creationId xmlns:p14="http://schemas.microsoft.com/office/powerpoint/2010/main" val="3204777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09EB-80D1-F843-8C3C-4CEC742DA0C9}"/>
              </a:ext>
            </a:extLst>
          </p:cNvPr>
          <p:cNvSpPr>
            <a:spLocks noGrp="1"/>
          </p:cNvSpPr>
          <p:nvPr>
            <p:ph type="title"/>
          </p:nvPr>
        </p:nvSpPr>
        <p:spPr/>
        <p:txBody>
          <a:bodyPr/>
          <a:lstStyle/>
          <a:p>
            <a:r>
              <a:rPr lang="en-GB" dirty="0"/>
              <a:t>Organisation </a:t>
            </a:r>
          </a:p>
        </p:txBody>
      </p:sp>
      <p:sp>
        <p:nvSpPr>
          <p:cNvPr id="3" name="Content Placeholder 2">
            <a:extLst>
              <a:ext uri="{FF2B5EF4-FFF2-40B4-BE49-F238E27FC236}">
                <a16:creationId xmlns:a16="http://schemas.microsoft.com/office/drawing/2014/main" id="{5ED48E52-EBF3-2D48-9AD1-62599795C145}"/>
              </a:ext>
            </a:extLst>
          </p:cNvPr>
          <p:cNvSpPr>
            <a:spLocks noGrp="1"/>
          </p:cNvSpPr>
          <p:nvPr>
            <p:ph idx="1"/>
          </p:nvPr>
        </p:nvSpPr>
        <p:spPr>
          <a:xfrm>
            <a:off x="2511153" y="1431073"/>
            <a:ext cx="8915400" cy="3777622"/>
          </a:xfrm>
        </p:spPr>
        <p:txBody>
          <a:bodyPr/>
          <a:lstStyle/>
          <a:p>
            <a:pPr marL="0" indent="0">
              <a:buNone/>
            </a:pPr>
            <a:endParaRPr lang="en-GB" dirty="0"/>
          </a:p>
          <a:p>
            <a:pPr marL="0" indent="0">
              <a:buNone/>
            </a:pPr>
            <a:r>
              <a:rPr lang="en-GB" dirty="0"/>
              <a:t>What I would have to do:</a:t>
            </a:r>
          </a:p>
          <a:p>
            <a:pPr>
              <a:buFont typeface="Wingdings" pitchFamily="2" charset="2"/>
              <a:buChar char="§"/>
            </a:pPr>
            <a:r>
              <a:rPr lang="en-GB" dirty="0"/>
              <a:t>Record keeping</a:t>
            </a:r>
          </a:p>
          <a:p>
            <a:pPr>
              <a:buFont typeface="Wingdings" pitchFamily="2" charset="2"/>
              <a:buChar char="§"/>
            </a:pPr>
            <a:r>
              <a:rPr lang="en-GB" dirty="0"/>
              <a:t>Dividing time for appointments and pupils with ALN </a:t>
            </a:r>
          </a:p>
          <a:p>
            <a:pPr>
              <a:buFont typeface="Wingdings" pitchFamily="2" charset="2"/>
              <a:buChar char="§"/>
            </a:pPr>
            <a:r>
              <a:rPr lang="en-GB" dirty="0"/>
              <a:t>Assessments </a:t>
            </a:r>
          </a:p>
          <a:p>
            <a:pPr>
              <a:buFont typeface="Wingdings" pitchFamily="2" charset="2"/>
              <a:buChar char="§"/>
            </a:pPr>
            <a:r>
              <a:rPr lang="en-GB" dirty="0"/>
              <a:t>Attend meetings with parents to keep them informed</a:t>
            </a:r>
          </a:p>
          <a:p>
            <a:pPr>
              <a:buFont typeface="Wingdings" pitchFamily="2" charset="2"/>
              <a:buChar char="§"/>
            </a:pPr>
            <a:r>
              <a:rPr lang="en-GB" dirty="0"/>
              <a:t>Organising adequate training to support the child </a:t>
            </a:r>
          </a:p>
          <a:p>
            <a:pPr marL="0" indent="0">
              <a:buNone/>
            </a:pPr>
            <a:endParaRPr lang="en-GB" dirty="0"/>
          </a:p>
        </p:txBody>
      </p:sp>
    </p:spTree>
    <p:extLst>
      <p:ext uri="{BB962C8B-B14F-4D97-AF65-F5344CB8AC3E}">
        <p14:creationId xmlns:p14="http://schemas.microsoft.com/office/powerpoint/2010/main" val="2110956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3" name="Rectangle 42">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95CC4B3-2B0E-974C-8EED-2B1266680955}"/>
              </a:ext>
            </a:extLst>
          </p:cNvPr>
          <p:cNvSpPr>
            <a:spLocks noGrp="1"/>
          </p:cNvSpPr>
          <p:nvPr>
            <p:ph type="title"/>
          </p:nvPr>
        </p:nvSpPr>
        <p:spPr>
          <a:xfrm>
            <a:off x="521551" y="2792100"/>
            <a:ext cx="3778870" cy="803039"/>
          </a:xfrm>
        </p:spPr>
        <p:txBody>
          <a:bodyPr vert="horz" lIns="91440" tIns="45720" rIns="91440" bIns="45720" rtlCol="0" anchor="b">
            <a:normAutofit/>
          </a:bodyPr>
          <a:lstStyle/>
          <a:p>
            <a:r>
              <a:rPr lang="en-US" sz="4000" dirty="0">
                <a:solidFill>
                  <a:srgbClr val="FEFFFF"/>
                </a:solidFill>
              </a:rPr>
              <a:t>Values </a:t>
            </a:r>
          </a:p>
        </p:txBody>
      </p:sp>
      <p:sp>
        <p:nvSpPr>
          <p:cNvPr id="47"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444B95CB-834A-C74D-BB8E-389E67FE0A49}"/>
              </a:ext>
            </a:extLst>
          </p:cNvPr>
          <p:cNvPicPr>
            <a:picLocks noChangeAspect="1"/>
          </p:cNvPicPr>
          <p:nvPr/>
        </p:nvPicPr>
        <p:blipFill>
          <a:blip r:embed="rId2"/>
          <a:stretch>
            <a:fillRect/>
          </a:stretch>
        </p:blipFill>
        <p:spPr>
          <a:xfrm>
            <a:off x="5027848" y="2360900"/>
            <a:ext cx="6791889" cy="2258302"/>
          </a:xfrm>
          <a:prstGeom prst="rect">
            <a:avLst/>
          </a:prstGeom>
        </p:spPr>
      </p:pic>
      <p:sp>
        <p:nvSpPr>
          <p:cNvPr id="8" name="Rectangle 7">
            <a:extLst>
              <a:ext uri="{FF2B5EF4-FFF2-40B4-BE49-F238E27FC236}">
                <a16:creationId xmlns:a16="http://schemas.microsoft.com/office/drawing/2014/main" id="{A0A7DBFB-E508-4649-9AF3-88B31E1B47A4}"/>
              </a:ext>
            </a:extLst>
          </p:cNvPr>
          <p:cNvSpPr/>
          <p:nvPr/>
        </p:nvSpPr>
        <p:spPr>
          <a:xfrm>
            <a:off x="10054301" y="5304565"/>
            <a:ext cx="1616148"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(Schools, 2016)</a:t>
            </a:r>
          </a:p>
        </p:txBody>
      </p:sp>
    </p:spTree>
    <p:extLst>
      <p:ext uri="{BB962C8B-B14F-4D97-AF65-F5344CB8AC3E}">
        <p14:creationId xmlns:p14="http://schemas.microsoft.com/office/powerpoint/2010/main" val="677856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009521-ADA0-8D43-B642-B469F843B600}"/>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Working together </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1F037EA5-3A2E-D949-8F69-5B6CEC98903E}"/>
              </a:ext>
            </a:extLst>
          </p:cNvPr>
          <p:cNvPicPr>
            <a:picLocks noChangeAspect="1"/>
          </p:cNvPicPr>
          <p:nvPr/>
        </p:nvPicPr>
        <p:blipFill>
          <a:blip r:embed="rId2"/>
          <a:stretch>
            <a:fillRect/>
          </a:stretch>
        </p:blipFill>
        <p:spPr>
          <a:xfrm>
            <a:off x="5009733" y="1519621"/>
            <a:ext cx="6812267" cy="3099581"/>
          </a:xfrm>
          <a:prstGeom prst="rect">
            <a:avLst/>
          </a:prstGeom>
        </p:spPr>
      </p:pic>
      <p:sp>
        <p:nvSpPr>
          <p:cNvPr id="5" name="Rectangle 4">
            <a:extLst>
              <a:ext uri="{FF2B5EF4-FFF2-40B4-BE49-F238E27FC236}">
                <a16:creationId xmlns:a16="http://schemas.microsoft.com/office/drawing/2014/main" id="{0A05B362-054D-1848-BA7E-5E70F068138D}"/>
              </a:ext>
            </a:extLst>
          </p:cNvPr>
          <p:cNvSpPr/>
          <p:nvPr/>
        </p:nvSpPr>
        <p:spPr>
          <a:xfrm>
            <a:off x="9078336" y="5621937"/>
            <a:ext cx="1898340"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(Fellowship, 2020)</a:t>
            </a:r>
          </a:p>
        </p:txBody>
      </p:sp>
    </p:spTree>
    <p:extLst>
      <p:ext uri="{BB962C8B-B14F-4D97-AF65-F5344CB8AC3E}">
        <p14:creationId xmlns:p14="http://schemas.microsoft.com/office/powerpoint/2010/main" val="345608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2" name="Rectangle 41">
            <a:extLst>
              <a:ext uri="{FF2B5EF4-FFF2-40B4-BE49-F238E27FC236}">
                <a16:creationId xmlns:a16="http://schemas.microsoft.com/office/drawing/2014/main" id="{FC59DA47-0B3E-4C84-B322-4D0AB409F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6F7C0CF3-8632-43CE-B87A-053125D41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B6FB329-779E-DA43-8863-D7657BBFA113}"/>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New Systems for Wales Education </a:t>
            </a:r>
          </a:p>
        </p:txBody>
      </p:sp>
      <p:sp>
        <p:nvSpPr>
          <p:cNvPr id="46" name="Freeform 5">
            <a:extLst>
              <a:ext uri="{FF2B5EF4-FFF2-40B4-BE49-F238E27FC236}">
                <a16:creationId xmlns:a16="http://schemas.microsoft.com/office/drawing/2014/main" id="{1E280319-321A-4944-A828-08032D4E9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3CF7AC9E-BC8A-874D-8514-38241E712E60}"/>
              </a:ext>
            </a:extLst>
          </p:cNvPr>
          <p:cNvPicPr>
            <a:picLocks noChangeAspect="1"/>
          </p:cNvPicPr>
          <p:nvPr/>
        </p:nvPicPr>
        <p:blipFill>
          <a:blip r:embed="rId2"/>
          <a:stretch>
            <a:fillRect/>
          </a:stretch>
        </p:blipFill>
        <p:spPr>
          <a:xfrm>
            <a:off x="7827051" y="3462608"/>
            <a:ext cx="3920874" cy="2940656"/>
          </a:xfrm>
          <a:prstGeom prst="rect">
            <a:avLst/>
          </a:prstGeom>
        </p:spPr>
      </p:pic>
      <p:pic>
        <p:nvPicPr>
          <p:cNvPr id="4" name="Picture 3">
            <a:extLst>
              <a:ext uri="{FF2B5EF4-FFF2-40B4-BE49-F238E27FC236}">
                <a16:creationId xmlns:a16="http://schemas.microsoft.com/office/drawing/2014/main" id="{D2CA6433-6C34-A04A-82C7-EFB2DB7E4454}"/>
              </a:ext>
            </a:extLst>
          </p:cNvPr>
          <p:cNvPicPr>
            <a:picLocks noChangeAspect="1"/>
          </p:cNvPicPr>
          <p:nvPr/>
        </p:nvPicPr>
        <p:blipFill>
          <a:blip r:embed="rId3"/>
          <a:stretch>
            <a:fillRect/>
          </a:stretch>
        </p:blipFill>
        <p:spPr>
          <a:xfrm>
            <a:off x="5677478" y="342625"/>
            <a:ext cx="4299146" cy="2669996"/>
          </a:xfrm>
          <a:prstGeom prst="rect">
            <a:avLst/>
          </a:prstGeom>
        </p:spPr>
      </p:pic>
      <p:sp>
        <p:nvSpPr>
          <p:cNvPr id="7" name="Rectangle 6">
            <a:extLst>
              <a:ext uri="{FF2B5EF4-FFF2-40B4-BE49-F238E27FC236}">
                <a16:creationId xmlns:a16="http://schemas.microsoft.com/office/drawing/2014/main" id="{949932F8-B7EB-B94B-9A1D-EFA781068FF1}"/>
              </a:ext>
            </a:extLst>
          </p:cNvPr>
          <p:cNvSpPr/>
          <p:nvPr/>
        </p:nvSpPr>
        <p:spPr>
          <a:xfrm>
            <a:off x="8581498" y="3088528"/>
            <a:ext cx="1395126"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(Press, 2018)</a:t>
            </a:r>
          </a:p>
        </p:txBody>
      </p:sp>
      <p:sp>
        <p:nvSpPr>
          <p:cNvPr id="8" name="Rectangle 7">
            <a:extLst>
              <a:ext uri="{FF2B5EF4-FFF2-40B4-BE49-F238E27FC236}">
                <a16:creationId xmlns:a16="http://schemas.microsoft.com/office/drawing/2014/main" id="{0C3AE582-664A-E64B-AF24-A8654291B800}"/>
              </a:ext>
            </a:extLst>
          </p:cNvPr>
          <p:cNvSpPr/>
          <p:nvPr/>
        </p:nvSpPr>
        <p:spPr>
          <a:xfrm>
            <a:off x="10221545" y="6426595"/>
            <a:ext cx="1526380"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(School, 2020)</a:t>
            </a:r>
          </a:p>
        </p:txBody>
      </p:sp>
    </p:spTree>
    <p:extLst>
      <p:ext uri="{BB962C8B-B14F-4D97-AF65-F5344CB8AC3E}">
        <p14:creationId xmlns:p14="http://schemas.microsoft.com/office/powerpoint/2010/main" val="507816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BEB7-0C77-3B4C-BB56-5DFE2DC55D27}"/>
              </a:ext>
            </a:extLst>
          </p:cNvPr>
          <p:cNvSpPr>
            <a:spLocks noGrp="1"/>
          </p:cNvSpPr>
          <p:nvPr>
            <p:ph type="title"/>
          </p:nvPr>
        </p:nvSpPr>
        <p:spPr/>
        <p:txBody>
          <a:bodyPr/>
          <a:lstStyle/>
          <a:p>
            <a:r>
              <a:rPr lang="en-GB" dirty="0"/>
              <a:t>Reference List </a:t>
            </a:r>
          </a:p>
        </p:txBody>
      </p:sp>
      <p:sp>
        <p:nvSpPr>
          <p:cNvPr id="4" name="Rectangle 1">
            <a:extLst>
              <a:ext uri="{FF2B5EF4-FFF2-40B4-BE49-F238E27FC236}">
                <a16:creationId xmlns:a16="http://schemas.microsoft.com/office/drawing/2014/main" id="{6C6BAB47-9B1B-D04A-AD1B-AF2D8B3FF884}"/>
              </a:ext>
            </a:extLst>
          </p:cNvPr>
          <p:cNvSpPr>
            <a:spLocks noChangeArrowheads="1"/>
          </p:cNvSpPr>
          <p:nvPr/>
        </p:nvSpPr>
        <p:spPr bwMode="auto">
          <a:xfrm>
            <a:off x="2776654" y="1122059"/>
            <a:ext cx="9240030" cy="5416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304704"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Aubrey, C., 2000. </a:t>
            </a:r>
            <a:r>
              <a:rPr kumimoji="0" lang="en-US" altLang="en-US" sz="1400" b="1" i="1"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Early Childhood Educational Research. </a:t>
            </a:r>
            <a:r>
              <a:rPr kumimoji="0" lang="en-US" altLang="en-US" sz="1400" b="1"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London: Routledge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Donaldson, 2015.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Successful Futures.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gov.wales</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/sites/default/files/publications/2018-03/succesful-futures-a-summary-of-professor-graham-donaldsons-report.pdf</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Fellowship, R., 2020.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Working Together.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richmondfellowship.org.uk</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/join-in/service-user-involvement/working-together-logo/</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Gardner, H.,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Multiple Intelligences Theory.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www.pinterest.com.au</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/pin/40884309102154858</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 W.,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ALN Code of Practice.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gov.wales</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/sites/default/files/publications/2018-09/additional-learning-needs-aln-transformation-programme-v2.pdf</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Jungle, S. N.,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Special Educational Needs Reforms.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www.specialneedsjungle.com</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/special-educational-needs-reforms-in-wales-all-change-for-</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aln</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McLeod, S., 2020.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Maslow.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www.simplypsychology.org</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maslow.html</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Moss, G., 1996.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Effective Management of Special Needs.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Birmingham : The Questions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Press, O. U.,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Curriculum Change.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educationblog.oup.com</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/primary/4-things-you-need-to-do-to-prepare-for-curriculum-change-in-wales</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3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School, S.,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Job Description.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cardiffsteiner.org.uk</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/we-content/uploads/2019/04/</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ALNCo</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-job-description-person-</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spec.pdf</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 May 2020].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8380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F7F1F-9B3A-BA49-874D-DE6B1B1BC197}"/>
              </a:ext>
            </a:extLst>
          </p:cNvPr>
          <p:cNvSpPr>
            <a:spLocks noGrp="1"/>
          </p:cNvSpPr>
          <p:nvPr>
            <p:ph type="title"/>
          </p:nvPr>
        </p:nvSpPr>
        <p:spPr/>
        <p:txBody>
          <a:bodyPr/>
          <a:lstStyle/>
          <a:p>
            <a:r>
              <a:rPr lang="en-GB" dirty="0"/>
              <a:t>Reference List</a:t>
            </a:r>
          </a:p>
        </p:txBody>
      </p:sp>
      <p:sp>
        <p:nvSpPr>
          <p:cNvPr id="4" name="Rectangle 3">
            <a:extLst>
              <a:ext uri="{FF2B5EF4-FFF2-40B4-BE49-F238E27FC236}">
                <a16:creationId xmlns:a16="http://schemas.microsoft.com/office/drawing/2014/main" id="{B0EF9BB5-B558-7D4B-8C23-1E17AAD769B8}"/>
              </a:ext>
            </a:extLst>
          </p:cNvPr>
          <p:cNvSpPr/>
          <p:nvPr/>
        </p:nvSpPr>
        <p:spPr>
          <a:xfrm>
            <a:off x="2592925" y="1960756"/>
            <a:ext cx="9508273" cy="4524315"/>
          </a:xfrm>
          <a:prstGeom prst="rect">
            <a:avLst/>
          </a:prstGeom>
        </p:spPr>
        <p:txBody>
          <a:bodyPr wrap="square">
            <a:spAutoFit/>
          </a:bodyPr>
          <a:lstStyle/>
          <a:p>
            <a:pPr lvl="0" defTabSz="91440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Schools, E., 2016. </a:t>
            </a:r>
            <a:r>
              <a:rPr lang="en-US" altLang="en-US" i="1" dirty="0">
                <a:latin typeface="Calibri" panose="020F0502020204030204" pitchFamily="34" charset="0"/>
                <a:ea typeface="Calibri" panose="020F0502020204030204" pitchFamily="34" charset="0"/>
                <a:cs typeface="Times New Roman" panose="02020603050405020304" pitchFamily="18" charset="0"/>
              </a:rPr>
              <a:t>Principles and Core Values.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u="sng" dirty="0" err="1">
                <a:latin typeface="Calibri" panose="020F0502020204030204" pitchFamily="34" charset="0"/>
                <a:ea typeface="Calibri" panose="020F0502020204030204" pitchFamily="34" charset="0"/>
                <a:cs typeface="Times New Roman" panose="02020603050405020304" pitchFamily="18" charset="0"/>
              </a:rPr>
              <a:t>www.endeavorschools.com</a:t>
            </a:r>
            <a:r>
              <a:rPr lang="en-US" altLang="en-US" u="sng" dirty="0">
                <a:latin typeface="Calibri" panose="020F0502020204030204" pitchFamily="34" charset="0"/>
                <a:ea typeface="Calibri" panose="020F0502020204030204" pitchFamily="34" charset="0"/>
                <a:cs typeface="Times New Roman" panose="02020603050405020304" pitchFamily="18" charset="0"/>
              </a:rPr>
              <a:t>/philosophy-principles/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4 May 2020].</a:t>
            </a:r>
            <a:endParaRPr lang="en-US" altLang="en-US" sz="1200" dirty="0"/>
          </a:p>
          <a:p>
            <a:pPr lvl="0" defTabSz="91440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School, Y. G. D. P., 2020. </a:t>
            </a:r>
            <a:r>
              <a:rPr lang="en-US" altLang="en-US" i="1" dirty="0">
                <a:latin typeface="Calibri" panose="020F0502020204030204" pitchFamily="34" charset="0"/>
                <a:ea typeface="Calibri" panose="020F0502020204030204" pitchFamily="34" charset="0"/>
                <a:cs typeface="Times New Roman" panose="02020603050405020304" pitchFamily="18" charset="0"/>
              </a:rPr>
              <a:t>Additional Learning Needs.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u="sng" dirty="0" err="1">
                <a:latin typeface="Calibri" panose="020F0502020204030204" pitchFamily="34" charset="0"/>
                <a:ea typeface="Calibri" panose="020F0502020204030204" pitchFamily="34" charset="0"/>
                <a:cs typeface="Times New Roman" panose="02020603050405020304" pitchFamily="18" charset="0"/>
              </a:rPr>
              <a:t>www.dolauprimary.org.uk</a:t>
            </a:r>
            <a:r>
              <a:rPr lang="en-US" altLang="en-US" u="sng" dirty="0">
                <a:latin typeface="Calibri" panose="020F0502020204030204" pitchFamily="34" charset="0"/>
                <a:ea typeface="Calibri" panose="020F0502020204030204" pitchFamily="34" charset="0"/>
                <a:cs typeface="Times New Roman" panose="02020603050405020304" pitchFamily="18" charset="0"/>
              </a:rPr>
              <a:t>/pupils/additional-learning-needs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 May 2020].</a:t>
            </a:r>
            <a:endParaRPr lang="en-US" altLang="en-US" sz="1200" dirty="0"/>
          </a:p>
          <a:p>
            <a:pPr lvl="0" defTabSz="91440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Skinner, B., 2015. </a:t>
            </a:r>
            <a:r>
              <a:rPr lang="en-US" altLang="en-US" i="1" dirty="0">
                <a:latin typeface="Calibri" panose="020F0502020204030204" pitchFamily="34" charset="0"/>
                <a:ea typeface="Calibri" panose="020F0502020204030204" pitchFamily="34" charset="0"/>
                <a:cs typeface="Times New Roman" panose="02020603050405020304" pitchFamily="18" charset="0"/>
              </a:rPr>
              <a:t>Operant Conditioning.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u="sng" dirty="0" err="1">
                <a:latin typeface="Calibri" panose="020F0502020204030204" pitchFamily="34" charset="0"/>
                <a:ea typeface="Calibri" panose="020F0502020204030204" pitchFamily="34" charset="0"/>
                <a:cs typeface="Times New Roman" panose="02020603050405020304" pitchFamily="18" charset="0"/>
              </a:rPr>
              <a:t>www.slideshare.net</a:t>
            </a:r>
            <a:r>
              <a:rPr lang="en-US" altLang="en-US" u="sng" dirty="0">
                <a:latin typeface="Calibri" panose="020F0502020204030204" pitchFamily="34" charset="0"/>
                <a:ea typeface="Calibri" panose="020F0502020204030204" pitchFamily="34" charset="0"/>
                <a:cs typeface="Times New Roman" panose="02020603050405020304" pitchFamily="18" charset="0"/>
              </a:rPr>
              <a:t>/razaq786/skinner-learning-theory</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 May 2020].</a:t>
            </a:r>
            <a:endParaRPr lang="en-US" altLang="en-US" sz="1200" dirty="0"/>
          </a:p>
          <a:p>
            <a:pPr lvl="0" defTabSz="91440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Theory, S. D., n.d. </a:t>
            </a:r>
            <a:r>
              <a:rPr lang="en-US" altLang="en-US" i="1" dirty="0">
                <a:latin typeface="Calibri" panose="020F0502020204030204" pitchFamily="34" charset="0"/>
                <a:ea typeface="Calibri" panose="020F0502020204030204" pitchFamily="34" charset="0"/>
                <a:cs typeface="Times New Roman" panose="02020603050405020304" pitchFamily="18" charset="0"/>
              </a:rPr>
              <a:t>Vygotsky.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u="sng" dirty="0" err="1">
                <a:latin typeface="Calibri" panose="020F0502020204030204" pitchFamily="34" charset="0"/>
                <a:ea typeface="Calibri" panose="020F0502020204030204" pitchFamily="34" charset="0"/>
                <a:cs typeface="Times New Roman" panose="02020603050405020304" pitchFamily="18" charset="0"/>
              </a:rPr>
              <a:t>sites.google.com</a:t>
            </a:r>
            <a:r>
              <a:rPr lang="en-US" altLang="en-US" u="sng" dirty="0">
                <a:latin typeface="Calibri" panose="020F0502020204030204" pitchFamily="34" charset="0"/>
                <a:ea typeface="Calibri" panose="020F0502020204030204" pitchFamily="34" charset="0"/>
                <a:cs typeface="Times New Roman" panose="02020603050405020304" pitchFamily="18" charset="0"/>
              </a:rPr>
              <a:t>/site/qim501eiddmockingjay/announcements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4 May 2020].</a:t>
            </a:r>
            <a:endParaRPr lang="en-US" altLang="en-US" sz="1200" dirty="0"/>
          </a:p>
          <a:p>
            <a:pPr lvl="0" defTabSz="91440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Williams , K., 2019. </a:t>
            </a:r>
            <a:r>
              <a:rPr lang="en-US" altLang="en-US" i="1" dirty="0">
                <a:latin typeface="Calibri" panose="020F0502020204030204" pitchFamily="34" charset="0"/>
                <a:ea typeface="Calibri" panose="020F0502020204030204" pitchFamily="34" charset="0"/>
                <a:cs typeface="Times New Roman" panose="02020603050405020304" pitchFamily="18" charset="0"/>
              </a:rPr>
              <a:t>The additional learning needs coordinator regulations 2019.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u="sng" dirty="0" err="1">
                <a:latin typeface="Calibri" panose="020F0502020204030204" pitchFamily="34" charset="0"/>
                <a:ea typeface="Calibri" panose="020F0502020204030204" pitchFamily="34" charset="0"/>
                <a:cs typeface="Times New Roman" panose="02020603050405020304" pitchFamily="18" charset="0"/>
              </a:rPr>
              <a:t>gov.wales</a:t>
            </a:r>
            <a:r>
              <a:rPr lang="en-US" altLang="en-US" u="sng" dirty="0">
                <a:latin typeface="Calibri" panose="020F0502020204030204" pitchFamily="34" charset="0"/>
                <a:ea typeface="Calibri" panose="020F0502020204030204" pitchFamily="34" charset="0"/>
                <a:cs typeface="Times New Roman" panose="02020603050405020304" pitchFamily="18" charset="0"/>
              </a:rPr>
              <a:t>/sites/default/files/consultations/2018-12/draft-additonal-learning-needs-co-ordinator-wales-regulations-2019.pdf</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5 May 2020].</a:t>
            </a:r>
            <a:endParaRPr lang="en-US" altLang="en-US" sz="1200" dirty="0"/>
          </a:p>
        </p:txBody>
      </p:sp>
    </p:spTree>
    <p:extLst>
      <p:ext uri="{BB962C8B-B14F-4D97-AF65-F5344CB8AC3E}">
        <p14:creationId xmlns:p14="http://schemas.microsoft.com/office/powerpoint/2010/main" val="36542983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94</TotalTime>
  <Words>257</Words>
  <Application>Microsoft Macintosh PowerPoint</Application>
  <PresentationFormat>Widescreen</PresentationFormat>
  <Paragraphs>48</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Century Gothic</vt:lpstr>
      <vt:lpstr>Wingdings</vt:lpstr>
      <vt:lpstr>Wingdings 3</vt:lpstr>
      <vt:lpstr>Wisp</vt:lpstr>
      <vt:lpstr>ECGE6001: Employability and Future Pathways </vt:lpstr>
      <vt:lpstr>Working with Additional Learning Needs (ALN) to become a coordinator </vt:lpstr>
      <vt:lpstr>ALNCo Job Description/Role </vt:lpstr>
      <vt:lpstr>An ALNCo needs to have background knowledge of educational theorists</vt:lpstr>
      <vt:lpstr>Howard Gardner’s Multiple Intelligences Theory</vt:lpstr>
      <vt:lpstr>Skinner’s Theory of Operant Conditioning </vt:lpstr>
      <vt:lpstr>Maslow’s Hierarchy of Needs </vt:lpstr>
      <vt:lpstr>Organisation </vt:lpstr>
      <vt:lpstr>Values </vt:lpstr>
      <vt:lpstr>Working together </vt:lpstr>
      <vt:lpstr>New Systems for Wales Education </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 Employability and Future Pathways </dc:title>
  <dc:creator>Natasha Wallace</dc:creator>
  <cp:lastModifiedBy>Natasha Wallace</cp:lastModifiedBy>
  <cp:revision>3</cp:revision>
  <dcterms:created xsi:type="dcterms:W3CDTF">2020-05-10T18:11:18Z</dcterms:created>
  <dcterms:modified xsi:type="dcterms:W3CDTF">2020-05-10T19:46:00Z</dcterms:modified>
</cp:coreProperties>
</file>