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1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2.xml" ContentType="application/vnd.openxmlformats-officedocument.presentationml.notesSlid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7"/>
  </p:notesMasterIdLst>
  <p:sldIdLst>
    <p:sldId id="256" r:id="rId2"/>
    <p:sldId id="519" r:id="rId3"/>
    <p:sldId id="454" r:id="rId4"/>
    <p:sldId id="495" r:id="rId5"/>
    <p:sldId id="512" r:id="rId6"/>
    <p:sldId id="513" r:id="rId7"/>
    <p:sldId id="514" r:id="rId8"/>
    <p:sldId id="515" r:id="rId9"/>
    <p:sldId id="520" r:id="rId10"/>
    <p:sldId id="516" r:id="rId11"/>
    <p:sldId id="491" r:id="rId12"/>
    <p:sldId id="517" r:id="rId13"/>
    <p:sldId id="498" r:id="rId14"/>
    <p:sldId id="511" r:id="rId15"/>
    <p:sldId id="51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79" d="100"/>
          <a:sy n="79" d="100"/>
        </p:scale>
        <p:origin x="1598" y="-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76435" indent="-298629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94517" indent="-238904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72324" indent="-238904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150130" indent="-238904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627937" indent="-2389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105743" indent="-2389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83550" indent="-2389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61356" indent="-2389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8BB37F8-1F39-4838-A84C-FACA9B9193FD}" type="slidenum">
              <a:rPr lang="en-GB" altLang="en-US" smtClean="0"/>
              <a:pPr eaLnBrk="1" hangingPunct="1"/>
              <a:t>11</a:t>
            </a:fld>
            <a:endParaRPr lang="en-GB" altLang="en-US" dirty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 Unicode MS" pitchFamily="34" charset="-128"/>
              </a:defRPr>
            </a:lvl1pPr>
            <a:lvl2pPr marL="747334" indent="-287436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 Unicode MS" pitchFamily="34" charset="-128"/>
              </a:defRPr>
            </a:lvl2pPr>
            <a:lvl3pPr marL="1149744" indent="-22994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 Unicode MS" pitchFamily="34" charset="-128"/>
              </a:defRPr>
            </a:lvl3pPr>
            <a:lvl4pPr marL="1609642" indent="-22994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 Unicode MS" pitchFamily="34" charset="-128"/>
              </a:defRPr>
            </a:lvl4pPr>
            <a:lvl5pPr marL="2069539" indent="-229949" eaLnBrk="0" hangingPunct="0">
              <a:spcBef>
                <a:spcPct val="30000"/>
              </a:spcBef>
              <a:defRPr sz="1300">
                <a:solidFill>
                  <a:schemeClr val="tx1"/>
                </a:solidFill>
                <a:latin typeface="Arial Unicode MS" pitchFamily="34" charset="-128"/>
              </a:defRPr>
            </a:lvl5pPr>
            <a:lvl6pPr marL="2529437" indent="-22994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 Unicode MS" pitchFamily="34" charset="-128"/>
              </a:defRPr>
            </a:lvl6pPr>
            <a:lvl7pPr marL="2989335" indent="-22994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 Unicode MS" pitchFamily="34" charset="-128"/>
              </a:defRPr>
            </a:lvl7pPr>
            <a:lvl8pPr marL="3449232" indent="-22994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 Unicode MS" pitchFamily="34" charset="-128"/>
              </a:defRPr>
            </a:lvl8pPr>
            <a:lvl9pPr marL="3909130" indent="-229949" eaLnBrk="0" fontAlgn="base" hangingPunct="0">
              <a:spcBef>
                <a:spcPct val="30000"/>
              </a:spcBef>
              <a:spcAft>
                <a:spcPct val="0"/>
              </a:spcAft>
              <a:defRPr sz="13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122544D-9446-482A-9D5F-E045DCA80FE5}" type="slidenum">
              <a:rPr lang="en-GB" altLang="en-US" smtClean="0"/>
              <a:pPr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Economics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 history of the world economy</a:t>
            </a:r>
          </a:p>
          <a:p>
            <a:r>
              <a:rPr lang="en-GB" dirty="0">
                <a:solidFill>
                  <a:schemeClr val="bg1"/>
                </a:solidFill>
              </a:rPr>
              <a:t>1944 - 2023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BB0728-7E4A-4D78-A5B1-27D3BD07A53F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7992888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88477695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12954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600" dirty="0"/>
              <a:t>A brief history of the world economy 1945 to the present day -1</a:t>
            </a:r>
            <a:endParaRPr lang="en-US" sz="3600" b="1" dirty="0">
              <a:latin typeface="Algerian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30996"/>
            <a:ext cx="9144000" cy="4330252"/>
          </a:xfrm>
          <a:solidFill>
            <a:schemeClr val="tx2"/>
          </a:solidFill>
        </p:spPr>
        <p:txBody>
          <a:bodyPr numCol="1"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000" b="1" dirty="0">
                <a:latin typeface="+mj-lt"/>
              </a:rPr>
              <a:t> </a:t>
            </a: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Following World War 2, there was widespread, global devastation, particularly in Europe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United States, the only real beneficiary of the conflict, became world hegemon –  effectively,  becoming the world’s economic policeman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Iron Curtain, rebuilding of Europe, and the demise of colonial power.</a:t>
            </a:r>
          </a:p>
          <a:p>
            <a:pPr eaLnBrk="1" hangingPunct="1">
              <a:lnSpc>
                <a:spcPct val="90000"/>
              </a:lnSpc>
            </a:pP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  <p:custDataLst>
      <p:tags r:id="rId1"/>
    </p:custDataLst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61898"/>
            <a:ext cx="9144000" cy="5559577"/>
          </a:xfrm>
          <a:solidFill>
            <a:schemeClr val="tx2"/>
          </a:solidFill>
        </p:spPr>
        <p:txBody>
          <a:bodyPr>
            <a:normAutofit fontScale="85000" lnSpcReduction="20000"/>
          </a:bodyPr>
          <a:lstStyle/>
          <a:p>
            <a:pPr marL="0" lvl="0" indent="0">
              <a:spcAft>
                <a:spcPts val="0"/>
              </a:spcAft>
              <a:buNone/>
            </a:pPr>
            <a:endParaRPr lang="en-US" b="1" u="sng" dirty="0">
              <a:latin typeface="Tahoma"/>
              <a:ea typeface="Tahoma"/>
              <a:cs typeface="Tahoma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Bretton-Woods, Keynesian national economic  policy, and the Golden Era: 1945 – 1970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1970-1979: Vietnam, oil shocks, inflation, and recession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1979 to the present day: ideological shift from Keynes’ government involvement to the neoliberalism of Thatcher and Reagan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 return to faith in the market mechanism, and the rise of the oligopolies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2001 The Peoples Republic of China (PRC) joins the World Trade Organisation (WTO)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2007-2008 Financial crisis</a:t>
            </a:r>
          </a:p>
          <a:p>
            <a:pPr>
              <a:spcAft>
                <a:spcPts val="0"/>
              </a:spcAft>
            </a:pPr>
            <a:endParaRPr lang="en-GB" dirty="0">
              <a:effectLst/>
              <a:latin typeface="Tahoma"/>
              <a:ea typeface="Times New Roman"/>
              <a:cs typeface="Times New Roman"/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9770"/>
            <a:ext cx="9144000" cy="115212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600" dirty="0"/>
              <a:t>A brief history of the world economy 1945 to the present day - 2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5250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864" y="-48452"/>
            <a:ext cx="9150863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94548"/>
            <a:ext cx="9143999" cy="4638708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However, although neoliberalism has been with us for over 30 years now, the political developments of 2016 to 2017 and again now, in 2024, have seen a transatlantic nationalist fervour</a:t>
            </a:r>
          </a:p>
          <a:p>
            <a:pPr marL="0" indent="0"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 the United Kingdom (UK), the conservative party, perpetually divided over the European Union EU, and on the eve of a general election in 2015, decided to offer the British public a referendum on whether to stay a member of the EU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9759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68" y="78497"/>
            <a:ext cx="9117332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117332" cy="460851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UK electorate voted to leave, largely on an joint immigration and sovereignty (nationalist) ticket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nationalist sentiment was mirrored in Europe - notably France, The Netherlands, and Austria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 the 2016 United States (US) presidential election campaign, the nationalist fervour was promoted by Donald Trump’s ‘Make America Great Again’ rhetoric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His opponent, Hilary Clinton was seen by many as the face of the establishment that Trump was attacking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19877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34" y="25332"/>
            <a:ext cx="9154077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3564" y="1168332"/>
            <a:ext cx="9151130" cy="4636932"/>
          </a:xfrm>
          <a:solidFill>
            <a:schemeClr val="tx2"/>
          </a:solidFill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conservatives remained in power in the UK, Trump was elected US president, but Europe generally resisted the wave of nationalism, and the right-wing parties from France, The Netherlands and Austria were all defeated, although now are vocal again</a:t>
            </a:r>
          </a:p>
          <a:p>
            <a:pPr marL="0" indent="0"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As at the current time, autumn 2017, the US turned its back on a number of neoliberal principles, and especially those concerning fee trade, free movement of people, and laissez-faire approach by government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3738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104360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5496" y="1043608"/>
            <a:ext cx="9144000" cy="4689648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However, Trump (somewhat paradoxically) appeared to retain neoliberal beliefs with regard to social welfare and the  freedom of business from regulation</a:t>
            </a:r>
          </a:p>
          <a:p>
            <a:pPr marL="0" indent="0"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 the UK, the government found itself in a confusing position – with strong neoliberal rhetoric about leaving the EU and free movement of goods (trade), while retaining visible, negative attitudes towards the free movement of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8404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104360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5496" y="1043608"/>
            <a:ext cx="9144000" cy="4689648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Trump was defeated in the 2020 US presidential election, and his successor, Joe Biden slowly began  to reformulate liberal policies</a:t>
            </a:r>
          </a:p>
          <a:p>
            <a:pPr marL="0" indent="0"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 the UK, a general election has been called for July 2024, while Europe again sees the rise of right-wing politics in France, Germany, Austria, and the Netherlands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722647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5332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altLang="en-US" sz="3600" dirty="0"/>
              <a:t>A brief history of the world economy 1945 to the present day - 7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68332"/>
            <a:ext cx="9144000" cy="4492916"/>
          </a:xfrm>
          <a:solidFill>
            <a:schemeClr val="tx2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we are now seeing is the playing out of what has been historically termed in global political economy (GPE) the Neo-Neo debate – neoliberalism versus neorealism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Let us first of all summarise the basic features both neoliberalism and neorealism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9860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05273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GB" altLang="en-US" sz="3600" dirty="0"/>
            </a:br>
            <a:r>
              <a:rPr lang="en-GB" altLang="en-US" sz="3600" dirty="0"/>
              <a:t>Features of neoliberalism-1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052736"/>
            <a:ext cx="9144000" cy="4608512"/>
          </a:xfrm>
          <a:solidFill>
            <a:schemeClr val="tx2"/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pursuit of economic prosperity through free markets – the most effective allocators of resources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Support for inequality as an incentive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Opposition to state social and economic intervention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Freeing individuals and businesses from state control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need to balance the public budget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Priority of inflation control over unemployment reduction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need to curb trade union power</a:t>
            </a:r>
          </a:p>
          <a:p>
            <a:pPr>
              <a:defRPr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belief that inflation is caused by money supply and government borrowing</a:t>
            </a:r>
          </a:p>
          <a:p>
            <a:pPr eaLnBrk="1" hangingPunct="1">
              <a:defRPr/>
            </a:pPr>
            <a:endParaRPr lang="en-GB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38107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999"/>
            <a:ext cx="9144000" cy="73846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altLang="en-US" sz="3600" dirty="0"/>
            </a:br>
            <a:r>
              <a:rPr lang="en-GB" altLang="en-US" sz="3600" dirty="0"/>
              <a:t>Features of neoliberalism-2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36462"/>
            <a:ext cx="9144000" cy="4924786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Internationally underpinned by free trade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Social welfare, health, and education should be funded privately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Laisse-faire position of national governments, because state intervention slows growth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Adopted by most countries since the 1980s – most noticeably by the Peoples Republic of China (PRC) in 2001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423995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Rectangle 4"/>
          <p:cNvSpPr>
            <a:spLocks noGrp="1" noChangeArrowheads="1"/>
          </p:cNvSpPr>
          <p:nvPr>
            <p:ph type="title"/>
          </p:nvPr>
        </p:nvSpPr>
        <p:spPr>
          <a:xfrm>
            <a:off x="1" y="22225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altLang="en-US" sz="3600" dirty="0"/>
              <a:t>Global economic liberalisation</a:t>
            </a:r>
            <a:r>
              <a:rPr lang="en-GB" altLang="en-US" sz="4000" dirty="0"/>
              <a:t>.</a:t>
            </a:r>
            <a:endParaRPr lang="en-US" altLang="en-US" sz="4000" dirty="0"/>
          </a:p>
        </p:txBody>
      </p:sp>
      <p:sp>
        <p:nvSpPr>
          <p:cNvPr id="71733" name="AutoShape 53"/>
          <p:cNvSpPr>
            <a:spLocks noChangeArrowheads="1"/>
          </p:cNvSpPr>
          <p:nvPr/>
        </p:nvSpPr>
        <p:spPr bwMode="auto">
          <a:xfrm>
            <a:off x="1619250" y="3573463"/>
            <a:ext cx="6192838" cy="576262"/>
          </a:xfrm>
          <a:prstGeom prst="leftRightArrow">
            <a:avLst>
              <a:gd name="adj1" fmla="val 41046"/>
              <a:gd name="adj2" fmla="val 8030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 dirty="0"/>
          </a:p>
        </p:txBody>
      </p:sp>
      <p:sp>
        <p:nvSpPr>
          <p:cNvPr id="71734" name="Text Box 54"/>
          <p:cNvSpPr txBox="1">
            <a:spLocks noChangeArrowheads="1"/>
          </p:cNvSpPr>
          <p:nvPr/>
        </p:nvSpPr>
        <p:spPr bwMode="auto">
          <a:xfrm>
            <a:off x="250825" y="3357563"/>
            <a:ext cx="1368425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Totally planned, centralised economy</a:t>
            </a:r>
            <a:endParaRPr lang="en-US" altLang="en-US" sz="1800" dirty="0">
              <a:solidFill>
                <a:srgbClr val="FF0000"/>
              </a:solidFill>
            </a:endParaRPr>
          </a:p>
        </p:txBody>
      </p:sp>
      <p:sp>
        <p:nvSpPr>
          <p:cNvPr id="71735" name="Text Box 55"/>
          <p:cNvSpPr txBox="1">
            <a:spLocks noChangeArrowheads="1"/>
          </p:cNvSpPr>
          <p:nvPr/>
        </p:nvSpPr>
        <p:spPr bwMode="auto">
          <a:xfrm>
            <a:off x="7920038" y="3213100"/>
            <a:ext cx="1223962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Totally free market economy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400" dirty="0">
              <a:solidFill>
                <a:srgbClr val="FF0000"/>
              </a:solidFill>
            </a:endParaRPr>
          </a:p>
        </p:txBody>
      </p:sp>
      <p:sp>
        <p:nvSpPr>
          <p:cNvPr id="71737" name="Text Box 57"/>
          <p:cNvSpPr txBox="1">
            <a:spLocks noChangeArrowheads="1"/>
          </p:cNvSpPr>
          <p:nvPr/>
        </p:nvSpPr>
        <p:spPr bwMode="auto">
          <a:xfrm>
            <a:off x="2051050" y="2276475"/>
            <a:ext cx="72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North Korea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38" name="Text Box 58"/>
          <p:cNvSpPr txBox="1">
            <a:spLocks noChangeArrowheads="1"/>
          </p:cNvSpPr>
          <p:nvPr/>
        </p:nvSpPr>
        <p:spPr bwMode="auto">
          <a:xfrm>
            <a:off x="2555875" y="27813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Cuba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39" name="Text Box 59"/>
          <p:cNvSpPr txBox="1">
            <a:spLocks noChangeArrowheads="1"/>
          </p:cNvSpPr>
          <p:nvPr/>
        </p:nvSpPr>
        <p:spPr bwMode="auto">
          <a:xfrm>
            <a:off x="3143250" y="2428875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China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0" name="Text Box 60"/>
          <p:cNvSpPr txBox="1">
            <a:spLocks noChangeArrowheads="1"/>
          </p:cNvSpPr>
          <p:nvPr/>
        </p:nvSpPr>
        <p:spPr bwMode="auto">
          <a:xfrm>
            <a:off x="3563938" y="27813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Poland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1" name="Text Box 61"/>
          <p:cNvSpPr txBox="1">
            <a:spLocks noChangeArrowheads="1"/>
          </p:cNvSpPr>
          <p:nvPr/>
        </p:nvSpPr>
        <p:spPr bwMode="auto">
          <a:xfrm>
            <a:off x="4140200" y="23495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France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2" name="Text Box 62"/>
          <p:cNvSpPr txBox="1">
            <a:spLocks noChangeArrowheads="1"/>
          </p:cNvSpPr>
          <p:nvPr/>
        </p:nvSpPr>
        <p:spPr bwMode="auto">
          <a:xfrm>
            <a:off x="4716463" y="27813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UK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3" name="Text Box 63"/>
          <p:cNvSpPr txBox="1">
            <a:spLocks noChangeArrowheads="1"/>
          </p:cNvSpPr>
          <p:nvPr/>
        </p:nvSpPr>
        <p:spPr bwMode="auto">
          <a:xfrm>
            <a:off x="5651500" y="23495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US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4" name="Text Box 64"/>
          <p:cNvSpPr txBox="1">
            <a:spLocks noChangeArrowheads="1"/>
          </p:cNvSpPr>
          <p:nvPr/>
        </p:nvSpPr>
        <p:spPr bwMode="auto">
          <a:xfrm>
            <a:off x="6227763" y="2708275"/>
            <a:ext cx="72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Hong Kong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45" name="Line 65"/>
          <p:cNvSpPr>
            <a:spLocks noChangeShapeType="1"/>
          </p:cNvSpPr>
          <p:nvPr/>
        </p:nvSpPr>
        <p:spPr bwMode="auto">
          <a:xfrm>
            <a:off x="2411413" y="27813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46" name="Line 66"/>
          <p:cNvSpPr>
            <a:spLocks noChangeShapeType="1"/>
          </p:cNvSpPr>
          <p:nvPr/>
        </p:nvSpPr>
        <p:spPr bwMode="auto">
          <a:xfrm>
            <a:off x="2916238" y="3141663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47" name="Line 67"/>
          <p:cNvSpPr>
            <a:spLocks noChangeShapeType="1"/>
          </p:cNvSpPr>
          <p:nvPr/>
        </p:nvSpPr>
        <p:spPr bwMode="auto">
          <a:xfrm>
            <a:off x="3492500" y="27813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48" name="Line 68"/>
          <p:cNvSpPr>
            <a:spLocks noChangeShapeType="1"/>
          </p:cNvSpPr>
          <p:nvPr/>
        </p:nvSpPr>
        <p:spPr bwMode="auto">
          <a:xfrm>
            <a:off x="3924300" y="3141663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49" name="Line 69"/>
          <p:cNvSpPr>
            <a:spLocks noChangeShapeType="1"/>
          </p:cNvSpPr>
          <p:nvPr/>
        </p:nvSpPr>
        <p:spPr bwMode="auto">
          <a:xfrm>
            <a:off x="4500563" y="27813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50" name="Line 70"/>
          <p:cNvSpPr>
            <a:spLocks noChangeShapeType="1"/>
          </p:cNvSpPr>
          <p:nvPr/>
        </p:nvSpPr>
        <p:spPr bwMode="auto">
          <a:xfrm>
            <a:off x="5076825" y="3141663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51" name="Line 71"/>
          <p:cNvSpPr>
            <a:spLocks noChangeShapeType="1"/>
          </p:cNvSpPr>
          <p:nvPr/>
        </p:nvSpPr>
        <p:spPr bwMode="auto">
          <a:xfrm>
            <a:off x="6011863" y="27813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52" name="Line 72"/>
          <p:cNvSpPr>
            <a:spLocks noChangeShapeType="1"/>
          </p:cNvSpPr>
          <p:nvPr/>
        </p:nvSpPr>
        <p:spPr bwMode="auto">
          <a:xfrm>
            <a:off x="658812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53" name="Text Box 73"/>
          <p:cNvSpPr txBox="1">
            <a:spLocks noChangeArrowheads="1"/>
          </p:cNvSpPr>
          <p:nvPr/>
        </p:nvSpPr>
        <p:spPr bwMode="auto">
          <a:xfrm>
            <a:off x="2193925" y="4724400"/>
            <a:ext cx="72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North Korea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4" name="Text Box 74"/>
          <p:cNvSpPr txBox="1">
            <a:spLocks noChangeArrowheads="1"/>
          </p:cNvSpPr>
          <p:nvPr/>
        </p:nvSpPr>
        <p:spPr bwMode="auto">
          <a:xfrm>
            <a:off x="2771775" y="5229225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Cuba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5" name="Text Box 75"/>
          <p:cNvSpPr txBox="1">
            <a:spLocks noChangeArrowheads="1"/>
          </p:cNvSpPr>
          <p:nvPr/>
        </p:nvSpPr>
        <p:spPr bwMode="auto">
          <a:xfrm>
            <a:off x="4284663" y="47244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China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6" name="Text Box 76"/>
          <p:cNvSpPr txBox="1">
            <a:spLocks noChangeArrowheads="1"/>
          </p:cNvSpPr>
          <p:nvPr/>
        </p:nvSpPr>
        <p:spPr bwMode="auto">
          <a:xfrm>
            <a:off x="4787900" y="5157788"/>
            <a:ext cx="7207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Poland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7" name="Text Box 77"/>
          <p:cNvSpPr txBox="1">
            <a:spLocks noChangeArrowheads="1"/>
          </p:cNvSpPr>
          <p:nvPr/>
        </p:nvSpPr>
        <p:spPr bwMode="auto">
          <a:xfrm>
            <a:off x="5148263" y="4868863"/>
            <a:ext cx="72072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France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8" name="Text Box 78"/>
          <p:cNvSpPr txBox="1">
            <a:spLocks noChangeArrowheads="1"/>
          </p:cNvSpPr>
          <p:nvPr/>
        </p:nvSpPr>
        <p:spPr bwMode="auto">
          <a:xfrm>
            <a:off x="5795963" y="5229225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UK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59" name="Text Box 79"/>
          <p:cNvSpPr txBox="1">
            <a:spLocks noChangeArrowheads="1"/>
          </p:cNvSpPr>
          <p:nvPr/>
        </p:nvSpPr>
        <p:spPr bwMode="auto">
          <a:xfrm>
            <a:off x="6300788" y="4724400"/>
            <a:ext cx="7207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US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60" name="Text Box 80"/>
          <p:cNvSpPr txBox="1">
            <a:spLocks noChangeArrowheads="1"/>
          </p:cNvSpPr>
          <p:nvPr/>
        </p:nvSpPr>
        <p:spPr bwMode="auto">
          <a:xfrm>
            <a:off x="6804025" y="5084763"/>
            <a:ext cx="72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200" dirty="0">
                <a:solidFill>
                  <a:srgbClr val="FF0000"/>
                </a:solidFill>
              </a:rPr>
              <a:t>Hong Kong</a:t>
            </a:r>
            <a:endParaRPr lang="en-US" altLang="en-US" sz="1200" dirty="0">
              <a:solidFill>
                <a:srgbClr val="FF0000"/>
              </a:solidFill>
            </a:endParaRPr>
          </a:p>
        </p:txBody>
      </p:sp>
      <p:sp>
        <p:nvSpPr>
          <p:cNvPr id="71761" name="Line 81"/>
          <p:cNvSpPr>
            <a:spLocks noChangeShapeType="1"/>
          </p:cNvSpPr>
          <p:nvPr/>
        </p:nvSpPr>
        <p:spPr bwMode="auto">
          <a:xfrm flipV="1">
            <a:off x="2554288" y="4076700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2" name="Line 82"/>
          <p:cNvSpPr>
            <a:spLocks noChangeShapeType="1"/>
          </p:cNvSpPr>
          <p:nvPr/>
        </p:nvSpPr>
        <p:spPr bwMode="auto">
          <a:xfrm flipV="1">
            <a:off x="3130550" y="4076700"/>
            <a:ext cx="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3" name="Line 83"/>
          <p:cNvSpPr>
            <a:spLocks noChangeShapeType="1"/>
          </p:cNvSpPr>
          <p:nvPr/>
        </p:nvSpPr>
        <p:spPr bwMode="auto">
          <a:xfrm flipV="1">
            <a:off x="4716463" y="40767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4" name="Line 84"/>
          <p:cNvSpPr>
            <a:spLocks noChangeShapeType="1"/>
          </p:cNvSpPr>
          <p:nvPr/>
        </p:nvSpPr>
        <p:spPr bwMode="auto">
          <a:xfrm flipV="1">
            <a:off x="5148263" y="4076700"/>
            <a:ext cx="0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5" name="Line 85"/>
          <p:cNvSpPr>
            <a:spLocks noChangeShapeType="1"/>
          </p:cNvSpPr>
          <p:nvPr/>
        </p:nvSpPr>
        <p:spPr bwMode="auto">
          <a:xfrm flipV="1">
            <a:off x="5508625" y="4076700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6" name="Line 86"/>
          <p:cNvSpPr>
            <a:spLocks noChangeShapeType="1"/>
          </p:cNvSpPr>
          <p:nvPr/>
        </p:nvSpPr>
        <p:spPr bwMode="auto">
          <a:xfrm flipV="1">
            <a:off x="6156325" y="4076700"/>
            <a:ext cx="0" cy="1009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7" name="Line 87"/>
          <p:cNvSpPr>
            <a:spLocks noChangeShapeType="1"/>
          </p:cNvSpPr>
          <p:nvPr/>
        </p:nvSpPr>
        <p:spPr bwMode="auto">
          <a:xfrm flipV="1">
            <a:off x="6659563" y="4076700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8" name="Line 88"/>
          <p:cNvSpPr>
            <a:spLocks noChangeShapeType="1"/>
          </p:cNvSpPr>
          <p:nvPr/>
        </p:nvSpPr>
        <p:spPr bwMode="auto">
          <a:xfrm flipV="1">
            <a:off x="7092950" y="4076700"/>
            <a:ext cx="0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71769" name="Text Box 89"/>
          <p:cNvSpPr txBox="1">
            <a:spLocks noChangeArrowheads="1"/>
          </p:cNvSpPr>
          <p:nvPr/>
        </p:nvSpPr>
        <p:spPr bwMode="auto">
          <a:xfrm>
            <a:off x="-109165" y="1547020"/>
            <a:ext cx="288094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Early 1980s</a:t>
            </a:r>
            <a:endParaRPr lang="en-US" altLang="en-US" sz="2400" dirty="0">
              <a:solidFill>
                <a:srgbClr val="FF0000"/>
              </a:solidFill>
            </a:endParaRPr>
          </a:p>
        </p:txBody>
      </p:sp>
      <p:sp>
        <p:nvSpPr>
          <p:cNvPr id="71770" name="Text Box 90"/>
          <p:cNvSpPr txBox="1">
            <a:spLocks noChangeArrowheads="1"/>
          </p:cNvSpPr>
          <p:nvPr/>
        </p:nvSpPr>
        <p:spPr bwMode="auto">
          <a:xfrm>
            <a:off x="131096" y="5046662"/>
            <a:ext cx="256765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Early 2000s</a:t>
            </a:r>
            <a:endParaRPr lang="en-US" altLang="en-US" sz="2400" dirty="0">
              <a:solidFill>
                <a:srgbClr val="FF0000"/>
              </a:solidFill>
            </a:endParaRPr>
          </a:p>
        </p:txBody>
      </p:sp>
      <p:sp>
        <p:nvSpPr>
          <p:cNvPr id="71771" name="Text Box 91"/>
          <p:cNvSpPr txBox="1">
            <a:spLocks noChangeArrowheads="1"/>
          </p:cNvSpPr>
          <p:nvPr/>
        </p:nvSpPr>
        <p:spPr bwMode="auto">
          <a:xfrm>
            <a:off x="0" y="5949950"/>
            <a:ext cx="37084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 Unicode MS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 Unicode MS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 Unicode MS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 Unicode MS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 Unicode MS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dirty="0">
                <a:solidFill>
                  <a:srgbClr val="6A4061"/>
                </a:solidFill>
              </a:rPr>
              <a:t>Source: adapted from </a:t>
            </a:r>
            <a:r>
              <a:rPr lang="en-GB" altLang="en-US" sz="1400" dirty="0" err="1">
                <a:solidFill>
                  <a:srgbClr val="6A4061"/>
                </a:solidFill>
              </a:rPr>
              <a:t>Sloman,J</a:t>
            </a:r>
            <a:r>
              <a:rPr lang="en-GB" altLang="en-US" sz="1400" dirty="0">
                <a:solidFill>
                  <a:srgbClr val="6A4061"/>
                </a:solidFill>
              </a:rPr>
              <a:t>. (2000), Economics, 4</a:t>
            </a:r>
            <a:r>
              <a:rPr lang="en-GB" altLang="en-US" sz="1400" baseline="30000" dirty="0">
                <a:solidFill>
                  <a:srgbClr val="6A4061"/>
                </a:solidFill>
              </a:rPr>
              <a:t>th</a:t>
            </a:r>
            <a:r>
              <a:rPr lang="en-GB" altLang="en-US" sz="1400" dirty="0">
                <a:solidFill>
                  <a:srgbClr val="6A4061"/>
                </a:solidFill>
              </a:rPr>
              <a:t> edition, Basingstoke: Prentice Hall</a:t>
            </a:r>
            <a:endParaRPr lang="en-US" altLang="en-US" sz="1400" dirty="0">
              <a:solidFill>
                <a:srgbClr val="6A406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34FE15-A1D6-4023-9628-F83A988FDD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62727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71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7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17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1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1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1000"/>
                                        <p:tgtEl>
                                          <p:spTgt spid="71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17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717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71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71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71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71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7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7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717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717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7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7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717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717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7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717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717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7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7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717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717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7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7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717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3000" fill="hold"/>
                                        <p:tgtEl>
                                          <p:spTgt spid="717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7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7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717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717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3000" fill="hold"/>
                                        <p:tgtEl>
                                          <p:spTgt spid="7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7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3" dur="1000"/>
                                        <p:tgtEl>
                                          <p:spTgt spid="71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71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3000" fill="hold"/>
                                        <p:tgtEl>
                                          <p:spTgt spid="7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71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7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3000" fill="hold"/>
                                        <p:tgtEl>
                                          <p:spTgt spid="7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7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71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3000" fill="hold"/>
                                        <p:tgtEl>
                                          <p:spTgt spid="71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71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3000" fill="hold"/>
                                        <p:tgtEl>
                                          <p:spTgt spid="7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71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71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3000" fill="hold"/>
                                        <p:tgtEl>
                                          <p:spTgt spid="71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71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3000" fill="hold"/>
                                        <p:tgtEl>
                                          <p:spTgt spid="71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3000" fill="hold"/>
                                        <p:tgtEl>
                                          <p:spTgt spid="71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71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7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3000" fill="hold"/>
                                        <p:tgtEl>
                                          <p:spTgt spid="71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71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3000" fill="hold"/>
                                        <p:tgtEl>
                                          <p:spTgt spid="717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3000" fill="hold"/>
                                        <p:tgtEl>
                                          <p:spTgt spid="717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71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71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3000" fill="hold"/>
                                        <p:tgtEl>
                                          <p:spTgt spid="717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717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3000" fill="hold"/>
                                        <p:tgtEl>
                                          <p:spTgt spid="71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3000" fill="hold"/>
                                        <p:tgtEl>
                                          <p:spTgt spid="71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71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71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3000" fill="hold"/>
                                        <p:tgtEl>
                                          <p:spTgt spid="71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71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71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71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8" dur="1000"/>
                                        <p:tgtEl>
                                          <p:spTgt spid="71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  <p:bldP spid="71733" grpId="0" animBg="1"/>
      <p:bldP spid="71734" grpId="0"/>
      <p:bldP spid="71735" grpId="0"/>
      <p:bldP spid="71737" grpId="0"/>
      <p:bldP spid="71738" grpId="0"/>
      <p:bldP spid="71739" grpId="0"/>
      <p:bldP spid="71740" grpId="0"/>
      <p:bldP spid="71741" grpId="0"/>
      <p:bldP spid="71742" grpId="0"/>
      <p:bldP spid="71743" grpId="0"/>
      <p:bldP spid="71744" grpId="0"/>
      <p:bldP spid="71745" grpId="0" animBg="1"/>
      <p:bldP spid="71746" grpId="0" animBg="1"/>
      <p:bldP spid="71747" grpId="0" animBg="1"/>
      <p:bldP spid="71748" grpId="0" animBg="1"/>
      <p:bldP spid="71749" grpId="0" animBg="1"/>
      <p:bldP spid="71750" grpId="0" animBg="1"/>
      <p:bldP spid="71751" grpId="0" animBg="1"/>
      <p:bldP spid="71752" grpId="0" animBg="1"/>
      <p:bldP spid="71753" grpId="0"/>
      <p:bldP spid="71754" grpId="0"/>
      <p:bldP spid="71755" grpId="0"/>
      <p:bldP spid="71756" grpId="0"/>
      <p:bldP spid="71757" grpId="0"/>
      <p:bldP spid="71758" grpId="0"/>
      <p:bldP spid="71759" grpId="0"/>
      <p:bldP spid="71760" grpId="0"/>
      <p:bldP spid="71761" grpId="0" animBg="1"/>
      <p:bldP spid="71762" grpId="0" animBg="1"/>
      <p:bldP spid="71763" grpId="0" animBg="1"/>
      <p:bldP spid="71764" grpId="0" animBg="1"/>
      <p:bldP spid="71765" grpId="0" animBg="1"/>
      <p:bldP spid="71766" grpId="0" animBg="1"/>
      <p:bldP spid="71767" grpId="0" animBg="1"/>
      <p:bldP spid="71768" grpId="0" animBg="1"/>
      <p:bldP spid="71769" grpId="0"/>
      <p:bldP spid="71770" grpId="0"/>
      <p:bldP spid="717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08" y="-243408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4000" dirty="0"/>
              <a:t>Features of neorealism 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08" y="899592"/>
            <a:ext cx="9144000" cy="4833664"/>
          </a:xfrm>
          <a:solidFill>
            <a:schemeClr val="tx2"/>
          </a:solidFill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nation-state remains all powerful -  not markets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Maintenance of large armed forces necessary and because of the anarchic structure of world order, all states feel perpetually insecure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paradox of the security dilemma – the vicious circle of security, capability, and relative gains 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 example Russia and Ukraine and Israel and some Arab states now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5782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4000" dirty="0"/>
              <a:t>Features of neorealism -2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76697"/>
            <a:ext cx="9180512" cy="4884551"/>
          </a:xfrm>
          <a:solidFill>
            <a:schemeClr val="tx2"/>
          </a:solidFill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Therefore national interest is given primacy over co-operation and collaboration between states (Compare this with the European Union)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current US position and </a:t>
            </a:r>
            <a:r>
              <a:rPr lang="en-GB">
                <a:solidFill>
                  <a:schemeClr val="tx2">
                    <a:lumMod val="20000"/>
                    <a:lumOff val="80000"/>
                  </a:schemeClr>
                </a:solidFill>
              </a:rPr>
              <a:t>the above-mentioned 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right-wing movements in Europe, and the UK’s contemporary Brexit situation, all echo elements and sentiments of neorealism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Sometimes now (2024) reflected as anti-globalisation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344280-D31B-4BA4-8834-C66EE1191813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848802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5917</TotalTime>
  <Words>985</Words>
  <Application>Microsoft Office PowerPoint</Application>
  <PresentationFormat>On-screen Show (4:3)</PresentationFormat>
  <Paragraphs>113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Algerian</vt:lpstr>
      <vt:lpstr>Arial</vt:lpstr>
      <vt:lpstr>Calibri</vt:lpstr>
      <vt:lpstr>Tahoma</vt:lpstr>
      <vt:lpstr>20140311PresentationUWTSDTemplate</vt:lpstr>
      <vt:lpstr>Management Economics</vt:lpstr>
      <vt:lpstr>PowerPoint Presentation</vt:lpstr>
      <vt:lpstr>A brief history of the world economy 1945 to the present day -1</vt:lpstr>
      <vt:lpstr>A brief history of the world economy 1945 to the present day - 2</vt:lpstr>
      <vt:lpstr>A brief history of the world economy 1945 to the present day - 3</vt:lpstr>
      <vt:lpstr>A brief history of the world economy 1945 to the present day - 4</vt:lpstr>
      <vt:lpstr>A brief history of the world economy 1945 to the present day - 5</vt:lpstr>
      <vt:lpstr>A brief history of the world economy 1945 to the present day - 6</vt:lpstr>
      <vt:lpstr>A brief history of the world economy 1945 to the present day - 8</vt:lpstr>
      <vt:lpstr>A brief history of the world economy 1945 to the present day - 7</vt:lpstr>
      <vt:lpstr> Features of neoliberalism-1 </vt:lpstr>
      <vt:lpstr> Features of neoliberalism-2 </vt:lpstr>
      <vt:lpstr>Global economic liberalisation.</vt:lpstr>
      <vt:lpstr>Features of neorealism -1</vt:lpstr>
      <vt:lpstr>Features of neorealism -2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264</cp:revision>
  <dcterms:created xsi:type="dcterms:W3CDTF">2013-10-11T12:05:37Z</dcterms:created>
  <dcterms:modified xsi:type="dcterms:W3CDTF">2024-06-17T16:09:43Z</dcterms:modified>
</cp:coreProperties>
</file>