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2" d="100"/>
          <a:sy n="32" d="100"/>
        </p:scale>
        <p:origin x="1190" y="1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3/28/2026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3/28/2026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3/28/2026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3/28/2026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3/28/2026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3/28/2026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222301" y="2066779"/>
            <a:ext cx="20896996"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Vehicle Dynamics in Automotive and Motorcycle Engineering</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Fern Makey</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Motorcycle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776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Vehicle dynamics examines how forces affect the motion, stability, and control of vehicles. These principles are essential in both automotive and motorcycle engineering, influencing safety, performance, and handling (Noble, 2026).</a:t>
            </a:r>
          </a:p>
          <a:p>
            <a:pPr>
              <a:spcBef>
                <a:spcPct val="50000"/>
              </a:spcBef>
            </a:pPr>
            <a:r>
              <a:rPr lang="en-GB" altLang="en-US" sz="2800" dirty="0"/>
              <a:t>While cars rely on four wheels for stability, motorcycles operate with two wheels and must lean during cornering, making their dynamics more complex and rider-dependent (</a:t>
            </a:r>
            <a:r>
              <a:rPr lang="en-GB" altLang="en-US" sz="2800" dirty="0" err="1"/>
              <a:t>Cossalter</a:t>
            </a:r>
            <a:r>
              <a:rPr lang="en-GB" altLang="en-US" sz="2800" dirty="0"/>
              <a:t>, 2006).</a:t>
            </a: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64328" y="14094992"/>
            <a:ext cx="6415087" cy="6000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Forces Acting on a Vehicle</a:t>
            </a:r>
          </a:p>
          <a:p>
            <a:pPr>
              <a:spcBef>
                <a:spcPct val="40000"/>
              </a:spcBef>
            </a:pPr>
            <a:r>
              <a:rPr lang="en-GB" altLang="en-US" sz="2800" dirty="0"/>
              <a:t>Vehicles experience several key forces, including centripetal force, centrifugal force, longitudinal forces (acceleration and braking), and vertical forces due to mass and aerodynamic effects. These forces act through the tyre contact patch via the suspension system and determine how the vehicle responds to motion (Noble, 2026; Gillespie, 1992).</a:t>
            </a:r>
            <a:endParaRPr lang="en-AU" altLang="en-US" sz="2800" dirty="0"/>
          </a:p>
        </p:txBody>
      </p:sp>
      <p:sp>
        <p:nvSpPr>
          <p:cNvPr id="14" name="Text Box 19"/>
          <p:cNvSpPr txBox="1">
            <a:spLocks noChangeArrowheads="1"/>
          </p:cNvSpPr>
          <p:nvPr/>
        </p:nvSpPr>
        <p:spPr bwMode="auto">
          <a:xfrm>
            <a:off x="7740046" y="2254119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2000" i="1" dirty="0">
              <a:latin typeface="Times New Roman" charset="0"/>
            </a:endParaRPr>
          </a:p>
        </p:txBody>
      </p:sp>
      <p:sp>
        <p:nvSpPr>
          <p:cNvPr id="22" name="Text Box 10"/>
          <p:cNvSpPr txBox="1">
            <a:spLocks noChangeArrowheads="1"/>
          </p:cNvSpPr>
          <p:nvPr/>
        </p:nvSpPr>
        <p:spPr bwMode="auto">
          <a:xfrm>
            <a:off x="14747630" y="16925213"/>
            <a:ext cx="6378946" cy="11830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3600" b="1" dirty="0"/>
              <a:t>Conclusion                  </a:t>
            </a:r>
            <a:r>
              <a:rPr lang="en-GB" altLang="en-US" sz="2800" dirty="0"/>
              <a:t>Vehicle dynamics is fundamental to understanding how both cars and motorcycles behave under different conditions. While both rely on the same physical principles, motorcycles introduce additional complexity due to rider influence and lean dynamics. This highlights the importance of adapting engineering design to different vehicle types.</a:t>
            </a:r>
          </a:p>
          <a:p>
            <a:pPr>
              <a:spcBef>
                <a:spcPct val="50000"/>
              </a:spcBef>
            </a:pPr>
            <a:r>
              <a:rPr lang="en-US" altLang="en-US" sz="3600" b="1" dirty="0"/>
              <a:t>References                   </a:t>
            </a:r>
            <a:r>
              <a:rPr lang="en-US" altLang="en-US" sz="2800" dirty="0"/>
              <a:t>Noble, A. (2026). Introduction to Vehicle Dynamics. Lecture slides, Introduction to Automotive Engineering module.             Gillespie, T.D. (1992) Fundamentals of Vehicle Dynamics. Warrendale, PA: SAE International.            Milliken, W.F. and Milliken, D.L. (1995) Race Car Vehicle Dynamics. Warrendale, PA: SAE International. </a:t>
            </a:r>
            <a:r>
              <a:rPr lang="en-US" altLang="en-US" sz="2800" dirty="0" err="1"/>
              <a:t>Cossalter</a:t>
            </a:r>
            <a:r>
              <a:rPr lang="en-US" altLang="en-US" sz="2800" dirty="0"/>
              <a:t>, V. (2006) Motorcycle Dynamics. 2nd </a:t>
            </a:r>
            <a:r>
              <a:rPr lang="en-US" altLang="en-US" sz="2800" dirty="0" err="1"/>
              <a:t>edn</a:t>
            </a:r>
            <a:r>
              <a:rPr lang="en-US" altLang="en-US" sz="2800" dirty="0"/>
              <a:t>. Morrisville: Lulu Press.</a:t>
            </a:r>
          </a:p>
        </p:txBody>
      </p:sp>
      <p:sp>
        <p:nvSpPr>
          <p:cNvPr id="24" name="Text Box 22"/>
          <p:cNvSpPr txBox="1">
            <a:spLocks noChangeArrowheads="1"/>
          </p:cNvSpPr>
          <p:nvPr/>
        </p:nvSpPr>
        <p:spPr bwMode="auto">
          <a:xfrm>
            <a:off x="14711488" y="3585411"/>
            <a:ext cx="6157911" cy="5182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Motorcycle Cornering</a:t>
            </a:r>
          </a:p>
          <a:p>
            <a:pPr algn="just">
              <a:spcBef>
                <a:spcPct val="50000"/>
              </a:spcBef>
            </a:pPr>
            <a:r>
              <a:rPr lang="en-GB" altLang="en-US" sz="2800" dirty="0"/>
              <a:t>Motorcycles must lean during cornering to balance centripetal force and gravitational force. As speed increases, the required lean angle also increases to maintain stability. This behaviour makes motorcycle dynamics more complex compared to cars (</a:t>
            </a:r>
            <a:r>
              <a:rPr lang="en-GB" altLang="en-US" sz="2800" dirty="0" err="1"/>
              <a:t>Cossalter</a:t>
            </a:r>
            <a:r>
              <a:rPr lang="en-GB" altLang="en-US" sz="2800" dirty="0"/>
              <a:t>, 2006).</a:t>
            </a: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222301" y="2918352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5807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33" name="TextBox 32">
            <a:extLst>
              <a:ext uri="{FF2B5EF4-FFF2-40B4-BE49-F238E27FC236}">
                <a16:creationId xmlns:a16="http://schemas.microsoft.com/office/drawing/2014/main" id="{18F1228B-9DCD-A31C-CB3A-F77DCDE34B1D}"/>
              </a:ext>
            </a:extLst>
          </p:cNvPr>
          <p:cNvSpPr txBox="1"/>
          <p:nvPr/>
        </p:nvSpPr>
        <p:spPr>
          <a:xfrm>
            <a:off x="7740045" y="6257121"/>
            <a:ext cx="5483585" cy="6894195"/>
          </a:xfrm>
          <a:prstGeom prst="rect">
            <a:avLst/>
          </a:prstGeom>
          <a:noFill/>
        </p:spPr>
        <p:txBody>
          <a:bodyPr wrap="square">
            <a:spAutoFit/>
          </a:bodyPr>
          <a:lstStyle/>
          <a:p>
            <a:pPr>
              <a:spcBef>
                <a:spcPct val="50000"/>
              </a:spcBef>
            </a:pPr>
            <a:r>
              <a:rPr lang="en-AU" altLang="en-US" sz="3600" b="1" dirty="0"/>
              <a:t>Centre of Gravity</a:t>
            </a:r>
          </a:p>
          <a:p>
            <a:r>
              <a:rPr lang="en-GB" sz="2800" dirty="0"/>
              <a:t>The centre of gravity (</a:t>
            </a:r>
            <a:r>
              <a:rPr lang="en-GB" sz="2800" dirty="0" err="1"/>
              <a:t>CoG</a:t>
            </a:r>
            <a:r>
              <a:rPr lang="en-GB" sz="2800" dirty="0"/>
              <a:t>) is a critical factor in vehicle stability and handling. It influences load transfer during braking, acceleration, and cornering. A higher </a:t>
            </a:r>
            <a:r>
              <a:rPr lang="en-GB" sz="2800" dirty="0" err="1"/>
              <a:t>CoG</a:t>
            </a:r>
            <a:r>
              <a:rPr lang="en-GB" sz="2800" dirty="0"/>
              <a:t> increases body roll and reduces stability (Noble, 2026; Gillespie, 1992).</a:t>
            </a:r>
          </a:p>
          <a:p>
            <a:endParaRPr lang="en-GB" sz="2800" dirty="0"/>
          </a:p>
          <a:p>
            <a:r>
              <a:rPr lang="en-GB" sz="2800" dirty="0"/>
              <a:t>In motorcycles, the </a:t>
            </a:r>
            <a:r>
              <a:rPr lang="en-GB" sz="2800" dirty="0" err="1"/>
              <a:t>CoG</a:t>
            </a:r>
            <a:r>
              <a:rPr lang="en-GB" sz="2800" dirty="0"/>
              <a:t> is not fixed and can shift depending on rider position, significantly affecting balance and control (</a:t>
            </a:r>
            <a:r>
              <a:rPr lang="en-GB" sz="2800" dirty="0" err="1"/>
              <a:t>Cossalter</a:t>
            </a:r>
            <a:r>
              <a:rPr lang="en-GB" sz="2800" dirty="0"/>
              <a:t>, 2006).</a:t>
            </a:r>
          </a:p>
          <a:p>
            <a:pPr>
              <a:spcBef>
                <a:spcPct val="50000"/>
              </a:spcBef>
            </a:pPr>
            <a:endParaRPr lang="en-AU" altLang="en-US" sz="2800" b="1" dirty="0"/>
          </a:p>
        </p:txBody>
      </p:sp>
      <p:pic>
        <p:nvPicPr>
          <p:cNvPr id="34" name="Picture 33">
            <a:extLst>
              <a:ext uri="{FF2B5EF4-FFF2-40B4-BE49-F238E27FC236}">
                <a16:creationId xmlns:a16="http://schemas.microsoft.com/office/drawing/2014/main" id="{3E98C9E6-1E7B-EB43-7BA0-BBD19F1B6261}"/>
              </a:ext>
            </a:extLst>
          </p:cNvPr>
          <p:cNvPicPr>
            <a:picLocks noChangeAspect="1"/>
          </p:cNvPicPr>
          <p:nvPr/>
        </p:nvPicPr>
        <p:blipFill>
          <a:blip r:embed="rId4"/>
          <a:stretch>
            <a:fillRect/>
          </a:stretch>
        </p:blipFill>
        <p:spPr>
          <a:xfrm>
            <a:off x="7505053" y="12321311"/>
            <a:ext cx="5877895" cy="4249718"/>
          </a:xfrm>
          <a:prstGeom prst="rect">
            <a:avLst/>
          </a:prstGeom>
        </p:spPr>
      </p:pic>
      <p:pic>
        <p:nvPicPr>
          <p:cNvPr id="35" name="Picture 34">
            <a:extLst>
              <a:ext uri="{FF2B5EF4-FFF2-40B4-BE49-F238E27FC236}">
                <a16:creationId xmlns:a16="http://schemas.microsoft.com/office/drawing/2014/main" id="{A8F8201C-0AEA-0314-236E-9AB8BA3708A4}"/>
              </a:ext>
            </a:extLst>
          </p:cNvPr>
          <p:cNvPicPr>
            <a:picLocks noChangeAspect="1"/>
          </p:cNvPicPr>
          <p:nvPr/>
        </p:nvPicPr>
        <p:blipFill>
          <a:blip r:embed="rId5"/>
          <a:stretch>
            <a:fillRect/>
          </a:stretch>
        </p:blipFill>
        <p:spPr>
          <a:xfrm>
            <a:off x="257049" y="24005078"/>
            <a:ext cx="5173295" cy="4900804"/>
          </a:xfrm>
          <a:prstGeom prst="rect">
            <a:avLst/>
          </a:prstGeom>
        </p:spPr>
      </p:pic>
      <p:pic>
        <p:nvPicPr>
          <p:cNvPr id="37" name="Picture 36">
            <a:extLst>
              <a:ext uri="{FF2B5EF4-FFF2-40B4-BE49-F238E27FC236}">
                <a16:creationId xmlns:a16="http://schemas.microsoft.com/office/drawing/2014/main" id="{17C8E4A5-7971-E0E0-EBB3-057813A7770E}"/>
              </a:ext>
            </a:extLst>
          </p:cNvPr>
          <p:cNvPicPr>
            <a:picLocks noChangeAspect="1"/>
          </p:cNvPicPr>
          <p:nvPr/>
        </p:nvPicPr>
        <p:blipFill>
          <a:blip r:embed="rId6"/>
          <a:stretch>
            <a:fillRect/>
          </a:stretch>
        </p:blipFill>
        <p:spPr>
          <a:xfrm>
            <a:off x="818217" y="19924531"/>
            <a:ext cx="4612127" cy="3459095"/>
          </a:xfrm>
          <a:prstGeom prst="rect">
            <a:avLst/>
          </a:prstGeom>
        </p:spPr>
      </p:pic>
      <p:sp>
        <p:nvSpPr>
          <p:cNvPr id="39" name="TextBox 38">
            <a:extLst>
              <a:ext uri="{FF2B5EF4-FFF2-40B4-BE49-F238E27FC236}">
                <a16:creationId xmlns:a16="http://schemas.microsoft.com/office/drawing/2014/main" id="{C14FDE60-A011-19BD-F756-4F81CB2C95A6}"/>
              </a:ext>
            </a:extLst>
          </p:cNvPr>
          <p:cNvSpPr txBox="1"/>
          <p:nvPr/>
        </p:nvSpPr>
        <p:spPr>
          <a:xfrm>
            <a:off x="7276674" y="16571029"/>
            <a:ext cx="6873697" cy="1197250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Tyre Behaviour</a:t>
            </a:r>
          </a:p>
          <a:p>
            <a:r>
              <a:rPr lang="en-GB" sz="2800" dirty="0">
                <a:latin typeface="Arial" panose="020B0604020202020204" pitchFamily="34" charset="0"/>
                <a:cs typeface="Arial" panose="020B0604020202020204" pitchFamily="34" charset="0"/>
              </a:rPr>
              <a:t>Tyres generate grip through friction between the tyre and road surface, characterised by the coefficient of friction (μ). Lateral forces are produced through slip angle and vertical load, which are essential for cornering performance (Noble, 2026; Milliken and Milliken, 1995). </a:t>
            </a:r>
          </a:p>
          <a:p>
            <a:pPr algn="just"/>
            <a:r>
              <a:rPr lang="en-GB" sz="2800" dirty="0">
                <a:latin typeface="Arial" panose="020B0604020202020204" pitchFamily="34" charset="0"/>
                <a:cs typeface="Arial" panose="020B0604020202020204" pitchFamily="34" charset="0"/>
              </a:rPr>
              <a:t>Motorcycle tyres differ from car tyres as they have a curved profile, allowing them to maintain contact with the road while leaning, but making them more sensitive to load variations (</a:t>
            </a:r>
            <a:r>
              <a:rPr lang="en-GB" sz="2800" dirty="0" err="1">
                <a:latin typeface="Arial" panose="020B0604020202020204" pitchFamily="34" charset="0"/>
                <a:cs typeface="Arial" panose="020B0604020202020204" pitchFamily="34" charset="0"/>
              </a:rPr>
              <a:t>Cossalter</a:t>
            </a:r>
            <a:r>
              <a:rPr lang="en-GB" sz="2800" dirty="0">
                <a:latin typeface="Arial" panose="020B0604020202020204" pitchFamily="34" charset="0"/>
                <a:cs typeface="Arial" panose="020B0604020202020204" pitchFamily="34" charset="0"/>
              </a:rPr>
              <a:t>, 2006).</a:t>
            </a:r>
          </a:p>
          <a:p>
            <a:endParaRPr lang="en-GB" sz="28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Suspension Systems</a:t>
            </a:r>
          </a:p>
          <a:p>
            <a:r>
              <a:rPr lang="en-GB" sz="2800" dirty="0">
                <a:latin typeface="Arial" panose="020B0604020202020204" pitchFamily="34" charset="0"/>
                <a:cs typeface="Arial" panose="020B0604020202020204" pitchFamily="34" charset="0"/>
              </a:rPr>
              <a:t>Suspension systems support vehicle weight, maintain tyre contact with the road, and improve ride comfort and handling. Key parameters such as camber, caster, and toe influence vehicle stability and steering response (Noble, 2026). </a:t>
            </a:r>
          </a:p>
          <a:p>
            <a:pPr algn="just"/>
            <a:r>
              <a:rPr lang="en-GB" sz="2800" dirty="0">
                <a:latin typeface="Arial" panose="020B0604020202020204" pitchFamily="34" charset="0"/>
                <a:cs typeface="Arial" panose="020B0604020202020204" pitchFamily="34" charset="0"/>
              </a:rPr>
              <a:t>Motorcycles use simpler suspension systems such as telescopic forks and swingarms, which differ significantly from multi-link systems used in cars (</a:t>
            </a:r>
            <a:r>
              <a:rPr lang="en-GB" sz="2800" dirty="0" err="1">
                <a:latin typeface="Arial" panose="020B0604020202020204" pitchFamily="34" charset="0"/>
                <a:cs typeface="Arial" panose="020B0604020202020204" pitchFamily="34" charset="0"/>
              </a:rPr>
              <a:t>Cossalter</a:t>
            </a:r>
            <a:r>
              <a:rPr lang="en-GB" sz="2800" dirty="0">
                <a:latin typeface="Arial" panose="020B0604020202020204" pitchFamily="34" charset="0"/>
                <a:cs typeface="Arial" panose="020B0604020202020204" pitchFamily="34" charset="0"/>
              </a:rPr>
              <a:t>, 2006).</a:t>
            </a:r>
          </a:p>
        </p:txBody>
      </p:sp>
      <p:graphicFrame>
        <p:nvGraphicFramePr>
          <p:cNvPr id="41" name="Table 40">
            <a:extLst>
              <a:ext uri="{FF2B5EF4-FFF2-40B4-BE49-F238E27FC236}">
                <a16:creationId xmlns:a16="http://schemas.microsoft.com/office/drawing/2014/main" id="{133D72CF-A860-81A0-6492-5598A2E9ABC0}"/>
              </a:ext>
            </a:extLst>
          </p:cNvPr>
          <p:cNvGraphicFramePr>
            <a:graphicFrameLocks noGrp="1"/>
          </p:cNvGraphicFramePr>
          <p:nvPr>
            <p:extLst>
              <p:ext uri="{D42A27DB-BD31-4B8C-83A1-F6EECF244321}">
                <p14:modId xmlns:p14="http://schemas.microsoft.com/office/powerpoint/2010/main" val="2673103231"/>
              </p:ext>
            </p:extLst>
          </p:nvPr>
        </p:nvGraphicFramePr>
        <p:xfrm>
          <a:off x="14150372" y="8638674"/>
          <a:ext cx="7053252" cy="3744191"/>
        </p:xfrm>
        <a:graphic>
          <a:graphicData uri="http://schemas.openxmlformats.org/drawingml/2006/table">
            <a:tbl>
              <a:tblPr firstRow="1" bandRow="1">
                <a:tableStyleId>{5C22544A-7EE6-4342-B048-85BDC9FD1C3A}</a:tableStyleId>
              </a:tblPr>
              <a:tblGrid>
                <a:gridCol w="2351084">
                  <a:extLst>
                    <a:ext uri="{9D8B030D-6E8A-4147-A177-3AD203B41FA5}">
                      <a16:colId xmlns:a16="http://schemas.microsoft.com/office/drawing/2014/main" val="3853310582"/>
                    </a:ext>
                  </a:extLst>
                </a:gridCol>
                <a:gridCol w="2351084">
                  <a:extLst>
                    <a:ext uri="{9D8B030D-6E8A-4147-A177-3AD203B41FA5}">
                      <a16:colId xmlns:a16="http://schemas.microsoft.com/office/drawing/2014/main" val="3848489336"/>
                    </a:ext>
                  </a:extLst>
                </a:gridCol>
                <a:gridCol w="2351084">
                  <a:extLst>
                    <a:ext uri="{9D8B030D-6E8A-4147-A177-3AD203B41FA5}">
                      <a16:colId xmlns:a16="http://schemas.microsoft.com/office/drawing/2014/main" val="152966722"/>
                    </a:ext>
                  </a:extLst>
                </a:gridCol>
              </a:tblGrid>
              <a:tr h="1058779">
                <a:tc>
                  <a:txBody>
                    <a:bodyPr/>
                    <a:lstStyle/>
                    <a:p>
                      <a:r>
                        <a:rPr lang="en-GB" sz="3200" dirty="0"/>
                        <a:t>Features</a:t>
                      </a:r>
                    </a:p>
                  </a:txBody>
                  <a:tcPr/>
                </a:tc>
                <a:tc>
                  <a:txBody>
                    <a:bodyPr/>
                    <a:lstStyle/>
                    <a:p>
                      <a:r>
                        <a:rPr lang="en-GB" sz="3200" dirty="0"/>
                        <a:t>Car </a:t>
                      </a:r>
                    </a:p>
                  </a:txBody>
                  <a:tcPr/>
                </a:tc>
                <a:tc>
                  <a:txBody>
                    <a:bodyPr/>
                    <a:lstStyle/>
                    <a:p>
                      <a:r>
                        <a:rPr lang="en-GB" sz="3200" dirty="0"/>
                        <a:t>Motorcycle</a:t>
                      </a:r>
                    </a:p>
                  </a:txBody>
                  <a:tcPr/>
                </a:tc>
                <a:extLst>
                  <a:ext uri="{0D108BD9-81ED-4DB2-BD59-A6C34878D82A}">
                    <a16:rowId xmlns:a16="http://schemas.microsoft.com/office/drawing/2014/main" val="3607817158"/>
                  </a:ext>
                </a:extLst>
              </a:tr>
              <a:tr h="556732">
                <a:tc>
                  <a:txBody>
                    <a:bodyPr/>
                    <a:lstStyle/>
                    <a:p>
                      <a:r>
                        <a:rPr lang="en-GB" sz="2800" dirty="0"/>
                        <a:t>Stability</a:t>
                      </a:r>
                    </a:p>
                  </a:txBody>
                  <a:tcPr/>
                </a:tc>
                <a:tc>
                  <a:txBody>
                    <a:bodyPr/>
                    <a:lstStyle/>
                    <a:p>
                      <a:r>
                        <a:rPr lang="en-GB" sz="2800" dirty="0"/>
                        <a:t>High- 4 wheels</a:t>
                      </a:r>
                    </a:p>
                  </a:txBody>
                  <a:tcPr/>
                </a:tc>
                <a:tc>
                  <a:txBody>
                    <a:bodyPr/>
                    <a:lstStyle/>
                    <a:p>
                      <a:r>
                        <a:rPr lang="en-GB" sz="2800" dirty="0"/>
                        <a:t>Low- 2 wheels</a:t>
                      </a:r>
                    </a:p>
                  </a:txBody>
                  <a:tcPr/>
                </a:tc>
                <a:extLst>
                  <a:ext uri="{0D108BD9-81ED-4DB2-BD59-A6C34878D82A}">
                    <a16:rowId xmlns:a16="http://schemas.microsoft.com/office/drawing/2014/main" val="113115285"/>
                  </a:ext>
                </a:extLst>
              </a:tr>
              <a:tr h="556732">
                <a:tc>
                  <a:txBody>
                    <a:bodyPr/>
                    <a:lstStyle/>
                    <a:p>
                      <a:r>
                        <a:rPr lang="en-GB" sz="2800" dirty="0"/>
                        <a:t>Cornering</a:t>
                      </a:r>
                    </a:p>
                  </a:txBody>
                  <a:tcPr/>
                </a:tc>
                <a:tc>
                  <a:txBody>
                    <a:bodyPr/>
                    <a:lstStyle/>
                    <a:p>
                      <a:r>
                        <a:rPr lang="en-GB" sz="2800" dirty="0"/>
                        <a:t>Lateral Force</a:t>
                      </a:r>
                    </a:p>
                  </a:txBody>
                  <a:tcPr/>
                </a:tc>
                <a:tc>
                  <a:txBody>
                    <a:bodyPr/>
                    <a:lstStyle/>
                    <a:p>
                      <a:r>
                        <a:rPr lang="en-GB" sz="2800" dirty="0"/>
                        <a:t>Leaning</a:t>
                      </a:r>
                    </a:p>
                  </a:txBody>
                  <a:tcPr/>
                </a:tc>
                <a:extLst>
                  <a:ext uri="{0D108BD9-81ED-4DB2-BD59-A6C34878D82A}">
                    <a16:rowId xmlns:a16="http://schemas.microsoft.com/office/drawing/2014/main" val="3366631127"/>
                  </a:ext>
                </a:extLst>
              </a:tr>
              <a:tr h="1015216">
                <a:tc>
                  <a:txBody>
                    <a:bodyPr/>
                    <a:lstStyle/>
                    <a:p>
                      <a:r>
                        <a:rPr lang="en-GB" sz="2800" dirty="0" err="1"/>
                        <a:t>CoG</a:t>
                      </a:r>
                      <a:endParaRPr lang="en-GB" sz="2800" dirty="0"/>
                    </a:p>
                  </a:txBody>
                  <a:tcPr/>
                </a:tc>
                <a:tc>
                  <a:txBody>
                    <a:bodyPr/>
                    <a:lstStyle/>
                    <a:p>
                      <a:r>
                        <a:rPr lang="en-GB" sz="2800" dirty="0"/>
                        <a:t>Fixed</a:t>
                      </a:r>
                    </a:p>
                  </a:txBody>
                  <a:tcPr/>
                </a:tc>
                <a:tc>
                  <a:txBody>
                    <a:bodyPr/>
                    <a:lstStyle/>
                    <a:p>
                      <a:r>
                        <a:rPr lang="en-GB" sz="2800" dirty="0"/>
                        <a:t>Rider Dependant</a:t>
                      </a:r>
                    </a:p>
                  </a:txBody>
                  <a:tcPr/>
                </a:tc>
                <a:extLst>
                  <a:ext uri="{0D108BD9-81ED-4DB2-BD59-A6C34878D82A}">
                    <a16:rowId xmlns:a16="http://schemas.microsoft.com/office/drawing/2014/main" val="1094205557"/>
                  </a:ext>
                </a:extLst>
              </a:tr>
              <a:tr h="556732">
                <a:tc>
                  <a:txBody>
                    <a:bodyPr/>
                    <a:lstStyle/>
                    <a:p>
                      <a:r>
                        <a:rPr lang="en-GB" sz="2800" dirty="0"/>
                        <a:t>Tyres </a:t>
                      </a:r>
                    </a:p>
                  </a:txBody>
                  <a:tcPr/>
                </a:tc>
                <a:tc>
                  <a:txBody>
                    <a:bodyPr/>
                    <a:lstStyle/>
                    <a:p>
                      <a:r>
                        <a:rPr lang="en-GB" sz="2800" dirty="0"/>
                        <a:t>Flat</a:t>
                      </a:r>
                    </a:p>
                  </a:txBody>
                  <a:tcPr/>
                </a:tc>
                <a:tc>
                  <a:txBody>
                    <a:bodyPr/>
                    <a:lstStyle/>
                    <a:p>
                      <a:r>
                        <a:rPr lang="en-GB" sz="2800" dirty="0"/>
                        <a:t>Curved</a:t>
                      </a:r>
                    </a:p>
                  </a:txBody>
                  <a:tcPr/>
                </a:tc>
                <a:extLst>
                  <a:ext uri="{0D108BD9-81ED-4DB2-BD59-A6C34878D82A}">
                    <a16:rowId xmlns:a16="http://schemas.microsoft.com/office/drawing/2014/main" val="2370510115"/>
                  </a:ext>
                </a:extLst>
              </a:tr>
            </a:tbl>
          </a:graphicData>
        </a:graphic>
      </p:graphicFrame>
      <p:sp>
        <p:nvSpPr>
          <p:cNvPr id="44" name="TextBox 43">
            <a:extLst>
              <a:ext uri="{FF2B5EF4-FFF2-40B4-BE49-F238E27FC236}">
                <a16:creationId xmlns:a16="http://schemas.microsoft.com/office/drawing/2014/main" id="{AAB500C9-70B6-4293-4E01-F41048C544C9}"/>
              </a:ext>
            </a:extLst>
          </p:cNvPr>
          <p:cNvSpPr txBox="1"/>
          <p:nvPr/>
        </p:nvSpPr>
        <p:spPr>
          <a:xfrm>
            <a:off x="14696930" y="12400898"/>
            <a:ext cx="6422367" cy="4524315"/>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Applications</a:t>
            </a:r>
          </a:p>
          <a:p>
            <a:r>
              <a:rPr lang="en-GB" sz="2800" dirty="0">
                <a:latin typeface="Arial" panose="020B0604020202020204" pitchFamily="34" charset="0"/>
                <a:cs typeface="Arial" panose="020B0604020202020204" pitchFamily="34" charset="0"/>
              </a:rPr>
              <a:t>Vehicle dynamics principles are applied in automotive and motorcycle engineering to improve performance, safety, and efficiency. These include motorsport applications such as Formula 1 and MotoGP, as well as road vehicle systems like anti-lock braking systems (ABS) and traction control (Gillespie, 1992; </a:t>
            </a:r>
            <a:r>
              <a:rPr lang="en-GB" sz="2800" dirty="0" err="1">
                <a:latin typeface="Arial" panose="020B0604020202020204" pitchFamily="34" charset="0"/>
                <a:cs typeface="Arial" panose="020B0604020202020204" pitchFamily="34" charset="0"/>
              </a:rPr>
              <a:t>Cossalter</a:t>
            </a:r>
            <a:r>
              <a:rPr lang="en-GB" sz="2800" dirty="0">
                <a:latin typeface="Arial" panose="020B0604020202020204" pitchFamily="34" charset="0"/>
                <a:cs typeface="Arial" panose="020B0604020202020204" pitchFamily="34" charset="0"/>
              </a:rPr>
              <a:t>, 2006).</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687D36-0FC2-4295-A780-590997288791}">
  <ds:schemaRefs>
    <ds:schemaRef ds:uri="http://schemas.microsoft.com/office/2006/metadata/properties"/>
    <ds:schemaRef ds:uri="http://schemas.microsoft.com/office/infopath/2007/PartnerControls"/>
    <ds:schemaRef ds:uri="7da2dc2f-10e7-442f-ad91-645aa4b47b8a"/>
    <ds:schemaRef ds:uri="c9412f1f-c5de-433b-90f0-e30b35783b17"/>
  </ds:schemaRefs>
</ds:datastoreItem>
</file>

<file path=customXml/itemProps2.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3.xml><?xml version="1.0" encoding="utf-8"?>
<ds:datastoreItem xmlns:ds="http://schemas.openxmlformats.org/officeDocument/2006/customXml" ds:itemID="{B7A4C137-277C-4B9B-BB3D-D5F11ADE05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9412f1f-c5de-433b-90f0-e30b35783b17"/>
    <ds:schemaRef ds:uri="7da2dc2f-10e7-442f-ad91-645aa4b47b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236</TotalTime>
  <Words>660</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Fern Makey (2501474)</cp:lastModifiedBy>
  <cp:revision>22</cp:revision>
  <dcterms:created xsi:type="dcterms:W3CDTF">2016-02-25T08:27:32Z</dcterms:created>
  <dcterms:modified xsi:type="dcterms:W3CDTF">2026-03-28T23:33:52Z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ies>
</file>