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364" r:id="rId2"/>
    <p:sldId id="386" r:id="rId3"/>
    <p:sldId id="365" r:id="rId4"/>
    <p:sldId id="381" r:id="rId5"/>
    <p:sldId id="378" r:id="rId6"/>
    <p:sldId id="387" r:id="rId7"/>
    <p:sldId id="388" r:id="rId8"/>
    <p:sldId id="389" r:id="rId9"/>
    <p:sldId id="391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E7B363B-087B-49E0-9EA0-FB40EF45CA9C}" v="10" dt="2025-10-01T10:54:21.2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689"/>
  </p:normalViewPr>
  <p:slideViewPr>
    <p:cSldViewPr snapToGrid="0" showGuides="1">
      <p:cViewPr varScale="1">
        <p:scale>
          <a:sx n="70" d="100"/>
          <a:sy n="70" d="100"/>
        </p:scale>
        <p:origin x="1138" y="27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dette Jack" userId="577a32b12b2d5358" providerId="LiveId" clId="{2E7B363B-087B-49E0-9EA0-FB40EF45CA9C}"/>
    <pc:docChg chg="modSld">
      <pc:chgData name="Odette Jack" userId="577a32b12b2d5358" providerId="LiveId" clId="{2E7B363B-087B-49E0-9EA0-FB40EF45CA9C}" dt="2025-10-01T10:54:21.219" v="115" actId="113"/>
      <pc:docMkLst>
        <pc:docMk/>
      </pc:docMkLst>
      <pc:sldChg chg="addSp modSp mod">
        <pc:chgData name="Odette Jack" userId="577a32b12b2d5358" providerId="LiveId" clId="{2E7B363B-087B-49E0-9EA0-FB40EF45CA9C}" dt="2025-10-01T10:54:21.219" v="115" actId="113"/>
        <pc:sldMkLst>
          <pc:docMk/>
          <pc:sldMk cId="0" sldId="381"/>
        </pc:sldMkLst>
        <pc:spChg chg="add mod">
          <ac:chgData name="Odette Jack" userId="577a32b12b2d5358" providerId="LiveId" clId="{2E7B363B-087B-49E0-9EA0-FB40EF45CA9C}" dt="2025-10-01T10:54:21.219" v="115" actId="113"/>
          <ac:spMkLst>
            <pc:docMk/>
            <pc:sldMk cId="0" sldId="381"/>
            <ac:spMk id="2" creationId="{792D0034-A6BD-AD3D-9856-A1C1A1D0EFDB}"/>
          </ac:spMkLst>
        </pc:spChg>
        <pc:spChg chg="mod">
          <ac:chgData name="Odette Jack" userId="577a32b12b2d5358" providerId="LiveId" clId="{2E7B363B-087B-49E0-9EA0-FB40EF45CA9C}" dt="2025-10-01T10:53:38.881" v="98" actId="404"/>
          <ac:spMkLst>
            <pc:docMk/>
            <pc:sldMk cId="0" sldId="381"/>
            <ac:spMk id="9218" creationId="{1C5FB738-49DC-34AE-A0B2-E0926CAB7A9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indtools.com/amtbj63/swot-analysi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10/11/2025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052513"/>
            <a:ext cx="8229600" cy="4464050"/>
          </a:xfrm>
        </p:spPr>
        <p:txBody>
          <a:bodyPr/>
          <a:lstStyle/>
          <a:p>
            <a:r>
              <a:rPr lang="en-GB" altLang="en-US" dirty="0"/>
              <a:t>Module Title: </a:t>
            </a:r>
            <a:r>
              <a:rPr lang="en-GB" altLang="en-US" b="1" i="1" dirty="0"/>
              <a:t>Professional Career Development within H&amp;SC</a:t>
            </a:r>
          </a:p>
          <a:p>
            <a:r>
              <a:rPr lang="en-GB" altLang="en-US" u="sng" dirty="0"/>
              <a:t>Module Number</a:t>
            </a:r>
            <a:r>
              <a:rPr lang="en-GB" altLang="en-US" dirty="0"/>
              <a:t>: </a:t>
            </a:r>
            <a:r>
              <a:rPr lang="en-GB" altLang="en-US" b="1" i="1" dirty="0"/>
              <a:t>LCHS 4009 (LON)</a:t>
            </a:r>
          </a:p>
          <a:p>
            <a:r>
              <a:rPr lang="en-GB" altLang="en-US" u="sng" dirty="0"/>
              <a:t>Assignment No</a:t>
            </a:r>
            <a:r>
              <a:rPr lang="en-GB" altLang="en-US" b="1" i="1" dirty="0"/>
              <a:t>:     ASSIGNMENT 1</a:t>
            </a:r>
          </a:p>
          <a:p>
            <a:r>
              <a:rPr lang="en-GB" altLang="en-US" u="sng" dirty="0"/>
              <a:t>Student Name</a:t>
            </a:r>
            <a:r>
              <a:rPr lang="en-GB" altLang="en-US" b="1" i="1" dirty="0"/>
              <a:t>:   Svetlana Chebac</a:t>
            </a:r>
          </a:p>
          <a:p>
            <a:r>
              <a:rPr lang="en-GB" altLang="en-US" u="sng" dirty="0"/>
              <a:t>Student ID:  </a:t>
            </a:r>
            <a:r>
              <a:rPr lang="en-GB" altLang="en-US" b="1" i="1" dirty="0"/>
              <a:t>2429431</a:t>
            </a:r>
          </a:p>
          <a:p>
            <a:r>
              <a:rPr lang="en-GB" altLang="en-US" u="sng" dirty="0"/>
              <a:t>Lecturer’s Name</a:t>
            </a:r>
            <a:r>
              <a:rPr lang="en-GB" altLang="en-US" b="1" i="1" dirty="0"/>
              <a:t>: Soban Sadiq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C40D2A-7888-8D5A-CAD5-39EFD1BEDD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3600" dirty="0"/>
              <a:t>Acknowledge use of AI:</a:t>
            </a:r>
          </a:p>
          <a:p>
            <a:pPr marL="0" indent="0">
              <a:buNone/>
            </a:pPr>
            <a:r>
              <a:rPr lang="en-GB" dirty="0"/>
              <a:t>I have used AI assistance (OpenAI) to support the structure, language, and content of this presentation. All sources have been cited using the Harvard referencing style.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F1F47B-4BA8-E83F-9BE0-20E031332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3F83DE9-490E-4C66-181C-5EF13E040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712242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4FF99867-3357-4233-5905-8EE9CCE8E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777875"/>
          </a:xfrm>
        </p:spPr>
        <p:txBody>
          <a:bodyPr/>
          <a:lstStyle/>
          <a:p>
            <a:r>
              <a:rPr lang="en-GB" altLang="en-US" b="1" dirty="0"/>
              <a:t>Introduction</a:t>
            </a:r>
            <a:endParaRPr lang="en-US" altLang="en-US" b="1" i="1" dirty="0">
              <a:solidFill>
                <a:srgbClr val="FF0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53B14B-BF33-2508-AD1A-B195373A476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10/11/2025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8196" name="Slide Number Placeholder 4">
            <a:extLst>
              <a:ext uri="{FF2B5EF4-FFF2-40B4-BE49-F238E27FC236}">
                <a16:creationId xmlns:a16="http://schemas.microsoft.com/office/drawing/2014/main" id="{886431FF-65F4-96D9-3AC1-A1CF78A656A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ED4D28C-0A3F-4416-BB82-3A291C9C4B3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3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7D47917-3C8A-D3F7-6E1D-4C05B41225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0600" y="1412875"/>
            <a:ext cx="10123714" cy="4103688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My name is Svetlana, and I currently work at World Duty Free. I enjoy helping people and communicating with others, which inspired me to pursue a future career in the Health and Social Care sector.</a:t>
            </a:r>
          </a:p>
          <a:p>
            <a:pPr marL="0" indent="0">
              <a:buNone/>
            </a:pPr>
            <a:endParaRPr lang="en-GB" sz="2000" b="1" dirty="0"/>
          </a:p>
          <a:p>
            <a:pPr marL="0" indent="0">
              <a:buNone/>
            </a:pPr>
            <a:r>
              <a:rPr lang="en-GB" sz="2000" b="1" dirty="0"/>
              <a:t>Career Aspiration:</a:t>
            </a:r>
            <a:br>
              <a:rPr lang="en-GB" sz="2000" dirty="0"/>
            </a:br>
            <a:r>
              <a:rPr lang="en-GB" sz="2000" dirty="0"/>
              <a:t>My goal is to become a Health and Social Care Practitioner supporting individuals’ physical, emotional, and social wellbeing.</a:t>
            </a:r>
          </a:p>
          <a:p>
            <a:pPr marL="0" indent="0">
              <a:buNone/>
            </a:pPr>
            <a:endParaRPr lang="en-GB" sz="2000" b="1" dirty="0"/>
          </a:p>
          <a:p>
            <a:pPr marL="0" indent="0">
              <a:buNone/>
            </a:pPr>
            <a:r>
              <a:rPr lang="en-GB" sz="2000" b="1" dirty="0"/>
              <a:t>What this presentation is about:</a:t>
            </a:r>
            <a:br>
              <a:rPr lang="en-GB" sz="2000" dirty="0"/>
            </a:br>
            <a:r>
              <a:rPr lang="en-GB" sz="2000" dirty="0"/>
              <a:t>It presents my personal SWOT analysis, explaining how I can develop professionally and achieve my career goals in Health and Social Care.</a:t>
            </a:r>
          </a:p>
          <a:p>
            <a:pPr marL="0" indent="0">
              <a:buNone/>
              <a:defRPr/>
            </a:pPr>
            <a:endParaRPr lang="en-GB" b="1" dirty="0"/>
          </a:p>
          <a:p>
            <a:pPr>
              <a:defRPr/>
            </a:pPr>
            <a:endParaRPr lang="en-GB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14299"/>
            <a:ext cx="10972800" cy="1159330"/>
          </a:xfrm>
        </p:spPr>
        <p:txBody>
          <a:bodyPr/>
          <a:lstStyle/>
          <a:p>
            <a:r>
              <a:rPr lang="en-GB" sz="3200" b="1" dirty="0"/>
              <a:t>What is a SWOT Analysis and why is it important </a:t>
            </a:r>
            <a:endParaRPr lang="en-GB" altLang="en-US" sz="3200" b="1" i="1" dirty="0">
              <a:solidFill>
                <a:srgbClr val="FF0000"/>
              </a:solidFill>
            </a:endParaRP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81048" y="2025870"/>
            <a:ext cx="8875986" cy="2010102"/>
          </a:xfrm>
        </p:spPr>
        <p:txBody>
          <a:bodyPr/>
          <a:lstStyle/>
          <a:p>
            <a:pPr marL="0" indent="0" algn="ctr">
              <a:buNone/>
              <a:defRPr/>
            </a:pPr>
            <a:endParaRPr lang="en-GB" altLang="en-US" b="1" dirty="0">
              <a:solidFill>
                <a:srgbClr val="000000"/>
              </a:solidFill>
            </a:endParaRPr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10/11/2025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4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92D0034-A6BD-AD3D-9856-A1C1A1D0EFDB}"/>
              </a:ext>
            </a:extLst>
          </p:cNvPr>
          <p:cNvSpPr txBox="1">
            <a:spLocks/>
          </p:cNvSpPr>
          <p:nvPr/>
        </p:nvSpPr>
        <p:spPr bwMode="auto">
          <a:xfrm>
            <a:off x="609599" y="1412875"/>
            <a:ext cx="10787743" cy="4103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br>
              <a:rPr lang="en-GB" sz="2000" dirty="0"/>
            </a:br>
            <a:r>
              <a:rPr lang="en-GB" sz="2000" dirty="0"/>
              <a:t>A SWOT Analysis is a self-assessment tool used to identify </a:t>
            </a:r>
            <a:r>
              <a:rPr lang="en-GB" sz="2000" b="1" dirty="0"/>
              <a:t>Strengths, Weaknesses, Opportunities, and Threats</a:t>
            </a:r>
            <a:r>
              <a:rPr lang="en-GB" sz="2000" dirty="0"/>
              <a:t> that influence personal and professional development.</a:t>
            </a:r>
          </a:p>
          <a:p>
            <a:pPr marL="0" indent="0">
              <a:buNone/>
            </a:pPr>
            <a:endParaRPr lang="en-GB" sz="2000" b="1" dirty="0"/>
          </a:p>
          <a:p>
            <a:pPr marL="0" indent="0">
              <a:buNone/>
            </a:pPr>
            <a:r>
              <a:rPr lang="en-GB" sz="2000" b="1" dirty="0"/>
              <a:t>Importance:</a:t>
            </a:r>
            <a:endParaRPr lang="en-GB" sz="2000" dirty="0"/>
          </a:p>
          <a:p>
            <a:r>
              <a:rPr lang="en-GB" sz="2000" dirty="0"/>
              <a:t>Encourages self-awareness and strategic career planning.</a:t>
            </a:r>
          </a:p>
          <a:p>
            <a:r>
              <a:rPr lang="en-GB" sz="2000" dirty="0"/>
              <a:t>Helps identify areas for growth and improvement.</a:t>
            </a:r>
          </a:p>
          <a:p>
            <a:r>
              <a:rPr lang="en-GB" sz="2000" dirty="0"/>
              <a:t>Supports continuous professional development in the UK Health and Social Care sector </a:t>
            </a:r>
          </a:p>
          <a:p>
            <a:endParaRPr lang="en-GB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10/11/2025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4BA63B0-57B7-4749-A8AB-75E15FE4EF8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5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752" y="310897"/>
            <a:ext cx="10972800" cy="859535"/>
          </a:xfrm>
        </p:spPr>
        <p:txBody>
          <a:bodyPr/>
          <a:lstStyle/>
          <a:p>
            <a:r>
              <a:rPr lang="en-GB" sz="2800" b="1" dirty="0"/>
              <a:t>My own Strengths, Weaknesses, Opportunities, and Threats</a:t>
            </a:r>
            <a:endParaRPr lang="en-GB" sz="1000" b="1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E6D86FC-4A3E-6173-D8D8-FD370BDE3508}"/>
              </a:ext>
            </a:extLst>
          </p:cNvPr>
          <p:cNvCxnSpPr>
            <a:cxnSpLocks/>
          </p:cNvCxnSpPr>
          <p:nvPr/>
        </p:nvCxnSpPr>
        <p:spPr>
          <a:xfrm>
            <a:off x="1062182" y="3364992"/>
            <a:ext cx="9892330" cy="0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6ED0A35B-0378-4A23-6E8E-0B01671357FF}"/>
              </a:ext>
            </a:extLst>
          </p:cNvPr>
          <p:cNvSpPr txBox="1"/>
          <p:nvPr/>
        </p:nvSpPr>
        <p:spPr>
          <a:xfrm>
            <a:off x="334433" y="1349829"/>
            <a:ext cx="5445879" cy="188329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9050">
            <a:solidFill>
              <a:srgbClr val="4BACC6"/>
            </a:solidFill>
          </a:ln>
        </p:spPr>
        <p:txBody>
          <a:bodyPr wrap="square" rtlCol="0">
            <a:noAutofit/>
          </a:bodyPr>
          <a:lstStyle/>
          <a:p>
            <a:r>
              <a:rPr dirty="0"/>
              <a:t>STRENGTH</a:t>
            </a:r>
            <a:r>
              <a:rPr lang="en-GB" dirty="0"/>
              <a:t>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Good communication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Empathy and compassion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Strong work ethic and reliability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Adaptable and willing to learn</a:t>
            </a:r>
            <a:endParaRPr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80538F9-C306-0F3E-28E1-89A72A735427}"/>
              </a:ext>
            </a:extLst>
          </p:cNvPr>
          <p:cNvSpPr txBox="1"/>
          <p:nvPr/>
        </p:nvSpPr>
        <p:spPr>
          <a:xfrm>
            <a:off x="6411689" y="1326064"/>
            <a:ext cx="5246910" cy="1883296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dirty="0"/>
              <a:t>WEAKNESSES:</a:t>
            </a:r>
          </a:p>
          <a:p>
            <a:r>
              <a:rPr dirty="0"/>
              <a:t>• Limited experience using digital health systems </a:t>
            </a:r>
          </a:p>
          <a:p>
            <a:r>
              <a:rPr dirty="0"/>
              <a:t>• </a:t>
            </a:r>
            <a:r>
              <a:rPr lang="en-GB" dirty="0"/>
              <a:t>Can be overly self-critical</a:t>
            </a:r>
            <a:endParaRPr dirty="0"/>
          </a:p>
          <a:p>
            <a:r>
              <a:rPr dirty="0"/>
              <a:t>•</a:t>
            </a:r>
            <a:r>
              <a:rPr lang="en-GB" dirty="0"/>
              <a:t>Need to improve public speaking</a:t>
            </a:r>
            <a:endParaRPr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9BE14E-9AAE-B0FA-CAEF-F687324E6BA7}"/>
              </a:ext>
            </a:extLst>
          </p:cNvPr>
          <p:cNvSpPr txBox="1"/>
          <p:nvPr/>
        </p:nvSpPr>
        <p:spPr>
          <a:xfrm>
            <a:off x="334441" y="3520285"/>
            <a:ext cx="5445871" cy="1883296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dirty="0"/>
              <a:t>OPPORTUNITIES:</a:t>
            </a:r>
          </a:p>
          <a:p>
            <a:r>
              <a:rPr dirty="0"/>
              <a:t>• Access to NHS-funded apprenticeships and training</a:t>
            </a:r>
          </a:p>
          <a:p>
            <a:r>
              <a:rPr dirty="0"/>
              <a:t>• Networking via Skills for Care and HCPC</a:t>
            </a:r>
          </a:p>
          <a:p>
            <a:r>
              <a:rPr dirty="0"/>
              <a:t>• Expanding UK Health &amp; Social Care workforce</a:t>
            </a:r>
          </a:p>
          <a:p>
            <a:r>
              <a:rPr dirty="0"/>
              <a:t>• Career progression pathways into nursing and leadership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AE4A104-A4EE-B803-A9E6-7110FFC0A54D}"/>
              </a:ext>
            </a:extLst>
          </p:cNvPr>
          <p:cNvSpPr txBox="1"/>
          <p:nvPr/>
        </p:nvSpPr>
        <p:spPr>
          <a:xfrm>
            <a:off x="6411689" y="3493008"/>
            <a:ext cx="5246909" cy="1883296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t>THREATS:</a:t>
            </a:r>
          </a:p>
          <a:p>
            <a:r>
              <a:t>• Staff shortages and heavy workload</a:t>
            </a:r>
          </a:p>
          <a:p>
            <a:r>
              <a:t>• Risk of burnout and emotional fatigue</a:t>
            </a:r>
          </a:p>
          <a:p>
            <a:r>
              <a:t>• Competition for training placements</a:t>
            </a:r>
          </a:p>
          <a:p>
            <a:r>
              <a:t>• Policy and funding changes affecting workforce roles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FCFDF46-9465-2CDC-F3D1-9C91B323CB0E}"/>
              </a:ext>
            </a:extLst>
          </p:cNvPr>
          <p:cNvCxnSpPr>
            <a:cxnSpLocks/>
          </p:cNvCxnSpPr>
          <p:nvPr/>
        </p:nvCxnSpPr>
        <p:spPr>
          <a:xfrm flipV="1">
            <a:off x="6096000" y="1349828"/>
            <a:ext cx="0" cy="4077857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9CEC67-628E-7E7F-6DA8-9B70AA8A35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Leveraging Strengths &amp; Minimising Weaknesses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09EA87-32AC-4B0D-C37E-31F2119A0C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000" b="1" dirty="0"/>
              <a:t>Examples:</a:t>
            </a:r>
            <a:endParaRPr lang="en-GB" sz="2000" dirty="0"/>
          </a:p>
          <a:p>
            <a:r>
              <a:rPr lang="en-GB" sz="2400" dirty="0"/>
              <a:t>Use communication skills to build confidence in teamwork and leadership roles.</a:t>
            </a:r>
          </a:p>
          <a:p>
            <a:r>
              <a:rPr lang="en-GB" sz="2400" dirty="0"/>
              <a:t>Attend public speaking workshops or CPD sessions to build confidence.</a:t>
            </a:r>
          </a:p>
          <a:p>
            <a:r>
              <a:rPr lang="en-GB" sz="2400" dirty="0"/>
              <a:t>Develop self-awareness through reflection and supervision to overcome self-criticism.</a:t>
            </a:r>
          </a:p>
          <a:p>
            <a:pPr marL="0" indent="0">
              <a:buNone/>
            </a:pPr>
            <a:r>
              <a:rPr lang="en-GB" sz="2000" b="1" dirty="0"/>
              <a:t>Minimising Threats:</a:t>
            </a:r>
            <a:endParaRPr lang="en-GB" sz="2000" dirty="0"/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Manage stress through time management and self-care.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Stay updated with policies and training to stay competitive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AB367A-25E7-FF80-4EB0-3965657AB6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D0C1E4-C30F-9C88-5B3F-4A4E4A2484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0887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5A8BF9-6A82-018D-0A1E-C968B99F5B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Utilising Opportunities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B71DA7-CD02-3940-516D-9DEEC407C5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52161A-66A7-3AB9-3157-3E6F3CB5F4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AB208FE7-5982-0BC7-5F46-D2C41C496BD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164771" y="1850557"/>
            <a:ext cx="9220200" cy="3416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Enroll in Level 3 or 5 Diploma in Health and Social Care to gain qualifications.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24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Join NHS training programs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to gain practical experience.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Network with mentors in the field to gain guidance and insights.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Use adaptability and motivation to excel in placements or apprenticeships.</a:t>
            </a:r>
          </a:p>
        </p:txBody>
      </p:sp>
    </p:spTree>
    <p:extLst>
      <p:ext uri="{BB962C8B-B14F-4D97-AF65-F5344CB8AC3E}">
        <p14:creationId xmlns:p14="http://schemas.microsoft.com/office/powerpoint/2010/main" val="14937333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83304D-0DB6-D65B-6C85-057E016B3D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BE14FD-1244-56D8-7037-547E48368A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AA519A-776C-73C4-CC06-A031D7C317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2D3BBCE1-B1B8-D6C6-592D-60C4BB9E8F3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09601" y="2035223"/>
            <a:ext cx="10210800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SWOT analysis helps me understand where I am and what I need to do to achieve my professional goals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By using my strengths and seizing available opportunities, I can grow into a confident, skilled Health and Social Care practitioner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Continuous learning and reflection are key to long-term success in this sector.</a:t>
            </a:r>
          </a:p>
        </p:txBody>
      </p:sp>
    </p:spTree>
    <p:extLst>
      <p:ext uri="{BB962C8B-B14F-4D97-AF65-F5344CB8AC3E}">
        <p14:creationId xmlns:p14="http://schemas.microsoft.com/office/powerpoint/2010/main" val="27749392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31E9DC-042D-DD4E-9946-85A669D15B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F2B690-ED76-6030-8555-6B1D6DB002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1. Gurel, E., &amp; Tat, M. (2017). SWOT analysis: A theoretical review. Journal of International Social Research, 10(51), 994–1006.</a:t>
            </a:r>
          </a:p>
          <a:p>
            <a:r>
              <a:rPr lang="en-GB" dirty="0"/>
              <a:t>2. </a:t>
            </a:r>
            <a:r>
              <a:rPr lang="en-GB" dirty="0">
                <a:hlinkClick r:id="rId2"/>
              </a:rPr>
              <a:t>https://www.mindtools.com/amtbj63/swot-analysis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7BE8EA-A29F-EE10-B83B-990D4BC138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86D4B5-77F0-DFE5-0979-DE102AB7B6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8664983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6346</TotalTime>
  <Words>576</Words>
  <Application>Microsoft Office PowerPoint</Application>
  <PresentationFormat>Widescreen</PresentationFormat>
  <Paragraphs>84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Myriad Pro</vt:lpstr>
      <vt:lpstr>20140311PresentationUWTSDTemplate</vt:lpstr>
      <vt:lpstr>PowerPoint Presentation</vt:lpstr>
      <vt:lpstr>PowerPoint Presentation</vt:lpstr>
      <vt:lpstr>Introduction</vt:lpstr>
      <vt:lpstr>What is a SWOT Analysis and why is it important </vt:lpstr>
      <vt:lpstr>My own Strengths, Weaknesses, Opportunities, and Threats</vt:lpstr>
      <vt:lpstr>Leveraging Strengths &amp; Minimising Weaknesses</vt:lpstr>
      <vt:lpstr>Utilising Opportunities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chebac svetlana</cp:lastModifiedBy>
  <cp:revision>28</cp:revision>
  <dcterms:created xsi:type="dcterms:W3CDTF">2025-02-21T18:28:54Z</dcterms:created>
  <dcterms:modified xsi:type="dcterms:W3CDTF">2025-11-10T08:56:46Z</dcterms:modified>
</cp:coreProperties>
</file>