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9" r:id="rId4"/>
    <p:sldId id="260" r:id="rId5"/>
    <p:sldId id="261" r:id="rId6"/>
    <p:sldId id="262" r:id="rId7"/>
    <p:sldId id="263" r:id="rId8"/>
    <p:sldId id="265" r:id="rId9"/>
    <p:sldId id="266" r:id="rId10"/>
    <p:sldId id="267" r:id="rId11"/>
    <p:sldId id="278" r:id="rId12"/>
    <p:sldId id="281" r:id="rId13"/>
    <p:sldId id="28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7" d="100"/>
          <a:sy n="77" d="100"/>
        </p:scale>
        <p:origin x="43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6.xml.rels><?xml version="1.0" encoding="UTF-8" standalone="yes"?>
<Relationships xmlns="http://schemas.openxmlformats.org/package/2006/relationships"><Relationship Id="rId1" Type="http://schemas.openxmlformats.org/officeDocument/2006/relationships/image" Target="../media/image12.png"/></Relationships>
</file>

<file path=ppt/diagrams/_rels/data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image" Target="../media/image15.png"/></Relationships>
</file>

<file path=ppt/diagrams/_rels/data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image" Target="../media/image19.png"/></Relationships>
</file>

<file path=ppt/diagrams/_rels/drawing6.xml.rels><?xml version="1.0" encoding="UTF-8" standalone="yes"?>
<Relationships xmlns="http://schemas.openxmlformats.org/package/2006/relationships"><Relationship Id="rId1" Type="http://schemas.openxmlformats.org/officeDocument/2006/relationships/image" Target="../media/image12.png"/></Relationships>
</file>

<file path=ppt/diagrams/_rels/drawing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image" Target="../media/image15.png"/></Relationships>
</file>

<file path=ppt/diagrams/_rels/drawing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369D9A-BE93-410B-B2EC-865A1690F513}"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EBC753AE-8B14-46DC-8062-0C46CBA3E127}">
      <dgm:prSet custT="1"/>
      <dgm:spPr/>
      <dgm:t>
        <a:bodyPr/>
        <a:lstStyle/>
        <a:p>
          <a:pPr>
            <a:lnSpc>
              <a:spcPct val="150000"/>
            </a:lnSpc>
          </a:pPr>
          <a:r>
            <a:rPr lang="en-US" sz="2400" dirty="0">
              <a:solidFill>
                <a:schemeClr val="tx1"/>
              </a:solidFill>
            </a:rPr>
            <a:t>Wildfires are increasing due to climate change (</a:t>
          </a:r>
          <a:r>
            <a:rPr lang="en-US" sz="2400" dirty="0" err="1">
              <a:solidFill>
                <a:schemeClr val="tx1"/>
              </a:solidFill>
            </a:rPr>
            <a:t>Atzori</a:t>
          </a:r>
          <a:r>
            <a:rPr lang="en-US" sz="2400" dirty="0">
              <a:solidFill>
                <a:schemeClr val="tx1"/>
              </a:solidFill>
            </a:rPr>
            <a:t> et al., 2018).</a:t>
          </a:r>
        </a:p>
      </dgm:t>
    </dgm:pt>
    <dgm:pt modelId="{EAE52FBD-C710-4474-A311-38E8AE82E529}" type="parTrans" cxnId="{48A1E843-F6F6-45E0-9616-0771B87D0A54}">
      <dgm:prSet/>
      <dgm:spPr/>
      <dgm:t>
        <a:bodyPr/>
        <a:lstStyle/>
        <a:p>
          <a:endParaRPr lang="en-US">
            <a:solidFill>
              <a:schemeClr val="tx1"/>
            </a:solidFill>
          </a:endParaRPr>
        </a:p>
      </dgm:t>
    </dgm:pt>
    <dgm:pt modelId="{B254C6BE-9CE6-482E-BB66-8A9360EDCFE4}" type="sibTrans" cxnId="{48A1E843-F6F6-45E0-9616-0771B87D0A54}">
      <dgm:prSet/>
      <dgm:spPr/>
      <dgm:t>
        <a:bodyPr/>
        <a:lstStyle/>
        <a:p>
          <a:endParaRPr lang="en-US">
            <a:solidFill>
              <a:schemeClr val="tx1"/>
            </a:solidFill>
          </a:endParaRPr>
        </a:p>
      </dgm:t>
    </dgm:pt>
    <dgm:pt modelId="{E8403C77-986A-449B-9BB4-15EDEF788B31}">
      <dgm:prSet custT="1"/>
      <dgm:spPr/>
      <dgm:t>
        <a:bodyPr/>
        <a:lstStyle/>
        <a:p>
          <a:pPr>
            <a:lnSpc>
              <a:spcPct val="150000"/>
            </a:lnSpc>
          </a:pPr>
          <a:r>
            <a:rPr lang="en-US" sz="2400" dirty="0">
              <a:solidFill>
                <a:schemeClr val="tx1"/>
              </a:solidFill>
            </a:rPr>
            <a:t>2024 wildfires caused major disruptions in tourism (Yu et al., 2020).</a:t>
          </a:r>
        </a:p>
      </dgm:t>
    </dgm:pt>
    <dgm:pt modelId="{7A50379C-4462-4069-800D-D889B4F4DB08}" type="parTrans" cxnId="{3CCE4E5C-03CE-41C5-8A46-BBF3AEBF4EEA}">
      <dgm:prSet/>
      <dgm:spPr/>
      <dgm:t>
        <a:bodyPr/>
        <a:lstStyle/>
        <a:p>
          <a:endParaRPr lang="en-US"/>
        </a:p>
      </dgm:t>
    </dgm:pt>
    <dgm:pt modelId="{CBF5C108-2CCC-4F0D-A636-29E546EB22D0}" type="sibTrans" cxnId="{3CCE4E5C-03CE-41C5-8A46-BBF3AEBF4EEA}">
      <dgm:prSet/>
      <dgm:spPr/>
      <dgm:t>
        <a:bodyPr/>
        <a:lstStyle/>
        <a:p>
          <a:endParaRPr lang="en-US"/>
        </a:p>
      </dgm:t>
    </dgm:pt>
    <dgm:pt modelId="{7E5D44A9-F64A-4F71-9376-6D923AB6222A}">
      <dgm:prSet custT="1"/>
      <dgm:spPr/>
      <dgm:t>
        <a:bodyPr/>
        <a:lstStyle/>
        <a:p>
          <a:pPr>
            <a:lnSpc>
              <a:spcPct val="150000"/>
            </a:lnSpc>
          </a:pPr>
          <a:r>
            <a:rPr lang="en-US" sz="2400" dirty="0">
              <a:solidFill>
                <a:schemeClr val="tx1"/>
              </a:solidFill>
            </a:rPr>
            <a:t>TUI Group’s London operations faced economic and reputational damage (TUI Group, 2024</a:t>
          </a:r>
          <a:r>
            <a:rPr lang="en-US" sz="2000" dirty="0">
              <a:solidFill>
                <a:schemeClr val="tx1"/>
              </a:solidFill>
            </a:rPr>
            <a:t>).</a:t>
          </a:r>
        </a:p>
      </dgm:t>
    </dgm:pt>
    <dgm:pt modelId="{63970B2C-01B9-4047-9123-171B49501C53}" type="parTrans" cxnId="{152E36BF-7936-496C-9C12-470E466390F8}">
      <dgm:prSet/>
      <dgm:spPr/>
      <dgm:t>
        <a:bodyPr/>
        <a:lstStyle/>
        <a:p>
          <a:endParaRPr lang="en-US"/>
        </a:p>
      </dgm:t>
    </dgm:pt>
    <dgm:pt modelId="{5592F748-D5DA-49A5-9651-A3638F9C195B}" type="sibTrans" cxnId="{152E36BF-7936-496C-9C12-470E466390F8}">
      <dgm:prSet/>
      <dgm:spPr/>
      <dgm:t>
        <a:bodyPr/>
        <a:lstStyle/>
        <a:p>
          <a:endParaRPr lang="en-US"/>
        </a:p>
      </dgm:t>
    </dgm:pt>
    <dgm:pt modelId="{14B1F7FD-CA76-40E4-9425-FDB68F9938CF}" type="pres">
      <dgm:prSet presAssocID="{A9369D9A-BE93-410B-B2EC-865A1690F513}" presName="vert0" presStyleCnt="0">
        <dgm:presLayoutVars>
          <dgm:dir/>
          <dgm:animOne val="branch"/>
          <dgm:animLvl val="lvl"/>
        </dgm:presLayoutVars>
      </dgm:prSet>
      <dgm:spPr/>
    </dgm:pt>
    <dgm:pt modelId="{C7195C86-56E6-4AD3-80B9-F24EC2094665}" type="pres">
      <dgm:prSet presAssocID="{EBC753AE-8B14-46DC-8062-0C46CBA3E127}" presName="thickLine" presStyleLbl="alignNode1" presStyleIdx="0" presStyleCnt="3"/>
      <dgm:spPr/>
    </dgm:pt>
    <dgm:pt modelId="{A08B92BE-E0D3-4399-B4EE-0350E99CDB50}" type="pres">
      <dgm:prSet presAssocID="{EBC753AE-8B14-46DC-8062-0C46CBA3E127}" presName="horz1" presStyleCnt="0"/>
      <dgm:spPr/>
    </dgm:pt>
    <dgm:pt modelId="{83CF2BD3-3F70-4D9F-9FD5-C5169E15331B}" type="pres">
      <dgm:prSet presAssocID="{EBC753AE-8B14-46DC-8062-0C46CBA3E127}" presName="tx1" presStyleLbl="revTx" presStyleIdx="0" presStyleCnt="3"/>
      <dgm:spPr/>
    </dgm:pt>
    <dgm:pt modelId="{7BD5B0AF-0BE2-46DE-8E96-A905BCDE7A79}" type="pres">
      <dgm:prSet presAssocID="{EBC753AE-8B14-46DC-8062-0C46CBA3E127}" presName="vert1" presStyleCnt="0"/>
      <dgm:spPr/>
    </dgm:pt>
    <dgm:pt modelId="{5EBE4DDA-C60E-47B9-890D-7292ED3B902D}" type="pres">
      <dgm:prSet presAssocID="{E8403C77-986A-449B-9BB4-15EDEF788B31}" presName="thickLine" presStyleLbl="alignNode1" presStyleIdx="1" presStyleCnt="3"/>
      <dgm:spPr/>
    </dgm:pt>
    <dgm:pt modelId="{7E2A0124-FC05-499E-B44A-A697ACDD43C8}" type="pres">
      <dgm:prSet presAssocID="{E8403C77-986A-449B-9BB4-15EDEF788B31}" presName="horz1" presStyleCnt="0"/>
      <dgm:spPr/>
    </dgm:pt>
    <dgm:pt modelId="{9B09E3BA-C20B-48B0-9EB0-CDEEEECB1383}" type="pres">
      <dgm:prSet presAssocID="{E8403C77-986A-449B-9BB4-15EDEF788B31}" presName="tx1" presStyleLbl="revTx" presStyleIdx="1" presStyleCnt="3"/>
      <dgm:spPr/>
    </dgm:pt>
    <dgm:pt modelId="{3D685867-37CE-4298-A34D-61306C46D8B4}" type="pres">
      <dgm:prSet presAssocID="{E8403C77-986A-449B-9BB4-15EDEF788B31}" presName="vert1" presStyleCnt="0"/>
      <dgm:spPr/>
    </dgm:pt>
    <dgm:pt modelId="{2317B428-F285-401D-AD86-2F9D2203C7BF}" type="pres">
      <dgm:prSet presAssocID="{7E5D44A9-F64A-4F71-9376-6D923AB6222A}" presName="thickLine" presStyleLbl="alignNode1" presStyleIdx="2" presStyleCnt="3"/>
      <dgm:spPr/>
    </dgm:pt>
    <dgm:pt modelId="{FF63CBF0-C89D-487A-BC4A-026E0D77CE4A}" type="pres">
      <dgm:prSet presAssocID="{7E5D44A9-F64A-4F71-9376-6D923AB6222A}" presName="horz1" presStyleCnt="0"/>
      <dgm:spPr/>
    </dgm:pt>
    <dgm:pt modelId="{2F502462-A295-47EF-B2C4-6BF1CEEE8FF0}" type="pres">
      <dgm:prSet presAssocID="{7E5D44A9-F64A-4F71-9376-6D923AB6222A}" presName="tx1" presStyleLbl="revTx" presStyleIdx="2" presStyleCnt="3"/>
      <dgm:spPr/>
    </dgm:pt>
    <dgm:pt modelId="{6988AB0C-3093-44C2-BB59-4D1345BF3008}" type="pres">
      <dgm:prSet presAssocID="{7E5D44A9-F64A-4F71-9376-6D923AB6222A}" presName="vert1" presStyleCnt="0"/>
      <dgm:spPr/>
    </dgm:pt>
  </dgm:ptLst>
  <dgm:cxnLst>
    <dgm:cxn modelId="{3CCE4E5C-03CE-41C5-8A46-BBF3AEBF4EEA}" srcId="{A9369D9A-BE93-410B-B2EC-865A1690F513}" destId="{E8403C77-986A-449B-9BB4-15EDEF788B31}" srcOrd="1" destOrd="0" parTransId="{7A50379C-4462-4069-800D-D889B4F4DB08}" sibTransId="{CBF5C108-2CCC-4F0D-A636-29E546EB22D0}"/>
    <dgm:cxn modelId="{48A1E843-F6F6-45E0-9616-0771B87D0A54}" srcId="{A9369D9A-BE93-410B-B2EC-865A1690F513}" destId="{EBC753AE-8B14-46DC-8062-0C46CBA3E127}" srcOrd="0" destOrd="0" parTransId="{EAE52FBD-C710-4474-A311-38E8AE82E529}" sibTransId="{B254C6BE-9CE6-482E-BB66-8A9360EDCFE4}"/>
    <dgm:cxn modelId="{3E46EE7C-4B42-4E66-93A6-0B645506DD68}" type="presOf" srcId="{A9369D9A-BE93-410B-B2EC-865A1690F513}" destId="{14B1F7FD-CA76-40E4-9425-FDB68F9938CF}" srcOrd="0" destOrd="0" presId="urn:microsoft.com/office/officeart/2008/layout/LinedList"/>
    <dgm:cxn modelId="{152E36BF-7936-496C-9C12-470E466390F8}" srcId="{A9369D9A-BE93-410B-B2EC-865A1690F513}" destId="{7E5D44A9-F64A-4F71-9376-6D923AB6222A}" srcOrd="2" destOrd="0" parTransId="{63970B2C-01B9-4047-9123-171B49501C53}" sibTransId="{5592F748-D5DA-49A5-9651-A3638F9C195B}"/>
    <dgm:cxn modelId="{D3954ACD-8BB8-4176-AF88-F264885F0CC3}" type="presOf" srcId="{7E5D44A9-F64A-4F71-9376-6D923AB6222A}" destId="{2F502462-A295-47EF-B2C4-6BF1CEEE8FF0}" srcOrd="0" destOrd="0" presId="urn:microsoft.com/office/officeart/2008/layout/LinedList"/>
    <dgm:cxn modelId="{B18BC3D9-A776-45DA-84BA-F9E6FDBE4958}" type="presOf" srcId="{E8403C77-986A-449B-9BB4-15EDEF788B31}" destId="{9B09E3BA-C20B-48B0-9EB0-CDEEEECB1383}" srcOrd="0" destOrd="0" presId="urn:microsoft.com/office/officeart/2008/layout/LinedList"/>
    <dgm:cxn modelId="{7B6EDDF6-9AE4-4425-AEAE-902BE0F0F162}" type="presOf" srcId="{EBC753AE-8B14-46DC-8062-0C46CBA3E127}" destId="{83CF2BD3-3F70-4D9F-9FD5-C5169E15331B}" srcOrd="0" destOrd="0" presId="urn:microsoft.com/office/officeart/2008/layout/LinedList"/>
    <dgm:cxn modelId="{3E05AB7B-B44C-47DF-8529-DDA24B1494A1}" type="presParOf" srcId="{14B1F7FD-CA76-40E4-9425-FDB68F9938CF}" destId="{C7195C86-56E6-4AD3-80B9-F24EC2094665}" srcOrd="0" destOrd="0" presId="urn:microsoft.com/office/officeart/2008/layout/LinedList"/>
    <dgm:cxn modelId="{A113FEF5-4306-48FF-94A2-A1428C6C08D8}" type="presParOf" srcId="{14B1F7FD-CA76-40E4-9425-FDB68F9938CF}" destId="{A08B92BE-E0D3-4399-B4EE-0350E99CDB50}" srcOrd="1" destOrd="0" presId="urn:microsoft.com/office/officeart/2008/layout/LinedList"/>
    <dgm:cxn modelId="{59E28C5F-F9A8-4D20-BE8C-EF680321C552}" type="presParOf" srcId="{A08B92BE-E0D3-4399-B4EE-0350E99CDB50}" destId="{83CF2BD3-3F70-4D9F-9FD5-C5169E15331B}" srcOrd="0" destOrd="0" presId="urn:microsoft.com/office/officeart/2008/layout/LinedList"/>
    <dgm:cxn modelId="{2AEA1750-8CDA-473E-B0EE-A04C173D54DB}" type="presParOf" srcId="{A08B92BE-E0D3-4399-B4EE-0350E99CDB50}" destId="{7BD5B0AF-0BE2-46DE-8E96-A905BCDE7A79}" srcOrd="1" destOrd="0" presId="urn:microsoft.com/office/officeart/2008/layout/LinedList"/>
    <dgm:cxn modelId="{35843049-1EEA-4AD5-9E50-0E545BC44E23}" type="presParOf" srcId="{14B1F7FD-CA76-40E4-9425-FDB68F9938CF}" destId="{5EBE4DDA-C60E-47B9-890D-7292ED3B902D}" srcOrd="2" destOrd="0" presId="urn:microsoft.com/office/officeart/2008/layout/LinedList"/>
    <dgm:cxn modelId="{D151BB77-0C0B-4D0C-90E8-2EE0B6B9A306}" type="presParOf" srcId="{14B1F7FD-CA76-40E4-9425-FDB68F9938CF}" destId="{7E2A0124-FC05-499E-B44A-A697ACDD43C8}" srcOrd="3" destOrd="0" presId="urn:microsoft.com/office/officeart/2008/layout/LinedList"/>
    <dgm:cxn modelId="{3F31F1D3-BD76-447F-8037-2670E630A5BF}" type="presParOf" srcId="{7E2A0124-FC05-499E-B44A-A697ACDD43C8}" destId="{9B09E3BA-C20B-48B0-9EB0-CDEEEECB1383}" srcOrd="0" destOrd="0" presId="urn:microsoft.com/office/officeart/2008/layout/LinedList"/>
    <dgm:cxn modelId="{5416E669-747A-4C58-A189-3B69C5AF9E63}" type="presParOf" srcId="{7E2A0124-FC05-499E-B44A-A697ACDD43C8}" destId="{3D685867-37CE-4298-A34D-61306C46D8B4}" srcOrd="1" destOrd="0" presId="urn:microsoft.com/office/officeart/2008/layout/LinedList"/>
    <dgm:cxn modelId="{DDC9C1D0-FA7B-4E43-89A7-72D2C0234140}" type="presParOf" srcId="{14B1F7FD-CA76-40E4-9425-FDB68F9938CF}" destId="{2317B428-F285-401D-AD86-2F9D2203C7BF}" srcOrd="4" destOrd="0" presId="urn:microsoft.com/office/officeart/2008/layout/LinedList"/>
    <dgm:cxn modelId="{DBFCE16F-0294-4123-A928-BE8615A072FE}" type="presParOf" srcId="{14B1F7FD-CA76-40E4-9425-FDB68F9938CF}" destId="{FF63CBF0-C89D-487A-BC4A-026E0D77CE4A}" srcOrd="5" destOrd="0" presId="urn:microsoft.com/office/officeart/2008/layout/LinedList"/>
    <dgm:cxn modelId="{274CBD4E-6593-46B4-B204-132BA0A97463}" type="presParOf" srcId="{FF63CBF0-C89D-487A-BC4A-026E0D77CE4A}" destId="{2F502462-A295-47EF-B2C4-6BF1CEEE8FF0}" srcOrd="0" destOrd="0" presId="urn:microsoft.com/office/officeart/2008/layout/LinedList"/>
    <dgm:cxn modelId="{26F1EF2F-8742-40C2-B103-97D46F07DF9C}" type="presParOf" srcId="{FF63CBF0-C89D-487A-BC4A-026E0D77CE4A}" destId="{6988AB0C-3093-44C2-BB59-4D1345BF300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DC454CC-22C7-4514-8C33-348438C8A7F5}"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67D4417B-6482-4494-9845-6BED58EAD332}">
      <dgm:prSet phldrT="[Text]" custT="1"/>
      <dgm:spPr/>
      <dgm:t>
        <a:bodyPr/>
        <a:lstStyle/>
        <a:p>
          <a:pPr>
            <a:lnSpc>
              <a:spcPct val="150000"/>
            </a:lnSpc>
          </a:pPr>
          <a:r>
            <a:rPr lang="en-US" sz="1800" dirty="0"/>
            <a:t>Climate change increases disaster risks (</a:t>
          </a:r>
          <a:r>
            <a:rPr lang="en-US" sz="1800" dirty="0" err="1"/>
            <a:t>Wut</a:t>
          </a:r>
          <a:r>
            <a:rPr lang="en-US" sz="1800" dirty="0"/>
            <a:t> et al., 2021).</a:t>
          </a:r>
        </a:p>
      </dgm:t>
    </dgm:pt>
    <dgm:pt modelId="{C6B5E898-701B-4138-BAE1-B24C3F8E36B5}" type="parTrans" cxnId="{B5F1AD0F-794C-44C5-8E8C-B1EB5EDAF404}">
      <dgm:prSet/>
      <dgm:spPr/>
      <dgm:t>
        <a:bodyPr/>
        <a:lstStyle/>
        <a:p>
          <a:endParaRPr lang="en-US"/>
        </a:p>
      </dgm:t>
    </dgm:pt>
    <dgm:pt modelId="{34E6DE1E-D816-462B-9A19-D65303FBF5AA}" type="sibTrans" cxnId="{B5F1AD0F-794C-44C5-8E8C-B1EB5EDAF404}">
      <dgm:prSet/>
      <dgm:spPr/>
      <dgm:t>
        <a:bodyPr/>
        <a:lstStyle/>
        <a:p>
          <a:endParaRPr lang="en-US"/>
        </a:p>
      </dgm:t>
    </dgm:pt>
    <dgm:pt modelId="{10010FFD-04D6-4CE3-BCE5-895BBEA36AF5}">
      <dgm:prSet custT="1"/>
      <dgm:spPr/>
      <dgm:t>
        <a:bodyPr/>
        <a:lstStyle/>
        <a:p>
          <a:pPr>
            <a:lnSpc>
              <a:spcPct val="150000"/>
            </a:lnSpc>
          </a:pPr>
          <a:r>
            <a:rPr lang="en-US" sz="1800" dirty="0"/>
            <a:t>Wildfires disrupt travel patterns and reduce bookings (</a:t>
          </a:r>
          <a:r>
            <a:rPr lang="en-US" sz="1800" dirty="0" err="1"/>
            <a:t>Ivkov</a:t>
          </a:r>
          <a:r>
            <a:rPr lang="en-US" sz="1800" dirty="0"/>
            <a:t> et al., 2019).</a:t>
          </a:r>
        </a:p>
      </dgm:t>
    </dgm:pt>
    <dgm:pt modelId="{14BFB4A5-C218-421C-B6B7-3376AFE52A20}" type="parTrans" cxnId="{FB75F84E-8AF2-4D55-AB37-AF771D7843EC}">
      <dgm:prSet/>
      <dgm:spPr/>
      <dgm:t>
        <a:bodyPr/>
        <a:lstStyle/>
        <a:p>
          <a:endParaRPr lang="en-US"/>
        </a:p>
      </dgm:t>
    </dgm:pt>
    <dgm:pt modelId="{0E68E16C-3058-46FE-9958-D50430641AD5}" type="sibTrans" cxnId="{FB75F84E-8AF2-4D55-AB37-AF771D7843EC}">
      <dgm:prSet/>
      <dgm:spPr/>
      <dgm:t>
        <a:bodyPr/>
        <a:lstStyle/>
        <a:p>
          <a:endParaRPr lang="en-US"/>
        </a:p>
      </dgm:t>
    </dgm:pt>
    <dgm:pt modelId="{CBC0580C-5063-4CB0-94F9-705F74E28A50}">
      <dgm:prSet custT="1"/>
      <dgm:spPr/>
      <dgm:t>
        <a:bodyPr/>
        <a:lstStyle/>
        <a:p>
          <a:pPr>
            <a:lnSpc>
              <a:spcPct val="150000"/>
            </a:lnSpc>
          </a:pPr>
          <a:r>
            <a:rPr lang="fr-FR" sz="1800" dirty="0"/>
            <a:t>Adaptation stratégies inclue sustainable </a:t>
          </a:r>
          <a:r>
            <a:rPr lang="fr-FR" sz="1800" dirty="0" err="1"/>
            <a:t>tourism</a:t>
          </a:r>
          <a:r>
            <a:rPr lang="fr-FR" sz="1800" dirty="0"/>
            <a:t> (</a:t>
          </a:r>
          <a:r>
            <a:rPr lang="fr-FR" sz="1800" dirty="0" err="1"/>
            <a:t>Rosselló</a:t>
          </a:r>
          <a:r>
            <a:rPr lang="fr-FR" sz="1800" dirty="0"/>
            <a:t> et al., 2020).</a:t>
          </a:r>
          <a:endParaRPr lang="en-US" sz="1800" dirty="0"/>
        </a:p>
      </dgm:t>
    </dgm:pt>
    <dgm:pt modelId="{3ADE7852-74CD-416C-AEE7-B51B58368CB3}" type="parTrans" cxnId="{19137D51-4599-49AD-B556-7CD5FEA21D9B}">
      <dgm:prSet/>
      <dgm:spPr/>
      <dgm:t>
        <a:bodyPr/>
        <a:lstStyle/>
        <a:p>
          <a:endParaRPr lang="en-US"/>
        </a:p>
      </dgm:t>
    </dgm:pt>
    <dgm:pt modelId="{A8FE647B-553D-43DB-A9F8-CACAD19899DA}" type="sibTrans" cxnId="{19137D51-4599-49AD-B556-7CD5FEA21D9B}">
      <dgm:prSet/>
      <dgm:spPr/>
      <dgm:t>
        <a:bodyPr/>
        <a:lstStyle/>
        <a:p>
          <a:endParaRPr lang="en-US"/>
        </a:p>
      </dgm:t>
    </dgm:pt>
    <dgm:pt modelId="{8ECD0BA9-3B8A-4133-A18F-986D7CB6D4B9}" type="pres">
      <dgm:prSet presAssocID="{ADC454CC-22C7-4514-8C33-348438C8A7F5}" presName="linear" presStyleCnt="0">
        <dgm:presLayoutVars>
          <dgm:animLvl val="lvl"/>
          <dgm:resizeHandles val="exact"/>
        </dgm:presLayoutVars>
      </dgm:prSet>
      <dgm:spPr/>
    </dgm:pt>
    <dgm:pt modelId="{3E3205B5-A1A6-4909-B2AC-DC49E3366E1D}" type="pres">
      <dgm:prSet presAssocID="{67D4417B-6482-4494-9845-6BED58EAD332}" presName="parentText" presStyleLbl="node1" presStyleIdx="0" presStyleCnt="3">
        <dgm:presLayoutVars>
          <dgm:chMax val="0"/>
          <dgm:bulletEnabled val="1"/>
        </dgm:presLayoutVars>
      </dgm:prSet>
      <dgm:spPr/>
    </dgm:pt>
    <dgm:pt modelId="{699CF742-9FF9-4B5F-B172-08A0E431ACDE}" type="pres">
      <dgm:prSet presAssocID="{34E6DE1E-D816-462B-9A19-D65303FBF5AA}" presName="spacer" presStyleCnt="0"/>
      <dgm:spPr/>
    </dgm:pt>
    <dgm:pt modelId="{41E59209-58DE-4415-90D1-57CBA864AE12}" type="pres">
      <dgm:prSet presAssocID="{10010FFD-04D6-4CE3-BCE5-895BBEA36AF5}" presName="parentText" presStyleLbl="node1" presStyleIdx="1" presStyleCnt="3">
        <dgm:presLayoutVars>
          <dgm:chMax val="0"/>
          <dgm:bulletEnabled val="1"/>
        </dgm:presLayoutVars>
      </dgm:prSet>
      <dgm:spPr/>
    </dgm:pt>
    <dgm:pt modelId="{F112D815-CC27-4C82-BD1A-F824D8B3D239}" type="pres">
      <dgm:prSet presAssocID="{0E68E16C-3058-46FE-9958-D50430641AD5}" presName="spacer" presStyleCnt="0"/>
      <dgm:spPr/>
    </dgm:pt>
    <dgm:pt modelId="{F3BB8FFD-62B1-4B46-BAB7-273FF5F433B0}" type="pres">
      <dgm:prSet presAssocID="{CBC0580C-5063-4CB0-94F9-705F74E28A50}" presName="parentText" presStyleLbl="node1" presStyleIdx="2" presStyleCnt="3">
        <dgm:presLayoutVars>
          <dgm:chMax val="0"/>
          <dgm:bulletEnabled val="1"/>
        </dgm:presLayoutVars>
      </dgm:prSet>
      <dgm:spPr/>
    </dgm:pt>
  </dgm:ptLst>
  <dgm:cxnLst>
    <dgm:cxn modelId="{B5F1AD0F-794C-44C5-8E8C-B1EB5EDAF404}" srcId="{ADC454CC-22C7-4514-8C33-348438C8A7F5}" destId="{67D4417B-6482-4494-9845-6BED58EAD332}" srcOrd="0" destOrd="0" parTransId="{C6B5E898-701B-4138-BAE1-B24C3F8E36B5}" sibTransId="{34E6DE1E-D816-462B-9A19-D65303FBF5AA}"/>
    <dgm:cxn modelId="{FB75F84E-8AF2-4D55-AB37-AF771D7843EC}" srcId="{ADC454CC-22C7-4514-8C33-348438C8A7F5}" destId="{10010FFD-04D6-4CE3-BCE5-895BBEA36AF5}" srcOrd="1" destOrd="0" parTransId="{14BFB4A5-C218-421C-B6B7-3376AFE52A20}" sibTransId="{0E68E16C-3058-46FE-9958-D50430641AD5}"/>
    <dgm:cxn modelId="{19137D51-4599-49AD-B556-7CD5FEA21D9B}" srcId="{ADC454CC-22C7-4514-8C33-348438C8A7F5}" destId="{CBC0580C-5063-4CB0-94F9-705F74E28A50}" srcOrd="2" destOrd="0" parTransId="{3ADE7852-74CD-416C-AEE7-B51B58368CB3}" sibTransId="{A8FE647B-553D-43DB-A9F8-CACAD19899DA}"/>
    <dgm:cxn modelId="{87B64753-D345-4838-B33A-4CEEF77FC7E2}" type="presOf" srcId="{ADC454CC-22C7-4514-8C33-348438C8A7F5}" destId="{8ECD0BA9-3B8A-4133-A18F-986D7CB6D4B9}" srcOrd="0" destOrd="0" presId="urn:microsoft.com/office/officeart/2005/8/layout/vList2"/>
    <dgm:cxn modelId="{EF98CEA7-6E47-4B3D-96F8-493353AFFA1F}" type="presOf" srcId="{67D4417B-6482-4494-9845-6BED58EAD332}" destId="{3E3205B5-A1A6-4909-B2AC-DC49E3366E1D}" srcOrd="0" destOrd="0" presId="urn:microsoft.com/office/officeart/2005/8/layout/vList2"/>
    <dgm:cxn modelId="{0FA6EDC2-481F-4A70-A5CD-15390BF4DE66}" type="presOf" srcId="{CBC0580C-5063-4CB0-94F9-705F74E28A50}" destId="{F3BB8FFD-62B1-4B46-BAB7-273FF5F433B0}" srcOrd="0" destOrd="0" presId="urn:microsoft.com/office/officeart/2005/8/layout/vList2"/>
    <dgm:cxn modelId="{0B261EFD-7003-4FB5-B303-7E86D227DE0E}" type="presOf" srcId="{10010FFD-04D6-4CE3-BCE5-895BBEA36AF5}" destId="{41E59209-58DE-4415-90D1-57CBA864AE12}" srcOrd="0" destOrd="0" presId="urn:microsoft.com/office/officeart/2005/8/layout/vList2"/>
    <dgm:cxn modelId="{B107175A-71E0-45F9-B754-BDEF5C72DCA6}" type="presParOf" srcId="{8ECD0BA9-3B8A-4133-A18F-986D7CB6D4B9}" destId="{3E3205B5-A1A6-4909-B2AC-DC49E3366E1D}" srcOrd="0" destOrd="0" presId="urn:microsoft.com/office/officeart/2005/8/layout/vList2"/>
    <dgm:cxn modelId="{1C30A873-6718-4423-9759-D47DA4100E13}" type="presParOf" srcId="{8ECD0BA9-3B8A-4133-A18F-986D7CB6D4B9}" destId="{699CF742-9FF9-4B5F-B172-08A0E431ACDE}" srcOrd="1" destOrd="0" presId="urn:microsoft.com/office/officeart/2005/8/layout/vList2"/>
    <dgm:cxn modelId="{B27998F2-7CFA-4658-9827-2422DAE80D49}" type="presParOf" srcId="{8ECD0BA9-3B8A-4133-A18F-986D7CB6D4B9}" destId="{41E59209-58DE-4415-90D1-57CBA864AE12}" srcOrd="2" destOrd="0" presId="urn:microsoft.com/office/officeart/2005/8/layout/vList2"/>
    <dgm:cxn modelId="{5918BB9B-044B-429C-86BE-19EAE30D4530}" type="presParOf" srcId="{8ECD0BA9-3B8A-4133-A18F-986D7CB6D4B9}" destId="{F112D815-CC27-4C82-BD1A-F824D8B3D239}" srcOrd="3" destOrd="0" presId="urn:microsoft.com/office/officeart/2005/8/layout/vList2"/>
    <dgm:cxn modelId="{6FE0040E-61FA-439C-9D8A-DE1375CC9953}" type="presParOf" srcId="{8ECD0BA9-3B8A-4133-A18F-986D7CB6D4B9}" destId="{F3BB8FFD-62B1-4B46-BAB7-273FF5F433B0}"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2544FB3-9F39-4680-A5A3-01D6D574F145}"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E8FF2999-4597-4CAA-BCDC-53905BD9B360}">
      <dgm:prSet phldrT="[Text]" custT="1"/>
      <dgm:spPr/>
      <dgm:t>
        <a:bodyPr/>
        <a:lstStyle/>
        <a:p>
          <a:pPr>
            <a:lnSpc>
              <a:spcPct val="150000"/>
            </a:lnSpc>
          </a:pPr>
          <a:r>
            <a:rPr lang="en-US" sz="2000" dirty="0"/>
            <a:t>Crisis management is vital for hospitality recovery (</a:t>
          </a:r>
          <a:r>
            <a:rPr lang="en-US" sz="2000" dirty="0" err="1"/>
            <a:t>Batabyal</a:t>
          </a:r>
          <a:r>
            <a:rPr lang="en-US" sz="2000" dirty="0"/>
            <a:t> &amp; Das, 2019).</a:t>
          </a:r>
        </a:p>
      </dgm:t>
    </dgm:pt>
    <dgm:pt modelId="{7FC244FA-0846-4CE8-991F-B408114333FF}" type="parTrans" cxnId="{22419C8D-EC05-4F76-A4E9-C18A18F96847}">
      <dgm:prSet/>
      <dgm:spPr/>
      <dgm:t>
        <a:bodyPr/>
        <a:lstStyle/>
        <a:p>
          <a:endParaRPr lang="en-US"/>
        </a:p>
      </dgm:t>
    </dgm:pt>
    <dgm:pt modelId="{B4CE05AF-C0D5-449E-B0F6-BB3AAA66CE64}" type="sibTrans" cxnId="{22419C8D-EC05-4F76-A4E9-C18A18F96847}">
      <dgm:prSet/>
      <dgm:spPr/>
      <dgm:t>
        <a:bodyPr/>
        <a:lstStyle/>
        <a:p>
          <a:endParaRPr lang="en-US"/>
        </a:p>
      </dgm:t>
    </dgm:pt>
    <dgm:pt modelId="{CFE0A2A6-7E7C-4DD7-A8F0-5F2112652712}">
      <dgm:prSet custT="1"/>
      <dgm:spPr/>
      <dgm:t>
        <a:bodyPr/>
        <a:lstStyle/>
        <a:p>
          <a:pPr>
            <a:lnSpc>
              <a:spcPct val="150000"/>
            </a:lnSpc>
          </a:pPr>
          <a:r>
            <a:rPr lang="en-US" sz="2000" dirty="0"/>
            <a:t>Flexibility in rebooking policies reduces losses (Karl et al., 2020).</a:t>
          </a:r>
        </a:p>
      </dgm:t>
    </dgm:pt>
    <dgm:pt modelId="{EC4442E3-EBFC-4A4D-8B6C-8F7AD84C8906}" type="parTrans" cxnId="{B06E928F-1CC8-441A-BD87-75C6B158B050}">
      <dgm:prSet/>
      <dgm:spPr/>
      <dgm:t>
        <a:bodyPr/>
        <a:lstStyle/>
        <a:p>
          <a:endParaRPr lang="en-US"/>
        </a:p>
      </dgm:t>
    </dgm:pt>
    <dgm:pt modelId="{A8EB92EB-DE4F-437B-9094-9E18DAAD90B8}" type="sibTrans" cxnId="{B06E928F-1CC8-441A-BD87-75C6B158B050}">
      <dgm:prSet/>
      <dgm:spPr/>
      <dgm:t>
        <a:bodyPr/>
        <a:lstStyle/>
        <a:p>
          <a:endParaRPr lang="en-US"/>
        </a:p>
      </dgm:t>
    </dgm:pt>
    <dgm:pt modelId="{04275CF6-8C96-4EDF-9A7F-E606A2E50FEA}">
      <dgm:prSet custT="1"/>
      <dgm:spPr/>
      <dgm:t>
        <a:bodyPr/>
        <a:lstStyle/>
        <a:p>
          <a:pPr>
            <a:lnSpc>
              <a:spcPct val="150000"/>
            </a:lnSpc>
          </a:pPr>
          <a:r>
            <a:rPr lang="en-US" sz="2000" dirty="0"/>
            <a:t>The PEST framework helps assess external threats (Battista, 2024).</a:t>
          </a:r>
        </a:p>
      </dgm:t>
    </dgm:pt>
    <dgm:pt modelId="{8EC2D6F5-DBE5-413C-861E-D9A1AA10274C}" type="parTrans" cxnId="{A6619C50-4C97-43BB-93F8-99BA0E6D1C0E}">
      <dgm:prSet/>
      <dgm:spPr/>
      <dgm:t>
        <a:bodyPr/>
        <a:lstStyle/>
        <a:p>
          <a:endParaRPr lang="en-US"/>
        </a:p>
      </dgm:t>
    </dgm:pt>
    <dgm:pt modelId="{E1C69E29-9666-4C34-BAFC-E620B790FD25}" type="sibTrans" cxnId="{A6619C50-4C97-43BB-93F8-99BA0E6D1C0E}">
      <dgm:prSet/>
      <dgm:spPr/>
      <dgm:t>
        <a:bodyPr/>
        <a:lstStyle/>
        <a:p>
          <a:endParaRPr lang="en-US"/>
        </a:p>
      </dgm:t>
    </dgm:pt>
    <dgm:pt modelId="{87F21783-6B2D-4090-A93B-B7C34AF04F6E}" type="pres">
      <dgm:prSet presAssocID="{12544FB3-9F39-4680-A5A3-01D6D574F145}" presName="linear" presStyleCnt="0">
        <dgm:presLayoutVars>
          <dgm:animLvl val="lvl"/>
          <dgm:resizeHandles val="exact"/>
        </dgm:presLayoutVars>
      </dgm:prSet>
      <dgm:spPr/>
    </dgm:pt>
    <dgm:pt modelId="{BA3A744C-112C-4BE6-A3B1-6794D8A568CE}" type="pres">
      <dgm:prSet presAssocID="{E8FF2999-4597-4CAA-BCDC-53905BD9B360}" presName="parentText" presStyleLbl="node1" presStyleIdx="0" presStyleCnt="3">
        <dgm:presLayoutVars>
          <dgm:chMax val="0"/>
          <dgm:bulletEnabled val="1"/>
        </dgm:presLayoutVars>
      </dgm:prSet>
      <dgm:spPr/>
    </dgm:pt>
    <dgm:pt modelId="{767E0750-2E69-4802-8099-0BD6EBDCA6B1}" type="pres">
      <dgm:prSet presAssocID="{B4CE05AF-C0D5-449E-B0F6-BB3AAA66CE64}" presName="spacer" presStyleCnt="0"/>
      <dgm:spPr/>
    </dgm:pt>
    <dgm:pt modelId="{42CE3AEE-1B16-47E3-8B8F-ECD4D7641DD0}" type="pres">
      <dgm:prSet presAssocID="{CFE0A2A6-7E7C-4DD7-A8F0-5F2112652712}" presName="parentText" presStyleLbl="node1" presStyleIdx="1" presStyleCnt="3">
        <dgm:presLayoutVars>
          <dgm:chMax val="0"/>
          <dgm:bulletEnabled val="1"/>
        </dgm:presLayoutVars>
      </dgm:prSet>
      <dgm:spPr/>
    </dgm:pt>
    <dgm:pt modelId="{CEE106DB-5763-401C-BBD0-4F5E3FE98CD7}" type="pres">
      <dgm:prSet presAssocID="{A8EB92EB-DE4F-437B-9094-9E18DAAD90B8}" presName="spacer" presStyleCnt="0"/>
      <dgm:spPr/>
    </dgm:pt>
    <dgm:pt modelId="{DC772787-96EC-499E-BBE8-E16F32ABA58A}" type="pres">
      <dgm:prSet presAssocID="{04275CF6-8C96-4EDF-9A7F-E606A2E50FEA}" presName="parentText" presStyleLbl="node1" presStyleIdx="2" presStyleCnt="3">
        <dgm:presLayoutVars>
          <dgm:chMax val="0"/>
          <dgm:bulletEnabled val="1"/>
        </dgm:presLayoutVars>
      </dgm:prSet>
      <dgm:spPr/>
    </dgm:pt>
  </dgm:ptLst>
  <dgm:cxnLst>
    <dgm:cxn modelId="{3FC5EF03-7AF5-4CAE-921F-37546BB0F9F4}" type="presOf" srcId="{CFE0A2A6-7E7C-4DD7-A8F0-5F2112652712}" destId="{42CE3AEE-1B16-47E3-8B8F-ECD4D7641DD0}" srcOrd="0" destOrd="0" presId="urn:microsoft.com/office/officeart/2005/8/layout/vList2"/>
    <dgm:cxn modelId="{85B0DE0B-3AAD-4082-85DC-72BF9BE7B2FD}" type="presOf" srcId="{E8FF2999-4597-4CAA-BCDC-53905BD9B360}" destId="{BA3A744C-112C-4BE6-A3B1-6794D8A568CE}" srcOrd="0" destOrd="0" presId="urn:microsoft.com/office/officeart/2005/8/layout/vList2"/>
    <dgm:cxn modelId="{D32E7524-D31B-41EB-938F-1BB78BC846D2}" type="presOf" srcId="{04275CF6-8C96-4EDF-9A7F-E606A2E50FEA}" destId="{DC772787-96EC-499E-BBE8-E16F32ABA58A}" srcOrd="0" destOrd="0" presId="urn:microsoft.com/office/officeart/2005/8/layout/vList2"/>
    <dgm:cxn modelId="{87BDF02E-37C1-4B17-B1BB-BF053F8C660A}" type="presOf" srcId="{12544FB3-9F39-4680-A5A3-01D6D574F145}" destId="{87F21783-6B2D-4090-A93B-B7C34AF04F6E}" srcOrd="0" destOrd="0" presId="urn:microsoft.com/office/officeart/2005/8/layout/vList2"/>
    <dgm:cxn modelId="{A6619C50-4C97-43BB-93F8-99BA0E6D1C0E}" srcId="{12544FB3-9F39-4680-A5A3-01D6D574F145}" destId="{04275CF6-8C96-4EDF-9A7F-E606A2E50FEA}" srcOrd="2" destOrd="0" parTransId="{8EC2D6F5-DBE5-413C-861E-D9A1AA10274C}" sibTransId="{E1C69E29-9666-4C34-BAFC-E620B790FD25}"/>
    <dgm:cxn modelId="{22419C8D-EC05-4F76-A4E9-C18A18F96847}" srcId="{12544FB3-9F39-4680-A5A3-01D6D574F145}" destId="{E8FF2999-4597-4CAA-BCDC-53905BD9B360}" srcOrd="0" destOrd="0" parTransId="{7FC244FA-0846-4CE8-991F-B408114333FF}" sibTransId="{B4CE05AF-C0D5-449E-B0F6-BB3AAA66CE64}"/>
    <dgm:cxn modelId="{B06E928F-1CC8-441A-BD87-75C6B158B050}" srcId="{12544FB3-9F39-4680-A5A3-01D6D574F145}" destId="{CFE0A2A6-7E7C-4DD7-A8F0-5F2112652712}" srcOrd="1" destOrd="0" parTransId="{EC4442E3-EBFC-4A4D-8B6C-8F7AD84C8906}" sibTransId="{A8EB92EB-DE4F-437B-9094-9E18DAAD90B8}"/>
    <dgm:cxn modelId="{EE30E6B8-D89E-4104-865D-179B34C5930E}" type="presParOf" srcId="{87F21783-6B2D-4090-A93B-B7C34AF04F6E}" destId="{BA3A744C-112C-4BE6-A3B1-6794D8A568CE}" srcOrd="0" destOrd="0" presId="urn:microsoft.com/office/officeart/2005/8/layout/vList2"/>
    <dgm:cxn modelId="{06CC4607-1512-4B2B-9AC6-BF31C2410B99}" type="presParOf" srcId="{87F21783-6B2D-4090-A93B-B7C34AF04F6E}" destId="{767E0750-2E69-4802-8099-0BD6EBDCA6B1}" srcOrd="1" destOrd="0" presId="urn:microsoft.com/office/officeart/2005/8/layout/vList2"/>
    <dgm:cxn modelId="{EC18A669-E203-4DF2-A9F6-FCFDA8CF0CA0}" type="presParOf" srcId="{87F21783-6B2D-4090-A93B-B7C34AF04F6E}" destId="{42CE3AEE-1B16-47E3-8B8F-ECD4D7641DD0}" srcOrd="2" destOrd="0" presId="urn:microsoft.com/office/officeart/2005/8/layout/vList2"/>
    <dgm:cxn modelId="{B17EACCB-8C71-4C3F-9CA2-E51661940C88}" type="presParOf" srcId="{87F21783-6B2D-4090-A93B-B7C34AF04F6E}" destId="{CEE106DB-5763-401C-BBD0-4F5E3FE98CD7}" srcOrd="3" destOrd="0" presId="urn:microsoft.com/office/officeart/2005/8/layout/vList2"/>
    <dgm:cxn modelId="{6E51C7E6-9245-43FF-8C9F-12BB4C4069B2}" type="presParOf" srcId="{87F21783-6B2D-4090-A93B-B7C34AF04F6E}" destId="{DC772787-96EC-499E-BBE8-E16F32ABA58A}"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D5FD98-AEB1-440E-AB72-7325E81E26B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FA3E9190-D421-4ED1-9392-8E5CFCF8B48C}">
      <dgm:prSet phldrT="[Text]" custT="1"/>
      <dgm:spPr/>
      <dgm:t>
        <a:bodyPr/>
        <a:lstStyle/>
        <a:p>
          <a:pPr>
            <a:lnSpc>
              <a:spcPct val="150000"/>
            </a:lnSpc>
          </a:pPr>
          <a:r>
            <a:rPr lang="en-US" sz="2400" dirty="0"/>
            <a:t>Case study method.</a:t>
          </a:r>
        </a:p>
      </dgm:t>
    </dgm:pt>
    <dgm:pt modelId="{6A43F721-3A95-4A34-A670-AF9656B12541}" type="parTrans" cxnId="{D3FF4F2E-3138-4DF4-8497-45CD2DB484C3}">
      <dgm:prSet/>
      <dgm:spPr/>
      <dgm:t>
        <a:bodyPr/>
        <a:lstStyle/>
        <a:p>
          <a:endParaRPr lang="en-US"/>
        </a:p>
      </dgm:t>
    </dgm:pt>
    <dgm:pt modelId="{1765AD9C-5DF2-47C7-93EF-4673D1C636DD}" type="sibTrans" cxnId="{D3FF4F2E-3138-4DF4-8497-45CD2DB484C3}">
      <dgm:prSet/>
      <dgm:spPr/>
      <dgm:t>
        <a:bodyPr/>
        <a:lstStyle/>
        <a:p>
          <a:endParaRPr lang="en-US"/>
        </a:p>
      </dgm:t>
    </dgm:pt>
    <dgm:pt modelId="{43DA3057-C1ED-4004-A52A-A272CBFB9BDE}">
      <dgm:prSet phldrT="[Text]" custT="1"/>
      <dgm:spPr/>
      <dgm:t>
        <a:bodyPr/>
        <a:lstStyle/>
        <a:p>
          <a:pPr>
            <a:lnSpc>
              <a:spcPct val="150000"/>
            </a:lnSpc>
          </a:pPr>
          <a:r>
            <a:rPr lang="en-US" sz="2400" dirty="0"/>
            <a:t>Secondary data from academic sources.</a:t>
          </a:r>
        </a:p>
      </dgm:t>
    </dgm:pt>
    <dgm:pt modelId="{BC112D35-AA9D-4478-B67C-33DE228DF6AC}" type="parTrans" cxnId="{BF98281C-BD2A-4E2B-9C17-D2807C351045}">
      <dgm:prSet/>
      <dgm:spPr/>
      <dgm:t>
        <a:bodyPr/>
        <a:lstStyle/>
        <a:p>
          <a:endParaRPr lang="en-US"/>
        </a:p>
      </dgm:t>
    </dgm:pt>
    <dgm:pt modelId="{423D512C-AB96-4AEF-B0F0-F752C76E40A9}" type="sibTrans" cxnId="{BF98281C-BD2A-4E2B-9C17-D2807C351045}">
      <dgm:prSet/>
      <dgm:spPr/>
      <dgm:t>
        <a:bodyPr/>
        <a:lstStyle/>
        <a:p>
          <a:endParaRPr lang="en-US"/>
        </a:p>
      </dgm:t>
    </dgm:pt>
    <dgm:pt modelId="{46B46F84-CF83-4B9C-A25D-63459760F510}">
      <dgm:prSet phldrT="[Text]" custT="1"/>
      <dgm:spPr/>
      <dgm:t>
        <a:bodyPr/>
        <a:lstStyle/>
        <a:p>
          <a:pPr>
            <a:lnSpc>
              <a:spcPct val="150000"/>
            </a:lnSpc>
          </a:pPr>
          <a:r>
            <a:rPr lang="en-US" sz="2400" dirty="0"/>
            <a:t>Data from government and industry reports.</a:t>
          </a:r>
        </a:p>
      </dgm:t>
    </dgm:pt>
    <dgm:pt modelId="{74DC85A1-93FE-4C48-9A4A-81160D315D47}" type="parTrans" cxnId="{901DC5A8-325F-4441-8B73-CF9C0659A03A}">
      <dgm:prSet/>
      <dgm:spPr/>
      <dgm:t>
        <a:bodyPr/>
        <a:lstStyle/>
        <a:p>
          <a:endParaRPr lang="en-US"/>
        </a:p>
      </dgm:t>
    </dgm:pt>
    <dgm:pt modelId="{F5B7CFEC-176F-49B1-891A-F2B8B625C3AF}" type="sibTrans" cxnId="{901DC5A8-325F-4441-8B73-CF9C0659A03A}">
      <dgm:prSet/>
      <dgm:spPr/>
      <dgm:t>
        <a:bodyPr/>
        <a:lstStyle/>
        <a:p>
          <a:endParaRPr lang="en-US"/>
        </a:p>
      </dgm:t>
    </dgm:pt>
    <dgm:pt modelId="{9649AEA9-FF55-4025-90E3-3CC0F8301594}">
      <dgm:prSet phldrT="[Text]" custT="1"/>
      <dgm:spPr/>
      <dgm:t>
        <a:bodyPr/>
        <a:lstStyle/>
        <a:p>
          <a:pPr>
            <a:lnSpc>
              <a:spcPct val="150000"/>
            </a:lnSpc>
          </a:pPr>
          <a:r>
            <a:rPr lang="en-US" sz="2400" dirty="0"/>
            <a:t>Financial and operational reports of TUI Group.</a:t>
          </a:r>
        </a:p>
      </dgm:t>
    </dgm:pt>
    <dgm:pt modelId="{1D2983BF-F49A-42BD-AB28-0957956D429F}" type="parTrans" cxnId="{66A071F9-0506-4C58-A453-E3C694F64A12}">
      <dgm:prSet/>
      <dgm:spPr/>
      <dgm:t>
        <a:bodyPr/>
        <a:lstStyle/>
        <a:p>
          <a:endParaRPr lang="en-US"/>
        </a:p>
      </dgm:t>
    </dgm:pt>
    <dgm:pt modelId="{324BD3AE-FCC9-4051-8764-2F1822BB5CE0}" type="sibTrans" cxnId="{66A071F9-0506-4C58-A453-E3C694F64A12}">
      <dgm:prSet/>
      <dgm:spPr/>
      <dgm:t>
        <a:bodyPr/>
        <a:lstStyle/>
        <a:p>
          <a:endParaRPr lang="en-US"/>
        </a:p>
      </dgm:t>
    </dgm:pt>
    <dgm:pt modelId="{5332017F-DEC1-49F7-A460-4D09C1E8629B}">
      <dgm:prSet phldrT="[Text]" custT="1"/>
      <dgm:spPr/>
      <dgm:t>
        <a:bodyPr/>
        <a:lstStyle/>
        <a:p>
          <a:pPr>
            <a:lnSpc>
              <a:spcPct val="150000"/>
            </a:lnSpc>
          </a:pPr>
          <a:r>
            <a:rPr lang="en-US" sz="2400" dirty="0"/>
            <a:t>Consumer sentiment surveys.</a:t>
          </a:r>
        </a:p>
      </dgm:t>
    </dgm:pt>
    <dgm:pt modelId="{C2770302-A758-41BF-976A-243D2E3FC59F}" type="parTrans" cxnId="{50B1B2FF-25F2-46E8-AAE5-6188A3DC1C5E}">
      <dgm:prSet/>
      <dgm:spPr/>
      <dgm:t>
        <a:bodyPr/>
        <a:lstStyle/>
        <a:p>
          <a:endParaRPr lang="en-US"/>
        </a:p>
      </dgm:t>
    </dgm:pt>
    <dgm:pt modelId="{759AF608-9813-4C53-B3B1-2E32B335D5E8}" type="sibTrans" cxnId="{50B1B2FF-25F2-46E8-AAE5-6188A3DC1C5E}">
      <dgm:prSet/>
      <dgm:spPr/>
      <dgm:t>
        <a:bodyPr/>
        <a:lstStyle/>
        <a:p>
          <a:endParaRPr lang="en-US"/>
        </a:p>
      </dgm:t>
    </dgm:pt>
    <dgm:pt modelId="{3859870B-73A8-4D32-91BF-5B4C3A75283F}">
      <dgm:prSet phldrT="[Text]" custT="1"/>
      <dgm:spPr/>
      <dgm:t>
        <a:bodyPr/>
        <a:lstStyle/>
        <a:p>
          <a:pPr>
            <a:lnSpc>
              <a:spcPct val="150000"/>
            </a:lnSpc>
          </a:pPr>
          <a:r>
            <a:rPr lang="en-US" sz="2400" dirty="0"/>
            <a:t>PEST framework used for analysis (Battista, 2024).</a:t>
          </a:r>
        </a:p>
      </dgm:t>
    </dgm:pt>
    <dgm:pt modelId="{50E0CF44-1153-4095-8446-6FE4FAA86615}" type="parTrans" cxnId="{857D991F-75A3-4E30-A8A3-4C723B98EF1E}">
      <dgm:prSet/>
      <dgm:spPr/>
      <dgm:t>
        <a:bodyPr/>
        <a:lstStyle/>
        <a:p>
          <a:endParaRPr lang="en-US"/>
        </a:p>
      </dgm:t>
    </dgm:pt>
    <dgm:pt modelId="{E93592C4-E629-4593-A3E2-850A86DF7379}" type="sibTrans" cxnId="{857D991F-75A3-4E30-A8A3-4C723B98EF1E}">
      <dgm:prSet/>
      <dgm:spPr/>
      <dgm:t>
        <a:bodyPr/>
        <a:lstStyle/>
        <a:p>
          <a:endParaRPr lang="en-US"/>
        </a:p>
      </dgm:t>
    </dgm:pt>
    <dgm:pt modelId="{026CF568-4D61-4A55-90FF-569E37928C31}" type="pres">
      <dgm:prSet presAssocID="{94D5FD98-AEB1-440E-AB72-7325E81E26BC}" presName="vert0" presStyleCnt="0">
        <dgm:presLayoutVars>
          <dgm:dir/>
          <dgm:animOne val="branch"/>
          <dgm:animLvl val="lvl"/>
        </dgm:presLayoutVars>
      </dgm:prSet>
      <dgm:spPr/>
    </dgm:pt>
    <dgm:pt modelId="{162AE3E5-14FA-4C60-9C90-FB5B74893365}" type="pres">
      <dgm:prSet presAssocID="{FA3E9190-D421-4ED1-9392-8E5CFCF8B48C}" presName="thickLine" presStyleLbl="alignNode1" presStyleIdx="0" presStyleCnt="6"/>
      <dgm:spPr/>
    </dgm:pt>
    <dgm:pt modelId="{A5961241-769D-4D1A-9CC7-A6326551ABE0}" type="pres">
      <dgm:prSet presAssocID="{FA3E9190-D421-4ED1-9392-8E5CFCF8B48C}" presName="horz1" presStyleCnt="0"/>
      <dgm:spPr/>
    </dgm:pt>
    <dgm:pt modelId="{9771B8DC-803C-4308-ACBB-5DBE53D66436}" type="pres">
      <dgm:prSet presAssocID="{FA3E9190-D421-4ED1-9392-8E5CFCF8B48C}" presName="tx1" presStyleLbl="revTx" presStyleIdx="0" presStyleCnt="6"/>
      <dgm:spPr/>
    </dgm:pt>
    <dgm:pt modelId="{DD37918D-854D-4790-BF03-97EDB3F1EEF0}" type="pres">
      <dgm:prSet presAssocID="{FA3E9190-D421-4ED1-9392-8E5CFCF8B48C}" presName="vert1" presStyleCnt="0"/>
      <dgm:spPr/>
    </dgm:pt>
    <dgm:pt modelId="{69F13110-1C6E-44EB-85FD-54DA199222E0}" type="pres">
      <dgm:prSet presAssocID="{43DA3057-C1ED-4004-A52A-A272CBFB9BDE}" presName="thickLine" presStyleLbl="alignNode1" presStyleIdx="1" presStyleCnt="6"/>
      <dgm:spPr/>
    </dgm:pt>
    <dgm:pt modelId="{38088D97-6B14-4BB6-BACF-8E2E7B0CD53C}" type="pres">
      <dgm:prSet presAssocID="{43DA3057-C1ED-4004-A52A-A272CBFB9BDE}" presName="horz1" presStyleCnt="0"/>
      <dgm:spPr/>
    </dgm:pt>
    <dgm:pt modelId="{5A6B1075-852A-4709-9C01-8C5BFC11DAF0}" type="pres">
      <dgm:prSet presAssocID="{43DA3057-C1ED-4004-A52A-A272CBFB9BDE}" presName="tx1" presStyleLbl="revTx" presStyleIdx="1" presStyleCnt="6"/>
      <dgm:spPr/>
    </dgm:pt>
    <dgm:pt modelId="{EF14D796-E011-462A-8A76-D01F84F9A529}" type="pres">
      <dgm:prSet presAssocID="{43DA3057-C1ED-4004-A52A-A272CBFB9BDE}" presName="vert1" presStyleCnt="0"/>
      <dgm:spPr/>
    </dgm:pt>
    <dgm:pt modelId="{BFBD1B65-1A96-406D-BA83-80644CD6813A}" type="pres">
      <dgm:prSet presAssocID="{3859870B-73A8-4D32-91BF-5B4C3A75283F}" presName="thickLine" presStyleLbl="alignNode1" presStyleIdx="2" presStyleCnt="6"/>
      <dgm:spPr/>
    </dgm:pt>
    <dgm:pt modelId="{A909379D-137C-45D7-A62B-B3367B7C2158}" type="pres">
      <dgm:prSet presAssocID="{3859870B-73A8-4D32-91BF-5B4C3A75283F}" presName="horz1" presStyleCnt="0"/>
      <dgm:spPr/>
    </dgm:pt>
    <dgm:pt modelId="{D7778010-4B39-47B4-8300-E42F39651A08}" type="pres">
      <dgm:prSet presAssocID="{3859870B-73A8-4D32-91BF-5B4C3A75283F}" presName="tx1" presStyleLbl="revTx" presStyleIdx="2" presStyleCnt="6"/>
      <dgm:spPr/>
    </dgm:pt>
    <dgm:pt modelId="{088789EB-D850-4F9E-A3E0-24B8F60FC8EF}" type="pres">
      <dgm:prSet presAssocID="{3859870B-73A8-4D32-91BF-5B4C3A75283F}" presName="vert1" presStyleCnt="0"/>
      <dgm:spPr/>
    </dgm:pt>
    <dgm:pt modelId="{1141B7F5-1EBD-4D2D-B37B-4657534F31C9}" type="pres">
      <dgm:prSet presAssocID="{46B46F84-CF83-4B9C-A25D-63459760F510}" presName="thickLine" presStyleLbl="alignNode1" presStyleIdx="3" presStyleCnt="6"/>
      <dgm:spPr/>
    </dgm:pt>
    <dgm:pt modelId="{412842F7-6B70-446A-93E4-4B1E8041C543}" type="pres">
      <dgm:prSet presAssocID="{46B46F84-CF83-4B9C-A25D-63459760F510}" presName="horz1" presStyleCnt="0"/>
      <dgm:spPr/>
    </dgm:pt>
    <dgm:pt modelId="{BE81EBC7-4718-4CC2-AC66-AFAA2674F39A}" type="pres">
      <dgm:prSet presAssocID="{46B46F84-CF83-4B9C-A25D-63459760F510}" presName="tx1" presStyleLbl="revTx" presStyleIdx="3" presStyleCnt="6"/>
      <dgm:spPr/>
    </dgm:pt>
    <dgm:pt modelId="{949A03CD-8CC1-4B05-8011-55AE4F1056FA}" type="pres">
      <dgm:prSet presAssocID="{46B46F84-CF83-4B9C-A25D-63459760F510}" presName="vert1" presStyleCnt="0"/>
      <dgm:spPr/>
    </dgm:pt>
    <dgm:pt modelId="{43D62446-A768-459B-B43B-18C42F80625D}" type="pres">
      <dgm:prSet presAssocID="{9649AEA9-FF55-4025-90E3-3CC0F8301594}" presName="thickLine" presStyleLbl="alignNode1" presStyleIdx="4" presStyleCnt="6"/>
      <dgm:spPr/>
    </dgm:pt>
    <dgm:pt modelId="{75BF6A56-D0D5-4CFA-A488-DD68A0AAE355}" type="pres">
      <dgm:prSet presAssocID="{9649AEA9-FF55-4025-90E3-3CC0F8301594}" presName="horz1" presStyleCnt="0"/>
      <dgm:spPr/>
    </dgm:pt>
    <dgm:pt modelId="{5288C7D0-37CD-4E19-8589-FDABFFE824E1}" type="pres">
      <dgm:prSet presAssocID="{9649AEA9-FF55-4025-90E3-3CC0F8301594}" presName="tx1" presStyleLbl="revTx" presStyleIdx="4" presStyleCnt="6"/>
      <dgm:spPr/>
    </dgm:pt>
    <dgm:pt modelId="{9436432D-750B-4A4C-929C-5880003B19BF}" type="pres">
      <dgm:prSet presAssocID="{9649AEA9-FF55-4025-90E3-3CC0F8301594}" presName="vert1" presStyleCnt="0"/>
      <dgm:spPr/>
    </dgm:pt>
    <dgm:pt modelId="{C8B64854-40AF-4683-9BAE-13551721BA40}" type="pres">
      <dgm:prSet presAssocID="{5332017F-DEC1-49F7-A460-4D09C1E8629B}" presName="thickLine" presStyleLbl="alignNode1" presStyleIdx="5" presStyleCnt="6"/>
      <dgm:spPr/>
    </dgm:pt>
    <dgm:pt modelId="{7DA985A8-92D3-49CD-A9DE-390CA65AB35E}" type="pres">
      <dgm:prSet presAssocID="{5332017F-DEC1-49F7-A460-4D09C1E8629B}" presName="horz1" presStyleCnt="0"/>
      <dgm:spPr/>
    </dgm:pt>
    <dgm:pt modelId="{39505BBD-0B48-44BC-8D7D-6ADCB507FC1C}" type="pres">
      <dgm:prSet presAssocID="{5332017F-DEC1-49F7-A460-4D09C1E8629B}" presName="tx1" presStyleLbl="revTx" presStyleIdx="5" presStyleCnt="6"/>
      <dgm:spPr/>
    </dgm:pt>
    <dgm:pt modelId="{7A542B13-CE3F-4D4B-9DFE-1CCD96C68B60}" type="pres">
      <dgm:prSet presAssocID="{5332017F-DEC1-49F7-A460-4D09C1E8629B}" presName="vert1" presStyleCnt="0"/>
      <dgm:spPr/>
    </dgm:pt>
  </dgm:ptLst>
  <dgm:cxnLst>
    <dgm:cxn modelId="{BF98281C-BD2A-4E2B-9C17-D2807C351045}" srcId="{94D5FD98-AEB1-440E-AB72-7325E81E26BC}" destId="{43DA3057-C1ED-4004-A52A-A272CBFB9BDE}" srcOrd="1" destOrd="0" parTransId="{BC112D35-AA9D-4478-B67C-33DE228DF6AC}" sibTransId="{423D512C-AB96-4AEF-B0F0-F752C76E40A9}"/>
    <dgm:cxn modelId="{7518371F-D98A-4C89-8B73-2BCFDF50153C}" type="presOf" srcId="{94D5FD98-AEB1-440E-AB72-7325E81E26BC}" destId="{026CF568-4D61-4A55-90FF-569E37928C31}" srcOrd="0" destOrd="0" presId="urn:microsoft.com/office/officeart/2008/layout/LinedList"/>
    <dgm:cxn modelId="{857D991F-75A3-4E30-A8A3-4C723B98EF1E}" srcId="{94D5FD98-AEB1-440E-AB72-7325E81E26BC}" destId="{3859870B-73A8-4D32-91BF-5B4C3A75283F}" srcOrd="2" destOrd="0" parTransId="{50E0CF44-1153-4095-8446-6FE4FAA86615}" sibTransId="{E93592C4-E629-4593-A3E2-850A86DF7379}"/>
    <dgm:cxn modelId="{D3FF4F2E-3138-4DF4-8497-45CD2DB484C3}" srcId="{94D5FD98-AEB1-440E-AB72-7325E81E26BC}" destId="{FA3E9190-D421-4ED1-9392-8E5CFCF8B48C}" srcOrd="0" destOrd="0" parTransId="{6A43F721-3A95-4A34-A670-AF9656B12541}" sibTransId="{1765AD9C-5DF2-47C7-93EF-4673D1C636DD}"/>
    <dgm:cxn modelId="{EC387666-F348-4100-8AE1-C64B8E1ACF90}" type="presOf" srcId="{5332017F-DEC1-49F7-A460-4D09C1E8629B}" destId="{39505BBD-0B48-44BC-8D7D-6ADCB507FC1C}" srcOrd="0" destOrd="0" presId="urn:microsoft.com/office/officeart/2008/layout/LinedList"/>
    <dgm:cxn modelId="{9FEF204A-3ED4-4A19-8B36-6F5454DDCC7D}" type="presOf" srcId="{FA3E9190-D421-4ED1-9392-8E5CFCF8B48C}" destId="{9771B8DC-803C-4308-ACBB-5DBE53D66436}" srcOrd="0" destOrd="0" presId="urn:microsoft.com/office/officeart/2008/layout/LinedList"/>
    <dgm:cxn modelId="{5399FD4C-43AA-4FBB-8FAF-AE20649D0FEC}" type="presOf" srcId="{46B46F84-CF83-4B9C-A25D-63459760F510}" destId="{BE81EBC7-4718-4CC2-AC66-AFAA2674F39A}" srcOrd="0" destOrd="0" presId="urn:microsoft.com/office/officeart/2008/layout/LinedList"/>
    <dgm:cxn modelId="{C8329B59-EB3C-48CB-8C86-0FFECC3EA6E1}" type="presOf" srcId="{3859870B-73A8-4D32-91BF-5B4C3A75283F}" destId="{D7778010-4B39-47B4-8300-E42F39651A08}" srcOrd="0" destOrd="0" presId="urn:microsoft.com/office/officeart/2008/layout/LinedList"/>
    <dgm:cxn modelId="{0B92BE7F-F16B-45CC-AE31-FDE665E15841}" type="presOf" srcId="{9649AEA9-FF55-4025-90E3-3CC0F8301594}" destId="{5288C7D0-37CD-4E19-8589-FDABFFE824E1}" srcOrd="0" destOrd="0" presId="urn:microsoft.com/office/officeart/2008/layout/LinedList"/>
    <dgm:cxn modelId="{901DC5A8-325F-4441-8B73-CF9C0659A03A}" srcId="{94D5FD98-AEB1-440E-AB72-7325E81E26BC}" destId="{46B46F84-CF83-4B9C-A25D-63459760F510}" srcOrd="3" destOrd="0" parTransId="{74DC85A1-93FE-4C48-9A4A-81160D315D47}" sibTransId="{F5B7CFEC-176F-49B1-891A-F2B8B625C3AF}"/>
    <dgm:cxn modelId="{172B69E0-F842-49FC-8E6B-B42BD459A94D}" type="presOf" srcId="{43DA3057-C1ED-4004-A52A-A272CBFB9BDE}" destId="{5A6B1075-852A-4709-9C01-8C5BFC11DAF0}" srcOrd="0" destOrd="0" presId="urn:microsoft.com/office/officeart/2008/layout/LinedList"/>
    <dgm:cxn modelId="{66A071F9-0506-4C58-A453-E3C694F64A12}" srcId="{94D5FD98-AEB1-440E-AB72-7325E81E26BC}" destId="{9649AEA9-FF55-4025-90E3-3CC0F8301594}" srcOrd="4" destOrd="0" parTransId="{1D2983BF-F49A-42BD-AB28-0957956D429F}" sibTransId="{324BD3AE-FCC9-4051-8764-2F1822BB5CE0}"/>
    <dgm:cxn modelId="{50B1B2FF-25F2-46E8-AAE5-6188A3DC1C5E}" srcId="{94D5FD98-AEB1-440E-AB72-7325E81E26BC}" destId="{5332017F-DEC1-49F7-A460-4D09C1E8629B}" srcOrd="5" destOrd="0" parTransId="{C2770302-A758-41BF-976A-243D2E3FC59F}" sibTransId="{759AF608-9813-4C53-B3B1-2E32B335D5E8}"/>
    <dgm:cxn modelId="{E996BB5D-EA73-4BF5-B9FF-B105528C0616}" type="presParOf" srcId="{026CF568-4D61-4A55-90FF-569E37928C31}" destId="{162AE3E5-14FA-4C60-9C90-FB5B74893365}" srcOrd="0" destOrd="0" presId="urn:microsoft.com/office/officeart/2008/layout/LinedList"/>
    <dgm:cxn modelId="{592D27EC-D6AD-497A-A965-B2EABE97DC5F}" type="presParOf" srcId="{026CF568-4D61-4A55-90FF-569E37928C31}" destId="{A5961241-769D-4D1A-9CC7-A6326551ABE0}" srcOrd="1" destOrd="0" presId="urn:microsoft.com/office/officeart/2008/layout/LinedList"/>
    <dgm:cxn modelId="{5498CB53-2CF6-41AC-8CB1-28872476FA1C}" type="presParOf" srcId="{A5961241-769D-4D1A-9CC7-A6326551ABE0}" destId="{9771B8DC-803C-4308-ACBB-5DBE53D66436}" srcOrd="0" destOrd="0" presId="urn:microsoft.com/office/officeart/2008/layout/LinedList"/>
    <dgm:cxn modelId="{D1FEE191-BEC6-4937-B8DD-B752BF5062C1}" type="presParOf" srcId="{A5961241-769D-4D1A-9CC7-A6326551ABE0}" destId="{DD37918D-854D-4790-BF03-97EDB3F1EEF0}" srcOrd="1" destOrd="0" presId="urn:microsoft.com/office/officeart/2008/layout/LinedList"/>
    <dgm:cxn modelId="{AAFBAF0D-7CBB-4E09-A2C9-59D1ABF2278D}" type="presParOf" srcId="{026CF568-4D61-4A55-90FF-569E37928C31}" destId="{69F13110-1C6E-44EB-85FD-54DA199222E0}" srcOrd="2" destOrd="0" presId="urn:microsoft.com/office/officeart/2008/layout/LinedList"/>
    <dgm:cxn modelId="{7B6DCF42-0997-4E87-886D-F7BEB02507D7}" type="presParOf" srcId="{026CF568-4D61-4A55-90FF-569E37928C31}" destId="{38088D97-6B14-4BB6-BACF-8E2E7B0CD53C}" srcOrd="3" destOrd="0" presId="urn:microsoft.com/office/officeart/2008/layout/LinedList"/>
    <dgm:cxn modelId="{D02C3965-D189-4055-8F08-D6810C8CA6C2}" type="presParOf" srcId="{38088D97-6B14-4BB6-BACF-8E2E7B0CD53C}" destId="{5A6B1075-852A-4709-9C01-8C5BFC11DAF0}" srcOrd="0" destOrd="0" presId="urn:microsoft.com/office/officeart/2008/layout/LinedList"/>
    <dgm:cxn modelId="{BE08F6D4-2F33-4076-ACD5-493F03E2673F}" type="presParOf" srcId="{38088D97-6B14-4BB6-BACF-8E2E7B0CD53C}" destId="{EF14D796-E011-462A-8A76-D01F84F9A529}" srcOrd="1" destOrd="0" presId="urn:microsoft.com/office/officeart/2008/layout/LinedList"/>
    <dgm:cxn modelId="{43CE4031-466C-4431-B245-6D11342B4020}" type="presParOf" srcId="{026CF568-4D61-4A55-90FF-569E37928C31}" destId="{BFBD1B65-1A96-406D-BA83-80644CD6813A}" srcOrd="4" destOrd="0" presId="urn:microsoft.com/office/officeart/2008/layout/LinedList"/>
    <dgm:cxn modelId="{8B33F90D-3D10-471A-989C-54B0A90422DE}" type="presParOf" srcId="{026CF568-4D61-4A55-90FF-569E37928C31}" destId="{A909379D-137C-45D7-A62B-B3367B7C2158}" srcOrd="5" destOrd="0" presId="urn:microsoft.com/office/officeart/2008/layout/LinedList"/>
    <dgm:cxn modelId="{E06A7015-B31D-4CED-9758-3302B0DDA7AE}" type="presParOf" srcId="{A909379D-137C-45D7-A62B-B3367B7C2158}" destId="{D7778010-4B39-47B4-8300-E42F39651A08}" srcOrd="0" destOrd="0" presId="urn:microsoft.com/office/officeart/2008/layout/LinedList"/>
    <dgm:cxn modelId="{637F27EA-CB86-4B17-BB9D-FD86CA175480}" type="presParOf" srcId="{A909379D-137C-45D7-A62B-B3367B7C2158}" destId="{088789EB-D850-4F9E-A3E0-24B8F60FC8EF}" srcOrd="1" destOrd="0" presId="urn:microsoft.com/office/officeart/2008/layout/LinedList"/>
    <dgm:cxn modelId="{A15461B2-BD8D-451A-9380-F32646E2155D}" type="presParOf" srcId="{026CF568-4D61-4A55-90FF-569E37928C31}" destId="{1141B7F5-1EBD-4D2D-B37B-4657534F31C9}" srcOrd="6" destOrd="0" presId="urn:microsoft.com/office/officeart/2008/layout/LinedList"/>
    <dgm:cxn modelId="{3A7FB4F6-ECFE-42B6-94AB-2C97E4661B77}" type="presParOf" srcId="{026CF568-4D61-4A55-90FF-569E37928C31}" destId="{412842F7-6B70-446A-93E4-4B1E8041C543}" srcOrd="7" destOrd="0" presId="urn:microsoft.com/office/officeart/2008/layout/LinedList"/>
    <dgm:cxn modelId="{4E52692B-03E4-4423-A7A8-B2F7766E46D0}" type="presParOf" srcId="{412842F7-6B70-446A-93E4-4B1E8041C543}" destId="{BE81EBC7-4718-4CC2-AC66-AFAA2674F39A}" srcOrd="0" destOrd="0" presId="urn:microsoft.com/office/officeart/2008/layout/LinedList"/>
    <dgm:cxn modelId="{54464A3C-04AC-4C4D-A14D-B7528D830E9F}" type="presParOf" srcId="{412842F7-6B70-446A-93E4-4B1E8041C543}" destId="{949A03CD-8CC1-4B05-8011-55AE4F1056FA}" srcOrd="1" destOrd="0" presId="urn:microsoft.com/office/officeart/2008/layout/LinedList"/>
    <dgm:cxn modelId="{0F5E2A53-8B7F-4AC0-BCA4-EDF599EDA132}" type="presParOf" srcId="{026CF568-4D61-4A55-90FF-569E37928C31}" destId="{43D62446-A768-459B-B43B-18C42F80625D}" srcOrd="8" destOrd="0" presId="urn:microsoft.com/office/officeart/2008/layout/LinedList"/>
    <dgm:cxn modelId="{D8B2AB26-A681-47A5-9E59-15B0AE943A88}" type="presParOf" srcId="{026CF568-4D61-4A55-90FF-569E37928C31}" destId="{75BF6A56-D0D5-4CFA-A488-DD68A0AAE355}" srcOrd="9" destOrd="0" presId="urn:microsoft.com/office/officeart/2008/layout/LinedList"/>
    <dgm:cxn modelId="{84B24BA6-9AB3-46F7-B35B-61B5360F3F19}" type="presParOf" srcId="{75BF6A56-D0D5-4CFA-A488-DD68A0AAE355}" destId="{5288C7D0-37CD-4E19-8589-FDABFFE824E1}" srcOrd="0" destOrd="0" presId="urn:microsoft.com/office/officeart/2008/layout/LinedList"/>
    <dgm:cxn modelId="{8539B014-28AC-498E-8E3E-2117E4A4F866}" type="presParOf" srcId="{75BF6A56-D0D5-4CFA-A488-DD68A0AAE355}" destId="{9436432D-750B-4A4C-929C-5880003B19BF}" srcOrd="1" destOrd="0" presId="urn:microsoft.com/office/officeart/2008/layout/LinedList"/>
    <dgm:cxn modelId="{64FF615D-2D08-400B-A9A5-7E40BBAC8026}" type="presParOf" srcId="{026CF568-4D61-4A55-90FF-569E37928C31}" destId="{C8B64854-40AF-4683-9BAE-13551721BA40}" srcOrd="10" destOrd="0" presId="urn:microsoft.com/office/officeart/2008/layout/LinedList"/>
    <dgm:cxn modelId="{8404ED4E-A2BA-4839-9B73-146E2E959B32}" type="presParOf" srcId="{026CF568-4D61-4A55-90FF-569E37928C31}" destId="{7DA985A8-92D3-49CD-A9DE-390CA65AB35E}" srcOrd="11" destOrd="0" presId="urn:microsoft.com/office/officeart/2008/layout/LinedList"/>
    <dgm:cxn modelId="{86C745D1-5310-4FF8-B4C3-A5ED7A2BDBE0}" type="presParOf" srcId="{7DA985A8-92D3-49CD-A9DE-390CA65AB35E}" destId="{39505BBD-0B48-44BC-8D7D-6ADCB507FC1C}" srcOrd="0" destOrd="0" presId="urn:microsoft.com/office/officeart/2008/layout/LinedList"/>
    <dgm:cxn modelId="{070B1689-0D15-49C8-A192-2B726B346B98}" type="presParOf" srcId="{7DA985A8-92D3-49CD-A9DE-390CA65AB35E}" destId="{7A542B13-CE3F-4D4B-9DFE-1CCD96C68B6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E9C578A-9C47-4421-ADEE-50EEC29586F0}"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US"/>
        </a:p>
      </dgm:t>
    </dgm:pt>
    <dgm:pt modelId="{577D6FAF-D762-45E6-AA23-79D0C9F79088}">
      <dgm:prSet phldrT="[Text]" custT="1"/>
      <dgm:spPr/>
      <dgm:t>
        <a:bodyPr/>
        <a:lstStyle/>
        <a:p>
          <a:pPr>
            <a:lnSpc>
              <a:spcPct val="150000"/>
            </a:lnSpc>
          </a:pPr>
          <a:r>
            <a:rPr lang="en-US" sz="1800" b="1" dirty="0"/>
            <a:t>Stricter travel policies and advisories</a:t>
          </a:r>
        </a:p>
      </dgm:t>
    </dgm:pt>
    <dgm:pt modelId="{A9A8CC08-BEC1-4FBB-82C1-19CF9146B128}" type="parTrans" cxnId="{EEFC6C3C-7152-4483-83A0-7FDBDBDBAE4F}">
      <dgm:prSet/>
      <dgm:spPr/>
      <dgm:t>
        <a:bodyPr/>
        <a:lstStyle/>
        <a:p>
          <a:endParaRPr lang="en-US"/>
        </a:p>
      </dgm:t>
    </dgm:pt>
    <dgm:pt modelId="{5FB0DEBF-C4EF-4F80-BAA1-8AAA482BA99C}" type="sibTrans" cxnId="{EEFC6C3C-7152-4483-83A0-7FDBDBDBAE4F}">
      <dgm:prSet/>
      <dgm:spPr/>
      <dgm:t>
        <a:bodyPr/>
        <a:lstStyle/>
        <a:p>
          <a:endParaRPr lang="en-US"/>
        </a:p>
      </dgm:t>
    </dgm:pt>
    <dgm:pt modelId="{4E540CC5-E9C0-4D3A-9210-44EB4B11D4BE}">
      <dgm:prSet phldrT="[Text]" custT="1"/>
      <dgm:spPr/>
      <dgm:t>
        <a:bodyPr/>
        <a:lstStyle/>
        <a:p>
          <a:pPr>
            <a:lnSpc>
              <a:spcPct val="150000"/>
            </a:lnSpc>
          </a:pPr>
          <a:r>
            <a:rPr lang="en-US" sz="1800" b="1" dirty="0"/>
            <a:t>Increased government regulation of insurance</a:t>
          </a:r>
        </a:p>
      </dgm:t>
    </dgm:pt>
    <dgm:pt modelId="{67F106E9-0618-4C43-90C2-2760CDB1851A}" type="parTrans" cxnId="{D2ABC23A-F579-4723-AA8A-F223DD55F9D6}">
      <dgm:prSet/>
      <dgm:spPr/>
      <dgm:t>
        <a:bodyPr/>
        <a:lstStyle/>
        <a:p>
          <a:endParaRPr lang="en-US"/>
        </a:p>
      </dgm:t>
    </dgm:pt>
    <dgm:pt modelId="{19769C84-6B0A-4601-83B2-67D28637D192}" type="sibTrans" cxnId="{D2ABC23A-F579-4723-AA8A-F223DD55F9D6}">
      <dgm:prSet/>
      <dgm:spPr/>
      <dgm:t>
        <a:bodyPr/>
        <a:lstStyle/>
        <a:p>
          <a:endParaRPr lang="en-US"/>
        </a:p>
      </dgm:t>
    </dgm:pt>
    <dgm:pt modelId="{57FAB5AE-D147-4FA9-BE12-D604A8D920D4}">
      <dgm:prSet phldrT="[Text]" custT="1"/>
      <dgm:spPr/>
      <dgm:t>
        <a:bodyPr/>
        <a:lstStyle/>
        <a:p>
          <a:pPr>
            <a:lnSpc>
              <a:spcPct val="150000"/>
            </a:lnSpc>
          </a:pPr>
          <a:r>
            <a:rPr lang="en-US" sz="1800" b="1" dirty="0"/>
            <a:t>Climate policies impacting business strategies</a:t>
          </a:r>
        </a:p>
      </dgm:t>
    </dgm:pt>
    <dgm:pt modelId="{360E4E2A-B7FD-4300-B698-A9B7638752CC}" type="parTrans" cxnId="{4686AA73-28FB-4443-9B13-4AF93F5121E6}">
      <dgm:prSet/>
      <dgm:spPr/>
      <dgm:t>
        <a:bodyPr/>
        <a:lstStyle/>
        <a:p>
          <a:endParaRPr lang="en-US"/>
        </a:p>
      </dgm:t>
    </dgm:pt>
    <dgm:pt modelId="{A88DA11B-18BD-46EE-B6D7-37CC44AAB433}" type="sibTrans" cxnId="{4686AA73-28FB-4443-9B13-4AF93F5121E6}">
      <dgm:prSet/>
      <dgm:spPr/>
      <dgm:t>
        <a:bodyPr/>
        <a:lstStyle/>
        <a:p>
          <a:endParaRPr lang="en-US"/>
        </a:p>
      </dgm:t>
    </dgm:pt>
    <dgm:pt modelId="{5426D268-FDD7-4C76-A619-7EE7EA189633}">
      <dgm:prSet phldrT="[Text]" custT="1"/>
      <dgm:spPr/>
      <dgm:t>
        <a:bodyPr/>
        <a:lstStyle/>
        <a:p>
          <a:pPr>
            <a:lnSpc>
              <a:spcPct val="150000"/>
            </a:lnSpc>
          </a:pPr>
          <a:r>
            <a:rPr lang="en-US" sz="1600" b="1" dirty="0"/>
            <a:t>The UK issued Level 3 travel advisories for wildfire-prone areas, restricting non-essential travel (</a:t>
          </a:r>
          <a:r>
            <a:rPr lang="en-US" sz="1600" b="1" dirty="0" err="1"/>
            <a:t>Svensson</a:t>
          </a:r>
          <a:r>
            <a:rPr lang="en-US" sz="1600" b="1" dirty="0"/>
            <a:t> &amp; </a:t>
          </a:r>
          <a:r>
            <a:rPr lang="en-US" sz="1600" b="1" dirty="0" err="1"/>
            <a:t>Älmeby</a:t>
          </a:r>
          <a:r>
            <a:rPr lang="en-US" sz="1600" b="1" dirty="0"/>
            <a:t>, 2021).</a:t>
          </a:r>
        </a:p>
      </dgm:t>
    </dgm:pt>
    <dgm:pt modelId="{9FCA4A84-6AE7-4FA6-A31A-DF890A9F38F5}" type="parTrans" cxnId="{00C4B552-EFD9-4C5A-9AE6-2F06BFB4A207}">
      <dgm:prSet/>
      <dgm:spPr/>
      <dgm:t>
        <a:bodyPr/>
        <a:lstStyle/>
        <a:p>
          <a:endParaRPr lang="en-US"/>
        </a:p>
      </dgm:t>
    </dgm:pt>
    <dgm:pt modelId="{C63B100D-2EE8-40D0-8AAA-CFB4800BC10C}" type="sibTrans" cxnId="{00C4B552-EFD9-4C5A-9AE6-2F06BFB4A207}">
      <dgm:prSet/>
      <dgm:spPr/>
      <dgm:t>
        <a:bodyPr/>
        <a:lstStyle/>
        <a:p>
          <a:endParaRPr lang="en-US"/>
        </a:p>
      </dgm:t>
    </dgm:pt>
    <dgm:pt modelId="{048D93D9-772E-4A77-891C-C906857D89C0}">
      <dgm:prSet phldrT="[Text]" custT="1"/>
      <dgm:spPr/>
      <dgm:t>
        <a:bodyPr/>
        <a:lstStyle/>
        <a:p>
          <a:pPr>
            <a:lnSpc>
              <a:spcPct val="150000"/>
            </a:lnSpc>
          </a:pPr>
          <a:r>
            <a:rPr lang="en-US" sz="1600" b="1" dirty="0"/>
            <a:t>2024 policies mandated a 30% increase in minimum travel insurance coverage for travelers visiting high-risk wildfire zones (TUI, 2024).</a:t>
          </a:r>
        </a:p>
      </dgm:t>
    </dgm:pt>
    <dgm:pt modelId="{E9286BD2-2E50-4846-924F-F295B4895B2A}" type="parTrans" cxnId="{317125EE-8D90-4DA1-972D-D7105FB08F45}">
      <dgm:prSet/>
      <dgm:spPr/>
      <dgm:t>
        <a:bodyPr/>
        <a:lstStyle/>
        <a:p>
          <a:endParaRPr lang="en-US"/>
        </a:p>
      </dgm:t>
    </dgm:pt>
    <dgm:pt modelId="{6854BEC6-FB28-4B6C-99ED-BEA112EA1E79}" type="sibTrans" cxnId="{317125EE-8D90-4DA1-972D-D7105FB08F45}">
      <dgm:prSet/>
      <dgm:spPr/>
      <dgm:t>
        <a:bodyPr/>
        <a:lstStyle/>
        <a:p>
          <a:endParaRPr lang="en-US"/>
        </a:p>
      </dgm:t>
    </dgm:pt>
    <dgm:pt modelId="{D0B0B849-81B1-442C-9A35-6A1C479ADF11}">
      <dgm:prSet phldrT="[Text]" custT="1"/>
      <dgm:spPr/>
      <dgm:t>
        <a:bodyPr/>
        <a:lstStyle/>
        <a:p>
          <a:pPr>
            <a:lnSpc>
              <a:spcPct val="150000"/>
            </a:lnSpc>
          </a:pPr>
          <a:r>
            <a:rPr lang="en-US" sz="1800" b="1" dirty="0"/>
            <a:t>2°C increase in global temperatures extending the wildfire season into late summer and autumn in UK (Forest Research, 2024).</a:t>
          </a:r>
        </a:p>
      </dgm:t>
    </dgm:pt>
    <dgm:pt modelId="{C9EF368A-2E1E-44B5-BD44-B5DC67523885}" type="parTrans" cxnId="{4F26EEF0-824B-45FC-AD9A-1A49DB4BCF2E}">
      <dgm:prSet/>
      <dgm:spPr/>
      <dgm:t>
        <a:bodyPr/>
        <a:lstStyle/>
        <a:p>
          <a:endParaRPr lang="en-US"/>
        </a:p>
      </dgm:t>
    </dgm:pt>
    <dgm:pt modelId="{CB58B810-32F6-451E-AD21-F2C095B3347F}" type="sibTrans" cxnId="{4F26EEF0-824B-45FC-AD9A-1A49DB4BCF2E}">
      <dgm:prSet/>
      <dgm:spPr/>
      <dgm:t>
        <a:bodyPr/>
        <a:lstStyle/>
        <a:p>
          <a:endParaRPr lang="en-US"/>
        </a:p>
      </dgm:t>
    </dgm:pt>
    <dgm:pt modelId="{50130B2E-8B6F-42CF-AC1D-03F652BA26D7}" type="pres">
      <dgm:prSet presAssocID="{0E9C578A-9C47-4421-ADEE-50EEC29586F0}" presName="linear" presStyleCnt="0">
        <dgm:presLayoutVars>
          <dgm:dir/>
          <dgm:animLvl val="lvl"/>
          <dgm:resizeHandles val="exact"/>
        </dgm:presLayoutVars>
      </dgm:prSet>
      <dgm:spPr/>
    </dgm:pt>
    <dgm:pt modelId="{97C24BD2-BAF8-4EAD-9866-75C9FECCB298}" type="pres">
      <dgm:prSet presAssocID="{577D6FAF-D762-45E6-AA23-79D0C9F79088}" presName="parentLin" presStyleCnt="0"/>
      <dgm:spPr/>
    </dgm:pt>
    <dgm:pt modelId="{FCA13240-3293-487B-9F45-5D5155E7ABD4}" type="pres">
      <dgm:prSet presAssocID="{577D6FAF-D762-45E6-AA23-79D0C9F79088}" presName="parentLeftMargin" presStyleLbl="node1" presStyleIdx="0" presStyleCnt="3"/>
      <dgm:spPr/>
    </dgm:pt>
    <dgm:pt modelId="{5181BC36-3D6C-45DC-A02D-DB2FD29FB941}" type="pres">
      <dgm:prSet presAssocID="{577D6FAF-D762-45E6-AA23-79D0C9F79088}" presName="parentText" presStyleLbl="node1" presStyleIdx="0" presStyleCnt="3">
        <dgm:presLayoutVars>
          <dgm:chMax val="0"/>
          <dgm:bulletEnabled val="1"/>
        </dgm:presLayoutVars>
      </dgm:prSet>
      <dgm:spPr/>
    </dgm:pt>
    <dgm:pt modelId="{FE14973D-57A1-4F43-B112-82F783947F0B}" type="pres">
      <dgm:prSet presAssocID="{577D6FAF-D762-45E6-AA23-79D0C9F79088}" presName="negativeSpace" presStyleCnt="0"/>
      <dgm:spPr/>
    </dgm:pt>
    <dgm:pt modelId="{DE738CDB-3821-4454-91FD-C5E73B9C0FD1}" type="pres">
      <dgm:prSet presAssocID="{577D6FAF-D762-45E6-AA23-79D0C9F79088}" presName="childText" presStyleLbl="conFgAcc1" presStyleIdx="0" presStyleCnt="3">
        <dgm:presLayoutVars>
          <dgm:bulletEnabled val="1"/>
        </dgm:presLayoutVars>
      </dgm:prSet>
      <dgm:spPr/>
    </dgm:pt>
    <dgm:pt modelId="{4FBB521E-3095-4035-926E-33E4B1021A9E}" type="pres">
      <dgm:prSet presAssocID="{5FB0DEBF-C4EF-4F80-BAA1-8AAA482BA99C}" presName="spaceBetweenRectangles" presStyleCnt="0"/>
      <dgm:spPr/>
    </dgm:pt>
    <dgm:pt modelId="{ABDF4564-5C81-4E9E-87EE-433B7B1DD4B6}" type="pres">
      <dgm:prSet presAssocID="{4E540CC5-E9C0-4D3A-9210-44EB4B11D4BE}" presName="parentLin" presStyleCnt="0"/>
      <dgm:spPr/>
    </dgm:pt>
    <dgm:pt modelId="{421F3A07-6ADD-4137-BBB9-A098530F4728}" type="pres">
      <dgm:prSet presAssocID="{4E540CC5-E9C0-4D3A-9210-44EB4B11D4BE}" presName="parentLeftMargin" presStyleLbl="node1" presStyleIdx="0" presStyleCnt="3"/>
      <dgm:spPr/>
    </dgm:pt>
    <dgm:pt modelId="{22153699-25E6-4460-A470-EE280FA27029}" type="pres">
      <dgm:prSet presAssocID="{4E540CC5-E9C0-4D3A-9210-44EB4B11D4BE}" presName="parentText" presStyleLbl="node1" presStyleIdx="1" presStyleCnt="3">
        <dgm:presLayoutVars>
          <dgm:chMax val="0"/>
          <dgm:bulletEnabled val="1"/>
        </dgm:presLayoutVars>
      </dgm:prSet>
      <dgm:spPr/>
    </dgm:pt>
    <dgm:pt modelId="{CCCD4B70-42C1-4547-A77C-00CD55A43725}" type="pres">
      <dgm:prSet presAssocID="{4E540CC5-E9C0-4D3A-9210-44EB4B11D4BE}" presName="negativeSpace" presStyleCnt="0"/>
      <dgm:spPr/>
    </dgm:pt>
    <dgm:pt modelId="{AB828389-3137-47EF-8931-15E8DA8CC1EB}" type="pres">
      <dgm:prSet presAssocID="{4E540CC5-E9C0-4D3A-9210-44EB4B11D4BE}" presName="childText" presStyleLbl="conFgAcc1" presStyleIdx="1" presStyleCnt="3">
        <dgm:presLayoutVars>
          <dgm:bulletEnabled val="1"/>
        </dgm:presLayoutVars>
      </dgm:prSet>
      <dgm:spPr/>
    </dgm:pt>
    <dgm:pt modelId="{E9A2FE8F-C0FB-4A12-9452-B4FA74DDB50F}" type="pres">
      <dgm:prSet presAssocID="{19769C84-6B0A-4601-83B2-67D28637D192}" presName="spaceBetweenRectangles" presStyleCnt="0"/>
      <dgm:spPr/>
    </dgm:pt>
    <dgm:pt modelId="{23D50DEB-FC96-441C-AF55-3B3E9B9F24E7}" type="pres">
      <dgm:prSet presAssocID="{57FAB5AE-D147-4FA9-BE12-D604A8D920D4}" presName="parentLin" presStyleCnt="0"/>
      <dgm:spPr/>
    </dgm:pt>
    <dgm:pt modelId="{5D078314-3BDD-40FD-AC30-2CF005771449}" type="pres">
      <dgm:prSet presAssocID="{57FAB5AE-D147-4FA9-BE12-D604A8D920D4}" presName="parentLeftMargin" presStyleLbl="node1" presStyleIdx="1" presStyleCnt="3"/>
      <dgm:spPr/>
    </dgm:pt>
    <dgm:pt modelId="{32C624D1-EED1-4739-A905-49A4829D7E80}" type="pres">
      <dgm:prSet presAssocID="{57FAB5AE-D147-4FA9-BE12-D604A8D920D4}" presName="parentText" presStyleLbl="node1" presStyleIdx="2" presStyleCnt="3">
        <dgm:presLayoutVars>
          <dgm:chMax val="0"/>
          <dgm:bulletEnabled val="1"/>
        </dgm:presLayoutVars>
      </dgm:prSet>
      <dgm:spPr/>
    </dgm:pt>
    <dgm:pt modelId="{1FAFB5CF-B96A-4469-A550-F5FF9D2101C4}" type="pres">
      <dgm:prSet presAssocID="{57FAB5AE-D147-4FA9-BE12-D604A8D920D4}" presName="negativeSpace" presStyleCnt="0"/>
      <dgm:spPr/>
    </dgm:pt>
    <dgm:pt modelId="{ADC07D6F-5C59-4035-97F2-CC355243B1A6}" type="pres">
      <dgm:prSet presAssocID="{57FAB5AE-D147-4FA9-BE12-D604A8D920D4}" presName="childText" presStyleLbl="conFgAcc1" presStyleIdx="2" presStyleCnt="3">
        <dgm:presLayoutVars>
          <dgm:bulletEnabled val="1"/>
        </dgm:presLayoutVars>
      </dgm:prSet>
      <dgm:spPr/>
    </dgm:pt>
  </dgm:ptLst>
  <dgm:cxnLst>
    <dgm:cxn modelId="{4251471C-CCD2-4A99-A714-F0BBA0FF1013}" type="presOf" srcId="{048D93D9-772E-4A77-891C-C906857D89C0}" destId="{AB828389-3137-47EF-8931-15E8DA8CC1EB}" srcOrd="0" destOrd="0" presId="urn:microsoft.com/office/officeart/2005/8/layout/list1"/>
    <dgm:cxn modelId="{D2ABC23A-F579-4723-AA8A-F223DD55F9D6}" srcId="{0E9C578A-9C47-4421-ADEE-50EEC29586F0}" destId="{4E540CC5-E9C0-4D3A-9210-44EB4B11D4BE}" srcOrd="1" destOrd="0" parTransId="{67F106E9-0618-4C43-90C2-2760CDB1851A}" sibTransId="{19769C84-6B0A-4601-83B2-67D28637D192}"/>
    <dgm:cxn modelId="{EEFC6C3C-7152-4483-83A0-7FDBDBDBAE4F}" srcId="{0E9C578A-9C47-4421-ADEE-50EEC29586F0}" destId="{577D6FAF-D762-45E6-AA23-79D0C9F79088}" srcOrd="0" destOrd="0" parTransId="{A9A8CC08-BEC1-4FBB-82C1-19CF9146B128}" sibTransId="{5FB0DEBF-C4EF-4F80-BAA1-8AAA482BA99C}"/>
    <dgm:cxn modelId="{14A0EE40-2EED-425A-860B-71936E00AE37}" type="presOf" srcId="{57FAB5AE-D147-4FA9-BE12-D604A8D920D4}" destId="{5D078314-3BDD-40FD-AC30-2CF005771449}" srcOrd="0" destOrd="0" presId="urn:microsoft.com/office/officeart/2005/8/layout/list1"/>
    <dgm:cxn modelId="{68E1365B-9011-4147-B290-FC9145307367}" type="presOf" srcId="{577D6FAF-D762-45E6-AA23-79D0C9F79088}" destId="{FCA13240-3293-487B-9F45-5D5155E7ABD4}" srcOrd="0" destOrd="0" presId="urn:microsoft.com/office/officeart/2005/8/layout/list1"/>
    <dgm:cxn modelId="{9557F043-AC56-47B3-B5C7-F4A79CC2C782}" type="presOf" srcId="{4E540CC5-E9C0-4D3A-9210-44EB4B11D4BE}" destId="{22153699-25E6-4460-A470-EE280FA27029}" srcOrd="1" destOrd="0" presId="urn:microsoft.com/office/officeart/2005/8/layout/list1"/>
    <dgm:cxn modelId="{9B13B54D-56B9-4C4A-B81C-0B38A037D266}" type="presOf" srcId="{5426D268-FDD7-4C76-A619-7EE7EA189633}" destId="{DE738CDB-3821-4454-91FD-C5E73B9C0FD1}" srcOrd="0" destOrd="0" presId="urn:microsoft.com/office/officeart/2005/8/layout/list1"/>
    <dgm:cxn modelId="{00C4B552-EFD9-4C5A-9AE6-2F06BFB4A207}" srcId="{577D6FAF-D762-45E6-AA23-79D0C9F79088}" destId="{5426D268-FDD7-4C76-A619-7EE7EA189633}" srcOrd="0" destOrd="0" parTransId="{9FCA4A84-6AE7-4FA6-A31A-DF890A9F38F5}" sibTransId="{C63B100D-2EE8-40D0-8AAA-CFB4800BC10C}"/>
    <dgm:cxn modelId="{4686AA73-28FB-4443-9B13-4AF93F5121E6}" srcId="{0E9C578A-9C47-4421-ADEE-50EEC29586F0}" destId="{57FAB5AE-D147-4FA9-BE12-D604A8D920D4}" srcOrd="2" destOrd="0" parTransId="{360E4E2A-B7FD-4300-B698-A9B7638752CC}" sibTransId="{A88DA11B-18BD-46EE-B6D7-37CC44AAB433}"/>
    <dgm:cxn modelId="{327BE985-F529-4508-8079-EAA479F70D21}" type="presOf" srcId="{57FAB5AE-D147-4FA9-BE12-D604A8D920D4}" destId="{32C624D1-EED1-4739-A905-49A4829D7E80}" srcOrd="1" destOrd="0" presId="urn:microsoft.com/office/officeart/2005/8/layout/list1"/>
    <dgm:cxn modelId="{92D3C886-2264-4FA1-9936-E52BD6CED321}" type="presOf" srcId="{577D6FAF-D762-45E6-AA23-79D0C9F79088}" destId="{5181BC36-3D6C-45DC-A02D-DB2FD29FB941}" srcOrd="1" destOrd="0" presId="urn:microsoft.com/office/officeart/2005/8/layout/list1"/>
    <dgm:cxn modelId="{CEFFF4CA-F3A7-4F86-A613-111E4AEDFCE9}" type="presOf" srcId="{0E9C578A-9C47-4421-ADEE-50EEC29586F0}" destId="{50130B2E-8B6F-42CF-AC1D-03F652BA26D7}" srcOrd="0" destOrd="0" presId="urn:microsoft.com/office/officeart/2005/8/layout/list1"/>
    <dgm:cxn modelId="{D7E490CD-016E-40F9-BF07-637E03E02B87}" type="presOf" srcId="{D0B0B849-81B1-442C-9A35-6A1C479ADF11}" destId="{ADC07D6F-5C59-4035-97F2-CC355243B1A6}" srcOrd="0" destOrd="0" presId="urn:microsoft.com/office/officeart/2005/8/layout/list1"/>
    <dgm:cxn modelId="{099565E8-E7EB-442B-8296-FD6AD4A610C4}" type="presOf" srcId="{4E540CC5-E9C0-4D3A-9210-44EB4B11D4BE}" destId="{421F3A07-6ADD-4137-BBB9-A098530F4728}" srcOrd="0" destOrd="0" presId="urn:microsoft.com/office/officeart/2005/8/layout/list1"/>
    <dgm:cxn modelId="{317125EE-8D90-4DA1-972D-D7105FB08F45}" srcId="{4E540CC5-E9C0-4D3A-9210-44EB4B11D4BE}" destId="{048D93D9-772E-4A77-891C-C906857D89C0}" srcOrd="0" destOrd="0" parTransId="{E9286BD2-2E50-4846-924F-F295B4895B2A}" sibTransId="{6854BEC6-FB28-4B6C-99ED-BEA112EA1E79}"/>
    <dgm:cxn modelId="{4F26EEF0-824B-45FC-AD9A-1A49DB4BCF2E}" srcId="{57FAB5AE-D147-4FA9-BE12-D604A8D920D4}" destId="{D0B0B849-81B1-442C-9A35-6A1C479ADF11}" srcOrd="0" destOrd="0" parTransId="{C9EF368A-2E1E-44B5-BD44-B5DC67523885}" sibTransId="{CB58B810-32F6-451E-AD21-F2C095B3347F}"/>
    <dgm:cxn modelId="{5AE38E25-C931-4F00-9F02-861275F68A28}" type="presParOf" srcId="{50130B2E-8B6F-42CF-AC1D-03F652BA26D7}" destId="{97C24BD2-BAF8-4EAD-9866-75C9FECCB298}" srcOrd="0" destOrd="0" presId="urn:microsoft.com/office/officeart/2005/8/layout/list1"/>
    <dgm:cxn modelId="{E755D34D-25E3-4570-AFE8-1459E7A7AE13}" type="presParOf" srcId="{97C24BD2-BAF8-4EAD-9866-75C9FECCB298}" destId="{FCA13240-3293-487B-9F45-5D5155E7ABD4}" srcOrd="0" destOrd="0" presId="urn:microsoft.com/office/officeart/2005/8/layout/list1"/>
    <dgm:cxn modelId="{1101F51A-63BB-41F7-8D37-7CFBFFD253B3}" type="presParOf" srcId="{97C24BD2-BAF8-4EAD-9866-75C9FECCB298}" destId="{5181BC36-3D6C-45DC-A02D-DB2FD29FB941}" srcOrd="1" destOrd="0" presId="urn:microsoft.com/office/officeart/2005/8/layout/list1"/>
    <dgm:cxn modelId="{E073001E-A6B9-4618-9751-342D918E7D8F}" type="presParOf" srcId="{50130B2E-8B6F-42CF-AC1D-03F652BA26D7}" destId="{FE14973D-57A1-4F43-B112-82F783947F0B}" srcOrd="1" destOrd="0" presId="urn:microsoft.com/office/officeart/2005/8/layout/list1"/>
    <dgm:cxn modelId="{8B268937-E336-40DF-A2B3-EC7B520A7406}" type="presParOf" srcId="{50130B2E-8B6F-42CF-AC1D-03F652BA26D7}" destId="{DE738CDB-3821-4454-91FD-C5E73B9C0FD1}" srcOrd="2" destOrd="0" presId="urn:microsoft.com/office/officeart/2005/8/layout/list1"/>
    <dgm:cxn modelId="{ABF72517-3D87-492B-950A-58F248523B4B}" type="presParOf" srcId="{50130B2E-8B6F-42CF-AC1D-03F652BA26D7}" destId="{4FBB521E-3095-4035-926E-33E4B1021A9E}" srcOrd="3" destOrd="0" presId="urn:microsoft.com/office/officeart/2005/8/layout/list1"/>
    <dgm:cxn modelId="{9B584F91-936B-48DD-ACC9-A72852A97F04}" type="presParOf" srcId="{50130B2E-8B6F-42CF-AC1D-03F652BA26D7}" destId="{ABDF4564-5C81-4E9E-87EE-433B7B1DD4B6}" srcOrd="4" destOrd="0" presId="urn:microsoft.com/office/officeart/2005/8/layout/list1"/>
    <dgm:cxn modelId="{94CA37DE-15E9-4719-9F6B-CE16E1A14790}" type="presParOf" srcId="{ABDF4564-5C81-4E9E-87EE-433B7B1DD4B6}" destId="{421F3A07-6ADD-4137-BBB9-A098530F4728}" srcOrd="0" destOrd="0" presId="urn:microsoft.com/office/officeart/2005/8/layout/list1"/>
    <dgm:cxn modelId="{AB8E1F45-9DDA-40E4-8CE8-4916EF75E056}" type="presParOf" srcId="{ABDF4564-5C81-4E9E-87EE-433B7B1DD4B6}" destId="{22153699-25E6-4460-A470-EE280FA27029}" srcOrd="1" destOrd="0" presId="urn:microsoft.com/office/officeart/2005/8/layout/list1"/>
    <dgm:cxn modelId="{6E501CFA-6206-4035-B356-669616FC9D98}" type="presParOf" srcId="{50130B2E-8B6F-42CF-AC1D-03F652BA26D7}" destId="{CCCD4B70-42C1-4547-A77C-00CD55A43725}" srcOrd="5" destOrd="0" presId="urn:microsoft.com/office/officeart/2005/8/layout/list1"/>
    <dgm:cxn modelId="{871ED21D-1BDE-45C1-9C09-96360ED3E03C}" type="presParOf" srcId="{50130B2E-8B6F-42CF-AC1D-03F652BA26D7}" destId="{AB828389-3137-47EF-8931-15E8DA8CC1EB}" srcOrd="6" destOrd="0" presId="urn:microsoft.com/office/officeart/2005/8/layout/list1"/>
    <dgm:cxn modelId="{6084158C-03B2-4BA6-9331-E39065D92BD4}" type="presParOf" srcId="{50130B2E-8B6F-42CF-AC1D-03F652BA26D7}" destId="{E9A2FE8F-C0FB-4A12-9452-B4FA74DDB50F}" srcOrd="7" destOrd="0" presId="urn:microsoft.com/office/officeart/2005/8/layout/list1"/>
    <dgm:cxn modelId="{DCD6061E-463D-4CAF-9858-F79F2686274B}" type="presParOf" srcId="{50130B2E-8B6F-42CF-AC1D-03F652BA26D7}" destId="{23D50DEB-FC96-441C-AF55-3B3E9B9F24E7}" srcOrd="8" destOrd="0" presId="urn:microsoft.com/office/officeart/2005/8/layout/list1"/>
    <dgm:cxn modelId="{0F6173AA-B9EA-4970-B424-2F959AF5DBAF}" type="presParOf" srcId="{23D50DEB-FC96-441C-AF55-3B3E9B9F24E7}" destId="{5D078314-3BDD-40FD-AC30-2CF005771449}" srcOrd="0" destOrd="0" presId="urn:microsoft.com/office/officeart/2005/8/layout/list1"/>
    <dgm:cxn modelId="{BC4E92DE-C4B9-4647-A052-3F75726DCA5C}" type="presParOf" srcId="{23D50DEB-FC96-441C-AF55-3B3E9B9F24E7}" destId="{32C624D1-EED1-4739-A905-49A4829D7E80}" srcOrd="1" destOrd="0" presId="urn:microsoft.com/office/officeart/2005/8/layout/list1"/>
    <dgm:cxn modelId="{5C09B1CF-92C4-4B32-B634-3FB94044C8B8}" type="presParOf" srcId="{50130B2E-8B6F-42CF-AC1D-03F652BA26D7}" destId="{1FAFB5CF-B96A-4469-A550-F5FF9D2101C4}" srcOrd="9" destOrd="0" presId="urn:microsoft.com/office/officeart/2005/8/layout/list1"/>
    <dgm:cxn modelId="{D32EBC50-DA18-4232-B4AB-DF754EBF881E}" type="presParOf" srcId="{50130B2E-8B6F-42CF-AC1D-03F652BA26D7}" destId="{ADC07D6F-5C59-4035-97F2-CC355243B1A6}"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4B9D3FA-ECBC-4920-9161-12C0EF542FE4}" type="doc">
      <dgm:prSet loTypeId="urn:microsoft.com/office/officeart/2009/3/layout/SnapshotPictureList" loCatId="picture" qsTypeId="urn:microsoft.com/office/officeart/2005/8/quickstyle/simple1" qsCatId="simple" csTypeId="urn:microsoft.com/office/officeart/2005/8/colors/accent1_2" csCatId="accent1" phldr="1"/>
      <dgm:spPr/>
      <dgm:t>
        <a:bodyPr/>
        <a:lstStyle/>
        <a:p>
          <a:endParaRPr lang="en-US"/>
        </a:p>
      </dgm:t>
    </dgm:pt>
    <dgm:pt modelId="{E50D2280-B166-4E2F-B6DD-459620E14FA5}">
      <dgm:prSet phldrT="[Text]" custT="1"/>
      <dgm:spPr/>
      <dgm:t>
        <a:bodyPr/>
        <a:lstStyle/>
        <a:p>
          <a:r>
            <a:rPr lang="en-US" sz="2400" b="1" dirty="0"/>
            <a:t>15–20% drop in bookings for affected destinations in London (</a:t>
          </a:r>
          <a:r>
            <a:rPr lang="en-US" sz="2400" b="1" dirty="0" err="1"/>
            <a:t>Panjwani</a:t>
          </a:r>
          <a:r>
            <a:rPr lang="en-US" sz="2400" b="1" dirty="0"/>
            <a:t>, 2023).
Increased operational costs for TUI Group(TUI, 2024).
Shift in tourist demand toward safer locations.</a:t>
          </a:r>
        </a:p>
      </dgm:t>
    </dgm:pt>
    <dgm:pt modelId="{D28D1449-8F28-4403-A5C0-839D95DFA49C}" type="parTrans" cxnId="{511841A4-FBED-4DE4-8129-B50703EA5702}">
      <dgm:prSet/>
      <dgm:spPr/>
      <dgm:t>
        <a:bodyPr/>
        <a:lstStyle/>
        <a:p>
          <a:endParaRPr lang="en-US"/>
        </a:p>
      </dgm:t>
    </dgm:pt>
    <dgm:pt modelId="{6BC14874-C40C-4D6C-ABC1-BC10C7986130}" type="sibTrans" cxnId="{511841A4-FBED-4DE4-8129-B50703EA5702}">
      <dgm:prSet/>
      <dgm:spPr/>
      <dgm:t>
        <a:bodyPr/>
        <a:lstStyle/>
        <a:p>
          <a:endParaRPr lang="en-US"/>
        </a:p>
      </dgm:t>
    </dgm:pt>
    <dgm:pt modelId="{CFD065AB-BD2F-470C-97E2-D217356CBC2C}">
      <dgm:prSet phldrT="[Text]"/>
      <dgm:spPr/>
      <dgm:t>
        <a:bodyPr/>
        <a:lstStyle/>
        <a:p>
          <a:r>
            <a:rPr lang="en-US" b="1" dirty="0"/>
            <a:t>TUI GROUP’S REVENUE</a:t>
          </a:r>
        </a:p>
      </dgm:t>
    </dgm:pt>
    <dgm:pt modelId="{6149BCDA-8585-401F-BD88-C08F94C31FD0}" type="parTrans" cxnId="{1AC654AB-28E9-44A0-8D97-E4E61A512E67}">
      <dgm:prSet/>
      <dgm:spPr/>
      <dgm:t>
        <a:bodyPr/>
        <a:lstStyle/>
        <a:p>
          <a:endParaRPr lang="en-US"/>
        </a:p>
      </dgm:t>
    </dgm:pt>
    <dgm:pt modelId="{84C95538-FF7F-42E5-8F23-164E6784FC5C}" type="sibTrans" cxnId="{1AC654AB-28E9-44A0-8D97-E4E61A512E67}">
      <dgm:prSet/>
      <dgm:spPr/>
      <dgm:t>
        <a:bodyPr/>
        <a:lstStyle/>
        <a:p>
          <a:endParaRPr lang="en-US"/>
        </a:p>
      </dgm:t>
    </dgm:pt>
    <dgm:pt modelId="{3209D9B3-E765-47DF-9CE2-B540DEE0ECA9}" type="pres">
      <dgm:prSet presAssocID="{94B9D3FA-ECBC-4920-9161-12C0EF542FE4}" presName="Name0" presStyleCnt="0">
        <dgm:presLayoutVars>
          <dgm:chMax/>
          <dgm:chPref/>
          <dgm:dir/>
          <dgm:animLvl val="lvl"/>
        </dgm:presLayoutVars>
      </dgm:prSet>
      <dgm:spPr/>
    </dgm:pt>
    <dgm:pt modelId="{23C25F91-149C-44F2-9E07-FC5528E78AAD}" type="pres">
      <dgm:prSet presAssocID="{CFD065AB-BD2F-470C-97E2-D217356CBC2C}" presName="composite" presStyleCnt="0"/>
      <dgm:spPr/>
    </dgm:pt>
    <dgm:pt modelId="{DB9F622F-A62A-4E05-B5BB-C92E0A587B73}" type="pres">
      <dgm:prSet presAssocID="{CFD065AB-BD2F-470C-97E2-D217356CBC2C}" presName="ParentAccentShape" presStyleLbl="trBgShp" presStyleIdx="0" presStyleCnt="2"/>
      <dgm:spPr/>
    </dgm:pt>
    <dgm:pt modelId="{8E338804-55D3-4F61-BFB8-CB8989BC4268}" type="pres">
      <dgm:prSet presAssocID="{CFD065AB-BD2F-470C-97E2-D217356CBC2C}" presName="ParentText" presStyleLbl="revTx" presStyleIdx="0" presStyleCnt="2">
        <dgm:presLayoutVars>
          <dgm:chMax val="1"/>
          <dgm:chPref val="1"/>
          <dgm:bulletEnabled val="1"/>
        </dgm:presLayoutVars>
      </dgm:prSet>
      <dgm:spPr/>
    </dgm:pt>
    <dgm:pt modelId="{9DB73195-A712-4929-8575-B08D51ECF866}" type="pres">
      <dgm:prSet presAssocID="{CFD065AB-BD2F-470C-97E2-D217356CBC2C}" presName="ChildText" presStyleLbl="revTx" presStyleIdx="1" presStyleCnt="2" custScaleX="108205" custScaleY="95302" custLinFactNeighborX="-1137" custLinFactNeighborY="-8398">
        <dgm:presLayoutVars>
          <dgm:chMax val="0"/>
          <dgm:chPref val="0"/>
        </dgm:presLayoutVars>
      </dgm:prSet>
      <dgm:spPr/>
    </dgm:pt>
    <dgm:pt modelId="{52440889-8574-4234-A0A5-491B1AA90D87}" type="pres">
      <dgm:prSet presAssocID="{CFD065AB-BD2F-470C-97E2-D217356CBC2C}" presName="ChildAccentShape" presStyleLbl="trBgShp" presStyleIdx="1" presStyleCnt="2"/>
      <dgm:spPr/>
    </dgm:pt>
    <dgm:pt modelId="{1CF9F040-9EF2-4815-BDA6-4058C7DCBFD1}" type="pres">
      <dgm:prSet presAssocID="{CFD065AB-BD2F-470C-97E2-D217356CBC2C}" presName="Image" presStyleLbl="alignImgPlace1" presStyleIdx="0" presStyleCnt="1"/>
      <dgm:spPr>
        <a:blipFill rotWithShape="1">
          <a:blip xmlns:r="http://schemas.openxmlformats.org/officeDocument/2006/relationships" r:embed="rId1"/>
          <a:stretch>
            <a:fillRect/>
          </a:stretch>
        </a:blipFill>
      </dgm:spPr>
    </dgm:pt>
  </dgm:ptLst>
  <dgm:cxnLst>
    <dgm:cxn modelId="{60B91906-3955-4784-BDCA-C2A9F48BF6BF}" type="presOf" srcId="{E50D2280-B166-4E2F-B6DD-459620E14FA5}" destId="{9DB73195-A712-4929-8575-B08D51ECF866}" srcOrd="0" destOrd="0" presId="urn:microsoft.com/office/officeart/2009/3/layout/SnapshotPictureList"/>
    <dgm:cxn modelId="{511841A4-FBED-4DE4-8129-B50703EA5702}" srcId="{CFD065AB-BD2F-470C-97E2-D217356CBC2C}" destId="{E50D2280-B166-4E2F-B6DD-459620E14FA5}" srcOrd="0" destOrd="0" parTransId="{D28D1449-8F28-4403-A5C0-839D95DFA49C}" sibTransId="{6BC14874-C40C-4D6C-ABC1-BC10C7986130}"/>
    <dgm:cxn modelId="{A0E730AA-4602-4549-9D61-CE5BC2BE8EF5}" type="presOf" srcId="{94B9D3FA-ECBC-4920-9161-12C0EF542FE4}" destId="{3209D9B3-E765-47DF-9CE2-B540DEE0ECA9}" srcOrd="0" destOrd="0" presId="urn:microsoft.com/office/officeart/2009/3/layout/SnapshotPictureList"/>
    <dgm:cxn modelId="{1AC654AB-28E9-44A0-8D97-E4E61A512E67}" srcId="{94B9D3FA-ECBC-4920-9161-12C0EF542FE4}" destId="{CFD065AB-BD2F-470C-97E2-D217356CBC2C}" srcOrd="0" destOrd="0" parTransId="{6149BCDA-8585-401F-BD88-C08F94C31FD0}" sibTransId="{84C95538-FF7F-42E5-8F23-164E6784FC5C}"/>
    <dgm:cxn modelId="{23B696C5-9425-42B6-BDD7-5B8CA64E2270}" type="presOf" srcId="{CFD065AB-BD2F-470C-97E2-D217356CBC2C}" destId="{8E338804-55D3-4F61-BFB8-CB8989BC4268}" srcOrd="0" destOrd="0" presId="urn:microsoft.com/office/officeart/2009/3/layout/SnapshotPictureList"/>
    <dgm:cxn modelId="{B34E8323-6DD8-49CC-959B-D1C0E821691A}" type="presParOf" srcId="{3209D9B3-E765-47DF-9CE2-B540DEE0ECA9}" destId="{23C25F91-149C-44F2-9E07-FC5528E78AAD}" srcOrd="0" destOrd="0" presId="urn:microsoft.com/office/officeart/2009/3/layout/SnapshotPictureList"/>
    <dgm:cxn modelId="{CDAD65E3-ED58-40F8-BE69-56EBAD4E0089}" type="presParOf" srcId="{23C25F91-149C-44F2-9E07-FC5528E78AAD}" destId="{DB9F622F-A62A-4E05-B5BB-C92E0A587B73}" srcOrd="0" destOrd="0" presId="urn:microsoft.com/office/officeart/2009/3/layout/SnapshotPictureList"/>
    <dgm:cxn modelId="{700EBB92-A23A-41D2-A681-C8538C09A2C0}" type="presParOf" srcId="{23C25F91-149C-44F2-9E07-FC5528E78AAD}" destId="{8E338804-55D3-4F61-BFB8-CB8989BC4268}" srcOrd="1" destOrd="0" presId="urn:microsoft.com/office/officeart/2009/3/layout/SnapshotPictureList"/>
    <dgm:cxn modelId="{E789DF60-FEA6-4945-93B7-52E75F026801}" type="presParOf" srcId="{23C25F91-149C-44F2-9E07-FC5528E78AAD}" destId="{9DB73195-A712-4929-8575-B08D51ECF866}" srcOrd="2" destOrd="0" presId="urn:microsoft.com/office/officeart/2009/3/layout/SnapshotPictureList"/>
    <dgm:cxn modelId="{F2EC03F0-EE65-49D5-B843-00E0B7800BD2}" type="presParOf" srcId="{23C25F91-149C-44F2-9E07-FC5528E78AAD}" destId="{52440889-8574-4234-A0A5-491B1AA90D87}" srcOrd="3" destOrd="0" presId="urn:microsoft.com/office/officeart/2009/3/layout/SnapshotPictureList"/>
    <dgm:cxn modelId="{8C643350-B436-4DC2-B93C-6F1E8383B66B}" type="presParOf" srcId="{23C25F91-149C-44F2-9E07-FC5528E78AAD}" destId="{1CF9F040-9EF2-4815-BDA6-4058C7DCBFD1}" srcOrd="4" destOrd="0" presId="urn:microsoft.com/office/officeart/2009/3/layout/SnapshotPictur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BD882FF-5983-4009-85D4-F8DDAE86226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AEC01AF-4744-4C15-B42A-7E10E529CBD4}">
      <dgm:prSet phldrT="[Text]" custT="1"/>
      <dgm:spPr/>
      <dgm:t>
        <a:bodyPr/>
        <a:lstStyle/>
        <a:p>
          <a:r>
            <a:rPr lang="en-US" sz="2800" dirty="0"/>
            <a:t>38% of tourists now </a:t>
          </a:r>
          <a:r>
            <a:rPr lang="en-US" sz="2800" dirty="0" err="1"/>
            <a:t>prioritise</a:t>
          </a:r>
          <a:r>
            <a:rPr lang="en-US" sz="2800" dirty="0"/>
            <a:t> safety (GOV.UK, 2023).</a:t>
          </a:r>
        </a:p>
      </dgm:t>
    </dgm:pt>
    <dgm:pt modelId="{1DA4090A-8AAC-4FCA-8D07-738DC3369343}" type="parTrans" cxnId="{BC039D40-E671-4CB5-B689-CEA3F80B590E}">
      <dgm:prSet/>
      <dgm:spPr/>
      <dgm:t>
        <a:bodyPr/>
        <a:lstStyle/>
        <a:p>
          <a:endParaRPr lang="en-US"/>
        </a:p>
      </dgm:t>
    </dgm:pt>
    <dgm:pt modelId="{7A26FB5B-829F-4330-A85D-94DA22F25411}" type="sibTrans" cxnId="{BC039D40-E671-4CB5-B689-CEA3F80B590E}">
      <dgm:prSet/>
      <dgm:spPr/>
      <dgm:t>
        <a:bodyPr/>
        <a:lstStyle/>
        <a:p>
          <a:endParaRPr lang="en-US"/>
        </a:p>
      </dgm:t>
    </dgm:pt>
    <dgm:pt modelId="{14604D7A-436D-4980-BE71-A440D053408A}">
      <dgm:prSet custT="1"/>
      <dgm:spPr/>
      <dgm:t>
        <a:bodyPr/>
        <a:lstStyle/>
        <a:p>
          <a:r>
            <a:rPr lang="en-US" sz="2800" dirty="0"/>
            <a:t>Sustainable travel demand increased by 30% (ETC, 2023).</a:t>
          </a:r>
        </a:p>
      </dgm:t>
    </dgm:pt>
    <dgm:pt modelId="{62B3D912-BEEA-4EFD-89A9-F70CBA65A3C8}" type="parTrans" cxnId="{226BDE10-4009-49CE-B6C2-76C3376C1EE4}">
      <dgm:prSet/>
      <dgm:spPr/>
      <dgm:t>
        <a:bodyPr/>
        <a:lstStyle/>
        <a:p>
          <a:endParaRPr lang="en-US"/>
        </a:p>
      </dgm:t>
    </dgm:pt>
    <dgm:pt modelId="{FD674560-A816-4481-99E2-D432C4B7DB6F}" type="sibTrans" cxnId="{226BDE10-4009-49CE-B6C2-76C3376C1EE4}">
      <dgm:prSet/>
      <dgm:spPr/>
      <dgm:t>
        <a:bodyPr/>
        <a:lstStyle/>
        <a:p>
          <a:endParaRPr lang="en-US"/>
        </a:p>
      </dgm:t>
    </dgm:pt>
    <dgm:pt modelId="{EE849164-5E95-41B1-A332-696BEDD8D2E2}">
      <dgm:prSet custT="1"/>
      <dgm:spPr/>
      <dgm:t>
        <a:bodyPr/>
        <a:lstStyle/>
        <a:p>
          <a:r>
            <a:rPr lang="en-US" sz="2800" dirty="0"/>
            <a:t>TUI promotes eco-friendly accommodations (TUI Group, 2023).</a:t>
          </a:r>
        </a:p>
      </dgm:t>
    </dgm:pt>
    <dgm:pt modelId="{232ABD77-1CE6-4A09-9E54-B3E64B4A3007}" type="parTrans" cxnId="{501EB4AD-3EE3-45CA-93F4-C7BC48708C90}">
      <dgm:prSet/>
      <dgm:spPr/>
      <dgm:t>
        <a:bodyPr/>
        <a:lstStyle/>
        <a:p>
          <a:endParaRPr lang="en-US"/>
        </a:p>
      </dgm:t>
    </dgm:pt>
    <dgm:pt modelId="{1260FC6B-057D-4E1B-ACB4-C3BF1A6EBFC6}" type="sibTrans" cxnId="{501EB4AD-3EE3-45CA-93F4-C7BC48708C90}">
      <dgm:prSet/>
      <dgm:spPr/>
      <dgm:t>
        <a:bodyPr/>
        <a:lstStyle/>
        <a:p>
          <a:endParaRPr lang="en-US"/>
        </a:p>
      </dgm:t>
    </dgm:pt>
    <dgm:pt modelId="{97850839-535B-47E8-A186-64C66F663816}" type="pres">
      <dgm:prSet presAssocID="{BBD882FF-5983-4009-85D4-F8DDAE862269}" presName="vert0" presStyleCnt="0">
        <dgm:presLayoutVars>
          <dgm:dir/>
          <dgm:animOne val="branch"/>
          <dgm:animLvl val="lvl"/>
        </dgm:presLayoutVars>
      </dgm:prSet>
      <dgm:spPr/>
    </dgm:pt>
    <dgm:pt modelId="{1274529C-7D1C-455B-AA62-87A51B15E887}" type="pres">
      <dgm:prSet presAssocID="{DAEC01AF-4744-4C15-B42A-7E10E529CBD4}" presName="thickLine" presStyleLbl="alignNode1" presStyleIdx="0" presStyleCnt="3"/>
      <dgm:spPr/>
    </dgm:pt>
    <dgm:pt modelId="{540016F1-9984-4003-8CA5-38D52CEA4329}" type="pres">
      <dgm:prSet presAssocID="{DAEC01AF-4744-4C15-B42A-7E10E529CBD4}" presName="horz1" presStyleCnt="0"/>
      <dgm:spPr/>
    </dgm:pt>
    <dgm:pt modelId="{B53A2D8A-4E7F-420E-A5A1-C070932C7E15}" type="pres">
      <dgm:prSet presAssocID="{DAEC01AF-4744-4C15-B42A-7E10E529CBD4}" presName="tx1" presStyleLbl="revTx" presStyleIdx="0" presStyleCnt="3"/>
      <dgm:spPr/>
    </dgm:pt>
    <dgm:pt modelId="{01FBF9E4-9452-42A9-830D-DA0F2380C782}" type="pres">
      <dgm:prSet presAssocID="{DAEC01AF-4744-4C15-B42A-7E10E529CBD4}" presName="vert1" presStyleCnt="0"/>
      <dgm:spPr/>
    </dgm:pt>
    <dgm:pt modelId="{3A864EF2-EC54-47AD-BB1D-194FB8C071B8}" type="pres">
      <dgm:prSet presAssocID="{14604D7A-436D-4980-BE71-A440D053408A}" presName="thickLine" presStyleLbl="alignNode1" presStyleIdx="1" presStyleCnt="3"/>
      <dgm:spPr/>
    </dgm:pt>
    <dgm:pt modelId="{E1F9C7B6-EDAC-43DC-8C4B-350D0E3CED47}" type="pres">
      <dgm:prSet presAssocID="{14604D7A-436D-4980-BE71-A440D053408A}" presName="horz1" presStyleCnt="0"/>
      <dgm:spPr/>
    </dgm:pt>
    <dgm:pt modelId="{53B17E3D-4AE3-4506-9538-5829F80C7843}" type="pres">
      <dgm:prSet presAssocID="{14604D7A-436D-4980-BE71-A440D053408A}" presName="tx1" presStyleLbl="revTx" presStyleIdx="1" presStyleCnt="3"/>
      <dgm:spPr/>
    </dgm:pt>
    <dgm:pt modelId="{199A5FEC-5FC6-425C-93AB-CE9A7644275B}" type="pres">
      <dgm:prSet presAssocID="{14604D7A-436D-4980-BE71-A440D053408A}" presName="vert1" presStyleCnt="0"/>
      <dgm:spPr/>
    </dgm:pt>
    <dgm:pt modelId="{585143A9-C3D5-41FE-B815-40A13BF8676D}" type="pres">
      <dgm:prSet presAssocID="{EE849164-5E95-41B1-A332-696BEDD8D2E2}" presName="thickLine" presStyleLbl="alignNode1" presStyleIdx="2" presStyleCnt="3"/>
      <dgm:spPr/>
    </dgm:pt>
    <dgm:pt modelId="{9DC6C103-5DB5-4D98-BB2B-B1CBBCAF427A}" type="pres">
      <dgm:prSet presAssocID="{EE849164-5E95-41B1-A332-696BEDD8D2E2}" presName="horz1" presStyleCnt="0"/>
      <dgm:spPr/>
    </dgm:pt>
    <dgm:pt modelId="{366A1CD2-1666-4747-8258-95D11740BCDD}" type="pres">
      <dgm:prSet presAssocID="{EE849164-5E95-41B1-A332-696BEDD8D2E2}" presName="tx1" presStyleLbl="revTx" presStyleIdx="2" presStyleCnt="3"/>
      <dgm:spPr/>
    </dgm:pt>
    <dgm:pt modelId="{54741B7C-61E6-4758-8DC0-2C5C50596EC9}" type="pres">
      <dgm:prSet presAssocID="{EE849164-5E95-41B1-A332-696BEDD8D2E2}" presName="vert1" presStyleCnt="0"/>
      <dgm:spPr/>
    </dgm:pt>
  </dgm:ptLst>
  <dgm:cxnLst>
    <dgm:cxn modelId="{226BDE10-4009-49CE-B6C2-76C3376C1EE4}" srcId="{BBD882FF-5983-4009-85D4-F8DDAE862269}" destId="{14604D7A-436D-4980-BE71-A440D053408A}" srcOrd="1" destOrd="0" parTransId="{62B3D912-BEEA-4EFD-89A9-F70CBA65A3C8}" sibTransId="{FD674560-A816-4481-99E2-D432C4B7DB6F}"/>
    <dgm:cxn modelId="{33F60719-26A9-46E8-9B7B-A9E6CCA865A5}" type="presOf" srcId="{14604D7A-436D-4980-BE71-A440D053408A}" destId="{53B17E3D-4AE3-4506-9538-5829F80C7843}" srcOrd="0" destOrd="0" presId="urn:microsoft.com/office/officeart/2008/layout/LinedList"/>
    <dgm:cxn modelId="{8DFDDA2D-B6A0-4435-AF53-0AB88A4C4173}" type="presOf" srcId="{DAEC01AF-4744-4C15-B42A-7E10E529CBD4}" destId="{B53A2D8A-4E7F-420E-A5A1-C070932C7E15}" srcOrd="0" destOrd="0" presId="urn:microsoft.com/office/officeart/2008/layout/LinedList"/>
    <dgm:cxn modelId="{060D6F38-4147-4E91-AC73-817EA57CC367}" type="presOf" srcId="{BBD882FF-5983-4009-85D4-F8DDAE862269}" destId="{97850839-535B-47E8-A186-64C66F663816}" srcOrd="0" destOrd="0" presId="urn:microsoft.com/office/officeart/2008/layout/LinedList"/>
    <dgm:cxn modelId="{BC039D40-E671-4CB5-B689-CEA3F80B590E}" srcId="{BBD882FF-5983-4009-85D4-F8DDAE862269}" destId="{DAEC01AF-4744-4C15-B42A-7E10E529CBD4}" srcOrd="0" destOrd="0" parTransId="{1DA4090A-8AAC-4FCA-8D07-738DC3369343}" sibTransId="{7A26FB5B-829F-4330-A85D-94DA22F25411}"/>
    <dgm:cxn modelId="{501EB4AD-3EE3-45CA-93F4-C7BC48708C90}" srcId="{BBD882FF-5983-4009-85D4-F8DDAE862269}" destId="{EE849164-5E95-41B1-A332-696BEDD8D2E2}" srcOrd="2" destOrd="0" parTransId="{232ABD77-1CE6-4A09-9E54-B3E64B4A3007}" sibTransId="{1260FC6B-057D-4E1B-ACB4-C3BF1A6EBFC6}"/>
    <dgm:cxn modelId="{7FF6D3C2-E081-4E06-A599-EB3D0CF095E7}" type="presOf" srcId="{EE849164-5E95-41B1-A332-696BEDD8D2E2}" destId="{366A1CD2-1666-4747-8258-95D11740BCDD}" srcOrd="0" destOrd="0" presId="urn:microsoft.com/office/officeart/2008/layout/LinedList"/>
    <dgm:cxn modelId="{C08A49E3-0F05-4C03-AE01-A4C4DE10DDA2}" type="presParOf" srcId="{97850839-535B-47E8-A186-64C66F663816}" destId="{1274529C-7D1C-455B-AA62-87A51B15E887}" srcOrd="0" destOrd="0" presId="urn:microsoft.com/office/officeart/2008/layout/LinedList"/>
    <dgm:cxn modelId="{B47DCA56-96CD-4F72-B4DD-966E64C0A02D}" type="presParOf" srcId="{97850839-535B-47E8-A186-64C66F663816}" destId="{540016F1-9984-4003-8CA5-38D52CEA4329}" srcOrd="1" destOrd="0" presId="urn:microsoft.com/office/officeart/2008/layout/LinedList"/>
    <dgm:cxn modelId="{700A37B3-7C5D-44A5-B58F-CF4417F1A1E5}" type="presParOf" srcId="{540016F1-9984-4003-8CA5-38D52CEA4329}" destId="{B53A2D8A-4E7F-420E-A5A1-C070932C7E15}" srcOrd="0" destOrd="0" presId="urn:microsoft.com/office/officeart/2008/layout/LinedList"/>
    <dgm:cxn modelId="{2F667D09-CD74-4FDA-8092-A05F9FE02275}" type="presParOf" srcId="{540016F1-9984-4003-8CA5-38D52CEA4329}" destId="{01FBF9E4-9452-42A9-830D-DA0F2380C782}" srcOrd="1" destOrd="0" presId="urn:microsoft.com/office/officeart/2008/layout/LinedList"/>
    <dgm:cxn modelId="{6DDB348B-B870-40A4-83A8-F9811675F8A0}" type="presParOf" srcId="{97850839-535B-47E8-A186-64C66F663816}" destId="{3A864EF2-EC54-47AD-BB1D-194FB8C071B8}" srcOrd="2" destOrd="0" presId="urn:microsoft.com/office/officeart/2008/layout/LinedList"/>
    <dgm:cxn modelId="{080E4AED-870A-4DE5-B649-152869C9E1BC}" type="presParOf" srcId="{97850839-535B-47E8-A186-64C66F663816}" destId="{E1F9C7B6-EDAC-43DC-8C4B-350D0E3CED47}" srcOrd="3" destOrd="0" presId="urn:microsoft.com/office/officeart/2008/layout/LinedList"/>
    <dgm:cxn modelId="{5925D78E-F6A9-4956-A602-FAA3EF1227C8}" type="presParOf" srcId="{E1F9C7B6-EDAC-43DC-8C4B-350D0E3CED47}" destId="{53B17E3D-4AE3-4506-9538-5829F80C7843}" srcOrd="0" destOrd="0" presId="urn:microsoft.com/office/officeart/2008/layout/LinedList"/>
    <dgm:cxn modelId="{39560CC7-EC15-4163-96D2-4EC154064664}" type="presParOf" srcId="{E1F9C7B6-EDAC-43DC-8C4B-350D0E3CED47}" destId="{199A5FEC-5FC6-425C-93AB-CE9A7644275B}" srcOrd="1" destOrd="0" presId="urn:microsoft.com/office/officeart/2008/layout/LinedList"/>
    <dgm:cxn modelId="{5CFD5886-EB46-4CCB-A36D-7A445DCDB114}" type="presParOf" srcId="{97850839-535B-47E8-A186-64C66F663816}" destId="{585143A9-C3D5-41FE-B815-40A13BF8676D}" srcOrd="4" destOrd="0" presId="urn:microsoft.com/office/officeart/2008/layout/LinedList"/>
    <dgm:cxn modelId="{AF170849-F849-4BB6-B18B-3C6EA6D1D4AE}" type="presParOf" srcId="{97850839-535B-47E8-A186-64C66F663816}" destId="{9DC6C103-5DB5-4D98-BB2B-B1CBBCAF427A}" srcOrd="5" destOrd="0" presId="urn:microsoft.com/office/officeart/2008/layout/LinedList"/>
    <dgm:cxn modelId="{FDA468AA-651C-49E6-9C7C-E732EDAE59CA}" type="presParOf" srcId="{9DC6C103-5DB5-4D98-BB2B-B1CBBCAF427A}" destId="{366A1CD2-1666-4747-8258-95D11740BCDD}" srcOrd="0" destOrd="0" presId="urn:microsoft.com/office/officeart/2008/layout/LinedList"/>
    <dgm:cxn modelId="{5AC134D2-CFE8-4BB1-B0EB-80E8D89581AE}" type="presParOf" srcId="{9DC6C103-5DB5-4D98-BB2B-B1CBBCAF427A}" destId="{54741B7C-61E6-4758-8DC0-2C5C50596EC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C6A5367-008B-49CD-B017-3000A9C91CFA}" type="doc">
      <dgm:prSet loTypeId="urn:microsoft.com/office/officeart/2005/8/layout/vList4" loCatId="list" qsTypeId="urn:microsoft.com/office/officeart/2005/8/quickstyle/simple1" qsCatId="simple" csTypeId="urn:microsoft.com/office/officeart/2005/8/colors/colorful3" csCatId="colorful" phldr="1"/>
      <dgm:spPr/>
      <dgm:t>
        <a:bodyPr/>
        <a:lstStyle/>
        <a:p>
          <a:endParaRPr lang="en-US"/>
        </a:p>
      </dgm:t>
    </dgm:pt>
    <dgm:pt modelId="{E8BAA6AA-8E19-428B-8051-61048F54B672}">
      <dgm:prSet/>
      <dgm:spPr/>
      <dgm:t>
        <a:bodyPr/>
        <a:lstStyle/>
        <a:p>
          <a:pPr>
            <a:lnSpc>
              <a:spcPct val="150000"/>
            </a:lnSpc>
          </a:pPr>
          <a:r>
            <a:rPr lang="en-US" dirty="0"/>
            <a:t>AI </a:t>
          </a:r>
          <a:r>
            <a:rPr lang="en-US" dirty="0" err="1"/>
            <a:t>chatbots</a:t>
          </a:r>
          <a:r>
            <a:rPr lang="en-US" dirty="0"/>
            <a:t> assist in crisis response (TUI Group, 2024).</a:t>
          </a:r>
        </a:p>
      </dgm:t>
    </dgm:pt>
    <dgm:pt modelId="{6C751F7F-7F2A-496A-8A62-1105527890A1}" type="parTrans" cxnId="{C478C430-3090-49A4-B4C1-34BC765B52B6}">
      <dgm:prSet/>
      <dgm:spPr/>
      <dgm:t>
        <a:bodyPr/>
        <a:lstStyle/>
        <a:p>
          <a:endParaRPr lang="en-US"/>
        </a:p>
      </dgm:t>
    </dgm:pt>
    <dgm:pt modelId="{538B0447-EEEA-42DD-9B49-F64B9B1AC6D1}" type="sibTrans" cxnId="{C478C430-3090-49A4-B4C1-34BC765B52B6}">
      <dgm:prSet/>
      <dgm:spPr/>
      <dgm:t>
        <a:bodyPr/>
        <a:lstStyle/>
        <a:p>
          <a:endParaRPr lang="en-US"/>
        </a:p>
      </dgm:t>
    </dgm:pt>
    <dgm:pt modelId="{84125270-63C2-4923-A2EE-B6B4B09B54EF}">
      <dgm:prSet/>
      <dgm:spPr/>
      <dgm:t>
        <a:bodyPr/>
        <a:lstStyle/>
        <a:p>
          <a:pPr>
            <a:lnSpc>
              <a:spcPct val="150000"/>
            </a:lnSpc>
          </a:pPr>
          <a:r>
            <a:rPr lang="en-US" dirty="0"/>
            <a:t>Real-time travel updates for customers.</a:t>
          </a:r>
        </a:p>
      </dgm:t>
    </dgm:pt>
    <dgm:pt modelId="{D69BBDB1-5C14-4C3D-AC16-E19624EE7C61}" type="parTrans" cxnId="{0A756BA5-2BE0-4D31-888B-798C32FD3C7D}">
      <dgm:prSet/>
      <dgm:spPr/>
      <dgm:t>
        <a:bodyPr/>
        <a:lstStyle/>
        <a:p>
          <a:endParaRPr lang="en-US"/>
        </a:p>
      </dgm:t>
    </dgm:pt>
    <dgm:pt modelId="{306FBD90-C699-430F-8EB5-7FDDC65C18D3}" type="sibTrans" cxnId="{0A756BA5-2BE0-4D31-888B-798C32FD3C7D}">
      <dgm:prSet/>
      <dgm:spPr/>
      <dgm:t>
        <a:bodyPr/>
        <a:lstStyle/>
        <a:p>
          <a:endParaRPr lang="en-US"/>
        </a:p>
      </dgm:t>
    </dgm:pt>
    <dgm:pt modelId="{951D4192-2259-46D3-A4D6-7AB6C4A56EFB}">
      <dgm:prSet/>
      <dgm:spPr/>
      <dgm:t>
        <a:bodyPr/>
        <a:lstStyle/>
        <a:p>
          <a:pPr>
            <a:lnSpc>
              <a:spcPct val="150000"/>
            </a:lnSpc>
          </a:pPr>
          <a:r>
            <a:rPr lang="en-US" dirty="0"/>
            <a:t>Use of data analytics in crisis management (Cooper &amp; Hall, 2019).</a:t>
          </a:r>
        </a:p>
      </dgm:t>
    </dgm:pt>
    <dgm:pt modelId="{E86EC557-4D12-469E-A801-032F14AD690D}" type="parTrans" cxnId="{E75123A6-571E-46D2-A9B9-7DFF0C58BE50}">
      <dgm:prSet/>
      <dgm:spPr/>
      <dgm:t>
        <a:bodyPr/>
        <a:lstStyle/>
        <a:p>
          <a:endParaRPr lang="en-US"/>
        </a:p>
      </dgm:t>
    </dgm:pt>
    <dgm:pt modelId="{4FCAF590-B94D-4045-AA4B-F9AB3C83719B}" type="sibTrans" cxnId="{E75123A6-571E-46D2-A9B9-7DFF0C58BE50}">
      <dgm:prSet/>
      <dgm:spPr/>
      <dgm:t>
        <a:bodyPr/>
        <a:lstStyle/>
        <a:p>
          <a:endParaRPr lang="en-US"/>
        </a:p>
      </dgm:t>
    </dgm:pt>
    <dgm:pt modelId="{7570A539-74F2-4CF6-9681-1504814110D7}" type="pres">
      <dgm:prSet presAssocID="{0C6A5367-008B-49CD-B017-3000A9C91CFA}" presName="linear" presStyleCnt="0">
        <dgm:presLayoutVars>
          <dgm:dir/>
          <dgm:resizeHandles val="exact"/>
        </dgm:presLayoutVars>
      </dgm:prSet>
      <dgm:spPr/>
    </dgm:pt>
    <dgm:pt modelId="{A43615B8-2A10-4338-8FB3-A186A27A38B2}" type="pres">
      <dgm:prSet presAssocID="{E8BAA6AA-8E19-428B-8051-61048F54B672}" presName="comp" presStyleCnt="0"/>
      <dgm:spPr/>
    </dgm:pt>
    <dgm:pt modelId="{39CAC7D3-EFE5-4DD4-BF64-8114C1BB7469}" type="pres">
      <dgm:prSet presAssocID="{E8BAA6AA-8E19-428B-8051-61048F54B672}" presName="box" presStyleLbl="node1" presStyleIdx="0" presStyleCnt="3"/>
      <dgm:spPr/>
    </dgm:pt>
    <dgm:pt modelId="{3E104D7C-299B-418A-A7DD-14DD8A187511}" type="pres">
      <dgm:prSet presAssocID="{E8BAA6AA-8E19-428B-8051-61048F54B672}" presName="img" presStyleLbl="fgImgPlace1" presStyleIdx="0" presStyleCnt="3"/>
      <dgm:spPr>
        <a:blipFill rotWithShape="1">
          <a:blip xmlns:r="http://schemas.openxmlformats.org/officeDocument/2006/relationships" r:embed="rId1" cstate="email">
            <a:extLst>
              <a:ext uri="{28A0092B-C50C-407E-A947-70E740481C1C}">
                <a14:useLocalDpi xmlns:a14="http://schemas.microsoft.com/office/drawing/2010/main"/>
              </a:ext>
            </a:extLst>
          </a:blip>
          <a:stretch>
            <a:fillRect/>
          </a:stretch>
        </a:blipFill>
      </dgm:spPr>
    </dgm:pt>
    <dgm:pt modelId="{3A0D2358-52C5-4B1D-BF40-3BFE00EB0AD6}" type="pres">
      <dgm:prSet presAssocID="{E8BAA6AA-8E19-428B-8051-61048F54B672}" presName="text" presStyleLbl="node1" presStyleIdx="0" presStyleCnt="3">
        <dgm:presLayoutVars>
          <dgm:bulletEnabled val="1"/>
        </dgm:presLayoutVars>
      </dgm:prSet>
      <dgm:spPr/>
    </dgm:pt>
    <dgm:pt modelId="{145A07D2-BBE4-48A8-B3C7-4EE2DE6BB6B8}" type="pres">
      <dgm:prSet presAssocID="{538B0447-EEEA-42DD-9B49-F64B9B1AC6D1}" presName="spacer" presStyleCnt="0"/>
      <dgm:spPr/>
    </dgm:pt>
    <dgm:pt modelId="{BDD423E9-EF8B-429F-BAE9-EBE676DCFF16}" type="pres">
      <dgm:prSet presAssocID="{84125270-63C2-4923-A2EE-B6B4B09B54EF}" presName="comp" presStyleCnt="0"/>
      <dgm:spPr/>
    </dgm:pt>
    <dgm:pt modelId="{61CD2D4B-62B7-4051-A66A-6A42C492DD2C}" type="pres">
      <dgm:prSet presAssocID="{84125270-63C2-4923-A2EE-B6B4B09B54EF}" presName="box" presStyleLbl="node1" presStyleIdx="1" presStyleCnt="3"/>
      <dgm:spPr/>
    </dgm:pt>
    <dgm:pt modelId="{29643F40-EFCC-4075-982E-01FBF4F8F93C}" type="pres">
      <dgm:prSet presAssocID="{84125270-63C2-4923-A2EE-B6B4B09B54EF}" presName="img" presStyleLbl="fgImgPlace1" presStyleIdx="1" presStyleCnt="3"/>
      <dgm:spPr>
        <a:blipFill rotWithShape="1">
          <a:blip xmlns:r="http://schemas.openxmlformats.org/officeDocument/2006/relationships" r:embed="rId2" cstate="email">
            <a:extLst>
              <a:ext uri="{28A0092B-C50C-407E-A947-70E740481C1C}">
                <a14:useLocalDpi xmlns:a14="http://schemas.microsoft.com/office/drawing/2010/main"/>
              </a:ext>
            </a:extLst>
          </a:blip>
          <a:stretch>
            <a:fillRect/>
          </a:stretch>
        </a:blipFill>
      </dgm:spPr>
    </dgm:pt>
    <dgm:pt modelId="{B0F940DD-32A6-400D-8D2C-491635109872}" type="pres">
      <dgm:prSet presAssocID="{84125270-63C2-4923-A2EE-B6B4B09B54EF}" presName="text" presStyleLbl="node1" presStyleIdx="1" presStyleCnt="3">
        <dgm:presLayoutVars>
          <dgm:bulletEnabled val="1"/>
        </dgm:presLayoutVars>
      </dgm:prSet>
      <dgm:spPr/>
    </dgm:pt>
    <dgm:pt modelId="{1A3637C1-0A22-4A79-B2F5-8C5E1143B07C}" type="pres">
      <dgm:prSet presAssocID="{306FBD90-C699-430F-8EB5-7FDDC65C18D3}" presName="spacer" presStyleCnt="0"/>
      <dgm:spPr/>
    </dgm:pt>
    <dgm:pt modelId="{16530DEE-5E7B-44B2-9287-659F9127CBBB}" type="pres">
      <dgm:prSet presAssocID="{951D4192-2259-46D3-A4D6-7AB6C4A56EFB}" presName="comp" presStyleCnt="0"/>
      <dgm:spPr/>
    </dgm:pt>
    <dgm:pt modelId="{804ADD6F-2F9B-46F3-A1F1-1A3FC9ED37E5}" type="pres">
      <dgm:prSet presAssocID="{951D4192-2259-46D3-A4D6-7AB6C4A56EFB}" presName="box" presStyleLbl="node1" presStyleIdx="2" presStyleCnt="3"/>
      <dgm:spPr/>
    </dgm:pt>
    <dgm:pt modelId="{6562F835-F056-4EDA-A716-5650B588CC9A}" type="pres">
      <dgm:prSet presAssocID="{951D4192-2259-46D3-A4D6-7AB6C4A56EFB}" presName="img" presStyleLbl="fgImgPlace1" presStyleIdx="2" presStyleCnt="3"/>
      <dgm:spPr>
        <a:blipFill rotWithShape="1">
          <a:blip xmlns:r="http://schemas.openxmlformats.org/officeDocument/2006/relationships" r:embed="rId3" cstate="email">
            <a:extLst>
              <a:ext uri="{28A0092B-C50C-407E-A947-70E740481C1C}">
                <a14:useLocalDpi xmlns:a14="http://schemas.microsoft.com/office/drawing/2010/main"/>
              </a:ext>
            </a:extLst>
          </a:blip>
          <a:stretch>
            <a:fillRect/>
          </a:stretch>
        </a:blipFill>
      </dgm:spPr>
    </dgm:pt>
    <dgm:pt modelId="{17F99D6A-A2C2-4E39-A98B-D830B7D69CDE}" type="pres">
      <dgm:prSet presAssocID="{951D4192-2259-46D3-A4D6-7AB6C4A56EFB}" presName="text" presStyleLbl="node1" presStyleIdx="2" presStyleCnt="3">
        <dgm:presLayoutVars>
          <dgm:bulletEnabled val="1"/>
        </dgm:presLayoutVars>
      </dgm:prSet>
      <dgm:spPr/>
    </dgm:pt>
  </dgm:ptLst>
  <dgm:cxnLst>
    <dgm:cxn modelId="{9E3CCE00-45A1-4150-988B-0447BC3F0084}" type="presOf" srcId="{951D4192-2259-46D3-A4D6-7AB6C4A56EFB}" destId="{804ADD6F-2F9B-46F3-A1F1-1A3FC9ED37E5}" srcOrd="0" destOrd="0" presId="urn:microsoft.com/office/officeart/2005/8/layout/vList4"/>
    <dgm:cxn modelId="{B28C832C-58CF-467E-9B8A-D267FB910132}" type="presOf" srcId="{84125270-63C2-4923-A2EE-B6B4B09B54EF}" destId="{B0F940DD-32A6-400D-8D2C-491635109872}" srcOrd="1" destOrd="0" presId="urn:microsoft.com/office/officeart/2005/8/layout/vList4"/>
    <dgm:cxn modelId="{C478C430-3090-49A4-B4C1-34BC765B52B6}" srcId="{0C6A5367-008B-49CD-B017-3000A9C91CFA}" destId="{E8BAA6AA-8E19-428B-8051-61048F54B672}" srcOrd="0" destOrd="0" parTransId="{6C751F7F-7F2A-496A-8A62-1105527890A1}" sibTransId="{538B0447-EEEA-42DD-9B49-F64B9B1AC6D1}"/>
    <dgm:cxn modelId="{34B0C45F-48C0-4D6D-BA5D-547A03731E57}" type="presOf" srcId="{E8BAA6AA-8E19-428B-8051-61048F54B672}" destId="{3A0D2358-52C5-4B1D-BF40-3BFE00EB0AD6}" srcOrd="1" destOrd="0" presId="urn:microsoft.com/office/officeart/2005/8/layout/vList4"/>
    <dgm:cxn modelId="{1C4BB846-4CE1-424F-B00F-3E308E4B3C21}" type="presOf" srcId="{0C6A5367-008B-49CD-B017-3000A9C91CFA}" destId="{7570A539-74F2-4CF6-9681-1504814110D7}" srcOrd="0" destOrd="0" presId="urn:microsoft.com/office/officeart/2005/8/layout/vList4"/>
    <dgm:cxn modelId="{2262FE4B-FA52-4FEB-8D0E-B8DE9A04D94E}" type="presOf" srcId="{E8BAA6AA-8E19-428B-8051-61048F54B672}" destId="{39CAC7D3-EFE5-4DD4-BF64-8114C1BB7469}" srcOrd="0" destOrd="0" presId="urn:microsoft.com/office/officeart/2005/8/layout/vList4"/>
    <dgm:cxn modelId="{0A756BA5-2BE0-4D31-888B-798C32FD3C7D}" srcId="{0C6A5367-008B-49CD-B017-3000A9C91CFA}" destId="{84125270-63C2-4923-A2EE-B6B4B09B54EF}" srcOrd="1" destOrd="0" parTransId="{D69BBDB1-5C14-4C3D-AC16-E19624EE7C61}" sibTransId="{306FBD90-C699-430F-8EB5-7FDDC65C18D3}"/>
    <dgm:cxn modelId="{E75123A6-571E-46D2-A9B9-7DFF0C58BE50}" srcId="{0C6A5367-008B-49CD-B017-3000A9C91CFA}" destId="{951D4192-2259-46D3-A4D6-7AB6C4A56EFB}" srcOrd="2" destOrd="0" parTransId="{E86EC557-4D12-469E-A801-032F14AD690D}" sibTransId="{4FCAF590-B94D-4045-AA4B-F9AB3C83719B}"/>
    <dgm:cxn modelId="{B31A3DD0-A7CC-4F4C-84B7-6E4558857667}" type="presOf" srcId="{951D4192-2259-46D3-A4D6-7AB6C4A56EFB}" destId="{17F99D6A-A2C2-4E39-A98B-D830B7D69CDE}" srcOrd="1" destOrd="0" presId="urn:microsoft.com/office/officeart/2005/8/layout/vList4"/>
    <dgm:cxn modelId="{3CBC1BF2-9726-46F8-B3A7-0B049156BC00}" type="presOf" srcId="{84125270-63C2-4923-A2EE-B6B4B09B54EF}" destId="{61CD2D4B-62B7-4051-A66A-6A42C492DD2C}" srcOrd="0" destOrd="0" presId="urn:microsoft.com/office/officeart/2005/8/layout/vList4"/>
    <dgm:cxn modelId="{BD6820DD-E5D1-44E0-80E8-52B1AE1BC369}" type="presParOf" srcId="{7570A539-74F2-4CF6-9681-1504814110D7}" destId="{A43615B8-2A10-4338-8FB3-A186A27A38B2}" srcOrd="0" destOrd="0" presId="urn:microsoft.com/office/officeart/2005/8/layout/vList4"/>
    <dgm:cxn modelId="{D172C097-767A-4DE1-9C45-12994F3AFF93}" type="presParOf" srcId="{A43615B8-2A10-4338-8FB3-A186A27A38B2}" destId="{39CAC7D3-EFE5-4DD4-BF64-8114C1BB7469}" srcOrd="0" destOrd="0" presId="urn:microsoft.com/office/officeart/2005/8/layout/vList4"/>
    <dgm:cxn modelId="{3F47EC5B-5F9C-42FE-ACDD-27302412682F}" type="presParOf" srcId="{A43615B8-2A10-4338-8FB3-A186A27A38B2}" destId="{3E104D7C-299B-418A-A7DD-14DD8A187511}" srcOrd="1" destOrd="0" presId="urn:microsoft.com/office/officeart/2005/8/layout/vList4"/>
    <dgm:cxn modelId="{1A75AF0F-68F5-4CF0-9154-A8404D89112E}" type="presParOf" srcId="{A43615B8-2A10-4338-8FB3-A186A27A38B2}" destId="{3A0D2358-52C5-4B1D-BF40-3BFE00EB0AD6}" srcOrd="2" destOrd="0" presId="urn:microsoft.com/office/officeart/2005/8/layout/vList4"/>
    <dgm:cxn modelId="{517B2B5E-83FB-499C-8C4E-2DEB0D2A1BA6}" type="presParOf" srcId="{7570A539-74F2-4CF6-9681-1504814110D7}" destId="{145A07D2-BBE4-48A8-B3C7-4EE2DE6BB6B8}" srcOrd="1" destOrd="0" presId="urn:microsoft.com/office/officeart/2005/8/layout/vList4"/>
    <dgm:cxn modelId="{782FB8A5-4285-4724-B600-64DEBC7FC491}" type="presParOf" srcId="{7570A539-74F2-4CF6-9681-1504814110D7}" destId="{BDD423E9-EF8B-429F-BAE9-EBE676DCFF16}" srcOrd="2" destOrd="0" presId="urn:microsoft.com/office/officeart/2005/8/layout/vList4"/>
    <dgm:cxn modelId="{03A3E70D-6898-48DA-A1BF-4277A222D089}" type="presParOf" srcId="{BDD423E9-EF8B-429F-BAE9-EBE676DCFF16}" destId="{61CD2D4B-62B7-4051-A66A-6A42C492DD2C}" srcOrd="0" destOrd="0" presId="urn:microsoft.com/office/officeart/2005/8/layout/vList4"/>
    <dgm:cxn modelId="{FBCA233A-C6E5-4858-A7C6-D58C6BD2533A}" type="presParOf" srcId="{BDD423E9-EF8B-429F-BAE9-EBE676DCFF16}" destId="{29643F40-EFCC-4075-982E-01FBF4F8F93C}" srcOrd="1" destOrd="0" presId="urn:microsoft.com/office/officeart/2005/8/layout/vList4"/>
    <dgm:cxn modelId="{DF442024-19B1-49A1-A9B6-83971FA5A7C5}" type="presParOf" srcId="{BDD423E9-EF8B-429F-BAE9-EBE676DCFF16}" destId="{B0F940DD-32A6-400D-8D2C-491635109872}" srcOrd="2" destOrd="0" presId="urn:microsoft.com/office/officeart/2005/8/layout/vList4"/>
    <dgm:cxn modelId="{D848022A-9095-43E3-B4BD-69ACCD436F86}" type="presParOf" srcId="{7570A539-74F2-4CF6-9681-1504814110D7}" destId="{1A3637C1-0A22-4A79-B2F5-8C5E1143B07C}" srcOrd="3" destOrd="0" presId="urn:microsoft.com/office/officeart/2005/8/layout/vList4"/>
    <dgm:cxn modelId="{80950636-FAF5-4923-9C0D-B4FB9E6F5D18}" type="presParOf" srcId="{7570A539-74F2-4CF6-9681-1504814110D7}" destId="{16530DEE-5E7B-44B2-9287-659F9127CBBB}" srcOrd="4" destOrd="0" presId="urn:microsoft.com/office/officeart/2005/8/layout/vList4"/>
    <dgm:cxn modelId="{E77D5A1C-99A4-4185-BF2C-6ED7CFC40B1D}" type="presParOf" srcId="{16530DEE-5E7B-44B2-9287-659F9127CBBB}" destId="{804ADD6F-2F9B-46F3-A1F1-1A3FC9ED37E5}" srcOrd="0" destOrd="0" presId="urn:microsoft.com/office/officeart/2005/8/layout/vList4"/>
    <dgm:cxn modelId="{E40F8F1C-3505-49FE-9120-03714ACC8B03}" type="presParOf" srcId="{16530DEE-5E7B-44B2-9287-659F9127CBBB}" destId="{6562F835-F056-4EDA-A716-5650B588CC9A}" srcOrd="1" destOrd="0" presId="urn:microsoft.com/office/officeart/2005/8/layout/vList4"/>
    <dgm:cxn modelId="{2F5573C2-0616-4849-A473-1180AE10997C}" type="presParOf" srcId="{16530DEE-5E7B-44B2-9287-659F9127CBBB}" destId="{17F99D6A-A2C2-4E39-A98B-D830B7D69CDE}" srcOrd="2" destOrd="0" presId="urn:microsoft.com/office/officeart/2005/8/layout/vList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AEF506E-1642-4C59-83AA-D694FA5A496B}" type="doc">
      <dgm:prSet loTypeId="urn:microsoft.com/office/officeart/2005/8/layout/vList4" loCatId="list" qsTypeId="urn:microsoft.com/office/officeart/2005/8/quickstyle/simple1" qsCatId="simple" csTypeId="urn:microsoft.com/office/officeart/2005/8/colors/colorful1" csCatId="colorful" phldr="1"/>
      <dgm:spPr/>
      <dgm:t>
        <a:bodyPr/>
        <a:lstStyle/>
        <a:p>
          <a:endParaRPr lang="en-US"/>
        </a:p>
      </dgm:t>
    </dgm:pt>
    <dgm:pt modelId="{939BAB06-E0CF-457D-B57F-F3EE1E29CAD3}">
      <dgm:prSet phldrT="[Text]" custT="1"/>
      <dgm:spPr/>
      <dgm:t>
        <a:bodyPr/>
        <a:lstStyle/>
        <a:p>
          <a:r>
            <a:rPr lang="en-US" sz="3600" dirty="0"/>
            <a:t>Crisis preparedness is crucial.</a:t>
          </a:r>
        </a:p>
      </dgm:t>
    </dgm:pt>
    <dgm:pt modelId="{A1980F86-374C-48ED-9992-F0ECC92D1826}" type="parTrans" cxnId="{B116CE7D-96B2-4811-83B7-0F657B5DCCA7}">
      <dgm:prSet/>
      <dgm:spPr/>
      <dgm:t>
        <a:bodyPr/>
        <a:lstStyle/>
        <a:p>
          <a:endParaRPr lang="en-US"/>
        </a:p>
      </dgm:t>
    </dgm:pt>
    <dgm:pt modelId="{7206962E-4303-45BE-9861-116652FE3D97}" type="sibTrans" cxnId="{B116CE7D-96B2-4811-83B7-0F657B5DCCA7}">
      <dgm:prSet/>
      <dgm:spPr/>
      <dgm:t>
        <a:bodyPr/>
        <a:lstStyle/>
        <a:p>
          <a:endParaRPr lang="en-US"/>
        </a:p>
      </dgm:t>
    </dgm:pt>
    <dgm:pt modelId="{E97C56D8-BA7C-46B0-98E0-5B0D57106C31}">
      <dgm:prSet custT="1"/>
      <dgm:spPr/>
      <dgm:t>
        <a:bodyPr/>
        <a:lstStyle/>
        <a:p>
          <a:r>
            <a:rPr lang="en-US" sz="3600" dirty="0"/>
            <a:t>Sustainable tourism must be </a:t>
          </a:r>
          <a:r>
            <a:rPr lang="en-US" sz="3600" dirty="0" err="1"/>
            <a:t>prioritised</a:t>
          </a:r>
          <a:r>
            <a:rPr lang="en-US" sz="3600" dirty="0"/>
            <a:t>.</a:t>
          </a:r>
        </a:p>
      </dgm:t>
    </dgm:pt>
    <dgm:pt modelId="{1C5B3E31-3309-446F-B90A-B369D9268487}" type="parTrans" cxnId="{56395630-21A3-49AB-8138-8C33328565F9}">
      <dgm:prSet/>
      <dgm:spPr/>
      <dgm:t>
        <a:bodyPr/>
        <a:lstStyle/>
        <a:p>
          <a:endParaRPr lang="en-US"/>
        </a:p>
      </dgm:t>
    </dgm:pt>
    <dgm:pt modelId="{BCA3F60C-4384-4D2D-8312-0CDBBC9275B7}" type="sibTrans" cxnId="{56395630-21A3-49AB-8138-8C33328565F9}">
      <dgm:prSet/>
      <dgm:spPr/>
      <dgm:t>
        <a:bodyPr/>
        <a:lstStyle/>
        <a:p>
          <a:endParaRPr lang="en-US"/>
        </a:p>
      </dgm:t>
    </dgm:pt>
    <dgm:pt modelId="{9A0586D0-CEFB-4990-B093-FA93DD6A1598}">
      <dgm:prSet custT="1"/>
      <dgm:spPr/>
      <dgm:t>
        <a:bodyPr/>
        <a:lstStyle/>
        <a:p>
          <a:r>
            <a:rPr lang="en-US" sz="3600" dirty="0"/>
            <a:t>Technology enhances crisis response.</a:t>
          </a:r>
        </a:p>
      </dgm:t>
    </dgm:pt>
    <dgm:pt modelId="{6C43F2D2-0463-42FA-A633-085BDC9CAB52}" type="parTrans" cxnId="{C5BC6206-4BD2-4F36-88EE-DA0AD39636FD}">
      <dgm:prSet/>
      <dgm:spPr/>
      <dgm:t>
        <a:bodyPr/>
        <a:lstStyle/>
        <a:p>
          <a:endParaRPr lang="en-US"/>
        </a:p>
      </dgm:t>
    </dgm:pt>
    <dgm:pt modelId="{8BFE3AA9-F455-43E4-86B5-635BDB512F3B}" type="sibTrans" cxnId="{C5BC6206-4BD2-4F36-88EE-DA0AD39636FD}">
      <dgm:prSet/>
      <dgm:spPr/>
      <dgm:t>
        <a:bodyPr/>
        <a:lstStyle/>
        <a:p>
          <a:endParaRPr lang="en-US"/>
        </a:p>
      </dgm:t>
    </dgm:pt>
    <dgm:pt modelId="{D4089442-CBD2-42F3-B867-399DD715500C}" type="pres">
      <dgm:prSet presAssocID="{BAEF506E-1642-4C59-83AA-D694FA5A496B}" presName="linear" presStyleCnt="0">
        <dgm:presLayoutVars>
          <dgm:dir/>
          <dgm:resizeHandles val="exact"/>
        </dgm:presLayoutVars>
      </dgm:prSet>
      <dgm:spPr/>
    </dgm:pt>
    <dgm:pt modelId="{9511DFA1-C91D-4F94-88A2-FCE6D4FF5D54}" type="pres">
      <dgm:prSet presAssocID="{939BAB06-E0CF-457D-B57F-F3EE1E29CAD3}" presName="comp" presStyleCnt="0"/>
      <dgm:spPr/>
    </dgm:pt>
    <dgm:pt modelId="{60EC7B38-BAD5-4CCC-ABC4-0C32D495D583}" type="pres">
      <dgm:prSet presAssocID="{939BAB06-E0CF-457D-B57F-F3EE1E29CAD3}" presName="box" presStyleLbl="node1" presStyleIdx="0" presStyleCnt="3"/>
      <dgm:spPr/>
    </dgm:pt>
    <dgm:pt modelId="{7C7EA445-CD22-4CAE-8418-77EAF1093CC1}" type="pres">
      <dgm:prSet presAssocID="{939BAB06-E0CF-457D-B57F-F3EE1E29CAD3}" presName="img" presStyleLbl="fgImgPlace1" presStyleIdx="0" presStyleCnt="3"/>
      <dgm:spPr>
        <a:blipFill rotWithShape="1">
          <a:blip xmlns:r="http://schemas.openxmlformats.org/officeDocument/2006/relationships" r:embed="rId1"/>
          <a:stretch>
            <a:fillRect/>
          </a:stretch>
        </a:blipFill>
      </dgm:spPr>
    </dgm:pt>
    <dgm:pt modelId="{2520CD39-8386-4B56-AC99-36E69137ACD0}" type="pres">
      <dgm:prSet presAssocID="{939BAB06-E0CF-457D-B57F-F3EE1E29CAD3}" presName="text" presStyleLbl="node1" presStyleIdx="0" presStyleCnt="3">
        <dgm:presLayoutVars>
          <dgm:bulletEnabled val="1"/>
        </dgm:presLayoutVars>
      </dgm:prSet>
      <dgm:spPr/>
    </dgm:pt>
    <dgm:pt modelId="{947CD0E3-A456-46A6-94F7-DF4B88C44808}" type="pres">
      <dgm:prSet presAssocID="{7206962E-4303-45BE-9861-116652FE3D97}" presName="spacer" presStyleCnt="0"/>
      <dgm:spPr/>
    </dgm:pt>
    <dgm:pt modelId="{0122FBEB-68B0-4A0F-8DE3-831DD12EFDA2}" type="pres">
      <dgm:prSet presAssocID="{E97C56D8-BA7C-46B0-98E0-5B0D57106C31}" presName="comp" presStyleCnt="0"/>
      <dgm:spPr/>
    </dgm:pt>
    <dgm:pt modelId="{F4D9D649-DBC1-4970-810A-E6DA89B597E3}" type="pres">
      <dgm:prSet presAssocID="{E97C56D8-BA7C-46B0-98E0-5B0D57106C31}" presName="box" presStyleLbl="node1" presStyleIdx="1" presStyleCnt="3"/>
      <dgm:spPr/>
    </dgm:pt>
    <dgm:pt modelId="{12606ADD-CC64-47DE-B83F-6F7CA48A932E}" type="pres">
      <dgm:prSet presAssocID="{E97C56D8-BA7C-46B0-98E0-5B0D57106C31}" presName="img" presStyleLbl="fgImgPlace1" presStyleIdx="1" presStyleCnt="3"/>
      <dgm:spPr>
        <a:blipFill rotWithShape="1">
          <a:blip xmlns:r="http://schemas.openxmlformats.org/officeDocument/2006/relationships" r:embed="rId2"/>
          <a:stretch>
            <a:fillRect/>
          </a:stretch>
        </a:blipFill>
      </dgm:spPr>
    </dgm:pt>
    <dgm:pt modelId="{2AF8D636-6ED7-426D-A7C4-9A2EA6F1B1B9}" type="pres">
      <dgm:prSet presAssocID="{E97C56D8-BA7C-46B0-98E0-5B0D57106C31}" presName="text" presStyleLbl="node1" presStyleIdx="1" presStyleCnt="3">
        <dgm:presLayoutVars>
          <dgm:bulletEnabled val="1"/>
        </dgm:presLayoutVars>
      </dgm:prSet>
      <dgm:spPr/>
    </dgm:pt>
    <dgm:pt modelId="{2756F4C3-54FB-4E04-BAC2-76E8F1F23FF9}" type="pres">
      <dgm:prSet presAssocID="{BCA3F60C-4384-4D2D-8312-0CDBBC9275B7}" presName="spacer" presStyleCnt="0"/>
      <dgm:spPr/>
    </dgm:pt>
    <dgm:pt modelId="{09DBE9F3-2A6E-48FE-A414-F8B3A134E23C}" type="pres">
      <dgm:prSet presAssocID="{9A0586D0-CEFB-4990-B093-FA93DD6A1598}" presName="comp" presStyleCnt="0"/>
      <dgm:spPr/>
    </dgm:pt>
    <dgm:pt modelId="{BBA64FD8-9277-4C60-80F3-DBB9DDF48BD7}" type="pres">
      <dgm:prSet presAssocID="{9A0586D0-CEFB-4990-B093-FA93DD6A1598}" presName="box" presStyleLbl="node1" presStyleIdx="2" presStyleCnt="3"/>
      <dgm:spPr/>
    </dgm:pt>
    <dgm:pt modelId="{182A1A2E-A1F3-43C2-9D5C-9080A9A31D8E}" type="pres">
      <dgm:prSet presAssocID="{9A0586D0-CEFB-4990-B093-FA93DD6A1598}" presName="img" presStyleLbl="fgImgPlace1" presStyleIdx="2" presStyleCnt="3"/>
      <dgm:spPr>
        <a:blipFill rotWithShape="1">
          <a:blip xmlns:r="http://schemas.openxmlformats.org/officeDocument/2006/relationships" r:embed="rId3"/>
          <a:stretch>
            <a:fillRect/>
          </a:stretch>
        </a:blipFill>
      </dgm:spPr>
    </dgm:pt>
    <dgm:pt modelId="{D32E3F7B-6496-438F-AD09-C23C99173493}" type="pres">
      <dgm:prSet presAssocID="{9A0586D0-CEFB-4990-B093-FA93DD6A1598}" presName="text" presStyleLbl="node1" presStyleIdx="2" presStyleCnt="3">
        <dgm:presLayoutVars>
          <dgm:bulletEnabled val="1"/>
        </dgm:presLayoutVars>
      </dgm:prSet>
      <dgm:spPr/>
    </dgm:pt>
  </dgm:ptLst>
  <dgm:cxnLst>
    <dgm:cxn modelId="{C5BC6206-4BD2-4F36-88EE-DA0AD39636FD}" srcId="{BAEF506E-1642-4C59-83AA-D694FA5A496B}" destId="{9A0586D0-CEFB-4990-B093-FA93DD6A1598}" srcOrd="2" destOrd="0" parTransId="{6C43F2D2-0463-42FA-A633-085BDC9CAB52}" sibTransId="{8BFE3AA9-F455-43E4-86B5-635BDB512F3B}"/>
    <dgm:cxn modelId="{16F30008-B955-4728-8C2F-0FDF1A3FE518}" type="presOf" srcId="{939BAB06-E0CF-457D-B57F-F3EE1E29CAD3}" destId="{60EC7B38-BAD5-4CCC-ABC4-0C32D495D583}" srcOrd="0" destOrd="0" presId="urn:microsoft.com/office/officeart/2005/8/layout/vList4"/>
    <dgm:cxn modelId="{81BF441A-1546-4829-8452-A1C0AD00A9F3}" type="presOf" srcId="{E97C56D8-BA7C-46B0-98E0-5B0D57106C31}" destId="{2AF8D636-6ED7-426D-A7C4-9A2EA6F1B1B9}" srcOrd="1" destOrd="0" presId="urn:microsoft.com/office/officeart/2005/8/layout/vList4"/>
    <dgm:cxn modelId="{56395630-21A3-49AB-8138-8C33328565F9}" srcId="{BAEF506E-1642-4C59-83AA-D694FA5A496B}" destId="{E97C56D8-BA7C-46B0-98E0-5B0D57106C31}" srcOrd="1" destOrd="0" parTransId="{1C5B3E31-3309-446F-B90A-B369D9268487}" sibTransId="{BCA3F60C-4384-4D2D-8312-0CDBBC9275B7}"/>
    <dgm:cxn modelId="{B116CE7D-96B2-4811-83B7-0F657B5DCCA7}" srcId="{BAEF506E-1642-4C59-83AA-D694FA5A496B}" destId="{939BAB06-E0CF-457D-B57F-F3EE1E29CAD3}" srcOrd="0" destOrd="0" parTransId="{A1980F86-374C-48ED-9992-F0ECC92D1826}" sibTransId="{7206962E-4303-45BE-9861-116652FE3D97}"/>
    <dgm:cxn modelId="{4FDE17A6-842F-4C8E-9351-DC0428A63649}" type="presOf" srcId="{939BAB06-E0CF-457D-B57F-F3EE1E29CAD3}" destId="{2520CD39-8386-4B56-AC99-36E69137ACD0}" srcOrd="1" destOrd="0" presId="urn:microsoft.com/office/officeart/2005/8/layout/vList4"/>
    <dgm:cxn modelId="{AE7E55B7-5A8E-4AAE-AA5C-B515013DDD7B}" type="presOf" srcId="{E97C56D8-BA7C-46B0-98E0-5B0D57106C31}" destId="{F4D9D649-DBC1-4970-810A-E6DA89B597E3}" srcOrd="0" destOrd="0" presId="urn:microsoft.com/office/officeart/2005/8/layout/vList4"/>
    <dgm:cxn modelId="{E81B24DB-9D51-480C-8C9C-9D7BDEAA5F48}" type="presOf" srcId="{9A0586D0-CEFB-4990-B093-FA93DD6A1598}" destId="{BBA64FD8-9277-4C60-80F3-DBB9DDF48BD7}" srcOrd="0" destOrd="0" presId="urn:microsoft.com/office/officeart/2005/8/layout/vList4"/>
    <dgm:cxn modelId="{BBE00FDC-05B0-4BA8-9875-77A2F3C7D0A2}" type="presOf" srcId="{BAEF506E-1642-4C59-83AA-D694FA5A496B}" destId="{D4089442-CBD2-42F3-B867-399DD715500C}" srcOrd="0" destOrd="0" presId="urn:microsoft.com/office/officeart/2005/8/layout/vList4"/>
    <dgm:cxn modelId="{111ED0FA-FBC3-450D-8D02-E238E3C7F23F}" type="presOf" srcId="{9A0586D0-CEFB-4990-B093-FA93DD6A1598}" destId="{D32E3F7B-6496-438F-AD09-C23C99173493}" srcOrd="1" destOrd="0" presId="urn:microsoft.com/office/officeart/2005/8/layout/vList4"/>
    <dgm:cxn modelId="{39E887F9-C1BE-4524-B089-B2AD5E84990A}" type="presParOf" srcId="{D4089442-CBD2-42F3-B867-399DD715500C}" destId="{9511DFA1-C91D-4F94-88A2-FCE6D4FF5D54}" srcOrd="0" destOrd="0" presId="urn:microsoft.com/office/officeart/2005/8/layout/vList4"/>
    <dgm:cxn modelId="{785E870C-C47E-4956-A416-98D1603EB67E}" type="presParOf" srcId="{9511DFA1-C91D-4F94-88A2-FCE6D4FF5D54}" destId="{60EC7B38-BAD5-4CCC-ABC4-0C32D495D583}" srcOrd="0" destOrd="0" presId="urn:microsoft.com/office/officeart/2005/8/layout/vList4"/>
    <dgm:cxn modelId="{90D5AECE-B306-459B-B9A8-2C8986B5A5F3}" type="presParOf" srcId="{9511DFA1-C91D-4F94-88A2-FCE6D4FF5D54}" destId="{7C7EA445-CD22-4CAE-8418-77EAF1093CC1}" srcOrd="1" destOrd="0" presId="urn:microsoft.com/office/officeart/2005/8/layout/vList4"/>
    <dgm:cxn modelId="{D6146568-596E-4C26-AD91-6A4070695E9F}" type="presParOf" srcId="{9511DFA1-C91D-4F94-88A2-FCE6D4FF5D54}" destId="{2520CD39-8386-4B56-AC99-36E69137ACD0}" srcOrd="2" destOrd="0" presId="urn:microsoft.com/office/officeart/2005/8/layout/vList4"/>
    <dgm:cxn modelId="{176537AD-62EC-41BC-AFF8-4398DF041085}" type="presParOf" srcId="{D4089442-CBD2-42F3-B867-399DD715500C}" destId="{947CD0E3-A456-46A6-94F7-DF4B88C44808}" srcOrd="1" destOrd="0" presId="urn:microsoft.com/office/officeart/2005/8/layout/vList4"/>
    <dgm:cxn modelId="{B4545AFA-E69C-42C8-BAE0-7F02A148F7FB}" type="presParOf" srcId="{D4089442-CBD2-42F3-B867-399DD715500C}" destId="{0122FBEB-68B0-4A0F-8DE3-831DD12EFDA2}" srcOrd="2" destOrd="0" presId="urn:microsoft.com/office/officeart/2005/8/layout/vList4"/>
    <dgm:cxn modelId="{1FA9E42A-AE09-4987-A5D0-DEACE114C438}" type="presParOf" srcId="{0122FBEB-68B0-4A0F-8DE3-831DD12EFDA2}" destId="{F4D9D649-DBC1-4970-810A-E6DA89B597E3}" srcOrd="0" destOrd="0" presId="urn:microsoft.com/office/officeart/2005/8/layout/vList4"/>
    <dgm:cxn modelId="{8199E49C-5D8E-4650-9656-63CBD90ECBED}" type="presParOf" srcId="{0122FBEB-68B0-4A0F-8DE3-831DD12EFDA2}" destId="{12606ADD-CC64-47DE-B83F-6F7CA48A932E}" srcOrd="1" destOrd="0" presId="urn:microsoft.com/office/officeart/2005/8/layout/vList4"/>
    <dgm:cxn modelId="{884868D2-437E-445A-9171-8FF8590F837C}" type="presParOf" srcId="{0122FBEB-68B0-4A0F-8DE3-831DD12EFDA2}" destId="{2AF8D636-6ED7-426D-A7C4-9A2EA6F1B1B9}" srcOrd="2" destOrd="0" presId="urn:microsoft.com/office/officeart/2005/8/layout/vList4"/>
    <dgm:cxn modelId="{354BFB49-9DE3-4746-8586-AA6D5A30A92B}" type="presParOf" srcId="{D4089442-CBD2-42F3-B867-399DD715500C}" destId="{2756F4C3-54FB-4E04-BAC2-76E8F1F23FF9}" srcOrd="3" destOrd="0" presId="urn:microsoft.com/office/officeart/2005/8/layout/vList4"/>
    <dgm:cxn modelId="{400E5EA5-6748-43BC-A645-A27ECD25D8DB}" type="presParOf" srcId="{D4089442-CBD2-42F3-B867-399DD715500C}" destId="{09DBE9F3-2A6E-48FE-A414-F8B3A134E23C}" srcOrd="4" destOrd="0" presId="urn:microsoft.com/office/officeart/2005/8/layout/vList4"/>
    <dgm:cxn modelId="{C727AE87-8529-48D2-AAB8-D06C82CCF25B}" type="presParOf" srcId="{09DBE9F3-2A6E-48FE-A414-F8B3A134E23C}" destId="{BBA64FD8-9277-4C60-80F3-DBB9DDF48BD7}" srcOrd="0" destOrd="0" presId="urn:microsoft.com/office/officeart/2005/8/layout/vList4"/>
    <dgm:cxn modelId="{DF9FFB22-9081-4791-9323-F14F8634A618}" type="presParOf" srcId="{09DBE9F3-2A6E-48FE-A414-F8B3A134E23C}" destId="{182A1A2E-A1F3-43C2-9D5C-9080A9A31D8E}" srcOrd="1" destOrd="0" presId="urn:microsoft.com/office/officeart/2005/8/layout/vList4"/>
    <dgm:cxn modelId="{01C6006C-C553-4044-82C8-5E5DB1C34C8C}" type="presParOf" srcId="{09DBE9F3-2A6E-48FE-A414-F8B3A134E23C}" destId="{D32E3F7B-6496-438F-AD09-C23C99173493}" srcOrd="2" destOrd="0" presId="urn:microsoft.com/office/officeart/2005/8/layout/vList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F0E06B7-E1A0-4F4A-AAA7-F89FF8FF0DBD}"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DE46871D-4154-4759-919E-7094BB337E65}">
      <dgm:prSet phldrT="[Text]" custT="1"/>
      <dgm:spPr/>
      <dgm:t>
        <a:bodyPr/>
        <a:lstStyle/>
        <a:p>
          <a:r>
            <a:rPr lang="en-US" sz="2400" dirty="0"/>
            <a:t>Develop crisis management strategies (Ford &amp; </a:t>
          </a:r>
          <a:r>
            <a:rPr lang="en-US" sz="2400" dirty="0" err="1"/>
            <a:t>Sturman</a:t>
          </a:r>
          <a:r>
            <a:rPr lang="en-US" sz="2400" dirty="0"/>
            <a:t>, 2020).</a:t>
          </a:r>
        </a:p>
      </dgm:t>
    </dgm:pt>
    <dgm:pt modelId="{211F686D-6E10-47E0-8E64-AE4A6693E2BB}" type="parTrans" cxnId="{053838BF-0D4B-4543-8E08-0B60A7B9993F}">
      <dgm:prSet/>
      <dgm:spPr/>
      <dgm:t>
        <a:bodyPr/>
        <a:lstStyle/>
        <a:p>
          <a:endParaRPr lang="en-US"/>
        </a:p>
      </dgm:t>
    </dgm:pt>
    <dgm:pt modelId="{CE31E7B0-A38A-4C8A-9CE0-2F8D5877D829}" type="sibTrans" cxnId="{053838BF-0D4B-4543-8E08-0B60A7B9993F}">
      <dgm:prSet/>
      <dgm:spPr/>
      <dgm:t>
        <a:bodyPr/>
        <a:lstStyle/>
        <a:p>
          <a:endParaRPr lang="en-US"/>
        </a:p>
      </dgm:t>
    </dgm:pt>
    <dgm:pt modelId="{DBEB3832-3FC0-4D1D-B258-71D082FEAE61}">
      <dgm:prSet phldrT="[Text]" custT="1"/>
      <dgm:spPr/>
      <dgm:t>
        <a:bodyPr/>
        <a:lstStyle/>
        <a:p>
          <a:r>
            <a:rPr lang="en-US" sz="2400" dirty="0"/>
            <a:t>Improve insurance policies for travelers (GOV.UK, 2024).</a:t>
          </a:r>
        </a:p>
      </dgm:t>
    </dgm:pt>
    <dgm:pt modelId="{C9D303D0-0A60-4750-AB35-6C7BD3354DA6}" type="parTrans" cxnId="{8450FFC6-C0BA-4F0C-B182-61D9563B5141}">
      <dgm:prSet/>
      <dgm:spPr/>
      <dgm:t>
        <a:bodyPr/>
        <a:lstStyle/>
        <a:p>
          <a:endParaRPr lang="en-US"/>
        </a:p>
      </dgm:t>
    </dgm:pt>
    <dgm:pt modelId="{81842FBC-E807-43E2-8883-3FCC6E5AEA07}" type="sibTrans" cxnId="{8450FFC6-C0BA-4F0C-B182-61D9563B5141}">
      <dgm:prSet/>
      <dgm:spPr/>
      <dgm:t>
        <a:bodyPr/>
        <a:lstStyle/>
        <a:p>
          <a:endParaRPr lang="en-US"/>
        </a:p>
      </dgm:t>
    </dgm:pt>
    <dgm:pt modelId="{97FA687F-9D83-4B1F-A7CC-00A1BB520F53}">
      <dgm:prSet phldrT="[Text]" custT="1"/>
      <dgm:spPr/>
      <dgm:t>
        <a:bodyPr/>
        <a:lstStyle/>
        <a:p>
          <a:r>
            <a:rPr lang="en-US" sz="2400" dirty="0"/>
            <a:t>Strengthen partnerships with governments.</a:t>
          </a:r>
        </a:p>
      </dgm:t>
    </dgm:pt>
    <dgm:pt modelId="{3EF44A39-DD80-46C4-A35E-165BA32B4ED7}" type="parTrans" cxnId="{E48668D0-1639-4ABD-B597-B76E1AB65348}">
      <dgm:prSet/>
      <dgm:spPr/>
      <dgm:t>
        <a:bodyPr/>
        <a:lstStyle/>
        <a:p>
          <a:endParaRPr lang="en-US"/>
        </a:p>
      </dgm:t>
    </dgm:pt>
    <dgm:pt modelId="{FE849BFC-2551-4CB9-B460-3B5FF3887679}" type="sibTrans" cxnId="{E48668D0-1639-4ABD-B597-B76E1AB65348}">
      <dgm:prSet/>
      <dgm:spPr/>
      <dgm:t>
        <a:bodyPr/>
        <a:lstStyle/>
        <a:p>
          <a:endParaRPr lang="en-US"/>
        </a:p>
      </dgm:t>
    </dgm:pt>
    <dgm:pt modelId="{1247ED19-B32A-4CAF-ACFA-A3926D2A1266}" type="pres">
      <dgm:prSet presAssocID="{5F0E06B7-E1A0-4F4A-AAA7-F89FF8FF0DBD}" presName="linear" presStyleCnt="0">
        <dgm:presLayoutVars>
          <dgm:animLvl val="lvl"/>
          <dgm:resizeHandles val="exact"/>
        </dgm:presLayoutVars>
      </dgm:prSet>
      <dgm:spPr/>
    </dgm:pt>
    <dgm:pt modelId="{EC16E1AA-0496-4CB8-B205-BAEC658BAB6C}" type="pres">
      <dgm:prSet presAssocID="{DE46871D-4154-4759-919E-7094BB337E65}" presName="parentText" presStyleLbl="node1" presStyleIdx="0" presStyleCnt="3">
        <dgm:presLayoutVars>
          <dgm:chMax val="0"/>
          <dgm:bulletEnabled val="1"/>
        </dgm:presLayoutVars>
      </dgm:prSet>
      <dgm:spPr/>
    </dgm:pt>
    <dgm:pt modelId="{4BCD829E-A4D3-43B0-8C3A-EF77AEB16E0D}" type="pres">
      <dgm:prSet presAssocID="{CE31E7B0-A38A-4C8A-9CE0-2F8D5877D829}" presName="spacer" presStyleCnt="0"/>
      <dgm:spPr/>
    </dgm:pt>
    <dgm:pt modelId="{AADAFF86-6EF5-4781-A0C2-6F56D4791778}" type="pres">
      <dgm:prSet presAssocID="{DBEB3832-3FC0-4D1D-B258-71D082FEAE61}" presName="parentText" presStyleLbl="node1" presStyleIdx="1" presStyleCnt="3">
        <dgm:presLayoutVars>
          <dgm:chMax val="0"/>
          <dgm:bulletEnabled val="1"/>
        </dgm:presLayoutVars>
      </dgm:prSet>
      <dgm:spPr/>
    </dgm:pt>
    <dgm:pt modelId="{67195A31-7848-4D87-9AFE-025FD34008E3}" type="pres">
      <dgm:prSet presAssocID="{81842FBC-E807-43E2-8883-3FCC6E5AEA07}" presName="spacer" presStyleCnt="0"/>
      <dgm:spPr/>
    </dgm:pt>
    <dgm:pt modelId="{7FF17B67-F09E-4D54-A82A-37DBCF10FB83}" type="pres">
      <dgm:prSet presAssocID="{97FA687F-9D83-4B1F-A7CC-00A1BB520F53}" presName="parentText" presStyleLbl="node1" presStyleIdx="2" presStyleCnt="3">
        <dgm:presLayoutVars>
          <dgm:chMax val="0"/>
          <dgm:bulletEnabled val="1"/>
        </dgm:presLayoutVars>
      </dgm:prSet>
      <dgm:spPr/>
    </dgm:pt>
  </dgm:ptLst>
  <dgm:cxnLst>
    <dgm:cxn modelId="{484E420B-37B3-4E4C-A0EA-13A1B4FCF022}" type="presOf" srcId="{5F0E06B7-E1A0-4F4A-AAA7-F89FF8FF0DBD}" destId="{1247ED19-B32A-4CAF-ACFA-A3926D2A1266}" srcOrd="0" destOrd="0" presId="urn:microsoft.com/office/officeart/2005/8/layout/vList2"/>
    <dgm:cxn modelId="{69C3CE34-F330-45D8-AA70-711620DD11EF}" type="presOf" srcId="{DBEB3832-3FC0-4D1D-B258-71D082FEAE61}" destId="{AADAFF86-6EF5-4781-A0C2-6F56D4791778}" srcOrd="0" destOrd="0" presId="urn:microsoft.com/office/officeart/2005/8/layout/vList2"/>
    <dgm:cxn modelId="{B210149E-A564-4B1C-ACEB-6732BAFC87AE}" type="presOf" srcId="{DE46871D-4154-4759-919E-7094BB337E65}" destId="{EC16E1AA-0496-4CB8-B205-BAEC658BAB6C}" srcOrd="0" destOrd="0" presId="urn:microsoft.com/office/officeart/2005/8/layout/vList2"/>
    <dgm:cxn modelId="{053838BF-0D4B-4543-8E08-0B60A7B9993F}" srcId="{5F0E06B7-E1A0-4F4A-AAA7-F89FF8FF0DBD}" destId="{DE46871D-4154-4759-919E-7094BB337E65}" srcOrd="0" destOrd="0" parTransId="{211F686D-6E10-47E0-8E64-AE4A6693E2BB}" sibTransId="{CE31E7B0-A38A-4C8A-9CE0-2F8D5877D829}"/>
    <dgm:cxn modelId="{455240C3-839D-442D-8104-96CA418B74A8}" type="presOf" srcId="{97FA687F-9D83-4B1F-A7CC-00A1BB520F53}" destId="{7FF17B67-F09E-4D54-A82A-37DBCF10FB83}" srcOrd="0" destOrd="0" presId="urn:microsoft.com/office/officeart/2005/8/layout/vList2"/>
    <dgm:cxn modelId="{8450FFC6-C0BA-4F0C-B182-61D9563B5141}" srcId="{5F0E06B7-E1A0-4F4A-AAA7-F89FF8FF0DBD}" destId="{DBEB3832-3FC0-4D1D-B258-71D082FEAE61}" srcOrd="1" destOrd="0" parTransId="{C9D303D0-0A60-4750-AB35-6C7BD3354DA6}" sibTransId="{81842FBC-E807-43E2-8883-3FCC6E5AEA07}"/>
    <dgm:cxn modelId="{E48668D0-1639-4ABD-B597-B76E1AB65348}" srcId="{5F0E06B7-E1A0-4F4A-AAA7-F89FF8FF0DBD}" destId="{97FA687F-9D83-4B1F-A7CC-00A1BB520F53}" srcOrd="2" destOrd="0" parTransId="{3EF44A39-DD80-46C4-A35E-165BA32B4ED7}" sibTransId="{FE849BFC-2551-4CB9-B460-3B5FF3887679}"/>
    <dgm:cxn modelId="{1BDC8691-CBCB-4E9F-B31A-DF28C7B06E04}" type="presParOf" srcId="{1247ED19-B32A-4CAF-ACFA-A3926D2A1266}" destId="{EC16E1AA-0496-4CB8-B205-BAEC658BAB6C}" srcOrd="0" destOrd="0" presId="urn:microsoft.com/office/officeart/2005/8/layout/vList2"/>
    <dgm:cxn modelId="{89549DC9-1B27-415E-9C13-5A124D7833C4}" type="presParOf" srcId="{1247ED19-B32A-4CAF-ACFA-A3926D2A1266}" destId="{4BCD829E-A4D3-43B0-8C3A-EF77AEB16E0D}" srcOrd="1" destOrd="0" presId="urn:microsoft.com/office/officeart/2005/8/layout/vList2"/>
    <dgm:cxn modelId="{2C447921-891F-417F-90D5-55F326647752}" type="presParOf" srcId="{1247ED19-B32A-4CAF-ACFA-A3926D2A1266}" destId="{AADAFF86-6EF5-4781-A0C2-6F56D4791778}" srcOrd="2" destOrd="0" presId="urn:microsoft.com/office/officeart/2005/8/layout/vList2"/>
    <dgm:cxn modelId="{6ED574D8-6323-452E-90F0-97F86AA6FEB8}" type="presParOf" srcId="{1247ED19-B32A-4CAF-ACFA-A3926D2A1266}" destId="{67195A31-7848-4D87-9AFE-025FD34008E3}" srcOrd="3" destOrd="0" presId="urn:microsoft.com/office/officeart/2005/8/layout/vList2"/>
    <dgm:cxn modelId="{F1ED85B0-33EC-4A13-BA4F-48C808899FEB}" type="presParOf" srcId="{1247ED19-B32A-4CAF-ACFA-A3926D2A1266}" destId="{7FF17B67-F09E-4D54-A82A-37DBCF10FB8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F0E06B7-E1A0-4F4A-AAA7-F89FF8FF0DBD}"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8EB0C665-27CC-49CB-B4DA-2D4CFEA4AC17}">
      <dgm:prSet custT="1"/>
      <dgm:spPr/>
      <dgm:t>
        <a:bodyPr/>
        <a:lstStyle/>
        <a:p>
          <a:r>
            <a:rPr lang="en-US" sz="2800" dirty="0"/>
            <a:t>Promote sustainable travel (TUI Group, 2023).</a:t>
          </a:r>
        </a:p>
      </dgm:t>
    </dgm:pt>
    <dgm:pt modelId="{1C5B961E-9D19-4606-BBA8-B62F229C762C}" type="parTrans" cxnId="{0196C4F2-267C-4AAD-9FD7-6BE55EE2EA31}">
      <dgm:prSet/>
      <dgm:spPr/>
      <dgm:t>
        <a:bodyPr/>
        <a:lstStyle/>
        <a:p>
          <a:endParaRPr lang="en-US"/>
        </a:p>
      </dgm:t>
    </dgm:pt>
    <dgm:pt modelId="{9FA7A05B-541A-4065-930D-E68530E90282}" type="sibTrans" cxnId="{0196C4F2-267C-4AAD-9FD7-6BE55EE2EA31}">
      <dgm:prSet/>
      <dgm:spPr/>
      <dgm:t>
        <a:bodyPr/>
        <a:lstStyle/>
        <a:p>
          <a:endParaRPr lang="en-US"/>
        </a:p>
      </dgm:t>
    </dgm:pt>
    <dgm:pt modelId="{A6B8F509-CE96-4559-996C-E7A04DC1FFF4}">
      <dgm:prSet custT="1"/>
      <dgm:spPr/>
      <dgm:t>
        <a:bodyPr/>
        <a:lstStyle/>
        <a:p>
          <a:r>
            <a:rPr lang="en-US" sz="2800" dirty="0"/>
            <a:t>Invest in AI-driven customer support (TUI Group, 2024).</a:t>
          </a:r>
        </a:p>
      </dgm:t>
    </dgm:pt>
    <dgm:pt modelId="{23F2A917-B9A1-498E-AC36-03FF869DE56F}" type="parTrans" cxnId="{B1D20C69-6147-4BA4-814E-4B872F3ED4F1}">
      <dgm:prSet/>
      <dgm:spPr/>
      <dgm:t>
        <a:bodyPr/>
        <a:lstStyle/>
        <a:p>
          <a:endParaRPr lang="en-US"/>
        </a:p>
      </dgm:t>
    </dgm:pt>
    <dgm:pt modelId="{682E618A-4E67-4567-B4D7-809067F34FBA}" type="sibTrans" cxnId="{B1D20C69-6147-4BA4-814E-4B872F3ED4F1}">
      <dgm:prSet/>
      <dgm:spPr/>
      <dgm:t>
        <a:bodyPr/>
        <a:lstStyle/>
        <a:p>
          <a:endParaRPr lang="en-US"/>
        </a:p>
      </dgm:t>
    </dgm:pt>
    <dgm:pt modelId="{5A6C61C7-5746-45F9-8026-A850961893B2}">
      <dgm:prSet custT="1"/>
      <dgm:spPr/>
      <dgm:t>
        <a:bodyPr/>
        <a:lstStyle/>
        <a:p>
          <a:r>
            <a:rPr lang="de-DE" sz="2800" dirty="0"/>
            <a:t>Diversify tourism destinations (Bausch, Gartner &amp; Humpe, 2021).</a:t>
          </a:r>
          <a:endParaRPr lang="en-US" sz="2800" dirty="0"/>
        </a:p>
      </dgm:t>
    </dgm:pt>
    <dgm:pt modelId="{52B74600-D513-40FE-B0DE-1C7ACB5C5BC6}" type="parTrans" cxnId="{7FC0EB60-A961-4A6E-A487-5C3B3B3AEEFD}">
      <dgm:prSet/>
      <dgm:spPr/>
      <dgm:t>
        <a:bodyPr/>
        <a:lstStyle/>
        <a:p>
          <a:endParaRPr lang="en-US"/>
        </a:p>
      </dgm:t>
    </dgm:pt>
    <dgm:pt modelId="{8BDA4ED8-CE52-42A2-8E05-B87677F2CED6}" type="sibTrans" cxnId="{7FC0EB60-A961-4A6E-A487-5C3B3B3AEEFD}">
      <dgm:prSet/>
      <dgm:spPr/>
      <dgm:t>
        <a:bodyPr/>
        <a:lstStyle/>
        <a:p>
          <a:endParaRPr lang="en-US"/>
        </a:p>
      </dgm:t>
    </dgm:pt>
    <dgm:pt modelId="{1247ED19-B32A-4CAF-ACFA-A3926D2A1266}" type="pres">
      <dgm:prSet presAssocID="{5F0E06B7-E1A0-4F4A-AAA7-F89FF8FF0DBD}" presName="linear" presStyleCnt="0">
        <dgm:presLayoutVars>
          <dgm:animLvl val="lvl"/>
          <dgm:resizeHandles val="exact"/>
        </dgm:presLayoutVars>
      </dgm:prSet>
      <dgm:spPr/>
    </dgm:pt>
    <dgm:pt modelId="{D660F37E-8A06-45C8-9833-280451BC3F95}" type="pres">
      <dgm:prSet presAssocID="{8EB0C665-27CC-49CB-B4DA-2D4CFEA4AC17}" presName="parentText" presStyleLbl="node1" presStyleIdx="0" presStyleCnt="3">
        <dgm:presLayoutVars>
          <dgm:chMax val="0"/>
          <dgm:bulletEnabled val="1"/>
        </dgm:presLayoutVars>
      </dgm:prSet>
      <dgm:spPr/>
    </dgm:pt>
    <dgm:pt modelId="{08A33517-75DD-43D0-8BE4-A24E653EC6A8}" type="pres">
      <dgm:prSet presAssocID="{9FA7A05B-541A-4065-930D-E68530E90282}" presName="spacer" presStyleCnt="0"/>
      <dgm:spPr/>
    </dgm:pt>
    <dgm:pt modelId="{575DD079-7F34-4F1B-8D06-600ED61373D4}" type="pres">
      <dgm:prSet presAssocID="{A6B8F509-CE96-4559-996C-E7A04DC1FFF4}" presName="parentText" presStyleLbl="node1" presStyleIdx="1" presStyleCnt="3">
        <dgm:presLayoutVars>
          <dgm:chMax val="0"/>
          <dgm:bulletEnabled val="1"/>
        </dgm:presLayoutVars>
      </dgm:prSet>
      <dgm:spPr/>
    </dgm:pt>
    <dgm:pt modelId="{6651730D-0D15-44D2-A0AD-26220DA5C813}" type="pres">
      <dgm:prSet presAssocID="{682E618A-4E67-4567-B4D7-809067F34FBA}" presName="spacer" presStyleCnt="0"/>
      <dgm:spPr/>
    </dgm:pt>
    <dgm:pt modelId="{4AE99906-9B34-48F5-A916-81607B48D869}" type="pres">
      <dgm:prSet presAssocID="{5A6C61C7-5746-45F9-8026-A850961893B2}" presName="parentText" presStyleLbl="node1" presStyleIdx="2" presStyleCnt="3">
        <dgm:presLayoutVars>
          <dgm:chMax val="0"/>
          <dgm:bulletEnabled val="1"/>
        </dgm:presLayoutVars>
      </dgm:prSet>
      <dgm:spPr/>
    </dgm:pt>
  </dgm:ptLst>
  <dgm:cxnLst>
    <dgm:cxn modelId="{D8EE4E0C-34EE-4AED-B53C-DE0C08245DFF}" type="presOf" srcId="{A6B8F509-CE96-4559-996C-E7A04DC1FFF4}" destId="{575DD079-7F34-4F1B-8D06-600ED61373D4}" srcOrd="0" destOrd="0" presId="urn:microsoft.com/office/officeart/2005/8/layout/vList2"/>
    <dgm:cxn modelId="{6F23BC2F-CE04-45D3-9EEF-6F0FD2376BDF}" type="presOf" srcId="{5A6C61C7-5746-45F9-8026-A850961893B2}" destId="{4AE99906-9B34-48F5-A916-81607B48D869}" srcOrd="0" destOrd="0" presId="urn:microsoft.com/office/officeart/2005/8/layout/vList2"/>
    <dgm:cxn modelId="{7FC0EB60-A961-4A6E-A487-5C3B3B3AEEFD}" srcId="{5F0E06B7-E1A0-4F4A-AAA7-F89FF8FF0DBD}" destId="{5A6C61C7-5746-45F9-8026-A850961893B2}" srcOrd="2" destOrd="0" parTransId="{52B74600-D513-40FE-B0DE-1C7ACB5C5BC6}" sibTransId="{8BDA4ED8-CE52-42A2-8E05-B87677F2CED6}"/>
    <dgm:cxn modelId="{B1D20C69-6147-4BA4-814E-4B872F3ED4F1}" srcId="{5F0E06B7-E1A0-4F4A-AAA7-F89FF8FF0DBD}" destId="{A6B8F509-CE96-4559-996C-E7A04DC1FFF4}" srcOrd="1" destOrd="0" parTransId="{23F2A917-B9A1-498E-AC36-03FF869DE56F}" sibTransId="{682E618A-4E67-4567-B4D7-809067F34FBA}"/>
    <dgm:cxn modelId="{71A67783-A081-4E4B-A89B-A7D45C52347A}" type="presOf" srcId="{8EB0C665-27CC-49CB-B4DA-2D4CFEA4AC17}" destId="{D660F37E-8A06-45C8-9833-280451BC3F95}" srcOrd="0" destOrd="0" presId="urn:microsoft.com/office/officeart/2005/8/layout/vList2"/>
    <dgm:cxn modelId="{03CB6695-CCE4-4DA0-ADA0-0A0C7E2290BB}" type="presOf" srcId="{5F0E06B7-E1A0-4F4A-AAA7-F89FF8FF0DBD}" destId="{1247ED19-B32A-4CAF-ACFA-A3926D2A1266}" srcOrd="0" destOrd="0" presId="urn:microsoft.com/office/officeart/2005/8/layout/vList2"/>
    <dgm:cxn modelId="{0196C4F2-267C-4AAD-9FD7-6BE55EE2EA31}" srcId="{5F0E06B7-E1A0-4F4A-AAA7-F89FF8FF0DBD}" destId="{8EB0C665-27CC-49CB-B4DA-2D4CFEA4AC17}" srcOrd="0" destOrd="0" parTransId="{1C5B961E-9D19-4606-BBA8-B62F229C762C}" sibTransId="{9FA7A05B-541A-4065-930D-E68530E90282}"/>
    <dgm:cxn modelId="{1EE6032B-6715-4CEC-BB4E-3FF4C15041DC}" type="presParOf" srcId="{1247ED19-B32A-4CAF-ACFA-A3926D2A1266}" destId="{D660F37E-8A06-45C8-9833-280451BC3F95}" srcOrd="0" destOrd="0" presId="urn:microsoft.com/office/officeart/2005/8/layout/vList2"/>
    <dgm:cxn modelId="{9DD09C43-24FC-4A89-B83A-69239B404C93}" type="presParOf" srcId="{1247ED19-B32A-4CAF-ACFA-A3926D2A1266}" destId="{08A33517-75DD-43D0-8BE4-A24E653EC6A8}" srcOrd="1" destOrd="0" presId="urn:microsoft.com/office/officeart/2005/8/layout/vList2"/>
    <dgm:cxn modelId="{889F71EC-56CE-48BC-8B87-16F96CF0AB7E}" type="presParOf" srcId="{1247ED19-B32A-4CAF-ACFA-A3926D2A1266}" destId="{575DD079-7F34-4F1B-8D06-600ED61373D4}" srcOrd="2" destOrd="0" presId="urn:microsoft.com/office/officeart/2005/8/layout/vList2"/>
    <dgm:cxn modelId="{73F04371-6F09-46A0-AE5E-D7AC4C128B09}" type="presParOf" srcId="{1247ED19-B32A-4CAF-ACFA-A3926D2A1266}" destId="{6651730D-0D15-44D2-A0AD-26220DA5C813}" srcOrd="3" destOrd="0" presId="urn:microsoft.com/office/officeart/2005/8/layout/vList2"/>
    <dgm:cxn modelId="{892C3436-C5CB-4EFF-86FE-D6BFB6639A63}" type="presParOf" srcId="{1247ED19-B32A-4CAF-ACFA-A3926D2A1266}" destId="{4AE99906-9B34-48F5-A916-81607B48D86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195C86-56E6-4AD3-80B9-F24EC2094665}">
      <dsp:nvSpPr>
        <dsp:cNvPr id="0" name=""/>
        <dsp:cNvSpPr/>
      </dsp:nvSpPr>
      <dsp:spPr>
        <a:xfrm>
          <a:off x="0" y="2456"/>
          <a:ext cx="6029371"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CF2BD3-3F70-4D9F-9FD5-C5169E15331B}">
      <dsp:nvSpPr>
        <dsp:cNvPr id="0" name=""/>
        <dsp:cNvSpPr/>
      </dsp:nvSpPr>
      <dsp:spPr>
        <a:xfrm>
          <a:off x="0" y="2456"/>
          <a:ext cx="6029371" cy="1675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50000"/>
            </a:lnSpc>
            <a:spcBef>
              <a:spcPct val="0"/>
            </a:spcBef>
            <a:spcAft>
              <a:spcPct val="35000"/>
            </a:spcAft>
            <a:buNone/>
          </a:pPr>
          <a:r>
            <a:rPr lang="en-US" sz="2400" kern="1200" dirty="0">
              <a:solidFill>
                <a:schemeClr val="tx1"/>
              </a:solidFill>
            </a:rPr>
            <a:t>Wildfires are increasing due to climate change (</a:t>
          </a:r>
          <a:r>
            <a:rPr lang="en-US" sz="2400" kern="1200" dirty="0" err="1">
              <a:solidFill>
                <a:schemeClr val="tx1"/>
              </a:solidFill>
            </a:rPr>
            <a:t>Atzori</a:t>
          </a:r>
          <a:r>
            <a:rPr lang="en-US" sz="2400" kern="1200" dirty="0">
              <a:solidFill>
                <a:schemeClr val="tx1"/>
              </a:solidFill>
            </a:rPr>
            <a:t> et al., 2018).</a:t>
          </a:r>
        </a:p>
      </dsp:txBody>
      <dsp:txXfrm>
        <a:off x="0" y="2456"/>
        <a:ext cx="6029371" cy="1675533"/>
      </dsp:txXfrm>
    </dsp:sp>
    <dsp:sp modelId="{5EBE4DDA-C60E-47B9-890D-7292ED3B902D}">
      <dsp:nvSpPr>
        <dsp:cNvPr id="0" name=""/>
        <dsp:cNvSpPr/>
      </dsp:nvSpPr>
      <dsp:spPr>
        <a:xfrm>
          <a:off x="0" y="1677989"/>
          <a:ext cx="6029371" cy="0"/>
        </a:xfrm>
        <a:prstGeom prst="line">
          <a:avLst/>
        </a:prstGeom>
        <a:solidFill>
          <a:schemeClr val="accent5">
            <a:hueOff val="-6076075"/>
            <a:satOff val="-413"/>
            <a:lumOff val="981"/>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09E3BA-C20B-48B0-9EB0-CDEEEECB1383}">
      <dsp:nvSpPr>
        <dsp:cNvPr id="0" name=""/>
        <dsp:cNvSpPr/>
      </dsp:nvSpPr>
      <dsp:spPr>
        <a:xfrm>
          <a:off x="0" y="1677989"/>
          <a:ext cx="6029371" cy="1675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50000"/>
            </a:lnSpc>
            <a:spcBef>
              <a:spcPct val="0"/>
            </a:spcBef>
            <a:spcAft>
              <a:spcPct val="35000"/>
            </a:spcAft>
            <a:buNone/>
          </a:pPr>
          <a:r>
            <a:rPr lang="en-US" sz="2400" kern="1200" dirty="0">
              <a:solidFill>
                <a:schemeClr val="tx1"/>
              </a:solidFill>
            </a:rPr>
            <a:t>2024 wildfires caused major disruptions in tourism (Yu et al., 2020).</a:t>
          </a:r>
        </a:p>
      </dsp:txBody>
      <dsp:txXfrm>
        <a:off x="0" y="1677989"/>
        <a:ext cx="6029371" cy="1675533"/>
      </dsp:txXfrm>
    </dsp:sp>
    <dsp:sp modelId="{2317B428-F285-401D-AD86-2F9D2203C7BF}">
      <dsp:nvSpPr>
        <dsp:cNvPr id="0" name=""/>
        <dsp:cNvSpPr/>
      </dsp:nvSpPr>
      <dsp:spPr>
        <a:xfrm>
          <a:off x="0" y="3353523"/>
          <a:ext cx="6029371" cy="0"/>
        </a:xfrm>
        <a:prstGeom prst="line">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502462-A295-47EF-B2C4-6BF1CEEE8FF0}">
      <dsp:nvSpPr>
        <dsp:cNvPr id="0" name=""/>
        <dsp:cNvSpPr/>
      </dsp:nvSpPr>
      <dsp:spPr>
        <a:xfrm>
          <a:off x="0" y="3353523"/>
          <a:ext cx="6029371" cy="1675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50000"/>
            </a:lnSpc>
            <a:spcBef>
              <a:spcPct val="0"/>
            </a:spcBef>
            <a:spcAft>
              <a:spcPct val="35000"/>
            </a:spcAft>
            <a:buNone/>
          </a:pPr>
          <a:r>
            <a:rPr lang="en-US" sz="2400" kern="1200" dirty="0">
              <a:solidFill>
                <a:schemeClr val="tx1"/>
              </a:solidFill>
            </a:rPr>
            <a:t>TUI Group’s London operations faced economic and reputational damage (TUI Group, 2024</a:t>
          </a:r>
          <a:r>
            <a:rPr lang="en-US" sz="2000" kern="1200" dirty="0">
              <a:solidFill>
                <a:schemeClr val="tx1"/>
              </a:solidFill>
            </a:rPr>
            <a:t>).</a:t>
          </a:r>
        </a:p>
      </dsp:txBody>
      <dsp:txXfrm>
        <a:off x="0" y="3353523"/>
        <a:ext cx="6029371" cy="16755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3205B5-A1A6-4909-B2AC-DC49E3366E1D}">
      <dsp:nvSpPr>
        <dsp:cNvPr id="0" name=""/>
        <dsp:cNvSpPr/>
      </dsp:nvSpPr>
      <dsp:spPr>
        <a:xfrm>
          <a:off x="0" y="6661"/>
          <a:ext cx="4461891" cy="11980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US" sz="1800" kern="1200" dirty="0"/>
            <a:t>Climate change increases disaster risks (</a:t>
          </a:r>
          <a:r>
            <a:rPr lang="en-US" sz="1800" kern="1200" dirty="0" err="1"/>
            <a:t>Wut</a:t>
          </a:r>
          <a:r>
            <a:rPr lang="en-US" sz="1800" kern="1200" dirty="0"/>
            <a:t> et al., 2021).</a:t>
          </a:r>
        </a:p>
      </dsp:txBody>
      <dsp:txXfrm>
        <a:off x="58485" y="65146"/>
        <a:ext cx="4344921" cy="1081110"/>
      </dsp:txXfrm>
    </dsp:sp>
    <dsp:sp modelId="{41E59209-58DE-4415-90D1-57CBA864AE12}">
      <dsp:nvSpPr>
        <dsp:cNvPr id="0" name=""/>
        <dsp:cNvSpPr/>
      </dsp:nvSpPr>
      <dsp:spPr>
        <a:xfrm>
          <a:off x="0" y="1389061"/>
          <a:ext cx="4461891" cy="119808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US" sz="1800" kern="1200" dirty="0"/>
            <a:t>Wildfires disrupt travel patterns and reduce bookings (</a:t>
          </a:r>
          <a:r>
            <a:rPr lang="en-US" sz="1800" kern="1200" dirty="0" err="1"/>
            <a:t>Ivkov</a:t>
          </a:r>
          <a:r>
            <a:rPr lang="en-US" sz="1800" kern="1200" dirty="0"/>
            <a:t> et al., 2019).</a:t>
          </a:r>
        </a:p>
      </dsp:txBody>
      <dsp:txXfrm>
        <a:off x="58485" y="1447546"/>
        <a:ext cx="4344921" cy="1081110"/>
      </dsp:txXfrm>
    </dsp:sp>
    <dsp:sp modelId="{F3BB8FFD-62B1-4B46-BAB7-273FF5F433B0}">
      <dsp:nvSpPr>
        <dsp:cNvPr id="0" name=""/>
        <dsp:cNvSpPr/>
      </dsp:nvSpPr>
      <dsp:spPr>
        <a:xfrm>
          <a:off x="0" y="2771461"/>
          <a:ext cx="4461891" cy="119808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fr-FR" sz="1800" kern="1200" dirty="0"/>
            <a:t>Adaptation stratégies inclue sustainable </a:t>
          </a:r>
          <a:r>
            <a:rPr lang="fr-FR" sz="1800" kern="1200" dirty="0" err="1"/>
            <a:t>tourism</a:t>
          </a:r>
          <a:r>
            <a:rPr lang="fr-FR" sz="1800" kern="1200" dirty="0"/>
            <a:t> (</a:t>
          </a:r>
          <a:r>
            <a:rPr lang="fr-FR" sz="1800" kern="1200" dirty="0" err="1"/>
            <a:t>Rosselló</a:t>
          </a:r>
          <a:r>
            <a:rPr lang="fr-FR" sz="1800" kern="1200" dirty="0"/>
            <a:t> et al., 2020).</a:t>
          </a:r>
          <a:endParaRPr lang="en-US" sz="1800" kern="1200" dirty="0"/>
        </a:p>
      </dsp:txBody>
      <dsp:txXfrm>
        <a:off x="58485" y="2829946"/>
        <a:ext cx="4344921" cy="10811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3A744C-112C-4BE6-A3B1-6794D8A568CE}">
      <dsp:nvSpPr>
        <dsp:cNvPr id="0" name=""/>
        <dsp:cNvSpPr/>
      </dsp:nvSpPr>
      <dsp:spPr>
        <a:xfrm>
          <a:off x="0" y="264"/>
          <a:ext cx="5597595" cy="12168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US" sz="2000" kern="1200" dirty="0"/>
            <a:t>Crisis management is vital for hospitality recovery (</a:t>
          </a:r>
          <a:r>
            <a:rPr lang="en-US" sz="2000" kern="1200" dirty="0" err="1"/>
            <a:t>Batabyal</a:t>
          </a:r>
          <a:r>
            <a:rPr lang="en-US" sz="2000" kern="1200" dirty="0"/>
            <a:t> &amp; Das, 2019).</a:t>
          </a:r>
        </a:p>
      </dsp:txBody>
      <dsp:txXfrm>
        <a:off x="59399" y="59663"/>
        <a:ext cx="5478797" cy="1098002"/>
      </dsp:txXfrm>
    </dsp:sp>
    <dsp:sp modelId="{42CE3AEE-1B16-47E3-8B8F-ECD4D7641DD0}">
      <dsp:nvSpPr>
        <dsp:cNvPr id="0" name=""/>
        <dsp:cNvSpPr/>
      </dsp:nvSpPr>
      <dsp:spPr>
        <a:xfrm>
          <a:off x="0" y="1404264"/>
          <a:ext cx="5597595" cy="12168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US" sz="2000" kern="1200" dirty="0"/>
            <a:t>Flexibility in rebooking policies reduces losses (Karl et al., 2020).</a:t>
          </a:r>
        </a:p>
      </dsp:txBody>
      <dsp:txXfrm>
        <a:off x="59399" y="1463663"/>
        <a:ext cx="5478797" cy="1098002"/>
      </dsp:txXfrm>
    </dsp:sp>
    <dsp:sp modelId="{DC772787-96EC-499E-BBE8-E16F32ABA58A}">
      <dsp:nvSpPr>
        <dsp:cNvPr id="0" name=""/>
        <dsp:cNvSpPr/>
      </dsp:nvSpPr>
      <dsp:spPr>
        <a:xfrm>
          <a:off x="0" y="2808264"/>
          <a:ext cx="5597595" cy="121680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US" sz="2000" kern="1200" dirty="0"/>
            <a:t>The PEST framework helps assess external threats (Battista, 2024).</a:t>
          </a:r>
        </a:p>
      </dsp:txBody>
      <dsp:txXfrm>
        <a:off x="59399" y="2867663"/>
        <a:ext cx="5478797" cy="10980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2AE3E5-14FA-4C60-9C90-FB5B74893365}">
      <dsp:nvSpPr>
        <dsp:cNvPr id="0" name=""/>
        <dsp:cNvSpPr/>
      </dsp:nvSpPr>
      <dsp:spPr>
        <a:xfrm>
          <a:off x="0" y="2099"/>
          <a:ext cx="7146476"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71B8DC-803C-4308-ACBB-5DBE53D66436}">
      <dsp:nvSpPr>
        <dsp:cNvPr id="0" name=""/>
        <dsp:cNvSpPr/>
      </dsp:nvSpPr>
      <dsp:spPr>
        <a:xfrm>
          <a:off x="0" y="2099"/>
          <a:ext cx="7146476" cy="715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50000"/>
            </a:lnSpc>
            <a:spcBef>
              <a:spcPct val="0"/>
            </a:spcBef>
            <a:spcAft>
              <a:spcPct val="35000"/>
            </a:spcAft>
            <a:buNone/>
          </a:pPr>
          <a:r>
            <a:rPr lang="en-US" sz="2400" kern="1200" dirty="0"/>
            <a:t>Case study method.</a:t>
          </a:r>
        </a:p>
      </dsp:txBody>
      <dsp:txXfrm>
        <a:off x="0" y="2099"/>
        <a:ext cx="7146476" cy="715991"/>
      </dsp:txXfrm>
    </dsp:sp>
    <dsp:sp modelId="{69F13110-1C6E-44EB-85FD-54DA199222E0}">
      <dsp:nvSpPr>
        <dsp:cNvPr id="0" name=""/>
        <dsp:cNvSpPr/>
      </dsp:nvSpPr>
      <dsp:spPr>
        <a:xfrm>
          <a:off x="0" y="718091"/>
          <a:ext cx="7146476" cy="0"/>
        </a:xfrm>
        <a:prstGeom prst="line">
          <a:avLst/>
        </a:prstGeom>
        <a:solidFill>
          <a:schemeClr val="accent2">
            <a:hueOff val="1288723"/>
            <a:satOff val="-3699"/>
            <a:lumOff val="-5922"/>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6B1075-852A-4709-9C01-8C5BFC11DAF0}">
      <dsp:nvSpPr>
        <dsp:cNvPr id="0" name=""/>
        <dsp:cNvSpPr/>
      </dsp:nvSpPr>
      <dsp:spPr>
        <a:xfrm>
          <a:off x="0" y="718091"/>
          <a:ext cx="7146476" cy="715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50000"/>
            </a:lnSpc>
            <a:spcBef>
              <a:spcPct val="0"/>
            </a:spcBef>
            <a:spcAft>
              <a:spcPct val="35000"/>
            </a:spcAft>
            <a:buNone/>
          </a:pPr>
          <a:r>
            <a:rPr lang="en-US" sz="2400" kern="1200" dirty="0"/>
            <a:t>Secondary data from academic sources.</a:t>
          </a:r>
        </a:p>
      </dsp:txBody>
      <dsp:txXfrm>
        <a:off x="0" y="718091"/>
        <a:ext cx="7146476" cy="715991"/>
      </dsp:txXfrm>
    </dsp:sp>
    <dsp:sp modelId="{BFBD1B65-1A96-406D-BA83-80644CD6813A}">
      <dsp:nvSpPr>
        <dsp:cNvPr id="0" name=""/>
        <dsp:cNvSpPr/>
      </dsp:nvSpPr>
      <dsp:spPr>
        <a:xfrm>
          <a:off x="0" y="1434083"/>
          <a:ext cx="7146476" cy="0"/>
        </a:xfrm>
        <a:prstGeom prst="line">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778010-4B39-47B4-8300-E42F39651A08}">
      <dsp:nvSpPr>
        <dsp:cNvPr id="0" name=""/>
        <dsp:cNvSpPr/>
      </dsp:nvSpPr>
      <dsp:spPr>
        <a:xfrm>
          <a:off x="0" y="1434083"/>
          <a:ext cx="7146476" cy="715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50000"/>
            </a:lnSpc>
            <a:spcBef>
              <a:spcPct val="0"/>
            </a:spcBef>
            <a:spcAft>
              <a:spcPct val="35000"/>
            </a:spcAft>
            <a:buNone/>
          </a:pPr>
          <a:r>
            <a:rPr lang="en-US" sz="2400" kern="1200" dirty="0"/>
            <a:t>PEST framework used for analysis (Battista, 2024).</a:t>
          </a:r>
        </a:p>
      </dsp:txBody>
      <dsp:txXfrm>
        <a:off x="0" y="1434083"/>
        <a:ext cx="7146476" cy="715991"/>
      </dsp:txXfrm>
    </dsp:sp>
    <dsp:sp modelId="{1141B7F5-1EBD-4D2D-B37B-4657534F31C9}">
      <dsp:nvSpPr>
        <dsp:cNvPr id="0" name=""/>
        <dsp:cNvSpPr/>
      </dsp:nvSpPr>
      <dsp:spPr>
        <a:xfrm>
          <a:off x="0" y="2150075"/>
          <a:ext cx="7146476" cy="0"/>
        </a:xfrm>
        <a:prstGeom prst="line">
          <a:avLst/>
        </a:prstGeom>
        <a:solidFill>
          <a:schemeClr val="accent2">
            <a:hueOff val="3866169"/>
            <a:satOff val="-11096"/>
            <a:lumOff val="-17765"/>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81EBC7-4718-4CC2-AC66-AFAA2674F39A}">
      <dsp:nvSpPr>
        <dsp:cNvPr id="0" name=""/>
        <dsp:cNvSpPr/>
      </dsp:nvSpPr>
      <dsp:spPr>
        <a:xfrm>
          <a:off x="0" y="2150075"/>
          <a:ext cx="7146476" cy="715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50000"/>
            </a:lnSpc>
            <a:spcBef>
              <a:spcPct val="0"/>
            </a:spcBef>
            <a:spcAft>
              <a:spcPct val="35000"/>
            </a:spcAft>
            <a:buNone/>
          </a:pPr>
          <a:r>
            <a:rPr lang="en-US" sz="2400" kern="1200" dirty="0"/>
            <a:t>Data from government and industry reports.</a:t>
          </a:r>
        </a:p>
      </dsp:txBody>
      <dsp:txXfrm>
        <a:off x="0" y="2150075"/>
        <a:ext cx="7146476" cy="715991"/>
      </dsp:txXfrm>
    </dsp:sp>
    <dsp:sp modelId="{43D62446-A768-459B-B43B-18C42F80625D}">
      <dsp:nvSpPr>
        <dsp:cNvPr id="0" name=""/>
        <dsp:cNvSpPr/>
      </dsp:nvSpPr>
      <dsp:spPr>
        <a:xfrm>
          <a:off x="0" y="2866067"/>
          <a:ext cx="7146476" cy="0"/>
        </a:xfrm>
        <a:prstGeom prst="line">
          <a:avLst/>
        </a:prstGeom>
        <a:solidFill>
          <a:schemeClr val="accent2">
            <a:hueOff val="5154891"/>
            <a:satOff val="-14794"/>
            <a:lumOff val="-23687"/>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88C7D0-37CD-4E19-8589-FDABFFE824E1}">
      <dsp:nvSpPr>
        <dsp:cNvPr id="0" name=""/>
        <dsp:cNvSpPr/>
      </dsp:nvSpPr>
      <dsp:spPr>
        <a:xfrm>
          <a:off x="0" y="2866067"/>
          <a:ext cx="7146476" cy="715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50000"/>
            </a:lnSpc>
            <a:spcBef>
              <a:spcPct val="0"/>
            </a:spcBef>
            <a:spcAft>
              <a:spcPct val="35000"/>
            </a:spcAft>
            <a:buNone/>
          </a:pPr>
          <a:r>
            <a:rPr lang="en-US" sz="2400" kern="1200" dirty="0"/>
            <a:t>Financial and operational reports of TUI Group.</a:t>
          </a:r>
        </a:p>
      </dsp:txBody>
      <dsp:txXfrm>
        <a:off x="0" y="2866067"/>
        <a:ext cx="7146476" cy="715991"/>
      </dsp:txXfrm>
    </dsp:sp>
    <dsp:sp modelId="{C8B64854-40AF-4683-9BAE-13551721BA40}">
      <dsp:nvSpPr>
        <dsp:cNvPr id="0" name=""/>
        <dsp:cNvSpPr/>
      </dsp:nvSpPr>
      <dsp:spPr>
        <a:xfrm>
          <a:off x="0" y="3582059"/>
          <a:ext cx="7146476"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505BBD-0B48-44BC-8D7D-6ADCB507FC1C}">
      <dsp:nvSpPr>
        <dsp:cNvPr id="0" name=""/>
        <dsp:cNvSpPr/>
      </dsp:nvSpPr>
      <dsp:spPr>
        <a:xfrm>
          <a:off x="0" y="3582059"/>
          <a:ext cx="7146476" cy="715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50000"/>
            </a:lnSpc>
            <a:spcBef>
              <a:spcPct val="0"/>
            </a:spcBef>
            <a:spcAft>
              <a:spcPct val="35000"/>
            </a:spcAft>
            <a:buNone/>
          </a:pPr>
          <a:r>
            <a:rPr lang="en-US" sz="2400" kern="1200" dirty="0"/>
            <a:t>Consumer sentiment surveys.</a:t>
          </a:r>
        </a:p>
      </dsp:txBody>
      <dsp:txXfrm>
        <a:off x="0" y="3582059"/>
        <a:ext cx="7146476" cy="7159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738CDB-3821-4454-91FD-C5E73B9C0FD1}">
      <dsp:nvSpPr>
        <dsp:cNvPr id="0" name=""/>
        <dsp:cNvSpPr/>
      </dsp:nvSpPr>
      <dsp:spPr>
        <a:xfrm>
          <a:off x="0" y="319725"/>
          <a:ext cx="7953491" cy="1291500"/>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7279" tIns="416560" rIns="617279" bIns="113792" numCol="1" spcCol="1270" anchor="t" anchorCtr="0">
          <a:noAutofit/>
        </a:bodyPr>
        <a:lstStyle/>
        <a:p>
          <a:pPr marL="171450" lvl="1" indent="-171450" algn="l" defTabSz="711200">
            <a:lnSpc>
              <a:spcPct val="150000"/>
            </a:lnSpc>
            <a:spcBef>
              <a:spcPct val="0"/>
            </a:spcBef>
            <a:spcAft>
              <a:spcPct val="15000"/>
            </a:spcAft>
            <a:buChar char="•"/>
          </a:pPr>
          <a:r>
            <a:rPr lang="en-US" sz="1600" b="1" kern="1200" dirty="0"/>
            <a:t>The UK issued Level 3 travel advisories for wildfire-prone areas, restricting non-essential travel (</a:t>
          </a:r>
          <a:r>
            <a:rPr lang="en-US" sz="1600" b="1" kern="1200" dirty="0" err="1"/>
            <a:t>Svensson</a:t>
          </a:r>
          <a:r>
            <a:rPr lang="en-US" sz="1600" b="1" kern="1200" dirty="0"/>
            <a:t> &amp; </a:t>
          </a:r>
          <a:r>
            <a:rPr lang="en-US" sz="1600" b="1" kern="1200" dirty="0" err="1"/>
            <a:t>Älmeby</a:t>
          </a:r>
          <a:r>
            <a:rPr lang="en-US" sz="1600" b="1" kern="1200" dirty="0"/>
            <a:t>, 2021).</a:t>
          </a:r>
        </a:p>
      </dsp:txBody>
      <dsp:txXfrm>
        <a:off x="0" y="319725"/>
        <a:ext cx="7953491" cy="1291500"/>
      </dsp:txXfrm>
    </dsp:sp>
    <dsp:sp modelId="{5181BC36-3D6C-45DC-A02D-DB2FD29FB941}">
      <dsp:nvSpPr>
        <dsp:cNvPr id="0" name=""/>
        <dsp:cNvSpPr/>
      </dsp:nvSpPr>
      <dsp:spPr>
        <a:xfrm>
          <a:off x="397674" y="24525"/>
          <a:ext cx="5567443" cy="5904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0436" tIns="0" rIns="210436" bIns="0" numCol="1" spcCol="1270" anchor="ctr" anchorCtr="0">
          <a:noAutofit/>
        </a:bodyPr>
        <a:lstStyle/>
        <a:p>
          <a:pPr marL="0" lvl="0" indent="0" algn="l" defTabSz="800100">
            <a:lnSpc>
              <a:spcPct val="150000"/>
            </a:lnSpc>
            <a:spcBef>
              <a:spcPct val="0"/>
            </a:spcBef>
            <a:spcAft>
              <a:spcPct val="35000"/>
            </a:spcAft>
            <a:buNone/>
          </a:pPr>
          <a:r>
            <a:rPr lang="en-US" sz="1800" b="1" kern="1200" dirty="0"/>
            <a:t>Stricter travel policies and advisories</a:t>
          </a:r>
        </a:p>
      </dsp:txBody>
      <dsp:txXfrm>
        <a:off x="426495" y="53346"/>
        <a:ext cx="5509801" cy="532758"/>
      </dsp:txXfrm>
    </dsp:sp>
    <dsp:sp modelId="{AB828389-3137-47EF-8931-15E8DA8CC1EB}">
      <dsp:nvSpPr>
        <dsp:cNvPr id="0" name=""/>
        <dsp:cNvSpPr/>
      </dsp:nvSpPr>
      <dsp:spPr>
        <a:xfrm>
          <a:off x="0" y="2014425"/>
          <a:ext cx="7953491" cy="1291500"/>
        </a:xfrm>
        <a:prstGeom prst="rect">
          <a:avLst/>
        </a:prstGeom>
        <a:solidFill>
          <a:schemeClr val="lt1">
            <a:alpha val="90000"/>
            <a:hueOff val="0"/>
            <a:satOff val="0"/>
            <a:lumOff val="0"/>
            <a:alphaOff val="0"/>
          </a:schemeClr>
        </a:solidFill>
        <a:ln w="19050" cap="flat" cmpd="sng" algn="ctr">
          <a:solidFill>
            <a:schemeClr val="accent3">
              <a:hueOff val="2058582"/>
              <a:satOff val="12356"/>
              <a:lumOff val="94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7279" tIns="416560" rIns="617279" bIns="113792" numCol="1" spcCol="1270" anchor="t" anchorCtr="0">
          <a:noAutofit/>
        </a:bodyPr>
        <a:lstStyle/>
        <a:p>
          <a:pPr marL="171450" lvl="1" indent="-171450" algn="l" defTabSz="711200">
            <a:lnSpc>
              <a:spcPct val="150000"/>
            </a:lnSpc>
            <a:spcBef>
              <a:spcPct val="0"/>
            </a:spcBef>
            <a:spcAft>
              <a:spcPct val="15000"/>
            </a:spcAft>
            <a:buChar char="•"/>
          </a:pPr>
          <a:r>
            <a:rPr lang="en-US" sz="1600" b="1" kern="1200" dirty="0"/>
            <a:t>2024 policies mandated a 30% increase in minimum travel insurance coverage for travelers visiting high-risk wildfire zones (TUI, 2024).</a:t>
          </a:r>
        </a:p>
      </dsp:txBody>
      <dsp:txXfrm>
        <a:off x="0" y="2014425"/>
        <a:ext cx="7953491" cy="1291500"/>
      </dsp:txXfrm>
    </dsp:sp>
    <dsp:sp modelId="{22153699-25E6-4460-A470-EE280FA27029}">
      <dsp:nvSpPr>
        <dsp:cNvPr id="0" name=""/>
        <dsp:cNvSpPr/>
      </dsp:nvSpPr>
      <dsp:spPr>
        <a:xfrm>
          <a:off x="397674" y="1719225"/>
          <a:ext cx="5567443" cy="590400"/>
        </a:xfrm>
        <a:prstGeom prst="roundRect">
          <a:avLst/>
        </a:prstGeom>
        <a:solidFill>
          <a:schemeClr val="accent3">
            <a:hueOff val="2058582"/>
            <a:satOff val="12356"/>
            <a:lumOff val="94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0436" tIns="0" rIns="210436" bIns="0" numCol="1" spcCol="1270" anchor="ctr" anchorCtr="0">
          <a:noAutofit/>
        </a:bodyPr>
        <a:lstStyle/>
        <a:p>
          <a:pPr marL="0" lvl="0" indent="0" algn="l" defTabSz="800100">
            <a:lnSpc>
              <a:spcPct val="150000"/>
            </a:lnSpc>
            <a:spcBef>
              <a:spcPct val="0"/>
            </a:spcBef>
            <a:spcAft>
              <a:spcPct val="35000"/>
            </a:spcAft>
            <a:buNone/>
          </a:pPr>
          <a:r>
            <a:rPr lang="en-US" sz="1800" b="1" kern="1200" dirty="0"/>
            <a:t>Increased government regulation of insurance</a:t>
          </a:r>
        </a:p>
      </dsp:txBody>
      <dsp:txXfrm>
        <a:off x="426495" y="1748046"/>
        <a:ext cx="5509801" cy="532758"/>
      </dsp:txXfrm>
    </dsp:sp>
    <dsp:sp modelId="{ADC07D6F-5C59-4035-97F2-CC355243B1A6}">
      <dsp:nvSpPr>
        <dsp:cNvPr id="0" name=""/>
        <dsp:cNvSpPr/>
      </dsp:nvSpPr>
      <dsp:spPr>
        <a:xfrm>
          <a:off x="0" y="3709125"/>
          <a:ext cx="7953491" cy="1386000"/>
        </a:xfrm>
        <a:prstGeom prst="rect">
          <a:avLst/>
        </a:prstGeom>
        <a:solidFill>
          <a:schemeClr val="lt1">
            <a:alpha val="90000"/>
            <a:hueOff val="0"/>
            <a:satOff val="0"/>
            <a:lumOff val="0"/>
            <a:alphaOff val="0"/>
          </a:schemeClr>
        </a:solidFill>
        <a:ln w="19050" cap="flat" cmpd="sng" algn="ctr">
          <a:solidFill>
            <a:schemeClr val="accent3">
              <a:hueOff val="4117163"/>
              <a:satOff val="24712"/>
              <a:lumOff val="188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7279" tIns="416560" rIns="617279" bIns="128016" numCol="1" spcCol="1270" anchor="t" anchorCtr="0">
          <a:noAutofit/>
        </a:bodyPr>
        <a:lstStyle/>
        <a:p>
          <a:pPr marL="171450" lvl="1" indent="-171450" algn="l" defTabSz="800100">
            <a:lnSpc>
              <a:spcPct val="150000"/>
            </a:lnSpc>
            <a:spcBef>
              <a:spcPct val="0"/>
            </a:spcBef>
            <a:spcAft>
              <a:spcPct val="15000"/>
            </a:spcAft>
            <a:buChar char="•"/>
          </a:pPr>
          <a:r>
            <a:rPr lang="en-US" sz="1800" b="1" kern="1200" dirty="0"/>
            <a:t>2°C increase in global temperatures extending the wildfire season into late summer and autumn in UK (Forest Research, 2024).</a:t>
          </a:r>
        </a:p>
      </dsp:txBody>
      <dsp:txXfrm>
        <a:off x="0" y="3709125"/>
        <a:ext cx="7953491" cy="1386000"/>
      </dsp:txXfrm>
    </dsp:sp>
    <dsp:sp modelId="{32C624D1-EED1-4739-A905-49A4829D7E80}">
      <dsp:nvSpPr>
        <dsp:cNvPr id="0" name=""/>
        <dsp:cNvSpPr/>
      </dsp:nvSpPr>
      <dsp:spPr>
        <a:xfrm>
          <a:off x="397674" y="3413925"/>
          <a:ext cx="5567443" cy="590400"/>
        </a:xfrm>
        <a:prstGeom prst="roundRect">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0436" tIns="0" rIns="210436" bIns="0" numCol="1" spcCol="1270" anchor="ctr" anchorCtr="0">
          <a:noAutofit/>
        </a:bodyPr>
        <a:lstStyle/>
        <a:p>
          <a:pPr marL="0" lvl="0" indent="0" algn="l" defTabSz="800100">
            <a:lnSpc>
              <a:spcPct val="150000"/>
            </a:lnSpc>
            <a:spcBef>
              <a:spcPct val="0"/>
            </a:spcBef>
            <a:spcAft>
              <a:spcPct val="35000"/>
            </a:spcAft>
            <a:buNone/>
          </a:pPr>
          <a:r>
            <a:rPr lang="en-US" sz="1800" b="1" kern="1200" dirty="0"/>
            <a:t>Climate policies impacting business strategies</a:t>
          </a:r>
        </a:p>
      </dsp:txBody>
      <dsp:txXfrm>
        <a:off x="426495" y="3442746"/>
        <a:ext cx="5509801" cy="5327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440889-8574-4234-A0A5-491B1AA90D87}">
      <dsp:nvSpPr>
        <dsp:cNvPr id="0" name=""/>
        <dsp:cNvSpPr/>
      </dsp:nvSpPr>
      <dsp:spPr>
        <a:xfrm>
          <a:off x="9578736" y="753708"/>
          <a:ext cx="233531" cy="4322179"/>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9F622F-A62A-4E05-B5BB-C92E0A587B73}">
      <dsp:nvSpPr>
        <dsp:cNvPr id="0" name=""/>
        <dsp:cNvSpPr/>
      </dsp:nvSpPr>
      <dsp:spPr>
        <a:xfrm>
          <a:off x="233531" y="753708"/>
          <a:ext cx="6073793" cy="4322179"/>
        </a:xfrm>
        <a:prstGeom prst="frame">
          <a:avLst>
            <a:gd name="adj1" fmla="val 5450"/>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F9F040-9EF2-4815-BDA6-4058C7DCBFD1}">
      <dsp:nvSpPr>
        <dsp:cNvPr id="0" name=""/>
        <dsp:cNvSpPr/>
      </dsp:nvSpPr>
      <dsp:spPr>
        <a:xfrm>
          <a:off x="0" y="235821"/>
          <a:ext cx="5840261" cy="4088404"/>
        </a:xfrm>
        <a:prstGeom prst="rect">
          <a:avLst/>
        </a:prstGeom>
        <a:blipFill rotWithShape="1">
          <a:blip xmlns:r="http://schemas.openxmlformats.org/officeDocument/2006/relationships" r:embed="rId1"/>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E338804-55D3-4F61-BFB8-CB8989BC4268}">
      <dsp:nvSpPr>
        <dsp:cNvPr id="0" name=""/>
        <dsp:cNvSpPr/>
      </dsp:nvSpPr>
      <dsp:spPr>
        <a:xfrm>
          <a:off x="470988" y="4325678"/>
          <a:ext cx="5602805" cy="513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3680" tIns="87630" rIns="233680" bIns="87630" numCol="1" spcCol="1270" anchor="ctr" anchorCtr="0">
          <a:noAutofit/>
        </a:bodyPr>
        <a:lstStyle/>
        <a:p>
          <a:pPr marL="0" lvl="0" indent="0" algn="l" defTabSz="1022350">
            <a:lnSpc>
              <a:spcPct val="90000"/>
            </a:lnSpc>
            <a:spcBef>
              <a:spcPct val="0"/>
            </a:spcBef>
            <a:spcAft>
              <a:spcPct val="35000"/>
            </a:spcAft>
            <a:buNone/>
          </a:pPr>
          <a:r>
            <a:rPr lang="en-US" sz="2300" b="1" kern="1200" dirty="0"/>
            <a:t>TUI GROUP’S REVENUE</a:t>
          </a:r>
        </a:p>
      </dsp:txBody>
      <dsp:txXfrm>
        <a:off x="470988" y="4325678"/>
        <a:ext cx="5602805" cy="513047"/>
      </dsp:txXfrm>
    </dsp:sp>
    <dsp:sp modelId="{9DB73195-A712-4929-8575-B08D51ECF866}">
      <dsp:nvSpPr>
        <dsp:cNvPr id="0" name=""/>
        <dsp:cNvSpPr/>
      </dsp:nvSpPr>
      <dsp:spPr>
        <a:xfrm>
          <a:off x="6409100" y="492259"/>
          <a:ext cx="3004714" cy="4119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066800">
            <a:lnSpc>
              <a:spcPct val="90000"/>
            </a:lnSpc>
            <a:spcBef>
              <a:spcPct val="0"/>
            </a:spcBef>
            <a:spcAft>
              <a:spcPct val="35000"/>
            </a:spcAft>
            <a:buNone/>
          </a:pPr>
          <a:r>
            <a:rPr lang="en-US" sz="2400" b="1" kern="1200" dirty="0"/>
            <a:t>15–20% drop in bookings for affected destinations in London (</a:t>
          </a:r>
          <a:r>
            <a:rPr lang="en-US" sz="2400" b="1" kern="1200" dirty="0" err="1"/>
            <a:t>Panjwani</a:t>
          </a:r>
          <a:r>
            <a:rPr lang="en-US" sz="2400" b="1" kern="1200" dirty="0"/>
            <a:t>, 2023).
Increased operational costs for TUI Group(TUI, 2024).
Shift in tourist demand toward safer locations.</a:t>
          </a:r>
        </a:p>
      </dsp:txBody>
      <dsp:txXfrm>
        <a:off x="6409100" y="492259"/>
        <a:ext cx="3004714" cy="411912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74529C-7D1C-455B-AA62-87A51B15E887}">
      <dsp:nvSpPr>
        <dsp:cNvPr id="0" name=""/>
        <dsp:cNvSpPr/>
      </dsp:nvSpPr>
      <dsp:spPr>
        <a:xfrm>
          <a:off x="0" y="2381"/>
          <a:ext cx="419509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3A2D8A-4E7F-420E-A5A1-C070932C7E15}">
      <dsp:nvSpPr>
        <dsp:cNvPr id="0" name=""/>
        <dsp:cNvSpPr/>
      </dsp:nvSpPr>
      <dsp:spPr>
        <a:xfrm>
          <a:off x="0" y="2381"/>
          <a:ext cx="4195099" cy="1624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38% of tourists now </a:t>
          </a:r>
          <a:r>
            <a:rPr lang="en-US" sz="2800" kern="1200" dirty="0" err="1"/>
            <a:t>prioritise</a:t>
          </a:r>
          <a:r>
            <a:rPr lang="en-US" sz="2800" kern="1200" dirty="0"/>
            <a:t> safety (GOV.UK, 2023).</a:t>
          </a:r>
        </a:p>
      </dsp:txBody>
      <dsp:txXfrm>
        <a:off x="0" y="2381"/>
        <a:ext cx="4195099" cy="1624109"/>
      </dsp:txXfrm>
    </dsp:sp>
    <dsp:sp modelId="{3A864EF2-EC54-47AD-BB1D-194FB8C071B8}">
      <dsp:nvSpPr>
        <dsp:cNvPr id="0" name=""/>
        <dsp:cNvSpPr/>
      </dsp:nvSpPr>
      <dsp:spPr>
        <a:xfrm>
          <a:off x="0" y="1626491"/>
          <a:ext cx="419509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B17E3D-4AE3-4506-9538-5829F80C7843}">
      <dsp:nvSpPr>
        <dsp:cNvPr id="0" name=""/>
        <dsp:cNvSpPr/>
      </dsp:nvSpPr>
      <dsp:spPr>
        <a:xfrm>
          <a:off x="0" y="1626491"/>
          <a:ext cx="4195099" cy="1624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Sustainable travel demand increased by 30% (ETC, 2023).</a:t>
          </a:r>
        </a:p>
      </dsp:txBody>
      <dsp:txXfrm>
        <a:off x="0" y="1626491"/>
        <a:ext cx="4195099" cy="1624109"/>
      </dsp:txXfrm>
    </dsp:sp>
    <dsp:sp modelId="{585143A9-C3D5-41FE-B815-40A13BF8676D}">
      <dsp:nvSpPr>
        <dsp:cNvPr id="0" name=""/>
        <dsp:cNvSpPr/>
      </dsp:nvSpPr>
      <dsp:spPr>
        <a:xfrm>
          <a:off x="0" y="3250600"/>
          <a:ext cx="4195099"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6A1CD2-1666-4747-8258-95D11740BCDD}">
      <dsp:nvSpPr>
        <dsp:cNvPr id="0" name=""/>
        <dsp:cNvSpPr/>
      </dsp:nvSpPr>
      <dsp:spPr>
        <a:xfrm>
          <a:off x="0" y="3250600"/>
          <a:ext cx="4195099" cy="1624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TUI promotes eco-friendly accommodations (TUI Group, 2023).</a:t>
          </a:r>
        </a:p>
      </dsp:txBody>
      <dsp:txXfrm>
        <a:off x="0" y="3250600"/>
        <a:ext cx="4195099" cy="162410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CAC7D3-EFE5-4DD4-BF64-8114C1BB7469}">
      <dsp:nvSpPr>
        <dsp:cNvPr id="0" name=""/>
        <dsp:cNvSpPr/>
      </dsp:nvSpPr>
      <dsp:spPr>
        <a:xfrm>
          <a:off x="0" y="0"/>
          <a:ext cx="6439338" cy="169333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150000"/>
            </a:lnSpc>
            <a:spcBef>
              <a:spcPct val="0"/>
            </a:spcBef>
            <a:spcAft>
              <a:spcPct val="35000"/>
            </a:spcAft>
            <a:buNone/>
          </a:pPr>
          <a:r>
            <a:rPr lang="en-US" sz="2500" kern="1200" dirty="0"/>
            <a:t>AI </a:t>
          </a:r>
          <a:r>
            <a:rPr lang="en-US" sz="2500" kern="1200" dirty="0" err="1"/>
            <a:t>chatbots</a:t>
          </a:r>
          <a:r>
            <a:rPr lang="en-US" sz="2500" kern="1200" dirty="0"/>
            <a:t> assist in crisis response (TUI Group, 2024).</a:t>
          </a:r>
        </a:p>
      </dsp:txBody>
      <dsp:txXfrm>
        <a:off x="1457201" y="0"/>
        <a:ext cx="4982137" cy="1693333"/>
      </dsp:txXfrm>
    </dsp:sp>
    <dsp:sp modelId="{3E104D7C-299B-418A-A7DD-14DD8A187511}">
      <dsp:nvSpPr>
        <dsp:cNvPr id="0" name=""/>
        <dsp:cNvSpPr/>
      </dsp:nvSpPr>
      <dsp:spPr>
        <a:xfrm>
          <a:off x="169333" y="169333"/>
          <a:ext cx="1287867" cy="1354666"/>
        </a:xfrm>
        <a:prstGeom prst="roundRect">
          <a:avLst>
            <a:gd name="adj" fmla="val 10000"/>
          </a:avLst>
        </a:prstGeom>
        <a:blipFill rotWithShape="1">
          <a:blip xmlns:r="http://schemas.openxmlformats.org/officeDocument/2006/relationships" r:embed="rId1" cstate="email">
            <a:extLst>
              <a:ext uri="{28A0092B-C50C-407E-A947-70E740481C1C}">
                <a14:useLocalDpi xmlns:a14="http://schemas.microsoft.com/office/drawing/2010/main"/>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1CD2D4B-62B7-4051-A66A-6A42C492DD2C}">
      <dsp:nvSpPr>
        <dsp:cNvPr id="0" name=""/>
        <dsp:cNvSpPr/>
      </dsp:nvSpPr>
      <dsp:spPr>
        <a:xfrm>
          <a:off x="0" y="1862666"/>
          <a:ext cx="6439338" cy="1693333"/>
        </a:xfrm>
        <a:prstGeom prst="roundRect">
          <a:avLst>
            <a:gd name="adj" fmla="val 10000"/>
          </a:avLst>
        </a:prstGeom>
        <a:solidFill>
          <a:schemeClr val="accent3">
            <a:hueOff val="2058582"/>
            <a:satOff val="12356"/>
            <a:lumOff val="94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150000"/>
            </a:lnSpc>
            <a:spcBef>
              <a:spcPct val="0"/>
            </a:spcBef>
            <a:spcAft>
              <a:spcPct val="35000"/>
            </a:spcAft>
            <a:buNone/>
          </a:pPr>
          <a:r>
            <a:rPr lang="en-US" sz="2500" kern="1200" dirty="0"/>
            <a:t>Real-time travel updates for customers.</a:t>
          </a:r>
        </a:p>
      </dsp:txBody>
      <dsp:txXfrm>
        <a:off x="1457201" y="1862666"/>
        <a:ext cx="4982137" cy="1693333"/>
      </dsp:txXfrm>
    </dsp:sp>
    <dsp:sp modelId="{29643F40-EFCC-4075-982E-01FBF4F8F93C}">
      <dsp:nvSpPr>
        <dsp:cNvPr id="0" name=""/>
        <dsp:cNvSpPr/>
      </dsp:nvSpPr>
      <dsp:spPr>
        <a:xfrm>
          <a:off x="169333" y="2032000"/>
          <a:ext cx="1287867" cy="1354666"/>
        </a:xfrm>
        <a:prstGeom prst="roundRect">
          <a:avLst>
            <a:gd name="adj" fmla="val 10000"/>
          </a:avLst>
        </a:prstGeom>
        <a:blipFill rotWithShape="1">
          <a:blip xmlns:r="http://schemas.openxmlformats.org/officeDocument/2006/relationships" r:embed="rId2" cstate="email">
            <a:extLst>
              <a:ext uri="{28A0092B-C50C-407E-A947-70E740481C1C}">
                <a14:useLocalDpi xmlns:a14="http://schemas.microsoft.com/office/drawing/2010/main"/>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4ADD6F-2F9B-46F3-A1F1-1A3FC9ED37E5}">
      <dsp:nvSpPr>
        <dsp:cNvPr id="0" name=""/>
        <dsp:cNvSpPr/>
      </dsp:nvSpPr>
      <dsp:spPr>
        <a:xfrm>
          <a:off x="0" y="3725333"/>
          <a:ext cx="6439338" cy="1693333"/>
        </a:xfrm>
        <a:prstGeom prst="roundRect">
          <a:avLst>
            <a:gd name="adj" fmla="val 10000"/>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150000"/>
            </a:lnSpc>
            <a:spcBef>
              <a:spcPct val="0"/>
            </a:spcBef>
            <a:spcAft>
              <a:spcPct val="35000"/>
            </a:spcAft>
            <a:buNone/>
          </a:pPr>
          <a:r>
            <a:rPr lang="en-US" sz="2500" kern="1200" dirty="0"/>
            <a:t>Use of data analytics in crisis management (Cooper &amp; Hall, 2019).</a:t>
          </a:r>
        </a:p>
      </dsp:txBody>
      <dsp:txXfrm>
        <a:off x="1457201" y="3725333"/>
        <a:ext cx="4982137" cy="1693333"/>
      </dsp:txXfrm>
    </dsp:sp>
    <dsp:sp modelId="{6562F835-F056-4EDA-A716-5650B588CC9A}">
      <dsp:nvSpPr>
        <dsp:cNvPr id="0" name=""/>
        <dsp:cNvSpPr/>
      </dsp:nvSpPr>
      <dsp:spPr>
        <a:xfrm>
          <a:off x="169333" y="3894666"/>
          <a:ext cx="1287867" cy="1354666"/>
        </a:xfrm>
        <a:prstGeom prst="roundRect">
          <a:avLst>
            <a:gd name="adj" fmla="val 10000"/>
          </a:avLst>
        </a:prstGeom>
        <a:blipFill rotWithShape="1">
          <a:blip xmlns:r="http://schemas.openxmlformats.org/officeDocument/2006/relationships" r:embed="rId3" cstate="email">
            <a:extLst>
              <a:ext uri="{28A0092B-C50C-407E-A947-70E740481C1C}">
                <a14:useLocalDpi xmlns:a14="http://schemas.microsoft.com/office/drawing/2010/main"/>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EC7B38-BAD5-4CCC-ABC4-0C32D495D583}">
      <dsp:nvSpPr>
        <dsp:cNvPr id="0" name=""/>
        <dsp:cNvSpPr/>
      </dsp:nvSpPr>
      <dsp:spPr>
        <a:xfrm>
          <a:off x="0" y="0"/>
          <a:ext cx="9016857" cy="137652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Crisis preparedness is crucial.</a:t>
          </a:r>
        </a:p>
      </dsp:txBody>
      <dsp:txXfrm>
        <a:off x="1941024" y="0"/>
        <a:ext cx="7075832" cy="1376526"/>
      </dsp:txXfrm>
    </dsp:sp>
    <dsp:sp modelId="{7C7EA445-CD22-4CAE-8418-77EAF1093CC1}">
      <dsp:nvSpPr>
        <dsp:cNvPr id="0" name=""/>
        <dsp:cNvSpPr/>
      </dsp:nvSpPr>
      <dsp:spPr>
        <a:xfrm>
          <a:off x="137652" y="137652"/>
          <a:ext cx="1803371" cy="1101221"/>
        </a:xfrm>
        <a:prstGeom prst="roundRect">
          <a:avLst>
            <a:gd name="adj" fmla="val 10000"/>
          </a:avLst>
        </a:prstGeom>
        <a:blipFill rotWithShape="1">
          <a:blip xmlns:r="http://schemas.openxmlformats.org/officeDocument/2006/relationships" r:embed="rId1"/>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D9D649-DBC1-4970-810A-E6DA89B597E3}">
      <dsp:nvSpPr>
        <dsp:cNvPr id="0" name=""/>
        <dsp:cNvSpPr/>
      </dsp:nvSpPr>
      <dsp:spPr>
        <a:xfrm>
          <a:off x="0" y="1514179"/>
          <a:ext cx="9016857" cy="137652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Sustainable tourism must be </a:t>
          </a:r>
          <a:r>
            <a:rPr lang="en-US" sz="3600" kern="1200" dirty="0" err="1"/>
            <a:t>prioritised</a:t>
          </a:r>
          <a:r>
            <a:rPr lang="en-US" sz="3600" kern="1200" dirty="0"/>
            <a:t>.</a:t>
          </a:r>
        </a:p>
      </dsp:txBody>
      <dsp:txXfrm>
        <a:off x="1941024" y="1514179"/>
        <a:ext cx="7075832" cy="1376526"/>
      </dsp:txXfrm>
    </dsp:sp>
    <dsp:sp modelId="{12606ADD-CC64-47DE-B83F-6F7CA48A932E}">
      <dsp:nvSpPr>
        <dsp:cNvPr id="0" name=""/>
        <dsp:cNvSpPr/>
      </dsp:nvSpPr>
      <dsp:spPr>
        <a:xfrm>
          <a:off x="137652" y="1651831"/>
          <a:ext cx="1803371" cy="1101221"/>
        </a:xfrm>
        <a:prstGeom prst="roundRect">
          <a:avLst>
            <a:gd name="adj" fmla="val 10000"/>
          </a:avLst>
        </a:prstGeom>
        <a:blipFill rotWithShape="1">
          <a:blip xmlns:r="http://schemas.openxmlformats.org/officeDocument/2006/relationships" r:embed="rId2"/>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BA64FD8-9277-4C60-80F3-DBB9DDF48BD7}">
      <dsp:nvSpPr>
        <dsp:cNvPr id="0" name=""/>
        <dsp:cNvSpPr/>
      </dsp:nvSpPr>
      <dsp:spPr>
        <a:xfrm>
          <a:off x="0" y="3028358"/>
          <a:ext cx="9016857" cy="1376526"/>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Technology enhances crisis response.</a:t>
          </a:r>
        </a:p>
      </dsp:txBody>
      <dsp:txXfrm>
        <a:off x="1941024" y="3028358"/>
        <a:ext cx="7075832" cy="1376526"/>
      </dsp:txXfrm>
    </dsp:sp>
    <dsp:sp modelId="{182A1A2E-A1F3-43C2-9D5C-9080A9A31D8E}">
      <dsp:nvSpPr>
        <dsp:cNvPr id="0" name=""/>
        <dsp:cNvSpPr/>
      </dsp:nvSpPr>
      <dsp:spPr>
        <a:xfrm>
          <a:off x="137652" y="3166011"/>
          <a:ext cx="1803371" cy="1101221"/>
        </a:xfrm>
        <a:prstGeom prst="roundRect">
          <a:avLst>
            <a:gd name="adj" fmla="val 10000"/>
          </a:avLst>
        </a:prstGeom>
        <a:blipFill rotWithShape="1">
          <a:blip xmlns:r="http://schemas.openxmlformats.org/officeDocument/2006/relationships" r:embed="rId3"/>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16E1AA-0496-4CB8-B205-BAEC658BAB6C}">
      <dsp:nvSpPr>
        <dsp:cNvPr id="0" name=""/>
        <dsp:cNvSpPr/>
      </dsp:nvSpPr>
      <dsp:spPr>
        <a:xfrm>
          <a:off x="0" y="242068"/>
          <a:ext cx="6486633" cy="12168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Develop crisis management strategies (Ford &amp; </a:t>
          </a:r>
          <a:r>
            <a:rPr lang="en-US" sz="2400" kern="1200" dirty="0" err="1"/>
            <a:t>Sturman</a:t>
          </a:r>
          <a:r>
            <a:rPr lang="en-US" sz="2400" kern="1200" dirty="0"/>
            <a:t>, 2020).</a:t>
          </a:r>
        </a:p>
      </dsp:txBody>
      <dsp:txXfrm>
        <a:off x="59399" y="301467"/>
        <a:ext cx="6367835" cy="1098002"/>
      </dsp:txXfrm>
    </dsp:sp>
    <dsp:sp modelId="{AADAFF86-6EF5-4781-A0C2-6F56D4791778}">
      <dsp:nvSpPr>
        <dsp:cNvPr id="0" name=""/>
        <dsp:cNvSpPr/>
      </dsp:nvSpPr>
      <dsp:spPr>
        <a:xfrm>
          <a:off x="0" y="1646069"/>
          <a:ext cx="6486633" cy="12168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Improve insurance policies for travelers (GOV.UK, 2024).</a:t>
          </a:r>
        </a:p>
      </dsp:txBody>
      <dsp:txXfrm>
        <a:off x="59399" y="1705468"/>
        <a:ext cx="6367835" cy="1098002"/>
      </dsp:txXfrm>
    </dsp:sp>
    <dsp:sp modelId="{7FF17B67-F09E-4D54-A82A-37DBCF10FB83}">
      <dsp:nvSpPr>
        <dsp:cNvPr id="0" name=""/>
        <dsp:cNvSpPr/>
      </dsp:nvSpPr>
      <dsp:spPr>
        <a:xfrm>
          <a:off x="0" y="3050069"/>
          <a:ext cx="6486633" cy="121680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Strengthen partnerships with governments.</a:t>
          </a:r>
        </a:p>
      </dsp:txBody>
      <dsp:txXfrm>
        <a:off x="59399" y="3109468"/>
        <a:ext cx="6367835" cy="10980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60F37E-8A06-45C8-9833-280451BC3F95}">
      <dsp:nvSpPr>
        <dsp:cNvPr id="0" name=""/>
        <dsp:cNvSpPr/>
      </dsp:nvSpPr>
      <dsp:spPr>
        <a:xfrm>
          <a:off x="0" y="242068"/>
          <a:ext cx="6486633" cy="12168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Promote sustainable travel (TUI Group, 2023).</a:t>
          </a:r>
        </a:p>
      </dsp:txBody>
      <dsp:txXfrm>
        <a:off x="59399" y="301467"/>
        <a:ext cx="6367835" cy="1098002"/>
      </dsp:txXfrm>
    </dsp:sp>
    <dsp:sp modelId="{575DD079-7F34-4F1B-8D06-600ED61373D4}">
      <dsp:nvSpPr>
        <dsp:cNvPr id="0" name=""/>
        <dsp:cNvSpPr/>
      </dsp:nvSpPr>
      <dsp:spPr>
        <a:xfrm>
          <a:off x="0" y="1646069"/>
          <a:ext cx="6486633" cy="12168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Invest in AI-driven customer support (TUI Group, 2024).</a:t>
          </a:r>
        </a:p>
      </dsp:txBody>
      <dsp:txXfrm>
        <a:off x="59399" y="1705468"/>
        <a:ext cx="6367835" cy="1098002"/>
      </dsp:txXfrm>
    </dsp:sp>
    <dsp:sp modelId="{4AE99906-9B34-48F5-A916-81607B48D869}">
      <dsp:nvSpPr>
        <dsp:cNvPr id="0" name=""/>
        <dsp:cNvSpPr/>
      </dsp:nvSpPr>
      <dsp:spPr>
        <a:xfrm>
          <a:off x="0" y="3050069"/>
          <a:ext cx="6486633" cy="121680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de-DE" sz="2800" kern="1200" dirty="0"/>
            <a:t>Diversify tourism destinations (Bausch, Gartner &amp; Humpe, 2021).</a:t>
          </a:r>
          <a:endParaRPr lang="en-US" sz="2800" kern="1200" dirty="0"/>
        </a:p>
      </dsp:txBody>
      <dsp:txXfrm>
        <a:off x="59399" y="3109468"/>
        <a:ext cx="6367835" cy="109800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68467B-9331-4F10-9434-D669B048E9FF}" type="datetimeFigureOut">
              <a:rPr lang="en-GB" smtClean="0"/>
              <a:t>19/02/2025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B6E898-98D8-464B-8DC7-96AD56B0C6A2}" type="slidenum">
              <a:rPr lang="en-GB" smtClean="0"/>
              <a:t>‹#›</a:t>
            </a:fld>
            <a:endParaRPr lang="en-GB"/>
          </a:p>
        </p:txBody>
      </p:sp>
    </p:spTree>
    <p:extLst>
      <p:ext uri="{BB962C8B-B14F-4D97-AF65-F5344CB8AC3E}">
        <p14:creationId xmlns:p14="http://schemas.microsoft.com/office/powerpoint/2010/main" val="18784231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Currently, wildfires have become one of the biggest natural disasters that have impacted the tourism and hospitality industry especially globally (</a:t>
            </a:r>
            <a:r>
              <a:rPr lang="en-US" dirty="0" err="1"/>
              <a:t>Atzori</a:t>
            </a:r>
            <a:r>
              <a:rPr lang="en-US" dirty="0"/>
              <a:t> et al., 2018). Some of the major adverse impacts of such disasters include the disruption and cancellation of travels that greatly affected the host countries such as Greece and Spain, and businesses like the TUI Group experienced significant losses. TUI Group is a well-established travel service supplier based in Europe which needed to act proactively to protect clients' trust and its operations (TUI, 2024). This analysis will showcase how wildfires affect the demand for tourism and hence the operations and profitability based on the PEST analysis. Future sustainable practices incite conditions with open and adaptable policies that teach the importance of sustainable travelling and the use of digital applications.</a:t>
            </a:r>
          </a:p>
        </p:txBody>
      </p:sp>
      <p:sp>
        <p:nvSpPr>
          <p:cNvPr id="4" name="Slide Number Placeholder 3"/>
          <p:cNvSpPr>
            <a:spLocks noGrp="1"/>
          </p:cNvSpPr>
          <p:nvPr>
            <p:ph type="sldNum" sz="quarter" idx="10"/>
          </p:nvPr>
        </p:nvSpPr>
        <p:spPr/>
        <p:txBody>
          <a:bodyPr/>
          <a:lstStyle/>
          <a:p>
            <a:fld id="{2CA33D21-DE6C-47C5-8227-B7808DC9220F}" type="slidenum">
              <a:rPr lang="en-US" smtClean="0"/>
              <a:t>2</a:t>
            </a:fld>
            <a:endParaRPr lang="en-US"/>
          </a:p>
        </p:txBody>
      </p:sp>
    </p:spTree>
    <p:extLst>
      <p:ext uri="{BB962C8B-B14F-4D97-AF65-F5344CB8AC3E}">
        <p14:creationId xmlns:p14="http://schemas.microsoft.com/office/powerpoint/2010/main" val="228674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Global warming is making environmental conditions worse; this has caused frequent and severe occurrences of wildfires (</a:t>
            </a:r>
            <a:r>
              <a:rPr lang="en-US" dirty="0" err="1"/>
              <a:t>Wut</a:t>
            </a:r>
            <a:r>
              <a:rPr lang="en-US" dirty="0"/>
              <a:t> et al., 2021). Warm temperatures are experienced in some areas and have significantly increased the risk of extensive fires affecting places that are highly dependent on tourism (</a:t>
            </a:r>
            <a:r>
              <a:rPr lang="en-US" dirty="0" err="1"/>
              <a:t>Ivkov</a:t>
            </a:r>
            <a:r>
              <a:rPr lang="en-US" dirty="0"/>
              <a:t> et al., 2019). Natural disasters may lead to a decline in tourist visits, deterioration of tourism assets, and higher operating expenses for tour operators. A study using the Australian bushfires as a source of data showed that many fires resulted in the cancellation of trips, reduced traveller confidence and a generally negative impact on affected destinations for the long term. This literature review also gives valuable information on how climate-related crises impact the tourism sector and the measures that organisations can take to safeguard their revenues, customers, and overall sustainability in the long run (</a:t>
            </a:r>
            <a:r>
              <a:rPr lang="en-US" dirty="0" err="1"/>
              <a:t>Rosselló</a:t>
            </a:r>
            <a:r>
              <a:rPr lang="en-US" dirty="0"/>
              <a:t> et al., 2020).</a:t>
            </a:r>
          </a:p>
          <a:p>
            <a:endParaRPr lang="en-US" dirty="0"/>
          </a:p>
        </p:txBody>
      </p:sp>
      <p:sp>
        <p:nvSpPr>
          <p:cNvPr id="4" name="Slide Number Placeholder 3"/>
          <p:cNvSpPr>
            <a:spLocks noGrp="1"/>
          </p:cNvSpPr>
          <p:nvPr>
            <p:ph type="sldNum" sz="quarter" idx="10"/>
          </p:nvPr>
        </p:nvSpPr>
        <p:spPr/>
        <p:txBody>
          <a:bodyPr/>
          <a:lstStyle/>
          <a:p>
            <a:fld id="{2CA33D21-DE6C-47C5-8227-B7808DC9220F}" type="slidenum">
              <a:rPr lang="en-US" smtClean="0"/>
              <a:t>3</a:t>
            </a:fld>
            <a:endParaRPr lang="en-US"/>
          </a:p>
        </p:txBody>
      </p:sp>
    </p:spTree>
    <p:extLst>
      <p:ext uri="{BB962C8B-B14F-4D97-AF65-F5344CB8AC3E}">
        <p14:creationId xmlns:p14="http://schemas.microsoft.com/office/powerpoint/2010/main" val="3203992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The loss of customers' confidence and, in turn, a decrease in tourism due to calamities such as wildfires makes the management of crisis in the hospitality industry crucial. Writing for the Financial Post, </a:t>
            </a:r>
            <a:r>
              <a:rPr lang="en-US" dirty="0" err="1"/>
              <a:t>Batabyal</a:t>
            </a:r>
            <a:r>
              <a:rPr lang="en-US" dirty="0"/>
              <a:t> and Das (2019) warn that efforts must be made to prepare for and guarantee a swift rebound as </a:t>
            </a:r>
            <a:r>
              <a:rPr lang="en-US"/>
              <a:t>per Burnett</a:t>
            </a:r>
            <a:r>
              <a:rPr lang="en-US" baseline="0"/>
              <a:t> </a:t>
            </a:r>
            <a:r>
              <a:rPr lang="en-US" baseline="0" dirty="0"/>
              <a:t>model of crisis management</a:t>
            </a:r>
            <a:r>
              <a:rPr lang="en-US" dirty="0"/>
              <a:t>. The policies may include the possibility to change the booking without additional costs, which reduces the number of cancellations and thus revenue loss (Karl et al., 2020). According to Battista (2024), PEST is another common tool that may be employed to assess various exterior threats affecting a business with aspects such as economy, society and politics taken into account. Wildfires have shown that having clear strategies of how to manage a crisis is crucial as those organisations that did not have the plans will take time to recover. Hence, hotels and travel operators should incorporate flexibility into their business model as a way of coping with climate change impacts caused by disasters. </a:t>
            </a:r>
          </a:p>
          <a:p>
            <a:endParaRPr lang="en-US" dirty="0"/>
          </a:p>
        </p:txBody>
      </p:sp>
      <p:sp>
        <p:nvSpPr>
          <p:cNvPr id="4" name="Slide Number Placeholder 3"/>
          <p:cNvSpPr>
            <a:spLocks noGrp="1"/>
          </p:cNvSpPr>
          <p:nvPr>
            <p:ph type="sldNum" sz="quarter" idx="10"/>
          </p:nvPr>
        </p:nvSpPr>
        <p:spPr/>
        <p:txBody>
          <a:bodyPr/>
          <a:lstStyle/>
          <a:p>
            <a:fld id="{2CA33D21-DE6C-47C5-8227-B7808DC9220F}" type="slidenum">
              <a:rPr lang="en-US" smtClean="0"/>
              <a:t>4</a:t>
            </a:fld>
            <a:endParaRPr lang="en-US"/>
          </a:p>
        </p:txBody>
      </p:sp>
    </p:spTree>
    <p:extLst>
      <p:ext uri="{BB962C8B-B14F-4D97-AF65-F5344CB8AC3E}">
        <p14:creationId xmlns:p14="http://schemas.microsoft.com/office/powerpoint/2010/main" val="41168556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case study methodology is used in this research to understand TUI Group’s reaction to the 2024 wildfires. Case studies offer authentic situation descriptions, which makes it easier to comprehend industry-level effects (</a:t>
            </a:r>
            <a:r>
              <a:rPr lang="en-US" dirty="0" err="1"/>
              <a:t>Brida</a:t>
            </a:r>
            <a:r>
              <a:rPr lang="en-US" dirty="0"/>
              <a:t> et al., 2020). They used secondary methods through surveys from tourism agencies, journals and literature from the industry and scholars (Wickham, 2019). PEST is adopted to analyse the political, economic, social and technological factors relating to hospitality (Battista, 2024). This research explores how climatic disruptions have an impact on tourism operations by analyzing available data. The paper uses a secondary data collection method to analyse the impacts of wildfire since this research work focuses on data already collected by either the government or other professional bodies that publish about wildfire impacts, industries and firms' financial documents. The paper uses both primary and secondary sources of data in measuring tourism disruptions, shifts in financial situations, and shifts in customers' confidence levels. It also provides directions for future research and gives clear suggestions for many hospitality organisations that are struggling with the same issue.</a:t>
            </a:r>
          </a:p>
        </p:txBody>
      </p:sp>
      <p:sp>
        <p:nvSpPr>
          <p:cNvPr id="4" name="Slide Number Placeholder 3"/>
          <p:cNvSpPr>
            <a:spLocks noGrp="1"/>
          </p:cNvSpPr>
          <p:nvPr>
            <p:ph type="sldNum" sz="quarter" idx="10"/>
          </p:nvPr>
        </p:nvSpPr>
        <p:spPr/>
        <p:txBody>
          <a:bodyPr/>
          <a:lstStyle/>
          <a:p>
            <a:fld id="{2CA33D21-DE6C-47C5-8227-B7808DC9220F}" type="slidenum">
              <a:rPr lang="en-US" smtClean="0"/>
              <a:t>5</a:t>
            </a:fld>
            <a:endParaRPr lang="en-US"/>
          </a:p>
        </p:txBody>
      </p:sp>
    </p:spTree>
    <p:extLst>
      <p:ext uri="{BB962C8B-B14F-4D97-AF65-F5344CB8AC3E}">
        <p14:creationId xmlns:p14="http://schemas.microsoft.com/office/powerpoint/2010/main" val="10720220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the 2024 wildfires, governments acted by implementing strict measures for people to travel thus impacting UK tourism. The travel advisory issued by the UK Foreign, Commonwealth &amp; Development Office (FCDO) has provided Level 3 travel warnings whereby people have been advised against travelling to the areas in question unless it is crucial (Gov.UK, 2024). This reduced the number of visitors from the UK to Southern Europe by 40 per cent (ETC, 2023). The necessity of rising climate risks led to the raising of the travel insurers of the minimum coverage by 30%; this has made costs to businesses and consumers go up (TUI, 2024). It is forecasted that global warming up to 2°C will produce double high-risk fire days across the United Kingdom, which would harm domestic tourists (Forest Research, 2024). Under these new mandates in insurance policies and other urgent safety concerns, TUI Group had to bring about these changes. This reveals how climate threats influence politico-strategic decisions and management of hospitality enterprises on the issue of resilience.</a:t>
            </a:r>
          </a:p>
        </p:txBody>
      </p:sp>
      <p:sp>
        <p:nvSpPr>
          <p:cNvPr id="4" name="Slide Number Placeholder 3"/>
          <p:cNvSpPr>
            <a:spLocks noGrp="1"/>
          </p:cNvSpPr>
          <p:nvPr>
            <p:ph type="sldNum" sz="quarter" idx="10"/>
          </p:nvPr>
        </p:nvSpPr>
        <p:spPr/>
        <p:txBody>
          <a:bodyPr/>
          <a:lstStyle/>
          <a:p>
            <a:fld id="{2CA33D21-DE6C-47C5-8227-B7808DC9220F}" type="slidenum">
              <a:rPr lang="en-US" smtClean="0"/>
              <a:t>6</a:t>
            </a:fld>
            <a:endParaRPr lang="en-US"/>
          </a:p>
        </p:txBody>
      </p:sp>
    </p:spTree>
    <p:extLst>
      <p:ext uri="{BB962C8B-B14F-4D97-AF65-F5344CB8AC3E}">
        <p14:creationId xmlns:p14="http://schemas.microsoft.com/office/powerpoint/2010/main" val="38178209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wildfires that occurred in 2024 affected the hospitality businesses with immense pressure mainly in Greece and Spain. For instance, according to the research carried out by </a:t>
            </a:r>
            <a:r>
              <a:rPr lang="en-US" dirty="0" err="1"/>
              <a:t>Brida</a:t>
            </a:r>
            <a:r>
              <a:rPr lang="en-US" dirty="0"/>
              <a:t> et al., (2020), the wildfire-affected area experienced a dip of 15-20% in bookings thus impacting revenues heavily. TUI Group reported a decline in revenue by 10% following the cancellation of bookings as operations costs increased (Tuigroup.com, 2024). To reduce its losses, TUI re-sold tourists to the Canary Islands and other less affected regions; this led to a 5% growth in their sales to the latter (TUI Group, 2024). It means dependent travel packages are not safe, Tour operators should establish a fund that should be enough to cover all losses and then come up with flexible tariff policies. Thus, economic stability in the sphere of tourism can be preserved if businesses adapt flexibly and can function as the backup to the economy. </a:t>
            </a:r>
          </a:p>
        </p:txBody>
      </p:sp>
      <p:sp>
        <p:nvSpPr>
          <p:cNvPr id="4" name="Slide Number Placeholder 3"/>
          <p:cNvSpPr>
            <a:spLocks noGrp="1"/>
          </p:cNvSpPr>
          <p:nvPr>
            <p:ph type="sldNum" sz="quarter" idx="10"/>
          </p:nvPr>
        </p:nvSpPr>
        <p:spPr/>
        <p:txBody>
          <a:bodyPr/>
          <a:lstStyle/>
          <a:p>
            <a:fld id="{2CA33D21-DE6C-47C5-8227-B7808DC9220F}" type="slidenum">
              <a:rPr lang="en-US" smtClean="0"/>
              <a:t>7</a:t>
            </a:fld>
            <a:endParaRPr lang="en-US"/>
          </a:p>
        </p:txBody>
      </p:sp>
    </p:spTree>
    <p:extLst>
      <p:ext uri="{BB962C8B-B14F-4D97-AF65-F5344CB8AC3E}">
        <p14:creationId xmlns:p14="http://schemas.microsoft.com/office/powerpoint/2010/main" val="38542791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Consumer attitudes to travel changed in a great way because of safety issues that arose from climate change. According to a study carried out in ETC (2023), 38% of the travellers who have been affected place safety as the most important factor, thus resulting in a decline in the number of tourists visiting the areas prone to wildfires. There was a 30% increase in environmentally-friendly travel as people demanded sustainable accommodation for their holidays and an environmentally friendly mode of transport when going on holidays (TUI Group, 2023). Karl et al., 2020 opine that consumers are more inclined towards visiting places that have efficient and effective climate change adaptation policies. In response, TUI Group enlarged its strategies for green tourism, including hotels with sustainability seals (TUI, 2024). This process is due to the consideration of the population to the environment and the expansion of the number of clients who pay attention to the climate. The implications for the hospitality companies are that they have to embrace sustainability strategies at various levels; enhance crisis communication; and provide transparent information for climate change risks that will help them to sustain their customer confidence and relevance in a competitive market.</a:t>
            </a:r>
          </a:p>
        </p:txBody>
      </p:sp>
      <p:sp>
        <p:nvSpPr>
          <p:cNvPr id="4" name="Slide Number Placeholder 3"/>
          <p:cNvSpPr>
            <a:spLocks noGrp="1"/>
          </p:cNvSpPr>
          <p:nvPr>
            <p:ph type="sldNum" sz="quarter" idx="10"/>
          </p:nvPr>
        </p:nvSpPr>
        <p:spPr/>
        <p:txBody>
          <a:bodyPr/>
          <a:lstStyle/>
          <a:p>
            <a:fld id="{2CA33D21-DE6C-47C5-8227-B7808DC9220F}" type="slidenum">
              <a:rPr lang="en-US" smtClean="0"/>
              <a:t>8</a:t>
            </a:fld>
            <a:endParaRPr lang="en-US"/>
          </a:p>
        </p:txBody>
      </p:sp>
    </p:spTree>
    <p:extLst>
      <p:ext uri="{BB962C8B-B14F-4D97-AF65-F5344CB8AC3E}">
        <p14:creationId xmlns:p14="http://schemas.microsoft.com/office/powerpoint/2010/main" val="32420131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Therefore, the involvement of technology was essential in the management of the specific case of the wildfire crisis including enhancing customer communication as well as the management of the crisis. TUI Group used AI in the form of </a:t>
            </a:r>
            <a:r>
              <a:rPr lang="en-US" dirty="0" err="1"/>
              <a:t>chatbot</a:t>
            </a:r>
            <a:r>
              <a:rPr lang="en-US" dirty="0"/>
              <a:t> solutions delivering quick help to stranded passengers with cancellations and other changes in their itinerary (TUI Group, 2024). Up-to-date information management reduced misunderstandings and improved travellers' trust. Other factors that have affected the selling of tickets are; through digital platforms, rebooking processes were enhanced thus eliminating cases of multiple cancellations (Cooper &amp; Hall, 2019). Further, in regards to wildfires, TUI deals with its satellite-based wildfire monitoring systems – near real-time locations and probabilities help the firm in modifying its functioning. These technological adaptations explain why managers automate processes, use artificial intelligence, and implement predictive analytics when addressing crises. The hospitality industry needs to remain adaptive in terms of information and communication technology. Hence there is also a need to strengthen infrastructure to support fast responses to climate shocks.</a:t>
            </a:r>
          </a:p>
        </p:txBody>
      </p:sp>
      <p:sp>
        <p:nvSpPr>
          <p:cNvPr id="4" name="Slide Number Placeholder 3"/>
          <p:cNvSpPr>
            <a:spLocks noGrp="1"/>
          </p:cNvSpPr>
          <p:nvPr>
            <p:ph type="sldNum" sz="quarter" idx="10"/>
          </p:nvPr>
        </p:nvSpPr>
        <p:spPr/>
        <p:txBody>
          <a:bodyPr/>
          <a:lstStyle/>
          <a:p>
            <a:fld id="{2CA33D21-DE6C-47C5-8227-B7808DC9220F}" type="slidenum">
              <a:rPr lang="en-US" smtClean="0"/>
              <a:t>9</a:t>
            </a:fld>
            <a:endParaRPr lang="en-US"/>
          </a:p>
        </p:txBody>
      </p:sp>
    </p:spTree>
    <p:extLst>
      <p:ext uri="{BB962C8B-B14F-4D97-AF65-F5344CB8AC3E}">
        <p14:creationId xmlns:p14="http://schemas.microsoft.com/office/powerpoint/2010/main" val="8793353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2024 fires portrayed yet another example of how climate disasters affect the hospitality industry greatly. Some of the fundamental lessons that should be learned include the importance for businesses to adopt effective crisis management, viable tourist attraction Plans and the integration of technology. The latter is equally valid for TUI Group which has been experiencing financial losses and operational changes that require a timely and active approach. Sustainable tourism is no longer an option; the demand for sustainable tourism increased by 30% among consumers. Technologies such as AI </a:t>
            </a:r>
            <a:r>
              <a:rPr lang="en-US" dirty="0" err="1"/>
              <a:t>chatbots</a:t>
            </a:r>
            <a:r>
              <a:rPr lang="en-US" dirty="0"/>
              <a:t> and real-time risk monitoring turned out incredibly useful to keep business operations going. To advance, it is vital to incorporate the strategy on climate risk, engage the government, and adopt innovative technology in operations. This may cause severe losses in terms of its economy and reputation, as climate change affects tourism throughout the world.</a:t>
            </a:r>
          </a:p>
        </p:txBody>
      </p:sp>
      <p:sp>
        <p:nvSpPr>
          <p:cNvPr id="4" name="Slide Number Placeholder 3"/>
          <p:cNvSpPr>
            <a:spLocks noGrp="1"/>
          </p:cNvSpPr>
          <p:nvPr>
            <p:ph type="sldNum" sz="quarter" idx="10"/>
          </p:nvPr>
        </p:nvSpPr>
        <p:spPr/>
        <p:txBody>
          <a:bodyPr/>
          <a:lstStyle/>
          <a:p>
            <a:fld id="{2CA33D21-DE6C-47C5-8227-B7808DC9220F}" type="slidenum">
              <a:rPr lang="en-US" smtClean="0"/>
              <a:t>10</a:t>
            </a:fld>
            <a:endParaRPr lang="en-US"/>
          </a:p>
        </p:txBody>
      </p:sp>
    </p:spTree>
    <p:extLst>
      <p:ext uri="{BB962C8B-B14F-4D97-AF65-F5344CB8AC3E}">
        <p14:creationId xmlns:p14="http://schemas.microsoft.com/office/powerpoint/2010/main" val="18465061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build a sustainable business, hospitality businesses must enhance their approach towards crisis management (Ford &amp; </a:t>
            </a:r>
            <a:r>
              <a:rPr lang="en-US" dirty="0" err="1"/>
              <a:t>Sturman</a:t>
            </a:r>
            <a:r>
              <a:rPr lang="en-US" dirty="0"/>
              <a:t>, 2020). Some governments as well as insurance providers have called on businesses to enhance their ante disasters mitigation plans (Insurers and Governments Call for Companies to Strengthen Their Disaster Risk Management Frameworks, 2024). It is found that climate change has impacted the TUI group and the organisation should review its climate risk mitigation measures and get insurance for climate-related incidences (TUI, 2024). Higher engagement with government entities and climate organisations will lead to improvements in the warning systems and policy execution (Clustercollaboration.eu, 2025). Further, establishing customer-centric crisis communication platforms shall help address the issue of loss of trust and lots of cancellations. </a:t>
            </a:r>
          </a:p>
        </p:txBody>
      </p:sp>
      <p:sp>
        <p:nvSpPr>
          <p:cNvPr id="4" name="Slide Number Placeholder 3"/>
          <p:cNvSpPr>
            <a:spLocks noGrp="1"/>
          </p:cNvSpPr>
          <p:nvPr>
            <p:ph type="sldNum" sz="quarter" idx="10"/>
          </p:nvPr>
        </p:nvSpPr>
        <p:spPr/>
        <p:txBody>
          <a:bodyPr/>
          <a:lstStyle/>
          <a:p>
            <a:fld id="{2CA33D21-DE6C-47C5-8227-B7808DC9220F}" type="slidenum">
              <a:rPr lang="en-US" smtClean="0"/>
              <a:t>11</a:t>
            </a:fld>
            <a:endParaRPr lang="en-US"/>
          </a:p>
        </p:txBody>
      </p:sp>
    </p:spTree>
    <p:extLst>
      <p:ext uri="{BB962C8B-B14F-4D97-AF65-F5344CB8AC3E}">
        <p14:creationId xmlns:p14="http://schemas.microsoft.com/office/powerpoint/2010/main" val="5408362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Sustainability and digital technologies are two areas that can be viewed as enabling the further development of the tourism market. This shows that TUI Group must embrace programs that support the environmentally conscious possibility of travel (TUI Group, 2023). Automated customer service increases the </a:t>
            </a:r>
            <a:r>
              <a:rPr lang="en-US" dirty="0" err="1"/>
              <a:t>organisations’</a:t>
            </a:r>
            <a:r>
              <a:rPr lang="en-US" dirty="0"/>
              <a:t> ability to respond to calamities (TUI Group, 2024). To reduce revenue fluctuation, firms ought to look for other areas apart from those that are prone to wildfires (Bausch et al., 2021). Climate realignment is important for the long-term strategic planning of the company since climate change is a social reality. These are strategies that will enable industries in the hospitality sector to reduce risks concerning finance, maintain the image of their companies and products and adapt to the new market concerning environmental conservation for tourism.</a:t>
            </a:r>
          </a:p>
          <a:p>
            <a:r>
              <a:rPr lang="en-US" dirty="0"/>
              <a:t> </a:t>
            </a:r>
          </a:p>
          <a:p>
            <a:endParaRPr lang="en-US" dirty="0"/>
          </a:p>
        </p:txBody>
      </p:sp>
      <p:sp>
        <p:nvSpPr>
          <p:cNvPr id="4" name="Slide Number Placeholder 3"/>
          <p:cNvSpPr>
            <a:spLocks noGrp="1"/>
          </p:cNvSpPr>
          <p:nvPr>
            <p:ph type="sldNum" sz="quarter" idx="10"/>
          </p:nvPr>
        </p:nvSpPr>
        <p:spPr/>
        <p:txBody>
          <a:bodyPr/>
          <a:lstStyle/>
          <a:p>
            <a:fld id="{2CA33D21-DE6C-47C5-8227-B7808DC9220F}" type="slidenum">
              <a:rPr lang="en-US" smtClean="0"/>
              <a:t>12</a:t>
            </a:fld>
            <a:endParaRPr lang="en-US"/>
          </a:p>
        </p:txBody>
      </p:sp>
    </p:spTree>
    <p:extLst>
      <p:ext uri="{BB962C8B-B14F-4D97-AF65-F5344CB8AC3E}">
        <p14:creationId xmlns:p14="http://schemas.microsoft.com/office/powerpoint/2010/main" val="1736359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CD0D1-D159-107F-3ECD-FAF76124AA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B0FED47-DDCA-FF29-5EF8-22EC331BAD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19EBCD5-719F-4018-DA39-066A2CD31465}"/>
              </a:ext>
            </a:extLst>
          </p:cNvPr>
          <p:cNvSpPr>
            <a:spLocks noGrp="1"/>
          </p:cNvSpPr>
          <p:nvPr>
            <p:ph type="dt" sz="half" idx="10"/>
          </p:nvPr>
        </p:nvSpPr>
        <p:spPr/>
        <p:txBody>
          <a:bodyPr/>
          <a:lstStyle/>
          <a:p>
            <a:fld id="{F7E5DF35-6170-4301-964A-5207DDC81BDA}" type="datetimeFigureOut">
              <a:rPr lang="en-GB" smtClean="0"/>
              <a:t>19/02/2025</a:t>
            </a:fld>
            <a:endParaRPr lang="en-GB"/>
          </a:p>
        </p:txBody>
      </p:sp>
      <p:sp>
        <p:nvSpPr>
          <p:cNvPr id="5" name="Footer Placeholder 4">
            <a:extLst>
              <a:ext uri="{FF2B5EF4-FFF2-40B4-BE49-F238E27FC236}">
                <a16:creationId xmlns:a16="http://schemas.microsoft.com/office/drawing/2014/main" id="{137ADBAE-1043-C38B-8D5C-72F000A3C3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01797E-657B-2910-C4A0-6CBE1E57317F}"/>
              </a:ext>
            </a:extLst>
          </p:cNvPr>
          <p:cNvSpPr>
            <a:spLocks noGrp="1"/>
          </p:cNvSpPr>
          <p:nvPr>
            <p:ph type="sldNum" sz="quarter" idx="12"/>
          </p:nvPr>
        </p:nvSpPr>
        <p:spPr/>
        <p:txBody>
          <a:bodyPr/>
          <a:lstStyle/>
          <a:p>
            <a:fld id="{82A13521-E04A-497D-871D-EBE116DCEED0}" type="slidenum">
              <a:rPr lang="en-GB" smtClean="0"/>
              <a:t>‹#›</a:t>
            </a:fld>
            <a:endParaRPr lang="en-GB"/>
          </a:p>
        </p:txBody>
      </p:sp>
    </p:spTree>
    <p:extLst>
      <p:ext uri="{BB962C8B-B14F-4D97-AF65-F5344CB8AC3E}">
        <p14:creationId xmlns:p14="http://schemas.microsoft.com/office/powerpoint/2010/main" val="27632817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D64A9-72CA-CB5A-98BB-1EAA58B005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5DCF4B-AD79-C90F-F0BE-26A90BEA31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188B9E-8C71-88B5-9FC6-199662ACFF71}"/>
              </a:ext>
            </a:extLst>
          </p:cNvPr>
          <p:cNvSpPr>
            <a:spLocks noGrp="1"/>
          </p:cNvSpPr>
          <p:nvPr>
            <p:ph type="dt" sz="half" idx="10"/>
          </p:nvPr>
        </p:nvSpPr>
        <p:spPr/>
        <p:txBody>
          <a:bodyPr/>
          <a:lstStyle/>
          <a:p>
            <a:fld id="{F7E5DF35-6170-4301-964A-5207DDC81BDA}" type="datetimeFigureOut">
              <a:rPr lang="en-GB" smtClean="0"/>
              <a:t>19/02/2025</a:t>
            </a:fld>
            <a:endParaRPr lang="en-GB"/>
          </a:p>
        </p:txBody>
      </p:sp>
      <p:sp>
        <p:nvSpPr>
          <p:cNvPr id="5" name="Footer Placeholder 4">
            <a:extLst>
              <a:ext uri="{FF2B5EF4-FFF2-40B4-BE49-F238E27FC236}">
                <a16:creationId xmlns:a16="http://schemas.microsoft.com/office/drawing/2014/main" id="{C55B24AA-D362-6BD9-446F-C51BA976C3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632E2E-F8AE-501D-3CF9-D7BF208D97A6}"/>
              </a:ext>
            </a:extLst>
          </p:cNvPr>
          <p:cNvSpPr>
            <a:spLocks noGrp="1"/>
          </p:cNvSpPr>
          <p:nvPr>
            <p:ph type="sldNum" sz="quarter" idx="12"/>
          </p:nvPr>
        </p:nvSpPr>
        <p:spPr/>
        <p:txBody>
          <a:bodyPr/>
          <a:lstStyle/>
          <a:p>
            <a:fld id="{82A13521-E04A-497D-871D-EBE116DCEED0}" type="slidenum">
              <a:rPr lang="en-GB" smtClean="0"/>
              <a:t>‹#›</a:t>
            </a:fld>
            <a:endParaRPr lang="en-GB"/>
          </a:p>
        </p:txBody>
      </p:sp>
    </p:spTree>
    <p:extLst>
      <p:ext uri="{BB962C8B-B14F-4D97-AF65-F5344CB8AC3E}">
        <p14:creationId xmlns:p14="http://schemas.microsoft.com/office/powerpoint/2010/main" val="16092201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045D0-316D-377D-31E1-762A0E47939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31AEFF-EFFF-28CE-BE88-E362261019A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87170C-D4C5-38B6-A07E-DECCF61F6170}"/>
              </a:ext>
            </a:extLst>
          </p:cNvPr>
          <p:cNvSpPr>
            <a:spLocks noGrp="1"/>
          </p:cNvSpPr>
          <p:nvPr>
            <p:ph type="dt" sz="half" idx="10"/>
          </p:nvPr>
        </p:nvSpPr>
        <p:spPr/>
        <p:txBody>
          <a:bodyPr/>
          <a:lstStyle/>
          <a:p>
            <a:fld id="{F7E5DF35-6170-4301-964A-5207DDC81BDA}" type="datetimeFigureOut">
              <a:rPr lang="en-GB" smtClean="0"/>
              <a:t>19/02/2025</a:t>
            </a:fld>
            <a:endParaRPr lang="en-GB"/>
          </a:p>
        </p:txBody>
      </p:sp>
      <p:sp>
        <p:nvSpPr>
          <p:cNvPr id="5" name="Footer Placeholder 4">
            <a:extLst>
              <a:ext uri="{FF2B5EF4-FFF2-40B4-BE49-F238E27FC236}">
                <a16:creationId xmlns:a16="http://schemas.microsoft.com/office/drawing/2014/main" id="{8F9C238E-3CC9-9B45-768C-49A7BE7A4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B8ECBD-A144-A8E7-8511-083CCE28BC54}"/>
              </a:ext>
            </a:extLst>
          </p:cNvPr>
          <p:cNvSpPr>
            <a:spLocks noGrp="1"/>
          </p:cNvSpPr>
          <p:nvPr>
            <p:ph type="sldNum" sz="quarter" idx="12"/>
          </p:nvPr>
        </p:nvSpPr>
        <p:spPr/>
        <p:txBody>
          <a:bodyPr/>
          <a:lstStyle/>
          <a:p>
            <a:fld id="{82A13521-E04A-497D-871D-EBE116DCEED0}" type="slidenum">
              <a:rPr lang="en-GB" smtClean="0"/>
              <a:t>‹#›</a:t>
            </a:fld>
            <a:endParaRPr lang="en-GB"/>
          </a:p>
        </p:txBody>
      </p:sp>
    </p:spTree>
    <p:extLst>
      <p:ext uri="{BB962C8B-B14F-4D97-AF65-F5344CB8AC3E}">
        <p14:creationId xmlns:p14="http://schemas.microsoft.com/office/powerpoint/2010/main" val="11353991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95B53-FF15-09D1-D568-50FA7AC12B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D67B47-BD16-1BDC-C94B-ECDEFE56F4B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994B28B-B4C6-F101-748D-6965EC1B83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1383877-CC6D-8CCC-1148-7F006FEF10C5}"/>
              </a:ext>
            </a:extLst>
          </p:cNvPr>
          <p:cNvSpPr>
            <a:spLocks noGrp="1"/>
          </p:cNvSpPr>
          <p:nvPr>
            <p:ph type="dt" sz="half" idx="10"/>
          </p:nvPr>
        </p:nvSpPr>
        <p:spPr/>
        <p:txBody>
          <a:bodyPr/>
          <a:lstStyle/>
          <a:p>
            <a:fld id="{F7E5DF35-6170-4301-964A-5207DDC81BDA}" type="datetimeFigureOut">
              <a:rPr lang="en-GB" smtClean="0"/>
              <a:t>19/02/2025</a:t>
            </a:fld>
            <a:endParaRPr lang="en-GB"/>
          </a:p>
        </p:txBody>
      </p:sp>
      <p:sp>
        <p:nvSpPr>
          <p:cNvPr id="6" name="Footer Placeholder 5">
            <a:extLst>
              <a:ext uri="{FF2B5EF4-FFF2-40B4-BE49-F238E27FC236}">
                <a16:creationId xmlns:a16="http://schemas.microsoft.com/office/drawing/2014/main" id="{8219EE63-4A1E-674D-0FE3-02FAA2015F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00C537-C5C7-0D50-1C27-328F3A683543}"/>
              </a:ext>
            </a:extLst>
          </p:cNvPr>
          <p:cNvSpPr>
            <a:spLocks noGrp="1"/>
          </p:cNvSpPr>
          <p:nvPr>
            <p:ph type="sldNum" sz="quarter" idx="12"/>
          </p:nvPr>
        </p:nvSpPr>
        <p:spPr/>
        <p:txBody>
          <a:bodyPr/>
          <a:lstStyle/>
          <a:p>
            <a:fld id="{82A13521-E04A-497D-871D-EBE116DCEED0}" type="slidenum">
              <a:rPr lang="en-GB" smtClean="0"/>
              <a:t>‹#›</a:t>
            </a:fld>
            <a:endParaRPr lang="en-GB"/>
          </a:p>
        </p:txBody>
      </p:sp>
    </p:spTree>
    <p:extLst>
      <p:ext uri="{BB962C8B-B14F-4D97-AF65-F5344CB8AC3E}">
        <p14:creationId xmlns:p14="http://schemas.microsoft.com/office/powerpoint/2010/main" val="11656668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0C83E-BEA2-E7DC-873A-6DE96769A38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09B56A5-0AFA-707C-EE8C-940D42FDF2B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B5923EE-994F-499B-9DE0-A97367AF0A1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25C11AD-5C2A-5D2D-6E11-BDB537D258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F6F36F-73F6-C23B-8C20-174D660C4C7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6DF717-B1C0-4E44-361C-D53B7CB3A606}"/>
              </a:ext>
            </a:extLst>
          </p:cNvPr>
          <p:cNvSpPr>
            <a:spLocks noGrp="1"/>
          </p:cNvSpPr>
          <p:nvPr>
            <p:ph type="dt" sz="half" idx="10"/>
          </p:nvPr>
        </p:nvSpPr>
        <p:spPr/>
        <p:txBody>
          <a:bodyPr/>
          <a:lstStyle/>
          <a:p>
            <a:fld id="{F7E5DF35-6170-4301-964A-5207DDC81BDA}" type="datetimeFigureOut">
              <a:rPr lang="en-GB" smtClean="0"/>
              <a:t>19/02/2025</a:t>
            </a:fld>
            <a:endParaRPr lang="en-GB"/>
          </a:p>
        </p:txBody>
      </p:sp>
      <p:sp>
        <p:nvSpPr>
          <p:cNvPr id="8" name="Footer Placeholder 7">
            <a:extLst>
              <a:ext uri="{FF2B5EF4-FFF2-40B4-BE49-F238E27FC236}">
                <a16:creationId xmlns:a16="http://schemas.microsoft.com/office/drawing/2014/main" id="{83672D87-6147-914F-183B-E569A9F32E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8B4A41C-4C75-8A70-D513-A9882782A8FF}"/>
              </a:ext>
            </a:extLst>
          </p:cNvPr>
          <p:cNvSpPr>
            <a:spLocks noGrp="1"/>
          </p:cNvSpPr>
          <p:nvPr>
            <p:ph type="sldNum" sz="quarter" idx="12"/>
          </p:nvPr>
        </p:nvSpPr>
        <p:spPr/>
        <p:txBody>
          <a:bodyPr/>
          <a:lstStyle/>
          <a:p>
            <a:fld id="{82A13521-E04A-497D-871D-EBE116DCEED0}" type="slidenum">
              <a:rPr lang="en-GB" smtClean="0"/>
              <a:t>‹#›</a:t>
            </a:fld>
            <a:endParaRPr lang="en-GB"/>
          </a:p>
        </p:txBody>
      </p:sp>
    </p:spTree>
    <p:extLst>
      <p:ext uri="{BB962C8B-B14F-4D97-AF65-F5344CB8AC3E}">
        <p14:creationId xmlns:p14="http://schemas.microsoft.com/office/powerpoint/2010/main" val="1496621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EFFC9-1A04-DF78-2DCA-63B60EB2E6B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687DD21-C349-142C-5976-827D9A41B3CF}"/>
              </a:ext>
            </a:extLst>
          </p:cNvPr>
          <p:cNvSpPr>
            <a:spLocks noGrp="1"/>
          </p:cNvSpPr>
          <p:nvPr>
            <p:ph type="dt" sz="half" idx="10"/>
          </p:nvPr>
        </p:nvSpPr>
        <p:spPr/>
        <p:txBody>
          <a:bodyPr/>
          <a:lstStyle/>
          <a:p>
            <a:fld id="{F7E5DF35-6170-4301-964A-5207DDC81BDA}" type="datetimeFigureOut">
              <a:rPr lang="en-GB" smtClean="0"/>
              <a:t>19/02/2025</a:t>
            </a:fld>
            <a:endParaRPr lang="en-GB"/>
          </a:p>
        </p:txBody>
      </p:sp>
      <p:sp>
        <p:nvSpPr>
          <p:cNvPr id="4" name="Footer Placeholder 3">
            <a:extLst>
              <a:ext uri="{FF2B5EF4-FFF2-40B4-BE49-F238E27FC236}">
                <a16:creationId xmlns:a16="http://schemas.microsoft.com/office/drawing/2014/main" id="{2C8740F3-F844-EF0C-C716-D6CC799C226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57F201E-185A-8DCC-F58D-84014F02E4C7}"/>
              </a:ext>
            </a:extLst>
          </p:cNvPr>
          <p:cNvSpPr>
            <a:spLocks noGrp="1"/>
          </p:cNvSpPr>
          <p:nvPr>
            <p:ph type="sldNum" sz="quarter" idx="12"/>
          </p:nvPr>
        </p:nvSpPr>
        <p:spPr/>
        <p:txBody>
          <a:bodyPr/>
          <a:lstStyle/>
          <a:p>
            <a:fld id="{82A13521-E04A-497D-871D-EBE116DCEED0}" type="slidenum">
              <a:rPr lang="en-GB" smtClean="0"/>
              <a:t>‹#›</a:t>
            </a:fld>
            <a:endParaRPr lang="en-GB"/>
          </a:p>
        </p:txBody>
      </p:sp>
    </p:spTree>
    <p:extLst>
      <p:ext uri="{BB962C8B-B14F-4D97-AF65-F5344CB8AC3E}">
        <p14:creationId xmlns:p14="http://schemas.microsoft.com/office/powerpoint/2010/main" val="401898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F2AFA6-3601-CCA5-3EAF-12455655E201}"/>
              </a:ext>
            </a:extLst>
          </p:cNvPr>
          <p:cNvSpPr>
            <a:spLocks noGrp="1"/>
          </p:cNvSpPr>
          <p:nvPr>
            <p:ph type="dt" sz="half" idx="10"/>
          </p:nvPr>
        </p:nvSpPr>
        <p:spPr/>
        <p:txBody>
          <a:bodyPr/>
          <a:lstStyle/>
          <a:p>
            <a:fld id="{F7E5DF35-6170-4301-964A-5207DDC81BDA}" type="datetimeFigureOut">
              <a:rPr lang="en-GB" smtClean="0"/>
              <a:t>19/02/2025</a:t>
            </a:fld>
            <a:endParaRPr lang="en-GB"/>
          </a:p>
        </p:txBody>
      </p:sp>
      <p:sp>
        <p:nvSpPr>
          <p:cNvPr id="3" name="Footer Placeholder 2">
            <a:extLst>
              <a:ext uri="{FF2B5EF4-FFF2-40B4-BE49-F238E27FC236}">
                <a16:creationId xmlns:a16="http://schemas.microsoft.com/office/drawing/2014/main" id="{E61F3E7E-828E-A959-217B-D70B645E276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DBBE419-20A6-8598-606B-9886DFE73625}"/>
              </a:ext>
            </a:extLst>
          </p:cNvPr>
          <p:cNvSpPr>
            <a:spLocks noGrp="1"/>
          </p:cNvSpPr>
          <p:nvPr>
            <p:ph type="sldNum" sz="quarter" idx="12"/>
          </p:nvPr>
        </p:nvSpPr>
        <p:spPr/>
        <p:txBody>
          <a:bodyPr/>
          <a:lstStyle/>
          <a:p>
            <a:fld id="{82A13521-E04A-497D-871D-EBE116DCEED0}" type="slidenum">
              <a:rPr lang="en-GB" smtClean="0"/>
              <a:t>‹#›</a:t>
            </a:fld>
            <a:endParaRPr lang="en-GB"/>
          </a:p>
        </p:txBody>
      </p:sp>
    </p:spTree>
    <p:extLst>
      <p:ext uri="{BB962C8B-B14F-4D97-AF65-F5344CB8AC3E}">
        <p14:creationId xmlns:p14="http://schemas.microsoft.com/office/powerpoint/2010/main" val="37795197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81826-5CC6-CC07-9437-3EBF3782C7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31A38EF-1506-8144-4874-4ABCBC867E3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AB09A9F-659C-E0E5-60A0-FC2DB4A88E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F077C3-3EB8-744C-E1CF-CCDA4B266301}"/>
              </a:ext>
            </a:extLst>
          </p:cNvPr>
          <p:cNvSpPr>
            <a:spLocks noGrp="1"/>
          </p:cNvSpPr>
          <p:nvPr>
            <p:ph type="dt" sz="half" idx="10"/>
          </p:nvPr>
        </p:nvSpPr>
        <p:spPr/>
        <p:txBody>
          <a:bodyPr/>
          <a:lstStyle/>
          <a:p>
            <a:fld id="{F7E5DF35-6170-4301-964A-5207DDC81BDA}" type="datetimeFigureOut">
              <a:rPr lang="en-GB" smtClean="0"/>
              <a:t>19/02/2025</a:t>
            </a:fld>
            <a:endParaRPr lang="en-GB"/>
          </a:p>
        </p:txBody>
      </p:sp>
      <p:sp>
        <p:nvSpPr>
          <p:cNvPr id="6" name="Footer Placeholder 5">
            <a:extLst>
              <a:ext uri="{FF2B5EF4-FFF2-40B4-BE49-F238E27FC236}">
                <a16:creationId xmlns:a16="http://schemas.microsoft.com/office/drawing/2014/main" id="{E637192B-EC35-387D-82CE-E417700507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333C77-4185-0772-5AFE-11A513DC227C}"/>
              </a:ext>
            </a:extLst>
          </p:cNvPr>
          <p:cNvSpPr>
            <a:spLocks noGrp="1"/>
          </p:cNvSpPr>
          <p:nvPr>
            <p:ph type="sldNum" sz="quarter" idx="12"/>
          </p:nvPr>
        </p:nvSpPr>
        <p:spPr/>
        <p:txBody>
          <a:bodyPr/>
          <a:lstStyle/>
          <a:p>
            <a:fld id="{82A13521-E04A-497D-871D-EBE116DCEED0}" type="slidenum">
              <a:rPr lang="en-GB" smtClean="0"/>
              <a:t>‹#›</a:t>
            </a:fld>
            <a:endParaRPr lang="en-GB"/>
          </a:p>
        </p:txBody>
      </p:sp>
    </p:spTree>
    <p:extLst>
      <p:ext uri="{BB962C8B-B14F-4D97-AF65-F5344CB8AC3E}">
        <p14:creationId xmlns:p14="http://schemas.microsoft.com/office/powerpoint/2010/main" val="3598288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B7358-A248-4B7A-BD58-58EB20D211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07AF299-2622-0B3B-E920-E70C1D4E10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1B387B4-CC4C-0271-4A94-8C6E4A2927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63A41E-9437-8368-A0D2-B61DDD587F6E}"/>
              </a:ext>
            </a:extLst>
          </p:cNvPr>
          <p:cNvSpPr>
            <a:spLocks noGrp="1"/>
          </p:cNvSpPr>
          <p:nvPr>
            <p:ph type="dt" sz="half" idx="10"/>
          </p:nvPr>
        </p:nvSpPr>
        <p:spPr/>
        <p:txBody>
          <a:bodyPr/>
          <a:lstStyle/>
          <a:p>
            <a:fld id="{F7E5DF35-6170-4301-964A-5207DDC81BDA}" type="datetimeFigureOut">
              <a:rPr lang="en-GB" smtClean="0"/>
              <a:t>19/02/2025</a:t>
            </a:fld>
            <a:endParaRPr lang="en-GB"/>
          </a:p>
        </p:txBody>
      </p:sp>
      <p:sp>
        <p:nvSpPr>
          <p:cNvPr id="6" name="Footer Placeholder 5">
            <a:extLst>
              <a:ext uri="{FF2B5EF4-FFF2-40B4-BE49-F238E27FC236}">
                <a16:creationId xmlns:a16="http://schemas.microsoft.com/office/drawing/2014/main" id="{49B7BC33-3DD9-A46F-EF6F-02DEB0F51E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9C9EEA-7CC8-E683-D030-A7989584FF55}"/>
              </a:ext>
            </a:extLst>
          </p:cNvPr>
          <p:cNvSpPr>
            <a:spLocks noGrp="1"/>
          </p:cNvSpPr>
          <p:nvPr>
            <p:ph type="sldNum" sz="quarter" idx="12"/>
          </p:nvPr>
        </p:nvSpPr>
        <p:spPr/>
        <p:txBody>
          <a:bodyPr/>
          <a:lstStyle/>
          <a:p>
            <a:fld id="{82A13521-E04A-497D-871D-EBE116DCEED0}" type="slidenum">
              <a:rPr lang="en-GB" smtClean="0"/>
              <a:t>‹#›</a:t>
            </a:fld>
            <a:endParaRPr lang="en-GB"/>
          </a:p>
        </p:txBody>
      </p:sp>
    </p:spTree>
    <p:extLst>
      <p:ext uri="{BB962C8B-B14F-4D97-AF65-F5344CB8AC3E}">
        <p14:creationId xmlns:p14="http://schemas.microsoft.com/office/powerpoint/2010/main" val="21911725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90FA8-011E-0BA4-2D9A-82C31C85DA9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1F4117-43C0-E58A-2B90-8C85135E6E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DFF53E-DB1F-F582-B44B-92C1EB696744}"/>
              </a:ext>
            </a:extLst>
          </p:cNvPr>
          <p:cNvSpPr>
            <a:spLocks noGrp="1"/>
          </p:cNvSpPr>
          <p:nvPr>
            <p:ph type="dt" sz="half" idx="10"/>
          </p:nvPr>
        </p:nvSpPr>
        <p:spPr/>
        <p:txBody>
          <a:bodyPr/>
          <a:lstStyle/>
          <a:p>
            <a:fld id="{F7E5DF35-6170-4301-964A-5207DDC81BDA}" type="datetimeFigureOut">
              <a:rPr lang="en-GB" smtClean="0"/>
              <a:t>19/02/2025</a:t>
            </a:fld>
            <a:endParaRPr lang="en-GB"/>
          </a:p>
        </p:txBody>
      </p:sp>
      <p:sp>
        <p:nvSpPr>
          <p:cNvPr id="5" name="Footer Placeholder 4">
            <a:extLst>
              <a:ext uri="{FF2B5EF4-FFF2-40B4-BE49-F238E27FC236}">
                <a16:creationId xmlns:a16="http://schemas.microsoft.com/office/drawing/2014/main" id="{6703AF45-DAB8-C314-0E85-9EAD249B0D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F38E60-616D-68FD-9CE7-08F536AB5E5F}"/>
              </a:ext>
            </a:extLst>
          </p:cNvPr>
          <p:cNvSpPr>
            <a:spLocks noGrp="1"/>
          </p:cNvSpPr>
          <p:nvPr>
            <p:ph type="sldNum" sz="quarter" idx="12"/>
          </p:nvPr>
        </p:nvSpPr>
        <p:spPr/>
        <p:txBody>
          <a:bodyPr/>
          <a:lstStyle/>
          <a:p>
            <a:fld id="{82A13521-E04A-497D-871D-EBE116DCEED0}" type="slidenum">
              <a:rPr lang="en-GB" smtClean="0"/>
              <a:t>‹#›</a:t>
            </a:fld>
            <a:endParaRPr lang="en-GB"/>
          </a:p>
        </p:txBody>
      </p:sp>
    </p:spTree>
    <p:extLst>
      <p:ext uri="{BB962C8B-B14F-4D97-AF65-F5344CB8AC3E}">
        <p14:creationId xmlns:p14="http://schemas.microsoft.com/office/powerpoint/2010/main" val="2841292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47A086-B162-6625-7550-32AA49ECE5E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20B095-ED41-219F-CBD9-C1D0735159D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07F3A2-FCBB-E5ED-3415-636BC18BA3BF}"/>
              </a:ext>
            </a:extLst>
          </p:cNvPr>
          <p:cNvSpPr>
            <a:spLocks noGrp="1"/>
          </p:cNvSpPr>
          <p:nvPr>
            <p:ph type="dt" sz="half" idx="10"/>
          </p:nvPr>
        </p:nvSpPr>
        <p:spPr/>
        <p:txBody>
          <a:bodyPr/>
          <a:lstStyle/>
          <a:p>
            <a:fld id="{F7E5DF35-6170-4301-964A-5207DDC81BDA}" type="datetimeFigureOut">
              <a:rPr lang="en-GB" smtClean="0"/>
              <a:t>19/02/2025</a:t>
            </a:fld>
            <a:endParaRPr lang="en-GB"/>
          </a:p>
        </p:txBody>
      </p:sp>
      <p:sp>
        <p:nvSpPr>
          <p:cNvPr id="5" name="Footer Placeholder 4">
            <a:extLst>
              <a:ext uri="{FF2B5EF4-FFF2-40B4-BE49-F238E27FC236}">
                <a16:creationId xmlns:a16="http://schemas.microsoft.com/office/drawing/2014/main" id="{4ED68919-D397-D32C-E627-5F73567641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BF17E4-319C-BF54-3141-7A019550487B}"/>
              </a:ext>
            </a:extLst>
          </p:cNvPr>
          <p:cNvSpPr>
            <a:spLocks noGrp="1"/>
          </p:cNvSpPr>
          <p:nvPr>
            <p:ph type="sldNum" sz="quarter" idx="12"/>
          </p:nvPr>
        </p:nvSpPr>
        <p:spPr/>
        <p:txBody>
          <a:bodyPr/>
          <a:lstStyle/>
          <a:p>
            <a:fld id="{82A13521-E04A-497D-871D-EBE116DCEED0}" type="slidenum">
              <a:rPr lang="en-GB" smtClean="0"/>
              <a:t>‹#›</a:t>
            </a:fld>
            <a:endParaRPr lang="en-GB"/>
          </a:p>
        </p:txBody>
      </p:sp>
    </p:spTree>
    <p:extLst>
      <p:ext uri="{BB962C8B-B14F-4D97-AF65-F5344CB8AC3E}">
        <p14:creationId xmlns:p14="http://schemas.microsoft.com/office/powerpoint/2010/main" val="33696293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E1C4AB-D4AD-01CC-FF30-5D6E36B0B4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E60348-68AA-2101-DAC0-40D2B21C47E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C06D8F-F98E-8900-FB4C-7BE557F536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7E5DF35-6170-4301-964A-5207DDC81BDA}" type="datetimeFigureOut">
              <a:rPr lang="en-GB" smtClean="0"/>
              <a:t>19/02/2025</a:t>
            </a:fld>
            <a:endParaRPr lang="en-GB"/>
          </a:p>
        </p:txBody>
      </p:sp>
      <p:sp>
        <p:nvSpPr>
          <p:cNvPr id="5" name="Footer Placeholder 4">
            <a:extLst>
              <a:ext uri="{FF2B5EF4-FFF2-40B4-BE49-F238E27FC236}">
                <a16:creationId xmlns:a16="http://schemas.microsoft.com/office/drawing/2014/main" id="{09B84044-4BC0-90E3-7C67-443F96BD37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726849C-62CE-43B9-606D-B99DA1363A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2A13521-E04A-497D-871D-EBE116DCEED0}" type="slidenum">
              <a:rPr lang="en-GB" smtClean="0"/>
              <a:t>‹#›</a:t>
            </a:fld>
            <a:endParaRPr lang="en-GB"/>
          </a:p>
        </p:txBody>
      </p:sp>
    </p:spTree>
    <p:extLst>
      <p:ext uri="{BB962C8B-B14F-4D97-AF65-F5344CB8AC3E}">
        <p14:creationId xmlns:p14="http://schemas.microsoft.com/office/powerpoint/2010/main" val="40008915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pn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7.pn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9.png"/><Relationship Id="rId7" Type="http://schemas.openxmlformats.org/officeDocument/2006/relationships/diagramColors" Target="../diagrams/colors5.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10.png"/></Relationships>
</file>

<file path=ppt/slides/_rels/slide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1.jpeg"/><Relationship Id="rId7" Type="http://schemas.openxmlformats.org/officeDocument/2006/relationships/diagramColors" Target="../diagrams/colors6.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8.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3.jpeg"/><Relationship Id="rId7" Type="http://schemas.openxmlformats.org/officeDocument/2006/relationships/diagramColors" Target="../diagrams/colors7.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9.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4.jpeg"/><Relationship Id="rId7" Type="http://schemas.openxmlformats.org/officeDocument/2006/relationships/diagramColors" Target="../diagrams/colors8.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0.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8.jpeg"/><Relationship Id="rId7" Type="http://schemas.openxmlformats.org/officeDocument/2006/relationships/diagramColors" Target="../diagrams/colors9.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1.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grass, tree, outdoor, spring&#10;&#10;Description automatically generated">
            <a:extLst>
              <a:ext uri="{FF2B5EF4-FFF2-40B4-BE49-F238E27FC236}">
                <a16:creationId xmlns:a16="http://schemas.microsoft.com/office/drawing/2014/main" id="{E1FF3CF0-9656-4B71-8DEC-FAE1548A8F5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r="-2"/>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6" name="Picture 5" descr="A body of water with a mountain in the background&#10;&#10;Description automatically generated with medium confidence">
            <a:extLst>
              <a:ext uri="{FF2B5EF4-FFF2-40B4-BE49-F238E27FC236}">
                <a16:creationId xmlns:a16="http://schemas.microsoft.com/office/drawing/2014/main" id="{ACC4AF54-200F-46B9-803C-BE9976E745A6}"/>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r="-21"/>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p:nvSpPr>
          <p:cNvPr id="2" name="TextBox 1">
            <a:extLst>
              <a:ext uri="{FF2B5EF4-FFF2-40B4-BE49-F238E27FC236}">
                <a16:creationId xmlns:a16="http://schemas.microsoft.com/office/drawing/2014/main" id="{E3A1FE23-109C-472C-ADD3-24AD4695AC98}"/>
              </a:ext>
            </a:extLst>
          </p:cNvPr>
          <p:cNvSpPr txBox="1"/>
          <p:nvPr/>
        </p:nvSpPr>
        <p:spPr>
          <a:xfrm>
            <a:off x="-148102" y="827988"/>
            <a:ext cx="6087332" cy="3664351"/>
          </a:xfrm>
          <a:prstGeom prst="rect">
            <a:avLst/>
          </a:prstGeom>
        </p:spPr>
        <p:txBody>
          <a:bodyPr vert="horz" lIns="91440" tIns="45720" rIns="91440" bIns="45720" rtlCol="0">
            <a:noAutofit/>
          </a:bodyPr>
          <a:lstStyle/>
          <a:p>
            <a:pPr algn="ctr">
              <a:lnSpc>
                <a:spcPct val="90000"/>
              </a:lnSpc>
              <a:spcAft>
                <a:spcPts val="600"/>
              </a:spcAft>
            </a:pPr>
            <a:r>
              <a:rPr lang="en-US" sz="2800" dirty="0">
                <a:solidFill>
                  <a:srgbClr val="0070C0"/>
                </a:solidFill>
                <a:latin typeface="Algerian" panose="04020705040A02060702" pitchFamily="82" charset="0"/>
              </a:rPr>
              <a:t>The 2024 European Wildfires and Their Lasting Impact on the Global Hospitality Industry: A Case Study of TUI Group in London</a:t>
            </a:r>
          </a:p>
        </p:txBody>
      </p:sp>
      <p:sp>
        <p:nvSpPr>
          <p:cNvPr id="18" name="Subtitle 2">
            <a:extLst>
              <a:ext uri="{FF2B5EF4-FFF2-40B4-BE49-F238E27FC236}">
                <a16:creationId xmlns:a16="http://schemas.microsoft.com/office/drawing/2014/main" id="{A3E932EB-5DF1-41FA-96E2-750A9A859F30}"/>
              </a:ext>
            </a:extLst>
          </p:cNvPr>
          <p:cNvSpPr txBox="1">
            <a:spLocks/>
          </p:cNvSpPr>
          <p:nvPr/>
        </p:nvSpPr>
        <p:spPr>
          <a:xfrm>
            <a:off x="218913" y="5299072"/>
            <a:ext cx="4493094" cy="654583"/>
          </a:xfrm>
          <a:prstGeom prst="rect">
            <a:avLst/>
          </a:prstGeom>
        </p:spPr>
        <p:txBody>
          <a:bodyPr vert="horz" lIns="68580" tIns="34290" rIns="68580" bIns="34290" rtlCol="0" anchor="ctr">
            <a:noAutofit/>
          </a:bodyPr>
          <a:lstStyle>
            <a:lvl1pPr marL="0" indent="0" algn="ctr" defTabSz="342900" rtl="0" eaLnBrk="1" latinLnBrk="0" hangingPunct="1">
              <a:spcBef>
                <a:spcPct val="20000"/>
              </a:spcBef>
              <a:spcAft>
                <a:spcPts val="450"/>
              </a:spcAft>
              <a:buClr>
                <a:schemeClr val="accent1"/>
              </a:buClr>
              <a:buSzPct val="115000"/>
              <a:buFont typeface="Arial"/>
              <a:buNone/>
              <a:defRPr sz="1575" kern="1200" cap="none">
                <a:solidFill>
                  <a:schemeClr val="tx1"/>
                </a:solidFill>
                <a:effectLst/>
                <a:latin typeface="+mn-lt"/>
                <a:ea typeface="+mn-ea"/>
                <a:cs typeface="+mn-cs"/>
              </a:defRPr>
            </a:lvl1pPr>
            <a:lvl2pPr marL="342900" indent="0" algn="ctr" defTabSz="342900" rtl="0" eaLnBrk="1" latinLnBrk="0" hangingPunct="1">
              <a:spcBef>
                <a:spcPct val="20000"/>
              </a:spcBef>
              <a:spcAft>
                <a:spcPts val="450"/>
              </a:spcAft>
              <a:buClr>
                <a:schemeClr val="accent1"/>
              </a:buClr>
              <a:buSzPct val="115000"/>
              <a:buFont typeface="Arial"/>
              <a:buNone/>
              <a:defRPr sz="1500" kern="1200" cap="none">
                <a:solidFill>
                  <a:schemeClr val="tx1">
                    <a:tint val="75000"/>
                  </a:schemeClr>
                </a:solidFill>
                <a:effectLst/>
                <a:latin typeface="+mn-lt"/>
                <a:ea typeface="+mn-ea"/>
                <a:cs typeface="+mn-cs"/>
              </a:defRPr>
            </a:lvl2pPr>
            <a:lvl3pPr marL="685800" indent="0" algn="ctr" defTabSz="342900" rtl="0" eaLnBrk="1" latinLnBrk="0" hangingPunct="1">
              <a:spcBef>
                <a:spcPct val="20000"/>
              </a:spcBef>
              <a:spcAft>
                <a:spcPts val="450"/>
              </a:spcAft>
              <a:buClr>
                <a:schemeClr val="accent1"/>
              </a:buClr>
              <a:buSzPct val="115000"/>
              <a:buFont typeface="Arial"/>
              <a:buNone/>
              <a:defRPr sz="1350" kern="1200" cap="none">
                <a:solidFill>
                  <a:schemeClr val="tx1">
                    <a:tint val="75000"/>
                  </a:schemeClr>
                </a:solidFill>
                <a:effectLst/>
                <a:latin typeface="+mn-lt"/>
                <a:ea typeface="+mn-ea"/>
                <a:cs typeface="+mn-cs"/>
              </a:defRPr>
            </a:lvl3pPr>
            <a:lvl4pPr marL="1028700" indent="0" algn="ctr" defTabSz="342900" rtl="0" eaLnBrk="1" latinLnBrk="0" hangingPunct="1">
              <a:spcBef>
                <a:spcPct val="20000"/>
              </a:spcBef>
              <a:spcAft>
                <a:spcPts val="450"/>
              </a:spcAft>
              <a:buClr>
                <a:schemeClr val="accent1"/>
              </a:buClr>
              <a:buSzPct val="115000"/>
              <a:buFont typeface="Arial"/>
              <a:buNone/>
              <a:defRPr sz="1200" kern="1200" cap="none">
                <a:solidFill>
                  <a:schemeClr val="tx1">
                    <a:tint val="75000"/>
                  </a:schemeClr>
                </a:solidFill>
                <a:effectLst/>
                <a:latin typeface="+mn-lt"/>
                <a:ea typeface="+mn-ea"/>
                <a:cs typeface="+mn-cs"/>
              </a:defRPr>
            </a:lvl4pPr>
            <a:lvl5pPr marL="1371600" indent="0" algn="ctr" defTabSz="342900" rtl="0" eaLnBrk="1" latinLnBrk="0" hangingPunct="1">
              <a:spcBef>
                <a:spcPct val="20000"/>
              </a:spcBef>
              <a:spcAft>
                <a:spcPts val="450"/>
              </a:spcAft>
              <a:buClr>
                <a:schemeClr val="accent1"/>
              </a:buClr>
              <a:buSzPct val="115000"/>
              <a:buFont typeface="Arial"/>
              <a:buNone/>
              <a:defRPr sz="1050" kern="1200" cap="none">
                <a:solidFill>
                  <a:schemeClr val="tx1">
                    <a:tint val="75000"/>
                  </a:schemeClr>
                </a:solidFill>
                <a:effectLst/>
                <a:latin typeface="+mn-lt"/>
                <a:ea typeface="+mn-ea"/>
                <a:cs typeface="+mn-cs"/>
              </a:defRPr>
            </a:lvl5pPr>
            <a:lvl6pPr marL="1714500" indent="0" algn="ctr" defTabSz="342900" rtl="0" eaLnBrk="1" latinLnBrk="0" hangingPunct="1">
              <a:spcBef>
                <a:spcPct val="20000"/>
              </a:spcBef>
              <a:spcAft>
                <a:spcPts val="450"/>
              </a:spcAft>
              <a:buClr>
                <a:schemeClr val="accent1"/>
              </a:buClr>
              <a:buSzPct val="115000"/>
              <a:buFont typeface="Arial"/>
              <a:buNone/>
              <a:defRPr sz="1050" kern="1200" cap="none">
                <a:solidFill>
                  <a:schemeClr val="tx1">
                    <a:tint val="75000"/>
                  </a:schemeClr>
                </a:solidFill>
                <a:effectLst/>
                <a:latin typeface="+mn-lt"/>
                <a:ea typeface="+mn-ea"/>
                <a:cs typeface="+mn-cs"/>
              </a:defRPr>
            </a:lvl6pPr>
            <a:lvl7pPr marL="2057400" indent="0" algn="ctr" defTabSz="342900" rtl="0" eaLnBrk="1" latinLnBrk="0" hangingPunct="1">
              <a:spcBef>
                <a:spcPct val="20000"/>
              </a:spcBef>
              <a:spcAft>
                <a:spcPts val="450"/>
              </a:spcAft>
              <a:buClr>
                <a:schemeClr val="accent1"/>
              </a:buClr>
              <a:buSzPct val="115000"/>
              <a:buFont typeface="Arial"/>
              <a:buNone/>
              <a:defRPr sz="1050" kern="1200" cap="none">
                <a:solidFill>
                  <a:schemeClr val="tx1">
                    <a:tint val="75000"/>
                  </a:schemeClr>
                </a:solidFill>
                <a:effectLst/>
                <a:latin typeface="+mn-lt"/>
                <a:ea typeface="+mn-ea"/>
                <a:cs typeface="+mn-cs"/>
              </a:defRPr>
            </a:lvl7pPr>
            <a:lvl8pPr marL="2400300" indent="0" algn="ctr" defTabSz="342900" rtl="0" eaLnBrk="1" latinLnBrk="0" hangingPunct="1">
              <a:spcBef>
                <a:spcPct val="20000"/>
              </a:spcBef>
              <a:spcAft>
                <a:spcPts val="450"/>
              </a:spcAft>
              <a:buClr>
                <a:schemeClr val="accent1"/>
              </a:buClr>
              <a:buSzPct val="115000"/>
              <a:buFont typeface="Arial"/>
              <a:buNone/>
              <a:defRPr sz="1050" kern="1200" cap="none">
                <a:solidFill>
                  <a:schemeClr val="tx1">
                    <a:tint val="75000"/>
                  </a:schemeClr>
                </a:solidFill>
                <a:effectLst/>
                <a:latin typeface="+mn-lt"/>
                <a:ea typeface="+mn-ea"/>
                <a:cs typeface="+mn-cs"/>
              </a:defRPr>
            </a:lvl8pPr>
            <a:lvl9pPr marL="2743200" indent="0" algn="ctr" defTabSz="342900" rtl="0" eaLnBrk="1" latinLnBrk="0" hangingPunct="1">
              <a:spcBef>
                <a:spcPct val="20000"/>
              </a:spcBef>
              <a:spcAft>
                <a:spcPts val="450"/>
              </a:spcAft>
              <a:buClr>
                <a:schemeClr val="accent1"/>
              </a:buClr>
              <a:buSzPct val="115000"/>
              <a:buFont typeface="Arial"/>
              <a:buNone/>
              <a:defRPr sz="1050" kern="1200" cap="none">
                <a:solidFill>
                  <a:schemeClr val="tx1">
                    <a:tint val="75000"/>
                  </a:schemeClr>
                </a:solidFill>
                <a:effectLst/>
                <a:latin typeface="+mn-lt"/>
                <a:ea typeface="+mn-ea"/>
                <a:cs typeface="+mn-cs"/>
              </a:defRPr>
            </a:lvl9pPr>
          </a:lstStyle>
          <a:p>
            <a:pPr algn="l">
              <a:spcBef>
                <a:spcPts val="0"/>
              </a:spcBef>
              <a:spcAft>
                <a:spcPts val="0"/>
              </a:spcAft>
            </a:pPr>
            <a:r>
              <a:rPr lang="en-US" sz="1800" b="1" dirty="0">
                <a:solidFill>
                  <a:srgbClr val="002060"/>
                </a:solidFill>
                <a:cs typeface="Browallia New"/>
              </a:rPr>
              <a:t>Module: Contemporary Themes in the Hotel and Hospitality Sector.</a:t>
            </a:r>
          </a:p>
          <a:p>
            <a:pPr algn="l">
              <a:spcBef>
                <a:spcPts val="0"/>
              </a:spcBef>
              <a:spcAft>
                <a:spcPts val="0"/>
              </a:spcAft>
            </a:pPr>
            <a:r>
              <a:rPr lang="en-US" sz="1800" b="1" dirty="0">
                <a:solidFill>
                  <a:srgbClr val="002060"/>
                </a:solidFill>
                <a:cs typeface="Browallia New"/>
              </a:rPr>
              <a:t>Module code: BMIH6001</a:t>
            </a:r>
          </a:p>
          <a:p>
            <a:pPr algn="l">
              <a:spcBef>
                <a:spcPts val="0"/>
              </a:spcBef>
              <a:spcAft>
                <a:spcPts val="0"/>
              </a:spcAft>
            </a:pPr>
            <a:r>
              <a:rPr lang="en-US" sz="1800" b="1" dirty="0">
                <a:solidFill>
                  <a:srgbClr val="002060"/>
                </a:solidFill>
                <a:cs typeface="Browallia New"/>
              </a:rPr>
              <a:t>Student name: Florin Nicolae </a:t>
            </a:r>
            <a:r>
              <a:rPr lang="en-US" sz="1800" b="1" dirty="0" err="1">
                <a:solidFill>
                  <a:srgbClr val="002060"/>
                </a:solidFill>
                <a:cs typeface="Browallia New"/>
              </a:rPr>
              <a:t>Matache</a:t>
            </a:r>
            <a:endParaRPr lang="en-US" sz="1800" b="1" dirty="0">
              <a:solidFill>
                <a:srgbClr val="002060"/>
              </a:solidFill>
              <a:cs typeface="Browallia New"/>
            </a:endParaRPr>
          </a:p>
          <a:p>
            <a:pPr algn="l">
              <a:spcBef>
                <a:spcPts val="0"/>
              </a:spcBef>
              <a:spcAft>
                <a:spcPts val="0"/>
              </a:spcAft>
            </a:pPr>
            <a:r>
              <a:rPr lang="en-US" sz="1800" b="1" dirty="0">
                <a:solidFill>
                  <a:srgbClr val="002060"/>
                </a:solidFill>
                <a:cs typeface="Browallia New"/>
              </a:rPr>
              <a:t>Student ID number:2126293</a:t>
            </a:r>
          </a:p>
          <a:p>
            <a:pPr algn="l">
              <a:spcBef>
                <a:spcPts val="0"/>
              </a:spcBef>
              <a:spcAft>
                <a:spcPts val="0"/>
              </a:spcAft>
            </a:pPr>
            <a:r>
              <a:rPr lang="en-US" sz="1800" b="1" dirty="0">
                <a:solidFill>
                  <a:srgbClr val="002060"/>
                </a:solidFill>
                <a:cs typeface="Browallia New"/>
              </a:rPr>
              <a:t>Tutor: Ben Chong</a:t>
            </a:r>
          </a:p>
          <a:p>
            <a:pPr algn="l">
              <a:spcBef>
                <a:spcPts val="0"/>
              </a:spcBef>
              <a:spcAft>
                <a:spcPts val="0"/>
              </a:spcAft>
            </a:pPr>
            <a:endParaRPr lang="en-US" sz="1800" b="1" i="1" dirty="0">
              <a:solidFill>
                <a:srgbClr val="002060"/>
              </a:solidFill>
              <a:latin typeface="Calibri"/>
              <a:cs typeface="Browallia New"/>
            </a:endParaRPr>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6977" y="3225514"/>
            <a:ext cx="3600450" cy="1266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33333365"/>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03EB33F0-B800-4642-AF8A-4FD440932AF1}"/>
              </a:ext>
            </a:extLst>
          </p:cNvPr>
          <p:cNvSpPr txBox="1"/>
          <p:nvPr/>
        </p:nvSpPr>
        <p:spPr>
          <a:xfrm>
            <a:off x="643278" y="634776"/>
            <a:ext cx="3853016" cy="769441"/>
          </a:xfrm>
          <a:prstGeom prst="rect">
            <a:avLst/>
          </a:prstGeom>
          <a:noFill/>
        </p:spPr>
        <p:txBody>
          <a:bodyPr wrap="square">
            <a:spAutoFit/>
          </a:bodyPr>
          <a:lstStyle/>
          <a:p>
            <a:pPr algn="ctr"/>
            <a:r>
              <a:rPr lang="en-US" sz="4400" b="1" dirty="0">
                <a:solidFill>
                  <a:srgbClr val="002060"/>
                </a:solidFill>
              </a:rPr>
              <a:t>INTRODUCTION</a:t>
            </a:r>
          </a:p>
        </p:txBody>
      </p:sp>
      <p:graphicFrame>
        <p:nvGraphicFramePr>
          <p:cNvPr id="27" name="TextBox 4">
            <a:extLst>
              <a:ext uri="{FF2B5EF4-FFF2-40B4-BE49-F238E27FC236}">
                <a16:creationId xmlns:a16="http://schemas.microsoft.com/office/drawing/2014/main" id="{7EB6C31B-7CA6-4AC5-88E1-AF3499B81304}"/>
              </a:ext>
            </a:extLst>
          </p:cNvPr>
          <p:cNvGraphicFramePr/>
          <p:nvPr/>
        </p:nvGraphicFramePr>
        <p:xfrm>
          <a:off x="643278" y="1404217"/>
          <a:ext cx="6029371" cy="50315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Fire triangle - Wikipedia">
            <a:extLst>
              <a:ext uri="{FF2B5EF4-FFF2-40B4-BE49-F238E27FC236}">
                <a16:creationId xmlns:a16="http://schemas.microsoft.com/office/drawing/2014/main" id="{09D3E24D-E9EE-4EA1-B5AD-E860116B1EBB}"/>
              </a:ext>
            </a:extLst>
          </p:cNvPr>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7796396" y="802163"/>
            <a:ext cx="3183677" cy="2775118"/>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p:cNvPicPr>
            <a:picLocks noChangeAspect="1" noChangeArrowheads="1"/>
          </p:cNvPicPr>
          <p:nvPr/>
        </p:nvPicPr>
        <p:blipFill>
          <a:blip r:embed="rId9" cstate="email">
            <a:extLst>
              <a:ext uri="{28A0092B-C50C-407E-A947-70E740481C1C}">
                <a14:useLocalDpi xmlns:a14="http://schemas.microsoft.com/office/drawing/2010/main"/>
              </a:ext>
            </a:extLst>
          </a:blip>
          <a:srcRect/>
          <a:stretch>
            <a:fillRect/>
          </a:stretch>
        </p:blipFill>
        <p:spPr bwMode="auto">
          <a:xfrm>
            <a:off x="6833287" y="3705563"/>
            <a:ext cx="5109896" cy="3065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61692654"/>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3" name="TextBox 4">
            <a:extLst>
              <a:ext uri="{FF2B5EF4-FFF2-40B4-BE49-F238E27FC236}">
                <a16:creationId xmlns:a16="http://schemas.microsoft.com/office/drawing/2014/main" id="{94C15CDA-0C32-443E-BDB8-B8F310FC4F43}"/>
              </a:ext>
            </a:extLst>
          </p:cNvPr>
          <p:cNvSpPr txBox="1"/>
          <p:nvPr/>
        </p:nvSpPr>
        <p:spPr>
          <a:xfrm>
            <a:off x="725683" y="1312606"/>
            <a:ext cx="4461891" cy="4640384"/>
          </a:xfrm>
          <a:prstGeom prst="rect">
            <a:avLst/>
          </a:prstGeom>
        </p:spPr>
        <p:txBody>
          <a:bodyPr vert="horz" lIns="91440" tIns="45720" rIns="91440" bIns="45720" rtlCol="0">
            <a:normAutofit/>
          </a:bodyPr>
          <a:lstStyle/>
          <a:p>
            <a:pPr marL="342900" indent="-342900">
              <a:lnSpc>
                <a:spcPct val="150000"/>
              </a:lnSpc>
              <a:spcAft>
                <a:spcPts val="600"/>
              </a:spcAft>
              <a:buFont typeface="Arial" pitchFamily="34" charset="0"/>
              <a:buChar char="•"/>
            </a:pPr>
            <a:endParaRPr lang="en-US" sz="2000"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17" name="TextBox 16">
            <a:extLst>
              <a:ext uri="{FF2B5EF4-FFF2-40B4-BE49-F238E27FC236}">
                <a16:creationId xmlns:a16="http://schemas.microsoft.com/office/drawing/2014/main" id="{B3108737-0DA6-4940-802D-AA04ED541C93}"/>
              </a:ext>
            </a:extLst>
          </p:cNvPr>
          <p:cNvSpPr txBox="1"/>
          <p:nvPr/>
        </p:nvSpPr>
        <p:spPr>
          <a:xfrm>
            <a:off x="3207816" y="704322"/>
            <a:ext cx="4302670" cy="584775"/>
          </a:xfrm>
          <a:prstGeom prst="rect">
            <a:avLst/>
          </a:prstGeom>
          <a:noFill/>
        </p:spPr>
        <p:txBody>
          <a:bodyPr wrap="square">
            <a:spAutoFit/>
          </a:bodyPr>
          <a:lstStyle/>
          <a:p>
            <a:pPr algn="ctr"/>
            <a:r>
              <a:rPr lang="en-US" sz="3200" b="1" dirty="0">
                <a:solidFill>
                  <a:srgbClr val="002060"/>
                </a:solidFill>
                <a:latin typeface="Tahoma" panose="020B0604030504040204" pitchFamily="34" charset="0"/>
                <a:ea typeface="Tahoma" panose="020B0604030504040204" pitchFamily="34" charset="0"/>
                <a:cs typeface="Tahoma" panose="020B0604030504040204" pitchFamily="34" charset="0"/>
              </a:rPr>
              <a:t>Literature Review</a:t>
            </a:r>
            <a:endParaRPr lang="en-US" sz="4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635238" y="1469132"/>
            <a:ext cx="5547626" cy="4121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5807676" y="5053914"/>
            <a:ext cx="5251621" cy="407772"/>
          </a:xfrm>
          <a:prstGeom prst="rect">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US" sz="1600" dirty="0"/>
              <a:t>Figure 1 : (Statista, 2025)</a:t>
            </a:r>
            <a:endParaRPr lang="en-US" sz="300" dirty="0"/>
          </a:p>
        </p:txBody>
      </p:sp>
      <p:graphicFrame>
        <p:nvGraphicFramePr>
          <p:cNvPr id="3" name="Diagram 2"/>
          <p:cNvGraphicFramePr/>
          <p:nvPr/>
        </p:nvGraphicFramePr>
        <p:xfrm>
          <a:off x="976870" y="1485483"/>
          <a:ext cx="4461891" cy="39762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74307805"/>
      </p:ext>
    </p:extLst>
  </p:cSld>
  <p:clrMapOvr>
    <a:masterClrMapping/>
  </p:clrMapOvr>
  <p:transition spd="slow">
    <p:cove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3" name="TextBox 4">
            <a:extLst>
              <a:ext uri="{FF2B5EF4-FFF2-40B4-BE49-F238E27FC236}">
                <a16:creationId xmlns:a16="http://schemas.microsoft.com/office/drawing/2014/main" id="{94C15CDA-0C32-443E-BDB8-B8F310FC4F43}"/>
              </a:ext>
            </a:extLst>
          </p:cNvPr>
          <p:cNvSpPr txBox="1"/>
          <p:nvPr/>
        </p:nvSpPr>
        <p:spPr>
          <a:xfrm>
            <a:off x="725683" y="1459073"/>
            <a:ext cx="4808253" cy="4669752"/>
          </a:xfrm>
          <a:prstGeom prst="rect">
            <a:avLst/>
          </a:prstGeom>
        </p:spPr>
        <p:txBody>
          <a:bodyPr vert="horz" lIns="91440" tIns="45720" rIns="91440" bIns="45720" rtlCol="0">
            <a:normAutofit/>
          </a:bodyPr>
          <a:lstStyle/>
          <a:p>
            <a:pPr marL="285750" indent="-285750">
              <a:lnSpc>
                <a:spcPct val="150000"/>
              </a:lnSpc>
              <a:spcAft>
                <a:spcPts val="600"/>
              </a:spcAft>
              <a:buFont typeface="Arial" pitchFamily="34" charset="0"/>
              <a:buChar char="•"/>
            </a:pPr>
            <a:endParaRPr lang="en-US" sz="2000" dirty="0">
              <a:solidFill>
                <a:srgbClr val="00B0F0"/>
              </a:solidFill>
              <a:latin typeface="Tahoma" panose="020B0604030504040204" pitchFamily="34" charset="0"/>
              <a:ea typeface="Tahoma" panose="020B0604030504040204" pitchFamily="34" charset="0"/>
              <a:cs typeface="Tahoma" panose="020B0604030504040204" pitchFamily="34" charset="0"/>
            </a:endParaRPr>
          </a:p>
        </p:txBody>
      </p:sp>
      <p:sp>
        <p:nvSpPr>
          <p:cNvPr id="17" name="TextBox 16">
            <a:extLst>
              <a:ext uri="{FF2B5EF4-FFF2-40B4-BE49-F238E27FC236}">
                <a16:creationId xmlns:a16="http://schemas.microsoft.com/office/drawing/2014/main" id="{B3108737-0DA6-4940-802D-AA04ED541C93}"/>
              </a:ext>
            </a:extLst>
          </p:cNvPr>
          <p:cNvSpPr txBox="1"/>
          <p:nvPr/>
        </p:nvSpPr>
        <p:spPr>
          <a:xfrm>
            <a:off x="3589079" y="801736"/>
            <a:ext cx="4302670" cy="584775"/>
          </a:xfrm>
          <a:prstGeom prst="rect">
            <a:avLst/>
          </a:prstGeom>
          <a:noFill/>
        </p:spPr>
        <p:txBody>
          <a:bodyPr wrap="square">
            <a:spAutoFit/>
          </a:bodyPr>
          <a:lstStyle/>
          <a:p>
            <a:pPr algn="ctr"/>
            <a:r>
              <a:rPr lang="en-US" sz="3200" b="1" dirty="0">
                <a:solidFill>
                  <a:srgbClr val="002060"/>
                </a:solidFill>
                <a:latin typeface="Tahoma" panose="020B0604030504040204" pitchFamily="34" charset="0"/>
                <a:ea typeface="Tahoma" panose="020B0604030504040204" pitchFamily="34" charset="0"/>
                <a:cs typeface="Tahoma" panose="020B0604030504040204" pitchFamily="34" charset="0"/>
              </a:rPr>
              <a:t>Literature Review</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3226" y="1094123"/>
            <a:ext cx="4095564" cy="4863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10243750" y="5721178"/>
            <a:ext cx="1210963" cy="13757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Diagram 2"/>
          <p:cNvGraphicFramePr/>
          <p:nvPr/>
        </p:nvGraphicFramePr>
        <p:xfrm>
          <a:off x="1198621" y="1695849"/>
          <a:ext cx="5597595" cy="402532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85257040"/>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3" name="TextBox 4">
            <a:extLst>
              <a:ext uri="{FF2B5EF4-FFF2-40B4-BE49-F238E27FC236}">
                <a16:creationId xmlns:a16="http://schemas.microsoft.com/office/drawing/2014/main" id="{94C15CDA-0C32-443E-BDB8-B8F310FC4F43}"/>
              </a:ext>
            </a:extLst>
          </p:cNvPr>
          <p:cNvSpPr txBox="1"/>
          <p:nvPr/>
        </p:nvSpPr>
        <p:spPr>
          <a:xfrm>
            <a:off x="1238725" y="1313951"/>
            <a:ext cx="4808253" cy="391282"/>
          </a:xfrm>
          <a:prstGeom prst="rect">
            <a:avLst/>
          </a:prstGeom>
        </p:spPr>
        <p:txBody>
          <a:bodyPr vert="horz" lIns="91440" tIns="45720" rIns="91440" bIns="45720" rtlCol="0">
            <a:normAutofit/>
          </a:bodyPr>
          <a:lstStyle/>
          <a:p>
            <a:pPr algn="ctr">
              <a:lnSpc>
                <a:spcPct val="90000"/>
              </a:lnSpc>
              <a:spcAft>
                <a:spcPts val="600"/>
              </a:spcAft>
            </a:pPr>
            <a:r>
              <a:rPr lang="en-US" sz="2000" b="1" dirty="0">
                <a:solidFill>
                  <a:srgbClr val="00B0F0"/>
                </a:solidFill>
                <a:latin typeface="Tahoma" panose="020B0604030504040204" pitchFamily="34" charset="0"/>
                <a:ea typeface="Tahoma" panose="020B0604030504040204" pitchFamily="34" charset="0"/>
                <a:cs typeface="Tahoma" panose="020B0604030504040204" pitchFamily="34" charset="0"/>
              </a:rPr>
              <a:t> Research Approach</a:t>
            </a:r>
          </a:p>
        </p:txBody>
      </p:sp>
      <p:sp>
        <p:nvSpPr>
          <p:cNvPr id="17" name="TextBox 16">
            <a:extLst>
              <a:ext uri="{FF2B5EF4-FFF2-40B4-BE49-F238E27FC236}">
                <a16:creationId xmlns:a16="http://schemas.microsoft.com/office/drawing/2014/main" id="{B3108737-0DA6-4940-802D-AA04ED541C93}"/>
              </a:ext>
            </a:extLst>
          </p:cNvPr>
          <p:cNvSpPr txBox="1"/>
          <p:nvPr/>
        </p:nvSpPr>
        <p:spPr>
          <a:xfrm>
            <a:off x="3642852" y="683392"/>
            <a:ext cx="5896563" cy="584775"/>
          </a:xfrm>
          <a:prstGeom prst="rect">
            <a:avLst/>
          </a:prstGeom>
          <a:noFill/>
        </p:spPr>
        <p:txBody>
          <a:bodyPr wrap="square">
            <a:spAutoFit/>
          </a:bodyPr>
          <a:lstStyle/>
          <a:p>
            <a:pPr algn="ctr"/>
            <a:r>
              <a:rPr lang="en-US" sz="3200" b="1" dirty="0">
                <a:solidFill>
                  <a:srgbClr val="002060"/>
                </a:solidFill>
                <a:latin typeface="Tahoma" panose="020B0604030504040204" pitchFamily="34" charset="0"/>
                <a:ea typeface="Tahoma" panose="020B0604030504040204" pitchFamily="34" charset="0"/>
                <a:cs typeface="Tahoma" panose="020B0604030504040204" pitchFamily="34" charset="0"/>
              </a:rPr>
              <a:t>Methodology </a:t>
            </a:r>
            <a:endParaRPr lang="en-US" sz="4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graphicFrame>
        <p:nvGraphicFramePr>
          <p:cNvPr id="2" name="Diagram 1"/>
          <p:cNvGraphicFramePr/>
          <p:nvPr/>
        </p:nvGraphicFramePr>
        <p:xfrm>
          <a:off x="538544" y="1705233"/>
          <a:ext cx="7146476" cy="43001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p:cNvPicPr>
            <a:picLocks noChangeAspect="1" noChangeArrowheads="1"/>
          </p:cNvPicPr>
          <p:nvPr/>
        </p:nvPicPr>
        <p:blipFill>
          <a:blip r:embed="rId8">
            <a:extLst>
              <a:ext uri="{28A0092B-C50C-407E-A947-70E740481C1C}">
                <a14:useLocalDpi xmlns:a14="http://schemas.microsoft.com/office/drawing/2010/main"/>
              </a:ext>
            </a:extLst>
          </a:blip>
          <a:srcRect/>
          <a:stretch>
            <a:fillRect/>
          </a:stretch>
        </p:blipFill>
        <p:spPr bwMode="auto">
          <a:xfrm>
            <a:off x="7685019" y="1243009"/>
            <a:ext cx="3952875" cy="4371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99753890"/>
      </p:ext>
    </p:extLst>
  </p:cSld>
  <p:clrMapOvr>
    <a:masterClrMapping/>
  </p:clrMapOvr>
  <p:transition spd="slow">
    <p:pull/>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Prescribed, low-severity surface fire carried by needles, cones, dried... |  Download Scientific Diagram">
            <a:extLst>
              <a:ext uri="{FF2B5EF4-FFF2-40B4-BE49-F238E27FC236}">
                <a16:creationId xmlns:a16="http://schemas.microsoft.com/office/drawing/2014/main" id="{D2D2A80B-4212-44D9-A085-B0356DCAAE49}"/>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430" r="15467" b="3"/>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23191B5-3162-4E43-A57C-2941DE2BBECA}"/>
              </a:ext>
            </a:extLst>
          </p:cNvPr>
          <p:cNvSpPr txBox="1"/>
          <p:nvPr/>
        </p:nvSpPr>
        <p:spPr>
          <a:xfrm>
            <a:off x="143795" y="960054"/>
            <a:ext cx="4928419" cy="5584680"/>
          </a:xfrm>
          <a:prstGeom prst="rect">
            <a:avLst/>
          </a:prstGeom>
        </p:spPr>
        <p:txBody>
          <a:bodyPr vert="horz" lIns="91440" tIns="45720" rIns="91440" bIns="45720" rtlCol="0">
            <a:normAutofit/>
          </a:bodyPr>
          <a:lstStyle/>
          <a:p>
            <a:pPr algn="ctr">
              <a:lnSpc>
                <a:spcPct val="90000"/>
              </a:lnSpc>
              <a:spcAft>
                <a:spcPts val="600"/>
              </a:spcAft>
            </a:pPr>
            <a:endParaRPr lang="en-US" sz="2000" dirty="0">
              <a:solidFill>
                <a:srgbClr val="002060"/>
              </a:solidFill>
            </a:endParaRPr>
          </a:p>
        </p:txBody>
      </p:sp>
      <p:sp>
        <p:nvSpPr>
          <p:cNvPr id="9" name="TextBox 8">
            <a:extLst>
              <a:ext uri="{FF2B5EF4-FFF2-40B4-BE49-F238E27FC236}">
                <a16:creationId xmlns:a16="http://schemas.microsoft.com/office/drawing/2014/main" id="{6C519468-A0FE-4209-B041-66DF5473FB80}"/>
              </a:ext>
            </a:extLst>
          </p:cNvPr>
          <p:cNvSpPr txBox="1"/>
          <p:nvPr/>
        </p:nvSpPr>
        <p:spPr>
          <a:xfrm>
            <a:off x="143795" y="436834"/>
            <a:ext cx="6566721" cy="523220"/>
          </a:xfrm>
          <a:prstGeom prst="rect">
            <a:avLst/>
          </a:prstGeom>
          <a:noFill/>
        </p:spPr>
        <p:txBody>
          <a:bodyPr wrap="square">
            <a:spAutoFit/>
          </a:bodyPr>
          <a:lstStyle/>
          <a:p>
            <a:pPr algn="ctr"/>
            <a:r>
              <a:rPr lang="en-US" sz="2800" b="1" dirty="0">
                <a:solidFill>
                  <a:schemeClr val="accent2">
                    <a:lumMod val="50000"/>
                  </a:schemeClr>
                </a:solidFill>
                <a:latin typeface="Tahoma" panose="020B0604030504040204" pitchFamily="34" charset="0"/>
                <a:ea typeface="Tahoma" panose="020B0604030504040204" pitchFamily="34" charset="0"/>
                <a:cs typeface="Tahoma" panose="020B0604030504040204" pitchFamily="34" charset="0"/>
              </a:rPr>
              <a:t>PEST Framework: Political Impact</a:t>
            </a:r>
          </a:p>
        </p:txBody>
      </p:sp>
      <p:graphicFrame>
        <p:nvGraphicFramePr>
          <p:cNvPr id="2" name="Diagram 1"/>
          <p:cNvGraphicFramePr/>
          <p:nvPr/>
        </p:nvGraphicFramePr>
        <p:xfrm>
          <a:off x="354937" y="1202321"/>
          <a:ext cx="7953491" cy="511965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Picture 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579559" y="4225527"/>
            <a:ext cx="2612442" cy="20649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9941351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Underground fires are huge, harmful and hidden; what can we do?">
            <a:extLst>
              <a:ext uri="{FF2B5EF4-FFF2-40B4-BE49-F238E27FC236}">
                <a16:creationId xmlns:a16="http://schemas.microsoft.com/office/drawing/2014/main" id="{73E30A6B-2449-40F2-A328-198A97330B5E}"/>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2B47BF9-2A15-4D7E-8C57-B8198C312629}"/>
              </a:ext>
            </a:extLst>
          </p:cNvPr>
          <p:cNvSpPr txBox="1"/>
          <p:nvPr/>
        </p:nvSpPr>
        <p:spPr>
          <a:xfrm>
            <a:off x="336884" y="321178"/>
            <a:ext cx="6484045" cy="656284"/>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ormAutofit fontScale="25000" lnSpcReduction="20000"/>
          </a:bodyPr>
          <a:lstStyle/>
          <a:p>
            <a:pPr algn="ctr">
              <a:lnSpc>
                <a:spcPct val="90000"/>
              </a:lnSpc>
              <a:spcAft>
                <a:spcPts val="600"/>
              </a:spcAft>
            </a:pPr>
            <a:endParaRPr lang="en-US" sz="3600" b="1" dirty="0">
              <a:solidFill>
                <a:srgbClr val="002060"/>
              </a:solidFill>
            </a:endParaRPr>
          </a:p>
          <a:p>
            <a:pPr algn="ctr">
              <a:lnSpc>
                <a:spcPct val="90000"/>
              </a:lnSpc>
              <a:spcAft>
                <a:spcPts val="600"/>
              </a:spcAft>
            </a:pPr>
            <a:r>
              <a:rPr lang="en-US" sz="12800" b="1" dirty="0">
                <a:solidFill>
                  <a:srgbClr val="002060"/>
                </a:solidFill>
              </a:rPr>
              <a:t>PEST Framework: Economic Impact</a:t>
            </a:r>
          </a:p>
          <a:p>
            <a:pPr algn="ctr">
              <a:lnSpc>
                <a:spcPct val="90000"/>
              </a:lnSpc>
              <a:spcAft>
                <a:spcPts val="600"/>
              </a:spcAft>
            </a:pPr>
            <a:endParaRPr lang="en-US" sz="4400" b="1" dirty="0">
              <a:solidFill>
                <a:srgbClr val="002060"/>
              </a:solidFill>
            </a:endParaRPr>
          </a:p>
        </p:txBody>
      </p:sp>
      <p:graphicFrame>
        <p:nvGraphicFramePr>
          <p:cNvPr id="2" name="Diagram 1"/>
          <p:cNvGraphicFramePr/>
          <p:nvPr/>
        </p:nvGraphicFramePr>
        <p:xfrm>
          <a:off x="1189876" y="1050324"/>
          <a:ext cx="9812268" cy="531171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65586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GeoLog | ground fire">
            <a:extLst>
              <a:ext uri="{FF2B5EF4-FFF2-40B4-BE49-F238E27FC236}">
                <a16:creationId xmlns:a16="http://schemas.microsoft.com/office/drawing/2014/main" id="{C23284F9-39CA-4EC9-BFCA-D93B7E98C17A}"/>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20" y="10"/>
            <a:ext cx="994706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9670010-2C78-4121-B82D-EF40315CCA04}"/>
              </a:ext>
            </a:extLst>
          </p:cNvPr>
          <p:cNvSpPr txBox="1"/>
          <p:nvPr/>
        </p:nvSpPr>
        <p:spPr>
          <a:xfrm>
            <a:off x="7693572" y="173992"/>
            <a:ext cx="4162097" cy="1138773"/>
          </a:xfrm>
          <a:prstGeom prst="rect">
            <a:avLst/>
          </a:prstGeom>
          <a:noFill/>
        </p:spPr>
        <p:txBody>
          <a:bodyPr wrap="square">
            <a:spAutoFit/>
          </a:bodyPr>
          <a:lstStyle/>
          <a:p>
            <a:pPr algn="ctr"/>
            <a:r>
              <a:rPr lang="en-US" sz="3200" b="1" dirty="0">
                <a:solidFill>
                  <a:srgbClr val="002060"/>
                </a:solidFill>
              </a:rPr>
              <a:t>Social Impact</a:t>
            </a:r>
          </a:p>
          <a:p>
            <a:pPr algn="just">
              <a:lnSpc>
                <a:spcPct val="150000"/>
              </a:lnSpc>
            </a:pPr>
            <a:endParaRPr lang="en-US" sz="2400" b="1" dirty="0">
              <a:solidFill>
                <a:srgbClr val="002060"/>
              </a:solidFill>
            </a:endParaRPr>
          </a:p>
        </p:txBody>
      </p:sp>
      <p:graphicFrame>
        <p:nvGraphicFramePr>
          <p:cNvPr id="2" name="Diagram 1"/>
          <p:cNvGraphicFramePr/>
          <p:nvPr/>
        </p:nvGraphicFramePr>
        <p:xfrm>
          <a:off x="7851227" y="956150"/>
          <a:ext cx="4195099" cy="48770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3990124"/>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9DD96F1-8654-49B8-9502-9D7B156D5E21}"/>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1DD1464-1C02-41DC-8440-D68E95E48023}"/>
              </a:ext>
            </a:extLst>
          </p:cNvPr>
          <p:cNvSpPr txBox="1"/>
          <p:nvPr/>
        </p:nvSpPr>
        <p:spPr>
          <a:xfrm>
            <a:off x="5439103" y="146658"/>
            <a:ext cx="6513365" cy="1077218"/>
          </a:xfrm>
          <a:prstGeom prst="rect">
            <a:avLst/>
          </a:prstGeom>
          <a:noFill/>
        </p:spPr>
        <p:txBody>
          <a:bodyPr wrap="square">
            <a:spAutoFit/>
          </a:bodyPr>
          <a:lstStyle/>
          <a:p>
            <a:pPr algn="ctr"/>
            <a:r>
              <a:rPr lang="en-US" sz="3600" b="1" dirty="0">
                <a:solidFill>
                  <a:srgbClr val="0070C0"/>
                </a:solidFill>
              </a:rPr>
              <a:t>Technological Impact</a:t>
            </a:r>
          </a:p>
          <a:p>
            <a:pPr algn="ctr"/>
            <a:endParaRPr lang="en-US" sz="2800" b="1" dirty="0">
              <a:solidFill>
                <a:srgbClr val="0070C0"/>
              </a:solidFill>
            </a:endParaRPr>
          </a:p>
        </p:txBody>
      </p:sp>
      <p:graphicFrame>
        <p:nvGraphicFramePr>
          <p:cNvPr id="2" name="Diagram 1"/>
          <p:cNvGraphicFramePr/>
          <p:nvPr/>
        </p:nvGraphicFramePr>
        <p:xfrm>
          <a:off x="5376040" y="1019211"/>
          <a:ext cx="6439339"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28729510"/>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What Is Firestorm Phenomenon - Some Interesting Facts">
            <a:extLst>
              <a:ext uri="{FF2B5EF4-FFF2-40B4-BE49-F238E27FC236}">
                <a16:creationId xmlns:a16="http://schemas.microsoft.com/office/drawing/2014/main" id="{57BA6FE7-2D0E-408A-87EC-556F5894BA25}"/>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7432462-CF38-4461-BE5C-ED94398BE5C5}"/>
              </a:ext>
            </a:extLst>
          </p:cNvPr>
          <p:cNvSpPr txBox="1"/>
          <p:nvPr/>
        </p:nvSpPr>
        <p:spPr>
          <a:xfrm>
            <a:off x="2838812" y="640079"/>
            <a:ext cx="6257893" cy="684223"/>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rmAutofit/>
          </a:bodyPr>
          <a:lstStyle/>
          <a:p>
            <a:pPr algn="ctr">
              <a:lnSpc>
                <a:spcPct val="90000"/>
              </a:lnSpc>
              <a:spcAft>
                <a:spcPts val="600"/>
              </a:spcAft>
            </a:pPr>
            <a:r>
              <a:rPr lang="en-US" sz="4000" b="1" dirty="0">
                <a:solidFill>
                  <a:srgbClr val="002060"/>
                </a:solidFill>
              </a:rPr>
              <a:t>Conclusions</a:t>
            </a:r>
          </a:p>
        </p:txBody>
      </p:sp>
      <p:graphicFrame>
        <p:nvGraphicFramePr>
          <p:cNvPr id="2" name="Diagram 1"/>
          <p:cNvGraphicFramePr/>
          <p:nvPr/>
        </p:nvGraphicFramePr>
        <p:xfrm>
          <a:off x="1459329" y="1475652"/>
          <a:ext cx="9016857" cy="44048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8294460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9965" y="428187"/>
            <a:ext cx="5814848" cy="1069537"/>
          </a:xfrm>
        </p:spPr>
        <p:style>
          <a:lnRef idx="2">
            <a:schemeClr val="accent4"/>
          </a:lnRef>
          <a:fillRef idx="1">
            <a:schemeClr val="lt1"/>
          </a:fillRef>
          <a:effectRef idx="0">
            <a:schemeClr val="accent4"/>
          </a:effectRef>
          <a:fontRef idx="minor">
            <a:schemeClr val="dk1"/>
          </a:fontRef>
        </p:style>
        <p:txBody>
          <a:bodyPr>
            <a:normAutofit/>
          </a:bodyPr>
          <a:lstStyle/>
          <a:p>
            <a:pPr algn="ctr"/>
            <a:r>
              <a:rPr lang="en-US" sz="4800" u="sng" dirty="0"/>
              <a:t>Recommendations</a:t>
            </a:r>
          </a:p>
        </p:txBody>
      </p:sp>
      <p:graphicFrame>
        <p:nvGraphicFramePr>
          <p:cNvPr id="3" name="Diagram 2"/>
          <p:cNvGraphicFramePr/>
          <p:nvPr/>
        </p:nvGraphicFramePr>
        <p:xfrm>
          <a:off x="5281448" y="1592317"/>
          <a:ext cx="6486633" cy="4508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2" name="Picture 4"/>
          <p:cNvPicPr>
            <a:picLocks noChangeAspect="1" noChangeArrowheads="1"/>
          </p:cNvPicPr>
          <p:nvPr/>
        </p:nvPicPr>
        <p:blipFill>
          <a:blip r:embed="rId8">
            <a:extLst>
              <a:ext uri="{28A0092B-C50C-407E-A947-70E740481C1C}">
                <a14:useLocalDpi xmlns:a14="http://schemas.microsoft.com/office/drawing/2010/main"/>
              </a:ext>
            </a:extLst>
          </a:blip>
          <a:srcRect/>
          <a:stretch>
            <a:fillRect/>
          </a:stretch>
        </p:blipFill>
        <p:spPr bwMode="auto">
          <a:xfrm>
            <a:off x="543363" y="1671144"/>
            <a:ext cx="4596196" cy="435128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689885197"/>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9965" y="428187"/>
            <a:ext cx="5814848" cy="1069537"/>
          </a:xfrm>
        </p:spPr>
        <p:style>
          <a:lnRef idx="2">
            <a:schemeClr val="accent4"/>
          </a:lnRef>
          <a:fillRef idx="1">
            <a:schemeClr val="lt1"/>
          </a:fillRef>
          <a:effectRef idx="0">
            <a:schemeClr val="accent4"/>
          </a:effectRef>
          <a:fontRef idx="minor">
            <a:schemeClr val="dk1"/>
          </a:fontRef>
        </p:style>
        <p:txBody>
          <a:bodyPr>
            <a:normAutofit/>
          </a:bodyPr>
          <a:lstStyle/>
          <a:p>
            <a:pPr algn="ctr"/>
            <a:r>
              <a:rPr lang="en-US" sz="4800" u="sng" dirty="0"/>
              <a:t>Recommendations</a:t>
            </a:r>
          </a:p>
        </p:txBody>
      </p:sp>
      <p:graphicFrame>
        <p:nvGraphicFramePr>
          <p:cNvPr id="3" name="Diagram 2"/>
          <p:cNvGraphicFramePr/>
          <p:nvPr/>
        </p:nvGraphicFramePr>
        <p:xfrm>
          <a:off x="5281448" y="1592317"/>
          <a:ext cx="6486633" cy="4508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p:cNvPicPr>
            <a:picLocks noChangeAspect="1" noChangeArrowheads="1"/>
          </p:cNvPicPr>
          <p:nvPr/>
        </p:nvPicPr>
        <p:blipFill>
          <a:blip r:embed="rId8">
            <a:extLst>
              <a:ext uri="{28A0092B-C50C-407E-A947-70E740481C1C}">
                <a14:useLocalDpi xmlns:a14="http://schemas.microsoft.com/office/drawing/2010/main"/>
              </a:ext>
            </a:extLst>
          </a:blip>
          <a:srcRect/>
          <a:stretch>
            <a:fillRect/>
          </a:stretch>
        </p:blipFill>
        <p:spPr bwMode="auto">
          <a:xfrm>
            <a:off x="388664" y="1876917"/>
            <a:ext cx="4561708" cy="40161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68853274"/>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9965" y="428187"/>
            <a:ext cx="5278821" cy="549275"/>
          </a:xfrm>
        </p:spPr>
        <p:style>
          <a:lnRef idx="2">
            <a:schemeClr val="accent4"/>
          </a:lnRef>
          <a:fillRef idx="1">
            <a:schemeClr val="lt1"/>
          </a:fillRef>
          <a:effectRef idx="0">
            <a:schemeClr val="accent4"/>
          </a:effectRef>
          <a:fontRef idx="minor">
            <a:schemeClr val="dk1"/>
          </a:fontRef>
        </p:style>
        <p:txBody>
          <a:bodyPr>
            <a:normAutofit fontScale="90000"/>
          </a:bodyPr>
          <a:lstStyle/>
          <a:p>
            <a:pPr algn="ctr"/>
            <a:r>
              <a:rPr lang="en-US" sz="4800" dirty="0"/>
              <a:t>References</a:t>
            </a:r>
          </a:p>
        </p:txBody>
      </p:sp>
      <p:sp>
        <p:nvSpPr>
          <p:cNvPr id="3" name="Rectangle 2"/>
          <p:cNvSpPr/>
          <p:nvPr/>
        </p:nvSpPr>
        <p:spPr>
          <a:xfrm>
            <a:off x="1024759" y="1073081"/>
            <a:ext cx="10089931" cy="5339923"/>
          </a:xfrm>
          <a:prstGeom prst="rect">
            <a:avLst/>
          </a:prstGeom>
        </p:spPr>
        <p:txBody>
          <a:bodyPr wrap="square">
            <a:spAutoFit/>
          </a:bodyPr>
          <a:lstStyle/>
          <a:p>
            <a:r>
              <a:rPr lang="en-US" sz="1100" dirty="0" err="1"/>
              <a:t>Atzori</a:t>
            </a:r>
            <a:r>
              <a:rPr lang="en-US" sz="1100" dirty="0"/>
              <a:t>, R., </a:t>
            </a:r>
            <a:r>
              <a:rPr lang="en-US" sz="1100" dirty="0" err="1"/>
              <a:t>Fyall</a:t>
            </a:r>
            <a:r>
              <a:rPr lang="en-US" sz="1100" dirty="0"/>
              <a:t>, A. and Miller, G. (2018) ‘Tourist responses to climate change: Potential impacts and adaptation in Florida’s coastal destinations’, Tourism Management, 69, pp. 12–22. Available at: https://doi.org/10.1016/j.tourman.2018.05.005 (Accessed: 14 February 2025).</a:t>
            </a:r>
          </a:p>
          <a:p>
            <a:r>
              <a:rPr lang="en-US" sz="1100" dirty="0" err="1"/>
              <a:t>Batabyal</a:t>
            </a:r>
            <a:r>
              <a:rPr lang="en-US" sz="1100" dirty="0"/>
              <a:t>, D. and Das, D.K. (2019) Global trends, practices, and challenges in contemporary tourism and hospitality management. Hershey, Pennsylvania.</a:t>
            </a:r>
          </a:p>
          <a:p>
            <a:r>
              <a:rPr lang="en-US" sz="1100" dirty="0"/>
              <a:t>Battista, M. (2024) PESTLE analysis. CIPD. Available at: https://www.cipd.org/en/knowledge/factsheets/pestle-analysis-factsheet/ (Accessed: 15 February 2025).</a:t>
            </a:r>
          </a:p>
          <a:p>
            <a:r>
              <a:rPr lang="en-US" sz="1100" dirty="0"/>
              <a:t>Bausch, T., Gartner, W.C. and </a:t>
            </a:r>
            <a:r>
              <a:rPr lang="en-US" sz="1100" dirty="0" err="1"/>
              <a:t>Humpe</a:t>
            </a:r>
            <a:r>
              <a:rPr lang="en-US" sz="1100" dirty="0"/>
              <a:t>, A. (2021) ‘How weather conditions affect guest arrivals and duration of stay: An alpine destination case’, International Journal of Tourism Research, 23(6), pp. 1006–1026. Available at: https://doi.org/10.1002/jtr.2459 (Accessed: 14 February 2025).</a:t>
            </a:r>
          </a:p>
          <a:p>
            <a:r>
              <a:rPr lang="en-US" sz="1100" dirty="0"/>
              <a:t>Cooper, C. and Hall, C.M. (2019) Contemporary tourism: An international approach. 4th ed. Oxford: </a:t>
            </a:r>
            <a:r>
              <a:rPr lang="en-US" sz="1100" dirty="0" err="1"/>
              <a:t>Goodfellow</a:t>
            </a:r>
            <a:r>
              <a:rPr lang="en-US" sz="1100" dirty="0"/>
              <a:t> Publishers, Limited.</a:t>
            </a:r>
          </a:p>
          <a:p>
            <a:r>
              <a:rPr lang="en-US" sz="1100" dirty="0"/>
              <a:t>ETC-Corporate (2023) Sustainable travel in an era of disruption: Impact of COVID-19 on sustainable tourism attitudes ETC market study. Available at: https://etc-corporate.org/uploads/2022/01/Impact-of-COVID-19-on-Sustainable-Tourism-Attitudes.pdf (Accessed: 13 February 2025).</a:t>
            </a:r>
          </a:p>
          <a:p>
            <a:r>
              <a:rPr lang="en-US" sz="1100" dirty="0"/>
              <a:t>Ford, R.C. and </a:t>
            </a:r>
            <a:r>
              <a:rPr lang="en-US" sz="1100" dirty="0" err="1"/>
              <a:t>Sturman</a:t>
            </a:r>
            <a:r>
              <a:rPr lang="en-US" sz="1100" dirty="0"/>
              <a:t>, M.C. (2020) Managing hospitality organisations. 2nd ed. SAGE Publications.</a:t>
            </a:r>
          </a:p>
          <a:p>
            <a:r>
              <a:rPr lang="en-US" sz="1100" dirty="0"/>
              <a:t>Forest Research (2024) Wildfire. Forest Research. Available at: https://www.forestresearch.gov.uk/climate-change/risks/wildfire/ (Accessed: 16 February 2025).</a:t>
            </a:r>
          </a:p>
          <a:p>
            <a:r>
              <a:rPr lang="en-US" sz="1100" dirty="0"/>
              <a:t>GOV.UK (2023) Tourism Recovery Plan. Available at: https://assets.publishing.service.gov.uk/media/6447ec19814c6600128d061d/Select_Committee__TRP_update.pdf (Accessed: 16 February 2025).</a:t>
            </a:r>
          </a:p>
          <a:p>
            <a:r>
              <a:rPr lang="en-US" sz="1100" dirty="0"/>
              <a:t>GOV.UK (2024) Foreign travel insurance. Available at: https://www.gov.uk/guidance/foreign-travel-insurance (Accessed: 17 February 2025).</a:t>
            </a:r>
          </a:p>
          <a:p>
            <a:r>
              <a:rPr lang="en-US" sz="1100" dirty="0" err="1"/>
              <a:t>Ivkov</a:t>
            </a:r>
            <a:r>
              <a:rPr lang="en-US" sz="1100" dirty="0"/>
              <a:t>, M., </a:t>
            </a:r>
            <a:r>
              <a:rPr lang="en-US" sz="1100" dirty="0" err="1"/>
              <a:t>Blešić</a:t>
            </a:r>
            <a:r>
              <a:rPr lang="en-US" sz="1100" dirty="0"/>
              <a:t>, I., </a:t>
            </a:r>
            <a:r>
              <a:rPr lang="en-US" sz="1100" dirty="0" err="1"/>
              <a:t>Janićević</a:t>
            </a:r>
            <a:r>
              <a:rPr lang="en-US" sz="1100" dirty="0"/>
              <a:t>, S., </a:t>
            </a:r>
            <a:r>
              <a:rPr lang="en-US" sz="1100" dirty="0" err="1"/>
              <a:t>Kovačić</a:t>
            </a:r>
            <a:r>
              <a:rPr lang="en-US" sz="1100" dirty="0"/>
              <a:t>, S., </a:t>
            </a:r>
            <a:r>
              <a:rPr lang="en-US" sz="1100" dirty="0" err="1"/>
              <a:t>Miljković</a:t>
            </a:r>
            <a:r>
              <a:rPr lang="en-US" sz="1100" dirty="0"/>
              <a:t>, Ð., </a:t>
            </a:r>
            <a:r>
              <a:rPr lang="en-US" sz="1100" dirty="0" err="1"/>
              <a:t>Lukić</a:t>
            </a:r>
            <a:r>
              <a:rPr lang="en-US" sz="1100" dirty="0"/>
              <a:t>, T. and </a:t>
            </a:r>
            <a:r>
              <a:rPr lang="en-US" sz="1100" dirty="0" err="1"/>
              <a:t>Sakulski</a:t>
            </a:r>
            <a:r>
              <a:rPr lang="en-US" sz="1100" dirty="0"/>
              <a:t>, D. (2019) ‘Natural disasters </a:t>
            </a:r>
            <a:r>
              <a:rPr lang="en-US" sz="1100" dirty="0" err="1"/>
              <a:t>vs</a:t>
            </a:r>
            <a:r>
              <a:rPr lang="en-US" sz="1100" dirty="0"/>
              <a:t> hotel industry resilience: An exploratory study among hotel managers from Europe’, Open Geosciences, 11(1), pp. 378–390. Available at: https://doi.org/10.1515/geo-2019-0030 (Accessed: 17 February 2025).</a:t>
            </a:r>
          </a:p>
          <a:p>
            <a:r>
              <a:rPr lang="en-US" sz="1100" dirty="0"/>
              <a:t>Karl, M., </a:t>
            </a:r>
            <a:r>
              <a:rPr lang="en-US" sz="1100" dirty="0" err="1"/>
              <a:t>Muskat</a:t>
            </a:r>
            <a:r>
              <a:rPr lang="en-US" sz="1100" dirty="0"/>
              <a:t>, B. and Ritchie, B.W. (2020) ‘Which travel risks are more salient for destination choice? An examination of the tourist's decision-making process, Journal of Destination Marketing &amp; Management, 18, p. 100487. Available at: https://doi.org/10.1016/j.jdmm.2020.100487 (Accessed: 15 February 2025).</a:t>
            </a:r>
          </a:p>
          <a:p>
            <a:r>
              <a:rPr lang="en-US" sz="1100" dirty="0" err="1"/>
              <a:t>Panjwani</a:t>
            </a:r>
            <a:r>
              <a:rPr lang="en-US" sz="1100" dirty="0"/>
              <a:t>, A. (2023) Tourism: Statistics and policy. Parliament.uk. Available at: https://researchbriefings.files.parliament.uk/documents/SN06022/SN06022.pdf (Accessed: 15 February 2025)</a:t>
            </a:r>
          </a:p>
          <a:p>
            <a:r>
              <a:rPr lang="en-US" sz="1100" dirty="0"/>
              <a:t>Statista (2025) UK: wildfire area burned 2022. Available at: https://www.statista.com/statistics/1322219/area-burned-by-wildfire-in-the-uk/ (Accessed: 16 February 2025)</a:t>
            </a:r>
          </a:p>
          <a:p>
            <a:r>
              <a:rPr lang="en-US" sz="1100" dirty="0" err="1"/>
              <a:t>Svensson</a:t>
            </a:r>
            <a:r>
              <a:rPr lang="en-US" sz="1100" dirty="0"/>
              <a:t>, A. and </a:t>
            </a:r>
            <a:r>
              <a:rPr lang="en-US" sz="1100" dirty="0" err="1"/>
              <a:t>Älmeby</a:t>
            </a:r>
            <a:r>
              <a:rPr lang="en-US" sz="1100" dirty="0"/>
              <a:t>, C. (2021) ‘How can organisations survive in an increasingly changing business environment? A case study of TUI Nordic on how to manage crises and change’, Lund University Student Papers. Available at: https://lup.lub.lu.se/student-papers/record/9060150/file/9060323.pdf (Accessed: 13 February 2025).</a:t>
            </a:r>
          </a:p>
          <a:p>
            <a:r>
              <a:rPr lang="en-US" sz="1100" dirty="0"/>
              <a:t>TUI (2024) Safe travel. Available at: https://www.tuigroup.com/en-en/responsibility/public-policy/safe-travel (Accessed: 16 February 2025).</a:t>
            </a:r>
          </a:p>
          <a:p>
            <a:r>
              <a:rPr lang="en-US" sz="1100" dirty="0" err="1"/>
              <a:t>Tui</a:t>
            </a:r>
            <a:r>
              <a:rPr lang="en-US" sz="1100" dirty="0"/>
              <a:t> Group (2024) Annual report 2024. Available at: https://www.tuigroup.com/en-en/media/fy24_annual_report_2024 (Accessed: 13 February 2025).</a:t>
            </a:r>
          </a:p>
          <a:p>
            <a:r>
              <a:rPr lang="en-US" sz="1100" dirty="0" err="1"/>
              <a:t>Rosselló</a:t>
            </a:r>
            <a:r>
              <a:rPr lang="en-US" sz="1100" dirty="0"/>
              <a:t>, J., </a:t>
            </a:r>
            <a:r>
              <a:rPr lang="en-US" sz="1100" dirty="0" err="1"/>
              <a:t>Becken</a:t>
            </a:r>
            <a:r>
              <a:rPr lang="en-US" sz="1100" dirty="0"/>
              <a:t>, S. and Santana-</a:t>
            </a:r>
            <a:r>
              <a:rPr lang="en-US" sz="1100" dirty="0" err="1"/>
              <a:t>Gallego</a:t>
            </a:r>
            <a:r>
              <a:rPr lang="en-US" sz="1100" dirty="0"/>
              <a:t>, M. (2020) ‘The effects of natural disasters on international tourism: A global analysis’, Tourism Management, 79(104080), p.104080. Available at: https://doi.org/10.1016/j.tourman.2020.104080 (Accessed: 15 February 2025).</a:t>
            </a:r>
          </a:p>
          <a:p>
            <a:r>
              <a:rPr lang="en-US" sz="1100" dirty="0" err="1"/>
              <a:t>Wut</a:t>
            </a:r>
            <a:r>
              <a:rPr lang="en-US" sz="1100" dirty="0"/>
              <a:t>, T.M., </a:t>
            </a:r>
            <a:r>
              <a:rPr lang="en-US" sz="1100" dirty="0" err="1"/>
              <a:t>Xu</a:t>
            </a:r>
            <a:r>
              <a:rPr lang="en-US" sz="1100" dirty="0"/>
              <a:t>, J. (Bill) and Wong, S. (2021) ‘Crisis management research (1985–2020) in the hospitality and tourism industry: A review and research agenda’, Tourism Management, 85, p.104307. Available at: https://doi.org/10.1016/j.tourman.2021.104307 (Accessed: 16 February 2025).</a:t>
            </a:r>
          </a:p>
          <a:p>
            <a:r>
              <a:rPr lang="en-US" sz="1100" dirty="0"/>
              <a:t>Yu, P., </a:t>
            </a:r>
            <a:r>
              <a:rPr lang="en-US" sz="1100" dirty="0" err="1"/>
              <a:t>Xu</a:t>
            </a:r>
            <a:r>
              <a:rPr lang="en-US" sz="1100" dirty="0"/>
              <a:t>, R., Abramson, M.J., Li, S. and </a:t>
            </a:r>
            <a:r>
              <a:rPr lang="en-US" sz="1100" dirty="0" err="1"/>
              <a:t>Guo</a:t>
            </a:r>
            <a:r>
              <a:rPr lang="en-US" sz="1100" dirty="0"/>
              <a:t>, Y. (2020) ‘Bushfires in Australia: A serious health emergency under climate change’, The Lancet Planetary Health, 4(1). Available at: https://doi.org/10.1016/s2542-5196(19)30267-0 (Accessed: 17 February 2025).</a:t>
            </a:r>
          </a:p>
        </p:txBody>
      </p:sp>
    </p:spTree>
    <p:extLst>
      <p:ext uri="{BB962C8B-B14F-4D97-AF65-F5344CB8AC3E}">
        <p14:creationId xmlns:p14="http://schemas.microsoft.com/office/powerpoint/2010/main" val="4076612042"/>
      </p:ext>
    </p:extLst>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TotalTime>
  <Words>3416</Words>
  <Application>Microsoft Office PowerPoint</Application>
  <PresentationFormat>Widescreen</PresentationFormat>
  <Paragraphs>103</Paragraphs>
  <Slides>13</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Algerian</vt:lpstr>
      <vt:lpstr>Aptos</vt:lpstr>
      <vt:lpstr>Aptos Display</vt:lpstr>
      <vt:lpstr>Arial</vt:lpstr>
      <vt:lpstr>Browallia New</vt:lpstr>
      <vt:lpstr>Calibri</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Recommendations</vt:lpstr>
      <vt:lpstr>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Florin Matache (2126293)</dc:creator>
  <cp:lastModifiedBy>Florin Matache (2126293)</cp:lastModifiedBy>
  <cp:revision>1</cp:revision>
  <dcterms:created xsi:type="dcterms:W3CDTF">2025-02-19T21:47:06Z</dcterms:created>
  <dcterms:modified xsi:type="dcterms:W3CDTF">2025-02-19T22:10:39Z</dcterms:modified>
</cp:coreProperties>
</file>