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62" r:id="rId3"/>
    <p:sldId id="266" r:id="rId4"/>
    <p:sldId id="267" r:id="rId5"/>
    <p:sldId id="273" r:id="rId6"/>
    <p:sldId id="258" r:id="rId7"/>
    <p:sldId id="259" r:id="rId8"/>
    <p:sldId id="263" r:id="rId9"/>
    <p:sldId id="264" r:id="rId10"/>
    <p:sldId id="265" r:id="rId11"/>
    <p:sldId id="268" r:id="rId12"/>
    <p:sldId id="257" r:id="rId13"/>
    <p:sldId id="260" r:id="rId14"/>
    <p:sldId id="261" r:id="rId15"/>
    <p:sldId id="272" r:id="rId16"/>
    <p:sldId id="270" r:id="rId17"/>
    <p:sldId id="269"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4" autoAdjust="0"/>
    <p:restoredTop sz="72791" autoAdjust="0"/>
  </p:normalViewPr>
  <p:slideViewPr>
    <p:cSldViewPr snapToGrid="0">
      <p:cViewPr varScale="1">
        <p:scale>
          <a:sx n="79" d="100"/>
          <a:sy n="79" d="100"/>
        </p:scale>
        <p:origin x="166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FB9EC0-95BC-4961-BA3B-4F3F9D520D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E328DF-C7D4-46F7-90F9-0B3B912ED994}">
      <dgm:prSet/>
      <dgm:spPr/>
      <dgm:t>
        <a:bodyPr/>
        <a:lstStyle/>
        <a:p>
          <a:r>
            <a:rPr lang="en-GB"/>
            <a:t>Identify the following:</a:t>
          </a:r>
          <a:endParaRPr lang="en-US"/>
        </a:p>
      </dgm:t>
    </dgm:pt>
    <dgm:pt modelId="{0169919D-D851-4DDE-97B4-4F3C09673A8B}" type="parTrans" cxnId="{942C6DE6-99F8-45A6-8361-3641678E6E95}">
      <dgm:prSet/>
      <dgm:spPr/>
      <dgm:t>
        <a:bodyPr/>
        <a:lstStyle/>
        <a:p>
          <a:endParaRPr lang="en-US"/>
        </a:p>
      </dgm:t>
    </dgm:pt>
    <dgm:pt modelId="{B953E531-EBE1-4AEF-958B-B3ED35E4D3C1}" type="sibTrans" cxnId="{942C6DE6-99F8-45A6-8361-3641678E6E95}">
      <dgm:prSet/>
      <dgm:spPr/>
      <dgm:t>
        <a:bodyPr/>
        <a:lstStyle/>
        <a:p>
          <a:endParaRPr lang="en-US"/>
        </a:p>
      </dgm:t>
    </dgm:pt>
    <dgm:pt modelId="{082B9120-6760-4218-95A2-62AAD5A5F673}">
      <dgm:prSet/>
      <dgm:spPr/>
      <dgm:t>
        <a:bodyPr/>
        <a:lstStyle/>
        <a:p>
          <a:r>
            <a:rPr lang="en-GB"/>
            <a:t>Benefits</a:t>
          </a:r>
          <a:endParaRPr lang="en-US"/>
        </a:p>
      </dgm:t>
    </dgm:pt>
    <dgm:pt modelId="{5BF06AC3-A1A8-4377-A541-F21BE20B79BD}" type="parTrans" cxnId="{9D69F9B6-1A24-4E86-936F-B4D405ED1B13}">
      <dgm:prSet/>
      <dgm:spPr/>
      <dgm:t>
        <a:bodyPr/>
        <a:lstStyle/>
        <a:p>
          <a:endParaRPr lang="en-US"/>
        </a:p>
      </dgm:t>
    </dgm:pt>
    <dgm:pt modelId="{89C235CE-A95E-4C3E-AC45-98F4327D1617}" type="sibTrans" cxnId="{9D69F9B6-1A24-4E86-936F-B4D405ED1B13}">
      <dgm:prSet/>
      <dgm:spPr/>
      <dgm:t>
        <a:bodyPr/>
        <a:lstStyle/>
        <a:p>
          <a:endParaRPr lang="en-US"/>
        </a:p>
      </dgm:t>
    </dgm:pt>
    <dgm:pt modelId="{3E0DB41B-4063-46E8-A5CE-2C398FB0A9DA}">
      <dgm:prSet/>
      <dgm:spPr/>
      <dgm:t>
        <a:bodyPr/>
        <a:lstStyle/>
        <a:p>
          <a:r>
            <a:rPr lang="en-GB"/>
            <a:t>Issues</a:t>
          </a:r>
          <a:endParaRPr lang="en-US"/>
        </a:p>
      </dgm:t>
    </dgm:pt>
    <dgm:pt modelId="{563A7F94-DBEC-4E63-958F-A9F6732CA9EC}" type="parTrans" cxnId="{9DE0C6A6-439E-4266-807C-64772B5032F7}">
      <dgm:prSet/>
      <dgm:spPr/>
      <dgm:t>
        <a:bodyPr/>
        <a:lstStyle/>
        <a:p>
          <a:endParaRPr lang="en-US"/>
        </a:p>
      </dgm:t>
    </dgm:pt>
    <dgm:pt modelId="{6E2234F1-CD0E-4B9B-A8C5-80D0D43F6168}" type="sibTrans" cxnId="{9DE0C6A6-439E-4266-807C-64772B5032F7}">
      <dgm:prSet/>
      <dgm:spPr/>
      <dgm:t>
        <a:bodyPr/>
        <a:lstStyle/>
        <a:p>
          <a:endParaRPr lang="en-US"/>
        </a:p>
      </dgm:t>
    </dgm:pt>
    <dgm:pt modelId="{A4C22923-568D-42BC-80AF-9C77B33DA428}">
      <dgm:prSet/>
      <dgm:spPr/>
      <dgm:t>
        <a:bodyPr/>
        <a:lstStyle/>
        <a:p>
          <a:r>
            <a:rPr lang="en-GB"/>
            <a:t>Are you influenced by your own experiences of this?</a:t>
          </a:r>
          <a:endParaRPr lang="en-US"/>
        </a:p>
      </dgm:t>
    </dgm:pt>
    <dgm:pt modelId="{D13E2104-DF1C-4E15-9090-F86177A24FB2}" type="parTrans" cxnId="{B0A348A5-05B0-4C75-8373-55835336EA35}">
      <dgm:prSet/>
      <dgm:spPr/>
      <dgm:t>
        <a:bodyPr/>
        <a:lstStyle/>
        <a:p>
          <a:endParaRPr lang="en-US"/>
        </a:p>
      </dgm:t>
    </dgm:pt>
    <dgm:pt modelId="{A07E0E5E-8FFE-49E9-B7B3-FFAF8990ECA1}" type="sibTrans" cxnId="{B0A348A5-05B0-4C75-8373-55835336EA35}">
      <dgm:prSet/>
      <dgm:spPr/>
      <dgm:t>
        <a:bodyPr/>
        <a:lstStyle/>
        <a:p>
          <a:endParaRPr lang="en-US"/>
        </a:p>
      </dgm:t>
    </dgm:pt>
    <dgm:pt modelId="{F7610356-7D75-49DB-A0E0-318727E7D839}" type="pres">
      <dgm:prSet presAssocID="{7FFB9EC0-95BC-4961-BA3B-4F3F9D520DB0}" presName="root" presStyleCnt="0">
        <dgm:presLayoutVars>
          <dgm:dir/>
          <dgm:resizeHandles val="exact"/>
        </dgm:presLayoutVars>
      </dgm:prSet>
      <dgm:spPr/>
    </dgm:pt>
    <dgm:pt modelId="{DFAAB4CA-3FFC-47A0-A80D-DA0FB9BB13F5}" type="pres">
      <dgm:prSet presAssocID="{A8E328DF-C7D4-46F7-90F9-0B3B912ED994}" presName="compNode" presStyleCnt="0"/>
      <dgm:spPr/>
    </dgm:pt>
    <dgm:pt modelId="{F36C729C-F9CE-4A6B-BA05-5B0B2CC0394E}" type="pres">
      <dgm:prSet presAssocID="{A8E328DF-C7D4-46F7-90F9-0B3B912ED994}" presName="bgRect" presStyleLbl="bgShp" presStyleIdx="0" presStyleCnt="4"/>
      <dgm:spPr/>
    </dgm:pt>
    <dgm:pt modelId="{4D029D52-7AC9-45B0-8D0F-D5F5EF44E381}" type="pres">
      <dgm:prSet presAssocID="{A8E328DF-C7D4-46F7-90F9-0B3B912ED9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DD16D1D-78D9-45D1-B9AF-F0892F29224E}" type="pres">
      <dgm:prSet presAssocID="{A8E328DF-C7D4-46F7-90F9-0B3B912ED994}" presName="spaceRect" presStyleCnt="0"/>
      <dgm:spPr/>
    </dgm:pt>
    <dgm:pt modelId="{7F2CE1D8-67A1-4BED-8179-43F9E53FFE56}" type="pres">
      <dgm:prSet presAssocID="{A8E328DF-C7D4-46F7-90F9-0B3B912ED994}" presName="parTx" presStyleLbl="revTx" presStyleIdx="0" presStyleCnt="4">
        <dgm:presLayoutVars>
          <dgm:chMax val="0"/>
          <dgm:chPref val="0"/>
        </dgm:presLayoutVars>
      </dgm:prSet>
      <dgm:spPr/>
    </dgm:pt>
    <dgm:pt modelId="{876D9CB3-86CE-4737-AB7B-90F647E8BA20}" type="pres">
      <dgm:prSet presAssocID="{B953E531-EBE1-4AEF-958B-B3ED35E4D3C1}" presName="sibTrans" presStyleCnt="0"/>
      <dgm:spPr/>
    </dgm:pt>
    <dgm:pt modelId="{8076D8AE-EC1F-4E5D-AB4D-9667C1728E08}" type="pres">
      <dgm:prSet presAssocID="{082B9120-6760-4218-95A2-62AAD5A5F673}" presName="compNode" presStyleCnt="0"/>
      <dgm:spPr/>
    </dgm:pt>
    <dgm:pt modelId="{B9991A34-E18D-464C-81CE-882B41DCA571}" type="pres">
      <dgm:prSet presAssocID="{082B9120-6760-4218-95A2-62AAD5A5F673}" presName="bgRect" presStyleLbl="bgShp" presStyleIdx="1" presStyleCnt="4"/>
      <dgm:spPr/>
    </dgm:pt>
    <dgm:pt modelId="{2E8D67D4-13C8-4EDC-AF76-8276CD8E6FD7}" type="pres">
      <dgm:prSet presAssocID="{082B9120-6760-4218-95A2-62AAD5A5F6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CB33F635-B053-494C-81BF-90268ED7EBE2}" type="pres">
      <dgm:prSet presAssocID="{082B9120-6760-4218-95A2-62AAD5A5F673}" presName="spaceRect" presStyleCnt="0"/>
      <dgm:spPr/>
    </dgm:pt>
    <dgm:pt modelId="{A1C3567D-96F0-42AD-9D4F-704E3BC09E81}" type="pres">
      <dgm:prSet presAssocID="{082B9120-6760-4218-95A2-62AAD5A5F673}" presName="parTx" presStyleLbl="revTx" presStyleIdx="1" presStyleCnt="4">
        <dgm:presLayoutVars>
          <dgm:chMax val="0"/>
          <dgm:chPref val="0"/>
        </dgm:presLayoutVars>
      </dgm:prSet>
      <dgm:spPr/>
    </dgm:pt>
    <dgm:pt modelId="{A8208371-8998-4F50-9487-16DD7B4AA419}" type="pres">
      <dgm:prSet presAssocID="{89C235CE-A95E-4C3E-AC45-98F4327D1617}" presName="sibTrans" presStyleCnt="0"/>
      <dgm:spPr/>
    </dgm:pt>
    <dgm:pt modelId="{BBA0A217-F889-4DF1-B811-F651F4E7ADDF}" type="pres">
      <dgm:prSet presAssocID="{3E0DB41B-4063-46E8-A5CE-2C398FB0A9DA}" presName="compNode" presStyleCnt="0"/>
      <dgm:spPr/>
    </dgm:pt>
    <dgm:pt modelId="{15A2D618-51DB-46EA-9878-957F0166D0AE}" type="pres">
      <dgm:prSet presAssocID="{3E0DB41B-4063-46E8-A5CE-2C398FB0A9DA}" presName="bgRect" presStyleLbl="bgShp" presStyleIdx="2" presStyleCnt="4"/>
      <dgm:spPr/>
    </dgm:pt>
    <dgm:pt modelId="{4B070721-05E1-411B-829C-9778E9DD327B}" type="pres">
      <dgm:prSet presAssocID="{3E0DB41B-4063-46E8-A5CE-2C398FB0A9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21ECA4B-568C-4180-B216-0C9D93868065}" type="pres">
      <dgm:prSet presAssocID="{3E0DB41B-4063-46E8-A5CE-2C398FB0A9DA}" presName="spaceRect" presStyleCnt="0"/>
      <dgm:spPr/>
    </dgm:pt>
    <dgm:pt modelId="{FD332D88-4497-4342-AAE7-B19A99521C4F}" type="pres">
      <dgm:prSet presAssocID="{3E0DB41B-4063-46E8-A5CE-2C398FB0A9DA}" presName="parTx" presStyleLbl="revTx" presStyleIdx="2" presStyleCnt="4">
        <dgm:presLayoutVars>
          <dgm:chMax val="0"/>
          <dgm:chPref val="0"/>
        </dgm:presLayoutVars>
      </dgm:prSet>
      <dgm:spPr/>
    </dgm:pt>
    <dgm:pt modelId="{E9462921-CC98-49FE-B179-70380FE46E95}" type="pres">
      <dgm:prSet presAssocID="{6E2234F1-CD0E-4B9B-A8C5-80D0D43F6168}" presName="sibTrans" presStyleCnt="0"/>
      <dgm:spPr/>
    </dgm:pt>
    <dgm:pt modelId="{37E18DC1-39A0-47D7-8572-023978C23F52}" type="pres">
      <dgm:prSet presAssocID="{A4C22923-568D-42BC-80AF-9C77B33DA428}" presName="compNode" presStyleCnt="0"/>
      <dgm:spPr/>
    </dgm:pt>
    <dgm:pt modelId="{0451FEFA-3E60-4B0F-9745-7E9A44E2E980}" type="pres">
      <dgm:prSet presAssocID="{A4C22923-568D-42BC-80AF-9C77B33DA428}" presName="bgRect" presStyleLbl="bgShp" presStyleIdx="3" presStyleCnt="4"/>
      <dgm:spPr/>
    </dgm:pt>
    <dgm:pt modelId="{2A599C8B-A563-4CD6-971A-09DEE36338E6}" type="pres">
      <dgm:prSet presAssocID="{A4C22923-568D-42BC-80AF-9C77B33DA4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6BA8DBF3-A3AD-4594-9552-4552096B426A}" type="pres">
      <dgm:prSet presAssocID="{A4C22923-568D-42BC-80AF-9C77B33DA428}" presName="spaceRect" presStyleCnt="0"/>
      <dgm:spPr/>
    </dgm:pt>
    <dgm:pt modelId="{C72EDEC8-5738-4A22-9C9C-026456C1C941}" type="pres">
      <dgm:prSet presAssocID="{A4C22923-568D-42BC-80AF-9C77B33DA428}" presName="parTx" presStyleLbl="revTx" presStyleIdx="3" presStyleCnt="4">
        <dgm:presLayoutVars>
          <dgm:chMax val="0"/>
          <dgm:chPref val="0"/>
        </dgm:presLayoutVars>
      </dgm:prSet>
      <dgm:spPr/>
    </dgm:pt>
  </dgm:ptLst>
  <dgm:cxnLst>
    <dgm:cxn modelId="{F47E706A-A0A5-4C7C-9F37-870F4072D8ED}" type="presOf" srcId="{A8E328DF-C7D4-46F7-90F9-0B3B912ED994}" destId="{7F2CE1D8-67A1-4BED-8179-43F9E53FFE56}" srcOrd="0" destOrd="0" presId="urn:microsoft.com/office/officeart/2018/2/layout/IconVerticalSolidList"/>
    <dgm:cxn modelId="{FB4D8876-913A-481F-8428-96D5D37DA6C5}" type="presOf" srcId="{A4C22923-568D-42BC-80AF-9C77B33DA428}" destId="{C72EDEC8-5738-4A22-9C9C-026456C1C941}" srcOrd="0" destOrd="0" presId="urn:microsoft.com/office/officeart/2018/2/layout/IconVerticalSolidList"/>
    <dgm:cxn modelId="{76321B88-CD44-4FB8-AA30-F06EC39DDD87}" type="presOf" srcId="{7FFB9EC0-95BC-4961-BA3B-4F3F9D520DB0}" destId="{F7610356-7D75-49DB-A0E0-318727E7D839}" srcOrd="0" destOrd="0" presId="urn:microsoft.com/office/officeart/2018/2/layout/IconVerticalSolidList"/>
    <dgm:cxn modelId="{FDCA9688-FA08-4C05-A91B-F951215F610D}" type="presOf" srcId="{3E0DB41B-4063-46E8-A5CE-2C398FB0A9DA}" destId="{FD332D88-4497-4342-AAE7-B19A99521C4F}" srcOrd="0" destOrd="0" presId="urn:microsoft.com/office/officeart/2018/2/layout/IconVerticalSolidList"/>
    <dgm:cxn modelId="{B0A348A5-05B0-4C75-8373-55835336EA35}" srcId="{7FFB9EC0-95BC-4961-BA3B-4F3F9D520DB0}" destId="{A4C22923-568D-42BC-80AF-9C77B33DA428}" srcOrd="3" destOrd="0" parTransId="{D13E2104-DF1C-4E15-9090-F86177A24FB2}" sibTransId="{A07E0E5E-8FFE-49E9-B7B3-FFAF8990ECA1}"/>
    <dgm:cxn modelId="{9DE0C6A6-439E-4266-807C-64772B5032F7}" srcId="{7FFB9EC0-95BC-4961-BA3B-4F3F9D520DB0}" destId="{3E0DB41B-4063-46E8-A5CE-2C398FB0A9DA}" srcOrd="2" destOrd="0" parTransId="{563A7F94-DBEC-4E63-958F-A9F6732CA9EC}" sibTransId="{6E2234F1-CD0E-4B9B-A8C5-80D0D43F6168}"/>
    <dgm:cxn modelId="{9D69F9B6-1A24-4E86-936F-B4D405ED1B13}" srcId="{7FFB9EC0-95BC-4961-BA3B-4F3F9D520DB0}" destId="{082B9120-6760-4218-95A2-62AAD5A5F673}" srcOrd="1" destOrd="0" parTransId="{5BF06AC3-A1A8-4377-A541-F21BE20B79BD}" sibTransId="{89C235CE-A95E-4C3E-AC45-98F4327D1617}"/>
    <dgm:cxn modelId="{942C6DE6-99F8-45A6-8361-3641678E6E95}" srcId="{7FFB9EC0-95BC-4961-BA3B-4F3F9D520DB0}" destId="{A8E328DF-C7D4-46F7-90F9-0B3B912ED994}" srcOrd="0" destOrd="0" parTransId="{0169919D-D851-4DDE-97B4-4F3C09673A8B}" sibTransId="{B953E531-EBE1-4AEF-958B-B3ED35E4D3C1}"/>
    <dgm:cxn modelId="{8BD5CBE7-D2C4-470B-B903-7EF607114F6F}" type="presOf" srcId="{082B9120-6760-4218-95A2-62AAD5A5F673}" destId="{A1C3567D-96F0-42AD-9D4F-704E3BC09E81}" srcOrd="0" destOrd="0" presId="urn:microsoft.com/office/officeart/2018/2/layout/IconVerticalSolidList"/>
    <dgm:cxn modelId="{28F18247-22A5-4757-AF89-97A2D750F4EF}" type="presParOf" srcId="{F7610356-7D75-49DB-A0E0-318727E7D839}" destId="{DFAAB4CA-3FFC-47A0-A80D-DA0FB9BB13F5}" srcOrd="0" destOrd="0" presId="urn:microsoft.com/office/officeart/2018/2/layout/IconVerticalSolidList"/>
    <dgm:cxn modelId="{106540CB-C399-430A-8605-71DA5A677AC9}" type="presParOf" srcId="{DFAAB4CA-3FFC-47A0-A80D-DA0FB9BB13F5}" destId="{F36C729C-F9CE-4A6B-BA05-5B0B2CC0394E}" srcOrd="0" destOrd="0" presId="urn:microsoft.com/office/officeart/2018/2/layout/IconVerticalSolidList"/>
    <dgm:cxn modelId="{6C038A4F-6BBE-40CE-AE3C-1AE789040C3D}" type="presParOf" srcId="{DFAAB4CA-3FFC-47A0-A80D-DA0FB9BB13F5}" destId="{4D029D52-7AC9-45B0-8D0F-D5F5EF44E381}" srcOrd="1" destOrd="0" presId="urn:microsoft.com/office/officeart/2018/2/layout/IconVerticalSolidList"/>
    <dgm:cxn modelId="{B2F0E34F-3405-4F1C-B995-0BD19BA40B3D}" type="presParOf" srcId="{DFAAB4CA-3FFC-47A0-A80D-DA0FB9BB13F5}" destId="{0DD16D1D-78D9-45D1-B9AF-F0892F29224E}" srcOrd="2" destOrd="0" presId="urn:microsoft.com/office/officeart/2018/2/layout/IconVerticalSolidList"/>
    <dgm:cxn modelId="{532EFB4F-8C80-4675-8135-5CF9CCAEBCE5}" type="presParOf" srcId="{DFAAB4CA-3FFC-47A0-A80D-DA0FB9BB13F5}" destId="{7F2CE1D8-67A1-4BED-8179-43F9E53FFE56}" srcOrd="3" destOrd="0" presId="urn:microsoft.com/office/officeart/2018/2/layout/IconVerticalSolidList"/>
    <dgm:cxn modelId="{F23EA3BA-FF1E-491B-A5DD-DA02D871192E}" type="presParOf" srcId="{F7610356-7D75-49DB-A0E0-318727E7D839}" destId="{876D9CB3-86CE-4737-AB7B-90F647E8BA20}" srcOrd="1" destOrd="0" presId="urn:microsoft.com/office/officeart/2018/2/layout/IconVerticalSolidList"/>
    <dgm:cxn modelId="{A092E137-163F-4EFC-A01D-D59F5ADE1673}" type="presParOf" srcId="{F7610356-7D75-49DB-A0E0-318727E7D839}" destId="{8076D8AE-EC1F-4E5D-AB4D-9667C1728E08}" srcOrd="2" destOrd="0" presId="urn:microsoft.com/office/officeart/2018/2/layout/IconVerticalSolidList"/>
    <dgm:cxn modelId="{250D0AE1-187B-410A-BD72-7B93196BAD48}" type="presParOf" srcId="{8076D8AE-EC1F-4E5D-AB4D-9667C1728E08}" destId="{B9991A34-E18D-464C-81CE-882B41DCA571}" srcOrd="0" destOrd="0" presId="urn:microsoft.com/office/officeart/2018/2/layout/IconVerticalSolidList"/>
    <dgm:cxn modelId="{329EC735-E129-4C61-ABC5-BBEBAA4DE4BB}" type="presParOf" srcId="{8076D8AE-EC1F-4E5D-AB4D-9667C1728E08}" destId="{2E8D67D4-13C8-4EDC-AF76-8276CD8E6FD7}" srcOrd="1" destOrd="0" presId="urn:microsoft.com/office/officeart/2018/2/layout/IconVerticalSolidList"/>
    <dgm:cxn modelId="{C8D930A3-7901-4578-B71E-9880B2B4F7FB}" type="presParOf" srcId="{8076D8AE-EC1F-4E5D-AB4D-9667C1728E08}" destId="{CB33F635-B053-494C-81BF-90268ED7EBE2}" srcOrd="2" destOrd="0" presId="urn:microsoft.com/office/officeart/2018/2/layout/IconVerticalSolidList"/>
    <dgm:cxn modelId="{FD85A50B-1B77-4B8C-B0AC-92A7D66396BB}" type="presParOf" srcId="{8076D8AE-EC1F-4E5D-AB4D-9667C1728E08}" destId="{A1C3567D-96F0-42AD-9D4F-704E3BC09E81}" srcOrd="3" destOrd="0" presId="urn:microsoft.com/office/officeart/2018/2/layout/IconVerticalSolidList"/>
    <dgm:cxn modelId="{CABA9C7C-D25D-4513-8493-B23C4C61492C}" type="presParOf" srcId="{F7610356-7D75-49DB-A0E0-318727E7D839}" destId="{A8208371-8998-4F50-9487-16DD7B4AA419}" srcOrd="3" destOrd="0" presId="urn:microsoft.com/office/officeart/2018/2/layout/IconVerticalSolidList"/>
    <dgm:cxn modelId="{9188B2B1-0289-4AB5-A276-7F807AF8A581}" type="presParOf" srcId="{F7610356-7D75-49DB-A0E0-318727E7D839}" destId="{BBA0A217-F889-4DF1-B811-F651F4E7ADDF}" srcOrd="4" destOrd="0" presId="urn:microsoft.com/office/officeart/2018/2/layout/IconVerticalSolidList"/>
    <dgm:cxn modelId="{E54E537C-5224-4DC1-8EEC-93441F8E3999}" type="presParOf" srcId="{BBA0A217-F889-4DF1-B811-F651F4E7ADDF}" destId="{15A2D618-51DB-46EA-9878-957F0166D0AE}" srcOrd="0" destOrd="0" presId="urn:microsoft.com/office/officeart/2018/2/layout/IconVerticalSolidList"/>
    <dgm:cxn modelId="{56ABD57B-A939-40DC-9DE5-AB3B8FD6151C}" type="presParOf" srcId="{BBA0A217-F889-4DF1-B811-F651F4E7ADDF}" destId="{4B070721-05E1-411B-829C-9778E9DD327B}" srcOrd="1" destOrd="0" presId="urn:microsoft.com/office/officeart/2018/2/layout/IconVerticalSolidList"/>
    <dgm:cxn modelId="{03A2DC1D-64BC-4CEF-9EC2-D380C77B14A6}" type="presParOf" srcId="{BBA0A217-F889-4DF1-B811-F651F4E7ADDF}" destId="{221ECA4B-568C-4180-B216-0C9D93868065}" srcOrd="2" destOrd="0" presId="urn:microsoft.com/office/officeart/2018/2/layout/IconVerticalSolidList"/>
    <dgm:cxn modelId="{79F3859E-8870-4836-BFE2-4F2B85DD478E}" type="presParOf" srcId="{BBA0A217-F889-4DF1-B811-F651F4E7ADDF}" destId="{FD332D88-4497-4342-AAE7-B19A99521C4F}" srcOrd="3" destOrd="0" presId="urn:microsoft.com/office/officeart/2018/2/layout/IconVerticalSolidList"/>
    <dgm:cxn modelId="{0DC517A1-5B91-46CD-8881-E1639A10883C}" type="presParOf" srcId="{F7610356-7D75-49DB-A0E0-318727E7D839}" destId="{E9462921-CC98-49FE-B179-70380FE46E95}" srcOrd="5" destOrd="0" presId="urn:microsoft.com/office/officeart/2018/2/layout/IconVerticalSolidList"/>
    <dgm:cxn modelId="{DF31BB2E-DDA7-411E-8E52-2BE33F218F61}" type="presParOf" srcId="{F7610356-7D75-49DB-A0E0-318727E7D839}" destId="{37E18DC1-39A0-47D7-8572-023978C23F52}" srcOrd="6" destOrd="0" presId="urn:microsoft.com/office/officeart/2018/2/layout/IconVerticalSolidList"/>
    <dgm:cxn modelId="{33441E6D-C49E-4AB4-9C5D-BF6434D52B20}" type="presParOf" srcId="{37E18DC1-39A0-47D7-8572-023978C23F52}" destId="{0451FEFA-3E60-4B0F-9745-7E9A44E2E980}" srcOrd="0" destOrd="0" presId="urn:microsoft.com/office/officeart/2018/2/layout/IconVerticalSolidList"/>
    <dgm:cxn modelId="{97864F2B-BC31-4BE8-A1BC-FB3467646E8B}" type="presParOf" srcId="{37E18DC1-39A0-47D7-8572-023978C23F52}" destId="{2A599C8B-A563-4CD6-971A-09DEE36338E6}" srcOrd="1" destOrd="0" presId="urn:microsoft.com/office/officeart/2018/2/layout/IconVerticalSolidList"/>
    <dgm:cxn modelId="{D8CBB95D-EE28-45DA-A0AB-73C5980097DE}" type="presParOf" srcId="{37E18DC1-39A0-47D7-8572-023978C23F52}" destId="{6BA8DBF3-A3AD-4594-9552-4552096B426A}" srcOrd="2" destOrd="0" presId="urn:microsoft.com/office/officeart/2018/2/layout/IconVerticalSolidList"/>
    <dgm:cxn modelId="{90AD36A6-AD5B-4169-8488-73A5AD15D26F}" type="presParOf" srcId="{37E18DC1-39A0-47D7-8572-023978C23F52}" destId="{C72EDEC8-5738-4A22-9C9C-026456C1C9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B404D-D9B4-4A82-8572-A335FCDE0C7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7D1246C-BC4C-4098-A0A4-275A34B9F282}">
      <dgm:prSet/>
      <dgm:spPr/>
      <dgm:t>
        <a:bodyPr/>
        <a:lstStyle/>
        <a:p>
          <a:r>
            <a:rPr lang="en-US" b="1" dirty="0"/>
            <a:t>When practicing sport is not a free choice…</a:t>
          </a:r>
        </a:p>
      </dgm:t>
    </dgm:pt>
    <dgm:pt modelId="{276ACBD7-F4E0-47AD-9A5E-96E7BB7EC8AC}" type="parTrans" cxnId="{7DF0B1F3-0635-4E38-87AE-47078C84E7C5}">
      <dgm:prSet/>
      <dgm:spPr/>
      <dgm:t>
        <a:bodyPr/>
        <a:lstStyle/>
        <a:p>
          <a:endParaRPr lang="en-US"/>
        </a:p>
      </dgm:t>
    </dgm:pt>
    <dgm:pt modelId="{CC774FDD-CB68-4ADF-A6EC-36619FDCBB5D}" type="sibTrans" cxnId="{7DF0B1F3-0635-4E38-87AE-47078C84E7C5}">
      <dgm:prSet/>
      <dgm:spPr/>
      <dgm:t>
        <a:bodyPr/>
        <a:lstStyle/>
        <a:p>
          <a:endParaRPr lang="en-US"/>
        </a:p>
      </dgm:t>
    </dgm:pt>
    <dgm:pt modelId="{DA2BD9A7-93CC-44DB-8EBD-5A2591B2B266}">
      <dgm:prSet/>
      <dgm:spPr/>
      <dgm:t>
        <a:bodyPr/>
        <a:lstStyle/>
        <a:p>
          <a:r>
            <a:rPr lang="en-US" b="1" dirty="0"/>
            <a:t>Elite athletes and sports players have to begin training early - in most cases, before they are considered old enough to make their own decisions. </a:t>
          </a:r>
        </a:p>
      </dgm:t>
    </dgm:pt>
    <dgm:pt modelId="{D3331076-A721-4AA6-B5FF-BC401C297DB1}" type="parTrans" cxnId="{BD8E5FFA-BE21-4456-95A2-671A2396CB8E}">
      <dgm:prSet/>
      <dgm:spPr/>
      <dgm:t>
        <a:bodyPr/>
        <a:lstStyle/>
        <a:p>
          <a:endParaRPr lang="en-US"/>
        </a:p>
      </dgm:t>
    </dgm:pt>
    <dgm:pt modelId="{8E8301DB-30D6-41BC-B939-73307450D17B}" type="sibTrans" cxnId="{BD8E5FFA-BE21-4456-95A2-671A2396CB8E}">
      <dgm:prSet/>
      <dgm:spPr/>
      <dgm:t>
        <a:bodyPr/>
        <a:lstStyle/>
        <a:p>
          <a:endParaRPr lang="en-US"/>
        </a:p>
      </dgm:t>
    </dgm:pt>
    <dgm:pt modelId="{0A788AAA-4F10-4ED7-8BFA-77FF303AE548}">
      <dgm:prSet/>
      <dgm:spPr/>
      <dgm:t>
        <a:bodyPr/>
        <a:lstStyle/>
        <a:p>
          <a:r>
            <a:rPr lang="en-US" b="1" dirty="0"/>
            <a:t>This means children are vulnerable to exploitation by competitive parents or coaches.</a:t>
          </a:r>
          <a:br>
            <a:rPr lang="en-US" b="1" dirty="0"/>
          </a:br>
          <a:r>
            <a:rPr lang="en-US" b="1" dirty="0"/>
            <a:t>Equally, because of poverty or unavailability of sporting facilities, some children who wish to take part in sport are unable to.</a:t>
          </a:r>
        </a:p>
      </dgm:t>
    </dgm:pt>
    <dgm:pt modelId="{4D4ECC10-E0EB-494E-BEF0-FD2EDB007AE9}" type="parTrans" cxnId="{9CA03823-16CB-46FC-B004-5292848F1DAC}">
      <dgm:prSet/>
      <dgm:spPr/>
      <dgm:t>
        <a:bodyPr/>
        <a:lstStyle/>
        <a:p>
          <a:endParaRPr lang="en-US"/>
        </a:p>
      </dgm:t>
    </dgm:pt>
    <dgm:pt modelId="{EC59DDE5-879A-431A-A666-C2B8585D7C6D}" type="sibTrans" cxnId="{9CA03823-16CB-46FC-B004-5292848F1DAC}">
      <dgm:prSet/>
      <dgm:spPr/>
      <dgm:t>
        <a:bodyPr/>
        <a:lstStyle/>
        <a:p>
          <a:endParaRPr lang="en-US"/>
        </a:p>
      </dgm:t>
    </dgm:pt>
    <dgm:pt modelId="{646CE677-BAAC-4194-8BBC-9E1D4FB42C60}">
      <dgm:prSet/>
      <dgm:spPr/>
      <dgm:t>
        <a:bodyPr/>
        <a:lstStyle/>
        <a:p>
          <a:r>
            <a:rPr lang="en-US" b="1" dirty="0"/>
            <a:t>In response to problems like these, the following Bill of Rights for Young Athletes was suggested by the Institute for the Study of Youth Sports at Michigan State University. </a:t>
          </a:r>
        </a:p>
      </dgm:t>
    </dgm:pt>
    <dgm:pt modelId="{67D86645-838F-469F-9647-4A05BD6106F8}" type="parTrans" cxnId="{F2AEA7F9-90ED-4003-941A-741F32F14D63}">
      <dgm:prSet/>
      <dgm:spPr/>
      <dgm:t>
        <a:bodyPr/>
        <a:lstStyle/>
        <a:p>
          <a:endParaRPr lang="en-US"/>
        </a:p>
      </dgm:t>
    </dgm:pt>
    <dgm:pt modelId="{FFEC0A44-5EB7-41FB-A1F3-7D2A0834B649}" type="sibTrans" cxnId="{F2AEA7F9-90ED-4003-941A-741F32F14D63}">
      <dgm:prSet/>
      <dgm:spPr/>
      <dgm:t>
        <a:bodyPr/>
        <a:lstStyle/>
        <a:p>
          <a:endParaRPr lang="en-US"/>
        </a:p>
      </dgm:t>
    </dgm:pt>
    <dgm:pt modelId="{1260E783-018C-460E-86B0-53398DE739D1}">
      <dgm:prSet/>
      <dgm:spPr/>
      <dgm:t>
        <a:bodyPr/>
        <a:lstStyle/>
        <a:p>
          <a:r>
            <a:rPr lang="en-GB" b="1" dirty="0"/>
            <a:t>Rainer Martens and Vern </a:t>
          </a:r>
          <a:r>
            <a:rPr lang="en-GB" b="1" dirty="0" err="1"/>
            <a:t>Seefeldt</a:t>
          </a:r>
          <a:r>
            <a:rPr lang="en-GB" b="1" dirty="0"/>
            <a:t> developed the first children’s rights framework in competition sports (Brackenridge, 2006). </a:t>
          </a:r>
          <a:endParaRPr lang="en-US" b="1" dirty="0"/>
        </a:p>
      </dgm:t>
    </dgm:pt>
    <dgm:pt modelId="{2740FA15-FDAC-4E2E-B2F9-424A4B660746}" type="parTrans" cxnId="{E06F60E9-C43B-4201-8325-227C91E93FCC}">
      <dgm:prSet/>
      <dgm:spPr/>
      <dgm:t>
        <a:bodyPr/>
        <a:lstStyle/>
        <a:p>
          <a:endParaRPr lang="en-US"/>
        </a:p>
      </dgm:t>
    </dgm:pt>
    <dgm:pt modelId="{76EA88B7-63B5-450B-9369-2E9C5F885E57}" type="sibTrans" cxnId="{E06F60E9-C43B-4201-8325-227C91E93FCC}">
      <dgm:prSet/>
      <dgm:spPr/>
      <dgm:t>
        <a:bodyPr/>
        <a:lstStyle/>
        <a:p>
          <a:endParaRPr lang="en-US"/>
        </a:p>
      </dgm:t>
    </dgm:pt>
    <dgm:pt modelId="{B03DDA23-B2CD-4100-BFA8-1F2A0515D268}">
      <dgm:prSet/>
      <dgm:spPr/>
      <dgm:t>
        <a:bodyPr/>
        <a:lstStyle/>
        <a:p>
          <a:r>
            <a:rPr lang="en-GB" b="1" dirty="0"/>
            <a:t>They published the ‘Bill of Rights for Young Athletes’ in 1979, which is one of the most important declarations written on children’s rights.</a:t>
          </a:r>
          <a:endParaRPr lang="en-US" b="1" dirty="0"/>
        </a:p>
      </dgm:t>
    </dgm:pt>
    <dgm:pt modelId="{A59A1EEE-91E0-4700-8970-F4EF17319421}" type="parTrans" cxnId="{6000444E-E3A3-42D8-86DB-3B0799FBC117}">
      <dgm:prSet/>
      <dgm:spPr/>
      <dgm:t>
        <a:bodyPr/>
        <a:lstStyle/>
        <a:p>
          <a:endParaRPr lang="en-US"/>
        </a:p>
      </dgm:t>
    </dgm:pt>
    <dgm:pt modelId="{D0DBB68F-682D-4CD9-BB7D-0B8AB40F3456}" type="sibTrans" cxnId="{6000444E-E3A3-42D8-86DB-3B0799FBC117}">
      <dgm:prSet/>
      <dgm:spPr/>
      <dgm:t>
        <a:bodyPr/>
        <a:lstStyle/>
        <a:p>
          <a:endParaRPr lang="en-US"/>
        </a:p>
      </dgm:t>
    </dgm:pt>
    <dgm:pt modelId="{613EBA58-AFFE-3945-8C71-DE5570A6C8E8}" type="pres">
      <dgm:prSet presAssocID="{D4FB404D-D9B4-4A82-8572-A335FCDE0C70}" presName="Name0" presStyleCnt="0">
        <dgm:presLayoutVars>
          <dgm:dir/>
          <dgm:resizeHandles val="exact"/>
        </dgm:presLayoutVars>
      </dgm:prSet>
      <dgm:spPr/>
    </dgm:pt>
    <dgm:pt modelId="{E2BE42FA-D902-6B42-86B7-828F55D8245C}" type="pres">
      <dgm:prSet presAssocID="{37D1246C-BC4C-4098-A0A4-275A34B9F282}" presName="node" presStyleLbl="node1" presStyleIdx="0" presStyleCnt="6">
        <dgm:presLayoutVars>
          <dgm:bulletEnabled val="1"/>
        </dgm:presLayoutVars>
      </dgm:prSet>
      <dgm:spPr/>
    </dgm:pt>
    <dgm:pt modelId="{9F400195-7F74-B544-9602-B7AF37405823}" type="pres">
      <dgm:prSet presAssocID="{CC774FDD-CB68-4ADF-A6EC-36619FDCBB5D}" presName="sibTrans" presStyleLbl="sibTrans1D1" presStyleIdx="0" presStyleCnt="5"/>
      <dgm:spPr/>
    </dgm:pt>
    <dgm:pt modelId="{F4900F73-F110-7E43-82FC-2C339A45D353}" type="pres">
      <dgm:prSet presAssocID="{CC774FDD-CB68-4ADF-A6EC-36619FDCBB5D}" presName="connectorText" presStyleLbl="sibTrans1D1" presStyleIdx="0" presStyleCnt="5"/>
      <dgm:spPr/>
    </dgm:pt>
    <dgm:pt modelId="{C33709F4-76CD-C046-B158-7C844FE7F7DC}" type="pres">
      <dgm:prSet presAssocID="{DA2BD9A7-93CC-44DB-8EBD-5A2591B2B266}" presName="node" presStyleLbl="node1" presStyleIdx="1" presStyleCnt="6">
        <dgm:presLayoutVars>
          <dgm:bulletEnabled val="1"/>
        </dgm:presLayoutVars>
      </dgm:prSet>
      <dgm:spPr/>
    </dgm:pt>
    <dgm:pt modelId="{D6542113-BB95-4D49-88F2-76D5B2A9E9BB}" type="pres">
      <dgm:prSet presAssocID="{8E8301DB-30D6-41BC-B939-73307450D17B}" presName="sibTrans" presStyleLbl="sibTrans1D1" presStyleIdx="1" presStyleCnt="5"/>
      <dgm:spPr/>
    </dgm:pt>
    <dgm:pt modelId="{3206136C-732F-5541-9556-5EE0EE1B474C}" type="pres">
      <dgm:prSet presAssocID="{8E8301DB-30D6-41BC-B939-73307450D17B}" presName="connectorText" presStyleLbl="sibTrans1D1" presStyleIdx="1" presStyleCnt="5"/>
      <dgm:spPr/>
    </dgm:pt>
    <dgm:pt modelId="{0B2DF5C5-4F77-A943-BC45-7D0AF54CFEB0}" type="pres">
      <dgm:prSet presAssocID="{0A788AAA-4F10-4ED7-8BFA-77FF303AE548}" presName="node" presStyleLbl="node1" presStyleIdx="2" presStyleCnt="6">
        <dgm:presLayoutVars>
          <dgm:bulletEnabled val="1"/>
        </dgm:presLayoutVars>
      </dgm:prSet>
      <dgm:spPr/>
    </dgm:pt>
    <dgm:pt modelId="{65895127-3F2B-F146-A054-BC639DBD3579}" type="pres">
      <dgm:prSet presAssocID="{EC59DDE5-879A-431A-A666-C2B8585D7C6D}" presName="sibTrans" presStyleLbl="sibTrans1D1" presStyleIdx="2" presStyleCnt="5"/>
      <dgm:spPr/>
    </dgm:pt>
    <dgm:pt modelId="{0296C26D-C6BB-B94E-BDB1-E86FF4DB761F}" type="pres">
      <dgm:prSet presAssocID="{EC59DDE5-879A-431A-A666-C2B8585D7C6D}" presName="connectorText" presStyleLbl="sibTrans1D1" presStyleIdx="2" presStyleCnt="5"/>
      <dgm:spPr/>
    </dgm:pt>
    <dgm:pt modelId="{96698FAF-2EF6-8A40-BF86-6CAA3442B8D5}" type="pres">
      <dgm:prSet presAssocID="{646CE677-BAAC-4194-8BBC-9E1D4FB42C60}" presName="node" presStyleLbl="node1" presStyleIdx="3" presStyleCnt="6">
        <dgm:presLayoutVars>
          <dgm:bulletEnabled val="1"/>
        </dgm:presLayoutVars>
      </dgm:prSet>
      <dgm:spPr/>
    </dgm:pt>
    <dgm:pt modelId="{76AF74E3-4945-6F42-A1AD-5ACDC3AC2348}" type="pres">
      <dgm:prSet presAssocID="{FFEC0A44-5EB7-41FB-A1F3-7D2A0834B649}" presName="sibTrans" presStyleLbl="sibTrans1D1" presStyleIdx="3" presStyleCnt="5"/>
      <dgm:spPr/>
    </dgm:pt>
    <dgm:pt modelId="{F9DF449D-E3F3-C24C-A83C-4EFD4874CF07}" type="pres">
      <dgm:prSet presAssocID="{FFEC0A44-5EB7-41FB-A1F3-7D2A0834B649}" presName="connectorText" presStyleLbl="sibTrans1D1" presStyleIdx="3" presStyleCnt="5"/>
      <dgm:spPr/>
    </dgm:pt>
    <dgm:pt modelId="{2E4FB6F6-ACF3-0C42-978D-DCC82EDE9E47}" type="pres">
      <dgm:prSet presAssocID="{1260E783-018C-460E-86B0-53398DE739D1}" presName="node" presStyleLbl="node1" presStyleIdx="4" presStyleCnt="6">
        <dgm:presLayoutVars>
          <dgm:bulletEnabled val="1"/>
        </dgm:presLayoutVars>
      </dgm:prSet>
      <dgm:spPr/>
    </dgm:pt>
    <dgm:pt modelId="{AECD0041-E276-EF4B-9521-196FD9078691}" type="pres">
      <dgm:prSet presAssocID="{76EA88B7-63B5-450B-9369-2E9C5F885E57}" presName="sibTrans" presStyleLbl="sibTrans1D1" presStyleIdx="4" presStyleCnt="5"/>
      <dgm:spPr/>
    </dgm:pt>
    <dgm:pt modelId="{C2524DD5-6AAB-B04B-85A6-69EAF3895736}" type="pres">
      <dgm:prSet presAssocID="{76EA88B7-63B5-450B-9369-2E9C5F885E57}" presName="connectorText" presStyleLbl="sibTrans1D1" presStyleIdx="4" presStyleCnt="5"/>
      <dgm:spPr/>
    </dgm:pt>
    <dgm:pt modelId="{4BA58A46-E3AF-3B42-A98F-B84E9318D494}" type="pres">
      <dgm:prSet presAssocID="{B03DDA23-B2CD-4100-BFA8-1F2A0515D268}" presName="node" presStyleLbl="node1" presStyleIdx="5" presStyleCnt="6">
        <dgm:presLayoutVars>
          <dgm:bulletEnabled val="1"/>
        </dgm:presLayoutVars>
      </dgm:prSet>
      <dgm:spPr/>
    </dgm:pt>
  </dgm:ptLst>
  <dgm:cxnLst>
    <dgm:cxn modelId="{2ABC1902-CC06-4B49-B22D-C0FAABF64173}" type="presOf" srcId="{8E8301DB-30D6-41BC-B939-73307450D17B}" destId="{D6542113-BB95-4D49-88F2-76D5B2A9E9BB}" srcOrd="0" destOrd="0" presId="urn:microsoft.com/office/officeart/2016/7/layout/RepeatingBendingProcessNew"/>
    <dgm:cxn modelId="{9CA03823-16CB-46FC-B004-5292848F1DAC}" srcId="{D4FB404D-D9B4-4A82-8572-A335FCDE0C70}" destId="{0A788AAA-4F10-4ED7-8BFA-77FF303AE548}" srcOrd="2" destOrd="0" parTransId="{4D4ECC10-E0EB-494E-BEF0-FD2EDB007AE9}" sibTransId="{EC59DDE5-879A-431A-A666-C2B8585D7C6D}"/>
    <dgm:cxn modelId="{78C89C2A-016F-A348-9A48-71CB7EDCC86C}" type="presOf" srcId="{0A788AAA-4F10-4ED7-8BFA-77FF303AE548}" destId="{0B2DF5C5-4F77-A943-BC45-7D0AF54CFEB0}" srcOrd="0" destOrd="0" presId="urn:microsoft.com/office/officeart/2016/7/layout/RepeatingBendingProcessNew"/>
    <dgm:cxn modelId="{DA145133-452A-9A4C-B284-B631D518ED84}" type="presOf" srcId="{FFEC0A44-5EB7-41FB-A1F3-7D2A0834B649}" destId="{76AF74E3-4945-6F42-A1AD-5ACDC3AC2348}" srcOrd="0" destOrd="0" presId="urn:microsoft.com/office/officeart/2016/7/layout/RepeatingBendingProcessNew"/>
    <dgm:cxn modelId="{E6120138-FBA7-BC40-9404-7EBE94E6D5C1}" type="presOf" srcId="{EC59DDE5-879A-431A-A666-C2B8585D7C6D}" destId="{0296C26D-C6BB-B94E-BDB1-E86FF4DB761F}" srcOrd="1" destOrd="0" presId="urn:microsoft.com/office/officeart/2016/7/layout/RepeatingBendingProcessNew"/>
    <dgm:cxn modelId="{D167033B-BFCE-6F40-B08E-4E4D458D2AFD}" type="presOf" srcId="{B03DDA23-B2CD-4100-BFA8-1F2A0515D268}" destId="{4BA58A46-E3AF-3B42-A98F-B84E9318D494}" srcOrd="0" destOrd="0" presId="urn:microsoft.com/office/officeart/2016/7/layout/RepeatingBendingProcessNew"/>
    <dgm:cxn modelId="{B524CD40-BE39-7A46-A02C-DB990CC6B6C9}" type="presOf" srcId="{CC774FDD-CB68-4ADF-A6EC-36619FDCBB5D}" destId="{F4900F73-F110-7E43-82FC-2C339A45D353}" srcOrd="1" destOrd="0" presId="urn:microsoft.com/office/officeart/2016/7/layout/RepeatingBendingProcessNew"/>
    <dgm:cxn modelId="{6000444E-E3A3-42D8-86DB-3B0799FBC117}" srcId="{D4FB404D-D9B4-4A82-8572-A335FCDE0C70}" destId="{B03DDA23-B2CD-4100-BFA8-1F2A0515D268}" srcOrd="5" destOrd="0" parTransId="{A59A1EEE-91E0-4700-8970-F4EF17319421}" sibTransId="{D0DBB68F-682D-4CD9-BB7D-0B8AB40F3456}"/>
    <dgm:cxn modelId="{F5E41A5B-A456-0347-9DF9-887BDCBDC1E5}" type="presOf" srcId="{DA2BD9A7-93CC-44DB-8EBD-5A2591B2B266}" destId="{C33709F4-76CD-C046-B158-7C844FE7F7DC}" srcOrd="0" destOrd="0" presId="urn:microsoft.com/office/officeart/2016/7/layout/RepeatingBendingProcessNew"/>
    <dgm:cxn modelId="{21D9F65E-9D15-C24E-AB4E-1FB6B8216381}" type="presOf" srcId="{CC774FDD-CB68-4ADF-A6EC-36619FDCBB5D}" destId="{9F400195-7F74-B544-9602-B7AF37405823}" srcOrd="0" destOrd="0" presId="urn:microsoft.com/office/officeart/2016/7/layout/RepeatingBendingProcessNew"/>
    <dgm:cxn modelId="{D5ED9E6D-6965-C840-AC61-3BE0FA23900C}" type="presOf" srcId="{8E8301DB-30D6-41BC-B939-73307450D17B}" destId="{3206136C-732F-5541-9556-5EE0EE1B474C}" srcOrd="1" destOrd="0" presId="urn:microsoft.com/office/officeart/2016/7/layout/RepeatingBendingProcessNew"/>
    <dgm:cxn modelId="{E851CF75-2EF5-574A-A207-B7A05E050471}" type="presOf" srcId="{D4FB404D-D9B4-4A82-8572-A335FCDE0C70}" destId="{613EBA58-AFFE-3945-8C71-DE5570A6C8E8}" srcOrd="0" destOrd="0" presId="urn:microsoft.com/office/officeart/2016/7/layout/RepeatingBendingProcessNew"/>
    <dgm:cxn modelId="{1AB419A0-95D2-2446-8F9A-10178094E581}" type="presOf" srcId="{FFEC0A44-5EB7-41FB-A1F3-7D2A0834B649}" destId="{F9DF449D-E3F3-C24C-A83C-4EFD4874CF07}" srcOrd="1" destOrd="0" presId="urn:microsoft.com/office/officeart/2016/7/layout/RepeatingBendingProcessNew"/>
    <dgm:cxn modelId="{185A68C4-7D1C-114A-AEF1-387235423C7C}" type="presOf" srcId="{1260E783-018C-460E-86B0-53398DE739D1}" destId="{2E4FB6F6-ACF3-0C42-978D-DCC82EDE9E47}" srcOrd="0" destOrd="0" presId="urn:microsoft.com/office/officeart/2016/7/layout/RepeatingBendingProcessNew"/>
    <dgm:cxn modelId="{3A1776CF-529D-1F4C-A6C9-B6F2DF3B15A0}" type="presOf" srcId="{646CE677-BAAC-4194-8BBC-9E1D4FB42C60}" destId="{96698FAF-2EF6-8A40-BF86-6CAA3442B8D5}" srcOrd="0" destOrd="0" presId="urn:microsoft.com/office/officeart/2016/7/layout/RepeatingBendingProcessNew"/>
    <dgm:cxn modelId="{11E798E0-3F41-7642-8347-FC9B1C8F2CD3}" type="presOf" srcId="{37D1246C-BC4C-4098-A0A4-275A34B9F282}" destId="{E2BE42FA-D902-6B42-86B7-828F55D8245C}" srcOrd="0" destOrd="0" presId="urn:microsoft.com/office/officeart/2016/7/layout/RepeatingBendingProcessNew"/>
    <dgm:cxn modelId="{F8B906E2-13C1-474C-89BE-0D56EFE6EFC6}" type="presOf" srcId="{EC59DDE5-879A-431A-A666-C2B8585D7C6D}" destId="{65895127-3F2B-F146-A054-BC639DBD3579}" srcOrd="0" destOrd="0" presId="urn:microsoft.com/office/officeart/2016/7/layout/RepeatingBendingProcessNew"/>
    <dgm:cxn modelId="{E06F60E9-C43B-4201-8325-227C91E93FCC}" srcId="{D4FB404D-D9B4-4A82-8572-A335FCDE0C70}" destId="{1260E783-018C-460E-86B0-53398DE739D1}" srcOrd="4" destOrd="0" parTransId="{2740FA15-FDAC-4E2E-B2F9-424A4B660746}" sibTransId="{76EA88B7-63B5-450B-9369-2E9C5F885E57}"/>
    <dgm:cxn modelId="{7DF0B1F3-0635-4E38-87AE-47078C84E7C5}" srcId="{D4FB404D-D9B4-4A82-8572-A335FCDE0C70}" destId="{37D1246C-BC4C-4098-A0A4-275A34B9F282}" srcOrd="0" destOrd="0" parTransId="{276ACBD7-F4E0-47AD-9A5E-96E7BB7EC8AC}" sibTransId="{CC774FDD-CB68-4ADF-A6EC-36619FDCBB5D}"/>
    <dgm:cxn modelId="{976C11F9-01A3-2640-AC69-5709321CD2AF}" type="presOf" srcId="{76EA88B7-63B5-450B-9369-2E9C5F885E57}" destId="{AECD0041-E276-EF4B-9521-196FD9078691}" srcOrd="0" destOrd="0" presId="urn:microsoft.com/office/officeart/2016/7/layout/RepeatingBendingProcessNew"/>
    <dgm:cxn modelId="{F2AEA7F9-90ED-4003-941A-741F32F14D63}" srcId="{D4FB404D-D9B4-4A82-8572-A335FCDE0C70}" destId="{646CE677-BAAC-4194-8BBC-9E1D4FB42C60}" srcOrd="3" destOrd="0" parTransId="{67D86645-838F-469F-9647-4A05BD6106F8}" sibTransId="{FFEC0A44-5EB7-41FB-A1F3-7D2A0834B649}"/>
    <dgm:cxn modelId="{BD8E5FFA-BE21-4456-95A2-671A2396CB8E}" srcId="{D4FB404D-D9B4-4A82-8572-A335FCDE0C70}" destId="{DA2BD9A7-93CC-44DB-8EBD-5A2591B2B266}" srcOrd="1" destOrd="0" parTransId="{D3331076-A721-4AA6-B5FF-BC401C297DB1}" sibTransId="{8E8301DB-30D6-41BC-B939-73307450D17B}"/>
    <dgm:cxn modelId="{5E1F65FF-1D40-534F-875B-63BE7019E17D}" type="presOf" srcId="{76EA88B7-63B5-450B-9369-2E9C5F885E57}" destId="{C2524DD5-6AAB-B04B-85A6-69EAF3895736}" srcOrd="1" destOrd="0" presId="urn:microsoft.com/office/officeart/2016/7/layout/RepeatingBendingProcessNew"/>
    <dgm:cxn modelId="{63CFE1B5-7547-4741-8CDA-66776F125DA6}" type="presParOf" srcId="{613EBA58-AFFE-3945-8C71-DE5570A6C8E8}" destId="{E2BE42FA-D902-6B42-86B7-828F55D8245C}" srcOrd="0" destOrd="0" presId="urn:microsoft.com/office/officeart/2016/7/layout/RepeatingBendingProcessNew"/>
    <dgm:cxn modelId="{F7237023-50DD-0B40-8EB1-BA3AD8041A0F}" type="presParOf" srcId="{613EBA58-AFFE-3945-8C71-DE5570A6C8E8}" destId="{9F400195-7F74-B544-9602-B7AF37405823}" srcOrd="1" destOrd="0" presId="urn:microsoft.com/office/officeart/2016/7/layout/RepeatingBendingProcessNew"/>
    <dgm:cxn modelId="{AD4E9509-B3D9-F44C-8A0C-C6A4F23406AA}" type="presParOf" srcId="{9F400195-7F74-B544-9602-B7AF37405823}" destId="{F4900F73-F110-7E43-82FC-2C339A45D353}" srcOrd="0" destOrd="0" presId="urn:microsoft.com/office/officeart/2016/7/layout/RepeatingBendingProcessNew"/>
    <dgm:cxn modelId="{06B8B344-5C5E-594F-A0E9-5DA6F0AF7B1C}" type="presParOf" srcId="{613EBA58-AFFE-3945-8C71-DE5570A6C8E8}" destId="{C33709F4-76CD-C046-B158-7C844FE7F7DC}" srcOrd="2" destOrd="0" presId="urn:microsoft.com/office/officeart/2016/7/layout/RepeatingBendingProcessNew"/>
    <dgm:cxn modelId="{6A68AA4A-23EE-D641-A053-7EF3091C7CDB}" type="presParOf" srcId="{613EBA58-AFFE-3945-8C71-DE5570A6C8E8}" destId="{D6542113-BB95-4D49-88F2-76D5B2A9E9BB}" srcOrd="3" destOrd="0" presId="urn:microsoft.com/office/officeart/2016/7/layout/RepeatingBendingProcessNew"/>
    <dgm:cxn modelId="{7F687689-ECAF-754E-AE10-4F87B4DCD76F}" type="presParOf" srcId="{D6542113-BB95-4D49-88F2-76D5B2A9E9BB}" destId="{3206136C-732F-5541-9556-5EE0EE1B474C}" srcOrd="0" destOrd="0" presId="urn:microsoft.com/office/officeart/2016/7/layout/RepeatingBendingProcessNew"/>
    <dgm:cxn modelId="{C88822B5-90EA-C543-A7A0-E91ABDE0FE38}" type="presParOf" srcId="{613EBA58-AFFE-3945-8C71-DE5570A6C8E8}" destId="{0B2DF5C5-4F77-A943-BC45-7D0AF54CFEB0}" srcOrd="4" destOrd="0" presId="urn:microsoft.com/office/officeart/2016/7/layout/RepeatingBendingProcessNew"/>
    <dgm:cxn modelId="{319317BE-DC75-0545-86CA-D3F4818D91BF}" type="presParOf" srcId="{613EBA58-AFFE-3945-8C71-DE5570A6C8E8}" destId="{65895127-3F2B-F146-A054-BC639DBD3579}" srcOrd="5" destOrd="0" presId="urn:microsoft.com/office/officeart/2016/7/layout/RepeatingBendingProcessNew"/>
    <dgm:cxn modelId="{9AC277C1-705C-0A41-ADA1-25FDFB6D8E09}" type="presParOf" srcId="{65895127-3F2B-F146-A054-BC639DBD3579}" destId="{0296C26D-C6BB-B94E-BDB1-E86FF4DB761F}" srcOrd="0" destOrd="0" presId="urn:microsoft.com/office/officeart/2016/7/layout/RepeatingBendingProcessNew"/>
    <dgm:cxn modelId="{971DC25E-ACBE-B245-A050-D14D4A3A74A6}" type="presParOf" srcId="{613EBA58-AFFE-3945-8C71-DE5570A6C8E8}" destId="{96698FAF-2EF6-8A40-BF86-6CAA3442B8D5}" srcOrd="6" destOrd="0" presId="urn:microsoft.com/office/officeart/2016/7/layout/RepeatingBendingProcessNew"/>
    <dgm:cxn modelId="{26E0C6CB-7F6F-C948-9272-A4E9B8E56000}" type="presParOf" srcId="{613EBA58-AFFE-3945-8C71-DE5570A6C8E8}" destId="{76AF74E3-4945-6F42-A1AD-5ACDC3AC2348}" srcOrd="7" destOrd="0" presId="urn:microsoft.com/office/officeart/2016/7/layout/RepeatingBendingProcessNew"/>
    <dgm:cxn modelId="{BFA05A17-BF23-F74B-95D7-4D2F49FCC5C8}" type="presParOf" srcId="{76AF74E3-4945-6F42-A1AD-5ACDC3AC2348}" destId="{F9DF449D-E3F3-C24C-A83C-4EFD4874CF07}" srcOrd="0" destOrd="0" presId="urn:microsoft.com/office/officeart/2016/7/layout/RepeatingBendingProcessNew"/>
    <dgm:cxn modelId="{9095E1AC-911B-AD41-A4A8-342F3E8C2C39}" type="presParOf" srcId="{613EBA58-AFFE-3945-8C71-DE5570A6C8E8}" destId="{2E4FB6F6-ACF3-0C42-978D-DCC82EDE9E47}" srcOrd="8" destOrd="0" presId="urn:microsoft.com/office/officeart/2016/7/layout/RepeatingBendingProcessNew"/>
    <dgm:cxn modelId="{8D2193A3-F41C-4A40-A6E8-5A5600A445F9}" type="presParOf" srcId="{613EBA58-AFFE-3945-8C71-DE5570A6C8E8}" destId="{AECD0041-E276-EF4B-9521-196FD9078691}" srcOrd="9" destOrd="0" presId="urn:microsoft.com/office/officeart/2016/7/layout/RepeatingBendingProcessNew"/>
    <dgm:cxn modelId="{C907F26B-0F9E-8D4C-A995-2AFE459DCB69}" type="presParOf" srcId="{AECD0041-E276-EF4B-9521-196FD9078691}" destId="{C2524DD5-6AAB-B04B-85A6-69EAF3895736}" srcOrd="0" destOrd="0" presId="urn:microsoft.com/office/officeart/2016/7/layout/RepeatingBendingProcessNew"/>
    <dgm:cxn modelId="{677C705A-7B4B-294B-ACC8-48D07DEB0ED7}" type="presParOf" srcId="{613EBA58-AFFE-3945-8C71-DE5570A6C8E8}" destId="{4BA58A46-E3AF-3B42-A98F-B84E9318D49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31348E-3CFB-4DFA-949D-E88C9BA7731D}"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39468D75-2B4C-4F45-AA71-1EEC8D707EEC}">
      <dgm:prSet/>
      <dgm:spPr/>
      <dgm:t>
        <a:bodyPr/>
        <a:lstStyle/>
        <a:p>
          <a:r>
            <a:rPr lang="en-GB"/>
            <a:t>A child’s rights?</a:t>
          </a:r>
          <a:endParaRPr lang="en-US"/>
        </a:p>
      </dgm:t>
    </dgm:pt>
    <dgm:pt modelId="{0DB94A15-BC61-4521-B1FD-386BFC6C4BE2}" type="parTrans" cxnId="{B91E107A-D07B-49A7-9022-F46F4887E084}">
      <dgm:prSet/>
      <dgm:spPr/>
      <dgm:t>
        <a:bodyPr/>
        <a:lstStyle/>
        <a:p>
          <a:endParaRPr lang="en-US"/>
        </a:p>
      </dgm:t>
    </dgm:pt>
    <dgm:pt modelId="{33C717F0-A84C-4443-A649-88AF93E43C27}" type="sibTrans" cxnId="{B91E107A-D07B-49A7-9022-F46F4887E084}">
      <dgm:prSet/>
      <dgm:spPr/>
      <dgm:t>
        <a:bodyPr/>
        <a:lstStyle/>
        <a:p>
          <a:endParaRPr lang="en-US"/>
        </a:p>
      </dgm:t>
    </dgm:pt>
    <dgm:pt modelId="{C5645A98-A2A3-48FB-83E9-5B6263B7588A}">
      <dgm:prSet/>
      <dgm:spPr/>
      <dgm:t>
        <a:bodyPr/>
        <a:lstStyle/>
        <a:p>
          <a:r>
            <a:rPr lang="en-GB"/>
            <a:t>‘participate in safe and healthy environments’ (physical and psychological health)</a:t>
          </a:r>
          <a:endParaRPr lang="en-US"/>
        </a:p>
      </dgm:t>
    </dgm:pt>
    <dgm:pt modelId="{1B9AAC38-D929-4863-9CAD-07E126C202DF}" type="parTrans" cxnId="{BB907B6E-8386-4EDE-9C81-E09318B1DCED}">
      <dgm:prSet/>
      <dgm:spPr/>
      <dgm:t>
        <a:bodyPr/>
        <a:lstStyle/>
        <a:p>
          <a:endParaRPr lang="en-US"/>
        </a:p>
      </dgm:t>
    </dgm:pt>
    <dgm:pt modelId="{3CAC880A-90A3-42D3-8523-CA286D0979D4}" type="sibTrans" cxnId="{BB907B6E-8386-4EDE-9C81-E09318B1DCED}">
      <dgm:prSet/>
      <dgm:spPr/>
      <dgm:t>
        <a:bodyPr/>
        <a:lstStyle/>
        <a:p>
          <a:endParaRPr lang="en-US"/>
        </a:p>
      </dgm:t>
    </dgm:pt>
    <dgm:pt modelId="{022910D7-FE5B-434B-A9C0-95BDAF99A8F3}" type="pres">
      <dgm:prSet presAssocID="{1B31348E-3CFB-4DFA-949D-E88C9BA7731D}" presName="hierChild1" presStyleCnt="0">
        <dgm:presLayoutVars>
          <dgm:chPref val="1"/>
          <dgm:dir/>
          <dgm:animOne val="branch"/>
          <dgm:animLvl val="lvl"/>
          <dgm:resizeHandles/>
        </dgm:presLayoutVars>
      </dgm:prSet>
      <dgm:spPr/>
    </dgm:pt>
    <dgm:pt modelId="{3643A82A-DD04-9F44-8CC0-D25A598320F5}" type="pres">
      <dgm:prSet presAssocID="{39468D75-2B4C-4F45-AA71-1EEC8D707EEC}" presName="hierRoot1" presStyleCnt="0"/>
      <dgm:spPr/>
    </dgm:pt>
    <dgm:pt modelId="{F973AD91-CA8E-1A4A-9E43-BC4E3555E70D}" type="pres">
      <dgm:prSet presAssocID="{39468D75-2B4C-4F45-AA71-1EEC8D707EEC}" presName="composite" presStyleCnt="0"/>
      <dgm:spPr/>
    </dgm:pt>
    <dgm:pt modelId="{F1CC0411-BFFD-7647-95BB-E4DA93394EA6}" type="pres">
      <dgm:prSet presAssocID="{39468D75-2B4C-4F45-AA71-1EEC8D707EEC}" presName="background" presStyleLbl="node0" presStyleIdx="0" presStyleCnt="2"/>
      <dgm:spPr/>
    </dgm:pt>
    <dgm:pt modelId="{985483C6-33C0-CA45-9BC1-196ED9B5F745}" type="pres">
      <dgm:prSet presAssocID="{39468D75-2B4C-4F45-AA71-1EEC8D707EEC}" presName="text" presStyleLbl="fgAcc0" presStyleIdx="0" presStyleCnt="2">
        <dgm:presLayoutVars>
          <dgm:chPref val="3"/>
        </dgm:presLayoutVars>
      </dgm:prSet>
      <dgm:spPr/>
    </dgm:pt>
    <dgm:pt modelId="{C153082F-7B58-6F4D-AF18-BB6FA41476B4}" type="pres">
      <dgm:prSet presAssocID="{39468D75-2B4C-4F45-AA71-1EEC8D707EEC}" presName="hierChild2" presStyleCnt="0"/>
      <dgm:spPr/>
    </dgm:pt>
    <dgm:pt modelId="{3113A3C0-2132-2E4A-AED8-D878EFE37D62}" type="pres">
      <dgm:prSet presAssocID="{C5645A98-A2A3-48FB-83E9-5B6263B7588A}" presName="hierRoot1" presStyleCnt="0"/>
      <dgm:spPr/>
    </dgm:pt>
    <dgm:pt modelId="{39313DAB-E6B5-2F49-AD09-B5AD513E4853}" type="pres">
      <dgm:prSet presAssocID="{C5645A98-A2A3-48FB-83E9-5B6263B7588A}" presName="composite" presStyleCnt="0"/>
      <dgm:spPr/>
    </dgm:pt>
    <dgm:pt modelId="{FB6A9854-4CF6-F143-AAA1-6B8642C97EF9}" type="pres">
      <dgm:prSet presAssocID="{C5645A98-A2A3-48FB-83E9-5B6263B7588A}" presName="background" presStyleLbl="node0" presStyleIdx="1" presStyleCnt="2"/>
      <dgm:spPr/>
    </dgm:pt>
    <dgm:pt modelId="{BEA1479C-CB5B-B64F-B39F-01F0BBEC2D98}" type="pres">
      <dgm:prSet presAssocID="{C5645A98-A2A3-48FB-83E9-5B6263B7588A}" presName="text" presStyleLbl="fgAcc0" presStyleIdx="1" presStyleCnt="2">
        <dgm:presLayoutVars>
          <dgm:chPref val="3"/>
        </dgm:presLayoutVars>
      </dgm:prSet>
      <dgm:spPr/>
    </dgm:pt>
    <dgm:pt modelId="{E33853CD-EAA5-6F4A-86B8-A82B34566B9D}" type="pres">
      <dgm:prSet presAssocID="{C5645A98-A2A3-48FB-83E9-5B6263B7588A}" presName="hierChild2" presStyleCnt="0"/>
      <dgm:spPr/>
    </dgm:pt>
  </dgm:ptLst>
  <dgm:cxnLst>
    <dgm:cxn modelId="{A8EC4624-B220-0940-BB70-44B0C2B2367E}" type="presOf" srcId="{C5645A98-A2A3-48FB-83E9-5B6263B7588A}" destId="{BEA1479C-CB5B-B64F-B39F-01F0BBEC2D98}" srcOrd="0" destOrd="0" presId="urn:microsoft.com/office/officeart/2005/8/layout/hierarchy1"/>
    <dgm:cxn modelId="{BB907B6E-8386-4EDE-9C81-E09318B1DCED}" srcId="{1B31348E-3CFB-4DFA-949D-E88C9BA7731D}" destId="{C5645A98-A2A3-48FB-83E9-5B6263B7588A}" srcOrd="1" destOrd="0" parTransId="{1B9AAC38-D929-4863-9CAD-07E126C202DF}" sibTransId="{3CAC880A-90A3-42D3-8523-CA286D0979D4}"/>
    <dgm:cxn modelId="{B91E107A-D07B-49A7-9022-F46F4887E084}" srcId="{1B31348E-3CFB-4DFA-949D-E88C9BA7731D}" destId="{39468D75-2B4C-4F45-AA71-1EEC8D707EEC}" srcOrd="0" destOrd="0" parTransId="{0DB94A15-BC61-4521-B1FD-386BFC6C4BE2}" sibTransId="{33C717F0-A84C-4443-A649-88AF93E43C27}"/>
    <dgm:cxn modelId="{07E6ACA2-E460-244E-AB0A-AF902C6BFB2C}" type="presOf" srcId="{1B31348E-3CFB-4DFA-949D-E88C9BA7731D}" destId="{022910D7-FE5B-434B-A9C0-95BDAF99A8F3}" srcOrd="0" destOrd="0" presId="urn:microsoft.com/office/officeart/2005/8/layout/hierarchy1"/>
    <dgm:cxn modelId="{BEC1F4C4-978D-0144-9751-868A36B2030A}" type="presOf" srcId="{39468D75-2B4C-4F45-AA71-1EEC8D707EEC}" destId="{985483C6-33C0-CA45-9BC1-196ED9B5F745}" srcOrd="0" destOrd="0" presId="urn:microsoft.com/office/officeart/2005/8/layout/hierarchy1"/>
    <dgm:cxn modelId="{F69CD3F8-DB9E-B046-959A-169B551D4361}" type="presParOf" srcId="{022910D7-FE5B-434B-A9C0-95BDAF99A8F3}" destId="{3643A82A-DD04-9F44-8CC0-D25A598320F5}" srcOrd="0" destOrd="0" presId="urn:microsoft.com/office/officeart/2005/8/layout/hierarchy1"/>
    <dgm:cxn modelId="{AE95D6D5-09A5-2544-870A-38C7E13EE2DA}" type="presParOf" srcId="{3643A82A-DD04-9F44-8CC0-D25A598320F5}" destId="{F973AD91-CA8E-1A4A-9E43-BC4E3555E70D}" srcOrd="0" destOrd="0" presId="urn:microsoft.com/office/officeart/2005/8/layout/hierarchy1"/>
    <dgm:cxn modelId="{9B5A5B81-E92A-0B45-9D66-3B23BF3F5C66}" type="presParOf" srcId="{F973AD91-CA8E-1A4A-9E43-BC4E3555E70D}" destId="{F1CC0411-BFFD-7647-95BB-E4DA93394EA6}" srcOrd="0" destOrd="0" presId="urn:microsoft.com/office/officeart/2005/8/layout/hierarchy1"/>
    <dgm:cxn modelId="{2A8A6581-282D-C646-B9DF-7D30C10160AA}" type="presParOf" srcId="{F973AD91-CA8E-1A4A-9E43-BC4E3555E70D}" destId="{985483C6-33C0-CA45-9BC1-196ED9B5F745}" srcOrd="1" destOrd="0" presId="urn:microsoft.com/office/officeart/2005/8/layout/hierarchy1"/>
    <dgm:cxn modelId="{9116EF7B-3381-AF42-B5AB-4A7038657C0D}" type="presParOf" srcId="{3643A82A-DD04-9F44-8CC0-D25A598320F5}" destId="{C153082F-7B58-6F4D-AF18-BB6FA41476B4}" srcOrd="1" destOrd="0" presId="urn:microsoft.com/office/officeart/2005/8/layout/hierarchy1"/>
    <dgm:cxn modelId="{E6A5437A-6DAE-2343-B893-594D9D740DD2}" type="presParOf" srcId="{022910D7-FE5B-434B-A9C0-95BDAF99A8F3}" destId="{3113A3C0-2132-2E4A-AED8-D878EFE37D62}" srcOrd="1" destOrd="0" presId="urn:microsoft.com/office/officeart/2005/8/layout/hierarchy1"/>
    <dgm:cxn modelId="{26CE6617-6DF7-CB46-B253-7ED713F29D70}" type="presParOf" srcId="{3113A3C0-2132-2E4A-AED8-D878EFE37D62}" destId="{39313DAB-E6B5-2F49-AD09-B5AD513E4853}" srcOrd="0" destOrd="0" presId="urn:microsoft.com/office/officeart/2005/8/layout/hierarchy1"/>
    <dgm:cxn modelId="{3597BE3D-AA92-7F4A-AADB-5B9DFCB4E64B}" type="presParOf" srcId="{39313DAB-E6B5-2F49-AD09-B5AD513E4853}" destId="{FB6A9854-4CF6-F143-AAA1-6B8642C97EF9}" srcOrd="0" destOrd="0" presId="urn:microsoft.com/office/officeart/2005/8/layout/hierarchy1"/>
    <dgm:cxn modelId="{C9B16200-DBEF-F74B-8158-048F4DF2A0FE}" type="presParOf" srcId="{39313DAB-E6B5-2F49-AD09-B5AD513E4853}" destId="{BEA1479C-CB5B-B64F-B39F-01F0BBEC2D98}" srcOrd="1" destOrd="0" presId="urn:microsoft.com/office/officeart/2005/8/layout/hierarchy1"/>
    <dgm:cxn modelId="{36932790-BA46-9740-A2A5-6FB2E6AA04D0}" type="presParOf" srcId="{3113A3C0-2132-2E4A-AED8-D878EFE37D62}" destId="{E33853CD-EAA5-6F4A-86B8-A82B34566B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6B054D-1A60-4FC6-8768-24FD852163B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4FE9F210-4A3D-4DB8-9F84-1F31A8CFE0BB}">
      <dgm:prSet/>
      <dgm:spPr/>
      <dgm:t>
        <a:bodyPr/>
        <a:lstStyle/>
        <a:p>
          <a:r>
            <a:rPr lang="en-GB"/>
            <a:t>However, on the positive side the participants felt that there were major benefits in participating in sports. </a:t>
          </a:r>
          <a:endParaRPr lang="en-US"/>
        </a:p>
      </dgm:t>
    </dgm:pt>
    <dgm:pt modelId="{EC982E55-B096-43DA-98A8-62FCEC89883E}" type="parTrans" cxnId="{C2941EDA-0BC4-407B-A802-01FDDF22A9D1}">
      <dgm:prSet/>
      <dgm:spPr/>
      <dgm:t>
        <a:bodyPr/>
        <a:lstStyle/>
        <a:p>
          <a:endParaRPr lang="en-US"/>
        </a:p>
      </dgm:t>
    </dgm:pt>
    <dgm:pt modelId="{7E5FF87C-98C5-41DB-9A57-52147FFD0ACF}" type="sibTrans" cxnId="{C2941EDA-0BC4-407B-A802-01FDDF22A9D1}">
      <dgm:prSet/>
      <dgm:spPr/>
      <dgm:t>
        <a:bodyPr/>
        <a:lstStyle/>
        <a:p>
          <a:endParaRPr lang="en-US"/>
        </a:p>
      </dgm:t>
    </dgm:pt>
    <dgm:pt modelId="{A46A2C3C-F30A-41D2-8DE7-9E059A7B693C}">
      <dgm:prSet/>
      <dgm:spPr/>
      <dgm:t>
        <a:bodyPr/>
        <a:lstStyle/>
        <a:p>
          <a:r>
            <a:rPr lang="en-GB" dirty="0"/>
            <a:t>They felt that thanks to sport they, </a:t>
          </a:r>
          <a:endParaRPr lang="en-US" dirty="0"/>
        </a:p>
      </dgm:t>
    </dgm:pt>
    <dgm:pt modelId="{7DD7EB45-1DDB-4DB8-BBB6-53F52DD14A1B}" type="parTrans" cxnId="{6BF5E9B9-07DE-481F-9B5A-10ECC43B3FDF}">
      <dgm:prSet/>
      <dgm:spPr/>
      <dgm:t>
        <a:bodyPr/>
        <a:lstStyle/>
        <a:p>
          <a:endParaRPr lang="en-US"/>
        </a:p>
      </dgm:t>
    </dgm:pt>
    <dgm:pt modelId="{458151AD-1D45-40F8-B31C-021AF456ED55}" type="sibTrans" cxnId="{6BF5E9B9-07DE-481F-9B5A-10ECC43B3FDF}">
      <dgm:prSet/>
      <dgm:spPr/>
      <dgm:t>
        <a:bodyPr/>
        <a:lstStyle/>
        <a:p>
          <a:endParaRPr lang="en-US"/>
        </a:p>
      </dgm:t>
    </dgm:pt>
    <dgm:pt modelId="{0E5BC44D-71BD-4B12-9077-F9177E8070FD}">
      <dgm:prSet/>
      <dgm:spPr/>
      <dgm:t>
        <a:bodyPr/>
        <a:lstStyle/>
        <a:p>
          <a:r>
            <a:rPr lang="en-GB"/>
            <a:t>‘learn to behave’</a:t>
          </a:r>
          <a:endParaRPr lang="en-US"/>
        </a:p>
      </dgm:t>
    </dgm:pt>
    <dgm:pt modelId="{0C25BE40-2909-460F-BE7E-864F0B2CD1A8}" type="parTrans" cxnId="{F4759B9A-4A76-49D6-9503-7441A85B1818}">
      <dgm:prSet/>
      <dgm:spPr/>
      <dgm:t>
        <a:bodyPr/>
        <a:lstStyle/>
        <a:p>
          <a:endParaRPr lang="en-US"/>
        </a:p>
      </dgm:t>
    </dgm:pt>
    <dgm:pt modelId="{20C917C9-003C-41BA-BEC3-E757157742D0}" type="sibTrans" cxnId="{F4759B9A-4A76-49D6-9503-7441A85B1818}">
      <dgm:prSet/>
      <dgm:spPr/>
      <dgm:t>
        <a:bodyPr/>
        <a:lstStyle/>
        <a:p>
          <a:endParaRPr lang="en-US"/>
        </a:p>
      </dgm:t>
    </dgm:pt>
    <dgm:pt modelId="{BF76B8B0-5B2F-463E-A5F8-1584BBF6545C}">
      <dgm:prSet/>
      <dgm:spPr/>
      <dgm:t>
        <a:bodyPr/>
        <a:lstStyle/>
        <a:p>
          <a:r>
            <a:rPr lang="en-GB"/>
            <a:t>‘expand their social circles’</a:t>
          </a:r>
          <a:endParaRPr lang="en-US"/>
        </a:p>
      </dgm:t>
    </dgm:pt>
    <dgm:pt modelId="{A8E0FF0B-9F2D-4541-A4B7-88B0CCF0419C}" type="parTrans" cxnId="{22CE2C01-D1D6-4470-BA49-655253EB6A91}">
      <dgm:prSet/>
      <dgm:spPr/>
      <dgm:t>
        <a:bodyPr/>
        <a:lstStyle/>
        <a:p>
          <a:endParaRPr lang="en-US"/>
        </a:p>
      </dgm:t>
    </dgm:pt>
    <dgm:pt modelId="{C9A1DC9D-23EE-48C5-B373-1C5AFD44A4BA}" type="sibTrans" cxnId="{22CE2C01-D1D6-4470-BA49-655253EB6A91}">
      <dgm:prSet/>
      <dgm:spPr/>
      <dgm:t>
        <a:bodyPr/>
        <a:lstStyle/>
        <a:p>
          <a:endParaRPr lang="en-US"/>
        </a:p>
      </dgm:t>
    </dgm:pt>
    <dgm:pt modelId="{ADDB01EC-787D-4169-9F20-8640D8B0CF99}">
      <dgm:prSet/>
      <dgm:spPr/>
      <dgm:t>
        <a:bodyPr/>
        <a:lstStyle/>
        <a:p>
          <a:r>
            <a:rPr lang="en-GB"/>
            <a:t>‘see different places’</a:t>
          </a:r>
          <a:endParaRPr lang="en-US"/>
        </a:p>
      </dgm:t>
    </dgm:pt>
    <dgm:pt modelId="{4CB50C89-97FB-46C8-B86D-734791573857}" type="parTrans" cxnId="{2A1E96E6-2CAE-4B46-AFED-E2F7641F296F}">
      <dgm:prSet/>
      <dgm:spPr/>
      <dgm:t>
        <a:bodyPr/>
        <a:lstStyle/>
        <a:p>
          <a:endParaRPr lang="en-US"/>
        </a:p>
      </dgm:t>
    </dgm:pt>
    <dgm:pt modelId="{D8B95C15-6D15-4064-B7B9-CC08CC4E9DED}" type="sibTrans" cxnId="{2A1E96E6-2CAE-4B46-AFED-E2F7641F296F}">
      <dgm:prSet/>
      <dgm:spPr/>
      <dgm:t>
        <a:bodyPr/>
        <a:lstStyle/>
        <a:p>
          <a:endParaRPr lang="en-US"/>
        </a:p>
      </dgm:t>
    </dgm:pt>
    <dgm:pt modelId="{F6C91540-C6B4-4054-A945-FEFF3D52BE9B}">
      <dgm:prSet/>
      <dgm:spPr/>
      <dgm:t>
        <a:bodyPr/>
        <a:lstStyle/>
        <a:p>
          <a:r>
            <a:rPr lang="en-GB"/>
            <a:t>‘acquire social status’</a:t>
          </a:r>
          <a:endParaRPr lang="en-US"/>
        </a:p>
      </dgm:t>
    </dgm:pt>
    <dgm:pt modelId="{C4A82880-5D35-419A-970B-5DF8FCC6DCE7}" type="parTrans" cxnId="{66E76621-32EC-430F-BF02-FB7EBA1B27BF}">
      <dgm:prSet/>
      <dgm:spPr/>
      <dgm:t>
        <a:bodyPr/>
        <a:lstStyle/>
        <a:p>
          <a:endParaRPr lang="en-US"/>
        </a:p>
      </dgm:t>
    </dgm:pt>
    <dgm:pt modelId="{D20A0CEE-6E8E-42D7-BB5C-AEC5B32C112A}" type="sibTrans" cxnId="{66E76621-32EC-430F-BF02-FB7EBA1B27BF}">
      <dgm:prSet/>
      <dgm:spPr/>
      <dgm:t>
        <a:bodyPr/>
        <a:lstStyle/>
        <a:p>
          <a:endParaRPr lang="en-US"/>
        </a:p>
      </dgm:t>
    </dgm:pt>
    <dgm:pt modelId="{F5062E0F-9547-46B6-B469-B74C8DDAD3DD}">
      <dgm:prSet/>
      <dgm:spPr/>
      <dgm:t>
        <a:bodyPr/>
        <a:lstStyle/>
        <a:p>
          <a:r>
            <a:rPr lang="en-GB"/>
            <a:t>‘stay away from bad habits’</a:t>
          </a:r>
          <a:endParaRPr lang="en-US"/>
        </a:p>
      </dgm:t>
    </dgm:pt>
    <dgm:pt modelId="{AF83DD24-0A46-42D1-A68C-C816DC0A7045}" type="parTrans" cxnId="{E26F8BC3-8377-46E5-89C5-EC5F3AA088EE}">
      <dgm:prSet/>
      <dgm:spPr/>
      <dgm:t>
        <a:bodyPr/>
        <a:lstStyle/>
        <a:p>
          <a:endParaRPr lang="en-US"/>
        </a:p>
      </dgm:t>
    </dgm:pt>
    <dgm:pt modelId="{4BBDF08A-CEAF-46EB-8936-074C32640794}" type="sibTrans" cxnId="{E26F8BC3-8377-46E5-89C5-EC5F3AA088EE}">
      <dgm:prSet/>
      <dgm:spPr/>
      <dgm:t>
        <a:bodyPr/>
        <a:lstStyle/>
        <a:p>
          <a:endParaRPr lang="en-US"/>
        </a:p>
      </dgm:t>
    </dgm:pt>
    <dgm:pt modelId="{64B67A4F-3C85-4E50-8D5A-259CA9558978}">
      <dgm:prSet/>
      <dgm:spPr/>
      <dgm:t>
        <a:bodyPr/>
        <a:lstStyle/>
        <a:p>
          <a:r>
            <a:rPr lang="en-GB"/>
            <a:t>‘acquire leadership skills’</a:t>
          </a:r>
          <a:endParaRPr lang="en-US"/>
        </a:p>
      </dgm:t>
    </dgm:pt>
    <dgm:pt modelId="{4564AAA5-2338-4B27-879A-E04CB03F527A}" type="parTrans" cxnId="{3ED99230-5137-4572-90B0-441439B1BFBA}">
      <dgm:prSet/>
      <dgm:spPr/>
      <dgm:t>
        <a:bodyPr/>
        <a:lstStyle/>
        <a:p>
          <a:endParaRPr lang="en-US"/>
        </a:p>
      </dgm:t>
    </dgm:pt>
    <dgm:pt modelId="{60F65CD0-5818-4BA8-997E-94C460750010}" type="sibTrans" cxnId="{3ED99230-5137-4572-90B0-441439B1BFBA}">
      <dgm:prSet/>
      <dgm:spPr/>
      <dgm:t>
        <a:bodyPr/>
        <a:lstStyle/>
        <a:p>
          <a:endParaRPr lang="en-US"/>
        </a:p>
      </dgm:t>
    </dgm:pt>
    <dgm:pt modelId="{E05944A2-6674-F041-ABBE-F0BF5D7B1A9D}" type="pres">
      <dgm:prSet presAssocID="{116B054D-1A60-4FC6-8768-24FD852163B0}" presName="Name0" presStyleCnt="0">
        <dgm:presLayoutVars>
          <dgm:dir/>
          <dgm:animLvl val="lvl"/>
          <dgm:resizeHandles val="exact"/>
        </dgm:presLayoutVars>
      </dgm:prSet>
      <dgm:spPr/>
    </dgm:pt>
    <dgm:pt modelId="{FB616498-6166-DE4F-928F-C150E719736C}" type="pres">
      <dgm:prSet presAssocID="{A46A2C3C-F30A-41D2-8DE7-9E059A7B693C}" presName="boxAndChildren" presStyleCnt="0"/>
      <dgm:spPr/>
    </dgm:pt>
    <dgm:pt modelId="{302C3F65-25C3-8A43-8ECD-B70165287B12}" type="pres">
      <dgm:prSet presAssocID="{A46A2C3C-F30A-41D2-8DE7-9E059A7B693C}" presName="parentTextBox" presStyleLbl="node1" presStyleIdx="0" presStyleCnt="2"/>
      <dgm:spPr/>
    </dgm:pt>
    <dgm:pt modelId="{35CB2F24-DBB9-774D-84CB-92731D5E01D6}" type="pres">
      <dgm:prSet presAssocID="{A46A2C3C-F30A-41D2-8DE7-9E059A7B693C}" presName="entireBox" presStyleLbl="node1" presStyleIdx="0" presStyleCnt="2"/>
      <dgm:spPr/>
    </dgm:pt>
    <dgm:pt modelId="{FC0F9515-754E-E344-A49D-399CB745D6E1}" type="pres">
      <dgm:prSet presAssocID="{A46A2C3C-F30A-41D2-8DE7-9E059A7B693C}" presName="descendantBox" presStyleCnt="0"/>
      <dgm:spPr/>
    </dgm:pt>
    <dgm:pt modelId="{07699AE6-6F4E-1B40-BB7B-C16225C0E423}" type="pres">
      <dgm:prSet presAssocID="{0E5BC44D-71BD-4B12-9077-F9177E8070FD}" presName="childTextBox" presStyleLbl="fgAccFollowNode1" presStyleIdx="0" presStyleCnt="6">
        <dgm:presLayoutVars>
          <dgm:bulletEnabled val="1"/>
        </dgm:presLayoutVars>
      </dgm:prSet>
      <dgm:spPr/>
    </dgm:pt>
    <dgm:pt modelId="{3682CD50-2EE0-1E4A-B6AD-9B6093CA5F1F}" type="pres">
      <dgm:prSet presAssocID="{BF76B8B0-5B2F-463E-A5F8-1584BBF6545C}" presName="childTextBox" presStyleLbl="fgAccFollowNode1" presStyleIdx="1" presStyleCnt="6">
        <dgm:presLayoutVars>
          <dgm:bulletEnabled val="1"/>
        </dgm:presLayoutVars>
      </dgm:prSet>
      <dgm:spPr/>
    </dgm:pt>
    <dgm:pt modelId="{29307422-FDE7-8B41-B5B7-EFF46C5C8B5C}" type="pres">
      <dgm:prSet presAssocID="{ADDB01EC-787D-4169-9F20-8640D8B0CF99}" presName="childTextBox" presStyleLbl="fgAccFollowNode1" presStyleIdx="2" presStyleCnt="6">
        <dgm:presLayoutVars>
          <dgm:bulletEnabled val="1"/>
        </dgm:presLayoutVars>
      </dgm:prSet>
      <dgm:spPr/>
    </dgm:pt>
    <dgm:pt modelId="{A4CF9411-1036-F94A-BD08-752701ACC9F4}" type="pres">
      <dgm:prSet presAssocID="{F6C91540-C6B4-4054-A945-FEFF3D52BE9B}" presName="childTextBox" presStyleLbl="fgAccFollowNode1" presStyleIdx="3" presStyleCnt="6">
        <dgm:presLayoutVars>
          <dgm:bulletEnabled val="1"/>
        </dgm:presLayoutVars>
      </dgm:prSet>
      <dgm:spPr/>
    </dgm:pt>
    <dgm:pt modelId="{6DB91880-57D8-6249-BC10-977629A27555}" type="pres">
      <dgm:prSet presAssocID="{F5062E0F-9547-46B6-B469-B74C8DDAD3DD}" presName="childTextBox" presStyleLbl="fgAccFollowNode1" presStyleIdx="4" presStyleCnt="6">
        <dgm:presLayoutVars>
          <dgm:bulletEnabled val="1"/>
        </dgm:presLayoutVars>
      </dgm:prSet>
      <dgm:spPr/>
    </dgm:pt>
    <dgm:pt modelId="{59AE9F17-81EC-094A-9AAC-D0F0F3BA97A5}" type="pres">
      <dgm:prSet presAssocID="{64B67A4F-3C85-4E50-8D5A-259CA9558978}" presName="childTextBox" presStyleLbl="fgAccFollowNode1" presStyleIdx="5" presStyleCnt="6">
        <dgm:presLayoutVars>
          <dgm:bulletEnabled val="1"/>
        </dgm:presLayoutVars>
      </dgm:prSet>
      <dgm:spPr/>
    </dgm:pt>
    <dgm:pt modelId="{611AA01F-7F21-BB4D-A13D-5EF70E9EC162}" type="pres">
      <dgm:prSet presAssocID="{7E5FF87C-98C5-41DB-9A57-52147FFD0ACF}" presName="sp" presStyleCnt="0"/>
      <dgm:spPr/>
    </dgm:pt>
    <dgm:pt modelId="{4F3B99DB-C434-6541-BB13-CD8AB3E46B7E}" type="pres">
      <dgm:prSet presAssocID="{4FE9F210-4A3D-4DB8-9F84-1F31A8CFE0BB}" presName="arrowAndChildren" presStyleCnt="0"/>
      <dgm:spPr/>
    </dgm:pt>
    <dgm:pt modelId="{64D43D57-47C6-7047-9245-A989EB0603A4}" type="pres">
      <dgm:prSet presAssocID="{4FE9F210-4A3D-4DB8-9F84-1F31A8CFE0BB}" presName="parentTextArrow" presStyleLbl="node1" presStyleIdx="1" presStyleCnt="2"/>
      <dgm:spPr/>
    </dgm:pt>
  </dgm:ptLst>
  <dgm:cxnLst>
    <dgm:cxn modelId="{22CE2C01-D1D6-4470-BA49-655253EB6A91}" srcId="{A46A2C3C-F30A-41D2-8DE7-9E059A7B693C}" destId="{BF76B8B0-5B2F-463E-A5F8-1584BBF6545C}" srcOrd="1" destOrd="0" parTransId="{A8E0FF0B-9F2D-4541-A4B7-88B0CCF0419C}" sibTransId="{C9A1DC9D-23EE-48C5-B373-1C5AFD44A4BA}"/>
    <dgm:cxn modelId="{28ADA404-A494-C949-B2CA-E7A5D3674F37}" type="presOf" srcId="{F5062E0F-9547-46B6-B469-B74C8DDAD3DD}" destId="{6DB91880-57D8-6249-BC10-977629A27555}" srcOrd="0" destOrd="0" presId="urn:microsoft.com/office/officeart/2005/8/layout/process4"/>
    <dgm:cxn modelId="{7729BB10-6DCA-FB49-8A7F-5048A269915B}" type="presOf" srcId="{ADDB01EC-787D-4169-9F20-8640D8B0CF99}" destId="{29307422-FDE7-8B41-B5B7-EFF46C5C8B5C}" srcOrd="0" destOrd="0" presId="urn:microsoft.com/office/officeart/2005/8/layout/process4"/>
    <dgm:cxn modelId="{5CE2E21E-11E0-EE44-9575-6B71BC7C717D}" type="presOf" srcId="{F6C91540-C6B4-4054-A945-FEFF3D52BE9B}" destId="{A4CF9411-1036-F94A-BD08-752701ACC9F4}" srcOrd="0" destOrd="0" presId="urn:microsoft.com/office/officeart/2005/8/layout/process4"/>
    <dgm:cxn modelId="{66E76621-32EC-430F-BF02-FB7EBA1B27BF}" srcId="{A46A2C3C-F30A-41D2-8DE7-9E059A7B693C}" destId="{F6C91540-C6B4-4054-A945-FEFF3D52BE9B}" srcOrd="3" destOrd="0" parTransId="{C4A82880-5D35-419A-970B-5DF8FCC6DCE7}" sibTransId="{D20A0CEE-6E8E-42D7-BB5C-AEC5B32C112A}"/>
    <dgm:cxn modelId="{3ED99230-5137-4572-90B0-441439B1BFBA}" srcId="{A46A2C3C-F30A-41D2-8DE7-9E059A7B693C}" destId="{64B67A4F-3C85-4E50-8D5A-259CA9558978}" srcOrd="5" destOrd="0" parTransId="{4564AAA5-2338-4B27-879A-E04CB03F527A}" sibTransId="{60F65CD0-5818-4BA8-997E-94C460750010}"/>
    <dgm:cxn modelId="{FE227C44-1A3B-474B-BB69-93F69F2E7474}" type="presOf" srcId="{116B054D-1A60-4FC6-8768-24FD852163B0}" destId="{E05944A2-6674-F041-ABBE-F0BF5D7B1A9D}" srcOrd="0" destOrd="0" presId="urn:microsoft.com/office/officeart/2005/8/layout/process4"/>
    <dgm:cxn modelId="{75286F49-A085-A44D-8A9F-2A4661D8B700}" type="presOf" srcId="{0E5BC44D-71BD-4B12-9077-F9177E8070FD}" destId="{07699AE6-6F4E-1B40-BB7B-C16225C0E423}" srcOrd="0" destOrd="0" presId="urn:microsoft.com/office/officeart/2005/8/layout/process4"/>
    <dgm:cxn modelId="{041FB56E-1A8C-E243-91F6-6BDB46FFB4EA}" type="presOf" srcId="{A46A2C3C-F30A-41D2-8DE7-9E059A7B693C}" destId="{35CB2F24-DBB9-774D-84CB-92731D5E01D6}" srcOrd="1" destOrd="0" presId="urn:microsoft.com/office/officeart/2005/8/layout/process4"/>
    <dgm:cxn modelId="{F97C0990-5A11-584F-8110-CD4CE0B782D7}" type="presOf" srcId="{BF76B8B0-5B2F-463E-A5F8-1584BBF6545C}" destId="{3682CD50-2EE0-1E4A-B6AD-9B6093CA5F1F}" srcOrd="0" destOrd="0" presId="urn:microsoft.com/office/officeart/2005/8/layout/process4"/>
    <dgm:cxn modelId="{F4759B9A-4A76-49D6-9503-7441A85B1818}" srcId="{A46A2C3C-F30A-41D2-8DE7-9E059A7B693C}" destId="{0E5BC44D-71BD-4B12-9077-F9177E8070FD}" srcOrd="0" destOrd="0" parTransId="{0C25BE40-2909-460F-BE7E-864F0B2CD1A8}" sibTransId="{20C917C9-003C-41BA-BEC3-E757157742D0}"/>
    <dgm:cxn modelId="{3CEC759B-A245-954C-86AB-7F0E48CBBEED}" type="presOf" srcId="{4FE9F210-4A3D-4DB8-9F84-1F31A8CFE0BB}" destId="{64D43D57-47C6-7047-9245-A989EB0603A4}" srcOrd="0" destOrd="0" presId="urn:microsoft.com/office/officeart/2005/8/layout/process4"/>
    <dgm:cxn modelId="{97652BB3-EAC3-9449-B662-196B44AA42FB}" type="presOf" srcId="{64B67A4F-3C85-4E50-8D5A-259CA9558978}" destId="{59AE9F17-81EC-094A-9AAC-D0F0F3BA97A5}" srcOrd="0" destOrd="0" presId="urn:microsoft.com/office/officeart/2005/8/layout/process4"/>
    <dgm:cxn modelId="{6BF5E9B9-07DE-481F-9B5A-10ECC43B3FDF}" srcId="{116B054D-1A60-4FC6-8768-24FD852163B0}" destId="{A46A2C3C-F30A-41D2-8DE7-9E059A7B693C}" srcOrd="1" destOrd="0" parTransId="{7DD7EB45-1DDB-4DB8-BBB6-53F52DD14A1B}" sibTransId="{458151AD-1D45-40F8-B31C-021AF456ED55}"/>
    <dgm:cxn modelId="{E26F8BC3-8377-46E5-89C5-EC5F3AA088EE}" srcId="{A46A2C3C-F30A-41D2-8DE7-9E059A7B693C}" destId="{F5062E0F-9547-46B6-B469-B74C8DDAD3DD}" srcOrd="4" destOrd="0" parTransId="{AF83DD24-0A46-42D1-A68C-C816DC0A7045}" sibTransId="{4BBDF08A-CEAF-46EB-8936-074C32640794}"/>
    <dgm:cxn modelId="{9958EED9-B46F-5B49-9F52-992EBB54456F}" type="presOf" srcId="{A46A2C3C-F30A-41D2-8DE7-9E059A7B693C}" destId="{302C3F65-25C3-8A43-8ECD-B70165287B12}" srcOrd="0" destOrd="0" presId="urn:microsoft.com/office/officeart/2005/8/layout/process4"/>
    <dgm:cxn modelId="{C2941EDA-0BC4-407B-A802-01FDDF22A9D1}" srcId="{116B054D-1A60-4FC6-8768-24FD852163B0}" destId="{4FE9F210-4A3D-4DB8-9F84-1F31A8CFE0BB}" srcOrd="0" destOrd="0" parTransId="{EC982E55-B096-43DA-98A8-62FCEC89883E}" sibTransId="{7E5FF87C-98C5-41DB-9A57-52147FFD0ACF}"/>
    <dgm:cxn modelId="{2A1E96E6-2CAE-4B46-AFED-E2F7641F296F}" srcId="{A46A2C3C-F30A-41D2-8DE7-9E059A7B693C}" destId="{ADDB01EC-787D-4169-9F20-8640D8B0CF99}" srcOrd="2" destOrd="0" parTransId="{4CB50C89-97FB-46C8-B86D-734791573857}" sibTransId="{D8B95C15-6D15-4064-B7B9-CC08CC4E9DED}"/>
    <dgm:cxn modelId="{B34982A1-6596-BF48-AAB5-463346826310}" type="presParOf" srcId="{E05944A2-6674-F041-ABBE-F0BF5D7B1A9D}" destId="{FB616498-6166-DE4F-928F-C150E719736C}" srcOrd="0" destOrd="0" presId="urn:microsoft.com/office/officeart/2005/8/layout/process4"/>
    <dgm:cxn modelId="{C71A0B7A-6C20-9944-B809-22AB72A7305A}" type="presParOf" srcId="{FB616498-6166-DE4F-928F-C150E719736C}" destId="{302C3F65-25C3-8A43-8ECD-B70165287B12}" srcOrd="0" destOrd="0" presId="urn:microsoft.com/office/officeart/2005/8/layout/process4"/>
    <dgm:cxn modelId="{8209914F-4AF9-DE43-97F5-FFE9B4822968}" type="presParOf" srcId="{FB616498-6166-DE4F-928F-C150E719736C}" destId="{35CB2F24-DBB9-774D-84CB-92731D5E01D6}" srcOrd="1" destOrd="0" presId="urn:microsoft.com/office/officeart/2005/8/layout/process4"/>
    <dgm:cxn modelId="{8A72768D-310B-4140-BE20-6B75F82D59BF}" type="presParOf" srcId="{FB616498-6166-DE4F-928F-C150E719736C}" destId="{FC0F9515-754E-E344-A49D-399CB745D6E1}" srcOrd="2" destOrd="0" presId="urn:microsoft.com/office/officeart/2005/8/layout/process4"/>
    <dgm:cxn modelId="{333AC135-9FFA-6841-809A-32385C7A33FE}" type="presParOf" srcId="{FC0F9515-754E-E344-A49D-399CB745D6E1}" destId="{07699AE6-6F4E-1B40-BB7B-C16225C0E423}" srcOrd="0" destOrd="0" presId="urn:microsoft.com/office/officeart/2005/8/layout/process4"/>
    <dgm:cxn modelId="{19B17D45-1DD5-894F-B600-15999234F18A}" type="presParOf" srcId="{FC0F9515-754E-E344-A49D-399CB745D6E1}" destId="{3682CD50-2EE0-1E4A-B6AD-9B6093CA5F1F}" srcOrd="1" destOrd="0" presId="urn:microsoft.com/office/officeart/2005/8/layout/process4"/>
    <dgm:cxn modelId="{AF9C8710-16D3-B248-91B2-AFC7987EF1C7}" type="presParOf" srcId="{FC0F9515-754E-E344-A49D-399CB745D6E1}" destId="{29307422-FDE7-8B41-B5B7-EFF46C5C8B5C}" srcOrd="2" destOrd="0" presId="urn:microsoft.com/office/officeart/2005/8/layout/process4"/>
    <dgm:cxn modelId="{881BC1DB-25A1-B64C-B590-9AA49AFD1CCD}" type="presParOf" srcId="{FC0F9515-754E-E344-A49D-399CB745D6E1}" destId="{A4CF9411-1036-F94A-BD08-752701ACC9F4}" srcOrd="3" destOrd="0" presId="urn:microsoft.com/office/officeart/2005/8/layout/process4"/>
    <dgm:cxn modelId="{F766A4BA-37FB-4342-BB7C-5D9ED2C1679C}" type="presParOf" srcId="{FC0F9515-754E-E344-A49D-399CB745D6E1}" destId="{6DB91880-57D8-6249-BC10-977629A27555}" srcOrd="4" destOrd="0" presId="urn:microsoft.com/office/officeart/2005/8/layout/process4"/>
    <dgm:cxn modelId="{31947DA5-B8DF-7643-AE14-7E28CE4C29B0}" type="presParOf" srcId="{FC0F9515-754E-E344-A49D-399CB745D6E1}" destId="{59AE9F17-81EC-094A-9AAC-D0F0F3BA97A5}" srcOrd="5" destOrd="0" presId="urn:microsoft.com/office/officeart/2005/8/layout/process4"/>
    <dgm:cxn modelId="{00E3760A-5E07-5245-887A-078B39E41AD1}" type="presParOf" srcId="{E05944A2-6674-F041-ABBE-F0BF5D7B1A9D}" destId="{611AA01F-7F21-BB4D-A13D-5EF70E9EC162}" srcOrd="1" destOrd="0" presId="urn:microsoft.com/office/officeart/2005/8/layout/process4"/>
    <dgm:cxn modelId="{95E183D5-5C1E-1B48-98AB-56BEE74BBA3A}" type="presParOf" srcId="{E05944A2-6674-F041-ABBE-F0BF5D7B1A9D}" destId="{4F3B99DB-C434-6541-BB13-CD8AB3E46B7E}" srcOrd="2" destOrd="0" presId="urn:microsoft.com/office/officeart/2005/8/layout/process4"/>
    <dgm:cxn modelId="{B4C2BF09-C65D-5745-8C2E-1EBF9AE6B0E8}" type="presParOf" srcId="{4F3B99DB-C434-6541-BB13-CD8AB3E46B7E}" destId="{64D43D57-47C6-7047-9245-A989EB0603A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C729C-F9CE-4A6B-BA05-5B0B2CC0394E}">
      <dsp:nvSpPr>
        <dsp:cNvPr id="0" name=""/>
        <dsp:cNvSpPr/>
      </dsp:nvSpPr>
      <dsp:spPr>
        <a:xfrm>
          <a:off x="0" y="1945"/>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29D52-7AC9-45B0-8D0F-D5F5EF44E381}">
      <dsp:nvSpPr>
        <dsp:cNvPr id="0" name=""/>
        <dsp:cNvSpPr/>
      </dsp:nvSpPr>
      <dsp:spPr>
        <a:xfrm>
          <a:off x="298217" y="223759"/>
          <a:ext cx="542213" cy="5422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2CE1D8-67A1-4BED-8179-43F9E53FFE56}">
      <dsp:nvSpPr>
        <dsp:cNvPr id="0" name=""/>
        <dsp:cNvSpPr/>
      </dsp:nvSpPr>
      <dsp:spPr>
        <a:xfrm>
          <a:off x="1138648" y="1945"/>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Identify the following:</a:t>
          </a:r>
          <a:endParaRPr lang="en-US" sz="2200" kern="1200"/>
        </a:p>
      </dsp:txBody>
      <dsp:txXfrm>
        <a:off x="1138648" y="1945"/>
        <a:ext cx="4767679" cy="985843"/>
      </dsp:txXfrm>
    </dsp:sp>
    <dsp:sp modelId="{B9991A34-E18D-464C-81CE-882B41DCA571}">
      <dsp:nvSpPr>
        <dsp:cNvPr id="0" name=""/>
        <dsp:cNvSpPr/>
      </dsp:nvSpPr>
      <dsp:spPr>
        <a:xfrm>
          <a:off x="0" y="1234249"/>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D67D4-13C8-4EDC-AF76-8276CD8E6FD7}">
      <dsp:nvSpPr>
        <dsp:cNvPr id="0" name=""/>
        <dsp:cNvSpPr/>
      </dsp:nvSpPr>
      <dsp:spPr>
        <a:xfrm>
          <a:off x="298217" y="1456063"/>
          <a:ext cx="542213" cy="5422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C3567D-96F0-42AD-9D4F-704E3BC09E81}">
      <dsp:nvSpPr>
        <dsp:cNvPr id="0" name=""/>
        <dsp:cNvSpPr/>
      </dsp:nvSpPr>
      <dsp:spPr>
        <a:xfrm>
          <a:off x="1138648" y="1234249"/>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Benefits</a:t>
          </a:r>
          <a:endParaRPr lang="en-US" sz="2200" kern="1200"/>
        </a:p>
      </dsp:txBody>
      <dsp:txXfrm>
        <a:off x="1138648" y="1234249"/>
        <a:ext cx="4767679" cy="985843"/>
      </dsp:txXfrm>
    </dsp:sp>
    <dsp:sp modelId="{15A2D618-51DB-46EA-9878-957F0166D0AE}">
      <dsp:nvSpPr>
        <dsp:cNvPr id="0" name=""/>
        <dsp:cNvSpPr/>
      </dsp:nvSpPr>
      <dsp:spPr>
        <a:xfrm>
          <a:off x="0" y="2466552"/>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70721-05E1-411B-829C-9778E9DD327B}">
      <dsp:nvSpPr>
        <dsp:cNvPr id="0" name=""/>
        <dsp:cNvSpPr/>
      </dsp:nvSpPr>
      <dsp:spPr>
        <a:xfrm>
          <a:off x="298217" y="2688367"/>
          <a:ext cx="542213" cy="5422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332D88-4497-4342-AAE7-B19A99521C4F}">
      <dsp:nvSpPr>
        <dsp:cNvPr id="0" name=""/>
        <dsp:cNvSpPr/>
      </dsp:nvSpPr>
      <dsp:spPr>
        <a:xfrm>
          <a:off x="1138648" y="2466552"/>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Issues</a:t>
          </a:r>
          <a:endParaRPr lang="en-US" sz="2200" kern="1200"/>
        </a:p>
      </dsp:txBody>
      <dsp:txXfrm>
        <a:off x="1138648" y="2466552"/>
        <a:ext cx="4767679" cy="985843"/>
      </dsp:txXfrm>
    </dsp:sp>
    <dsp:sp modelId="{0451FEFA-3E60-4B0F-9745-7E9A44E2E980}">
      <dsp:nvSpPr>
        <dsp:cNvPr id="0" name=""/>
        <dsp:cNvSpPr/>
      </dsp:nvSpPr>
      <dsp:spPr>
        <a:xfrm>
          <a:off x="0" y="3698856"/>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99C8B-A563-4CD6-971A-09DEE36338E6}">
      <dsp:nvSpPr>
        <dsp:cNvPr id="0" name=""/>
        <dsp:cNvSpPr/>
      </dsp:nvSpPr>
      <dsp:spPr>
        <a:xfrm>
          <a:off x="298217" y="3920671"/>
          <a:ext cx="542213" cy="5422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2EDEC8-5738-4A22-9C9C-026456C1C941}">
      <dsp:nvSpPr>
        <dsp:cNvPr id="0" name=""/>
        <dsp:cNvSpPr/>
      </dsp:nvSpPr>
      <dsp:spPr>
        <a:xfrm>
          <a:off x="1138648" y="3698856"/>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Are you influenced by your own experiences of this?</a:t>
          </a:r>
          <a:endParaRPr lang="en-US" sz="2200" kern="1200"/>
        </a:p>
      </dsp:txBody>
      <dsp:txXfrm>
        <a:off x="1138648" y="3698856"/>
        <a:ext cx="4767679" cy="985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00195-7F74-B544-9602-B7AF37405823}">
      <dsp:nvSpPr>
        <dsp:cNvPr id="0" name=""/>
        <dsp:cNvSpPr/>
      </dsp:nvSpPr>
      <dsp:spPr>
        <a:xfrm>
          <a:off x="3052069"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950848"/>
        <a:ext cx="35026" cy="7005"/>
      </dsp:txXfrm>
    </dsp:sp>
    <dsp:sp modelId="{E2BE42FA-D902-6B42-86B7-828F55D8245C}">
      <dsp:nvSpPr>
        <dsp:cNvPr id="0" name=""/>
        <dsp:cNvSpPr/>
      </dsp:nvSpPr>
      <dsp:spPr>
        <a:xfrm>
          <a:off x="8091"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When practicing sport is not a free choice…</a:t>
          </a:r>
        </a:p>
      </dsp:txBody>
      <dsp:txXfrm>
        <a:off x="8091" y="40617"/>
        <a:ext cx="3045777" cy="1827466"/>
      </dsp:txXfrm>
    </dsp:sp>
    <dsp:sp modelId="{D6542113-BB95-4D49-88F2-76D5B2A9E9BB}">
      <dsp:nvSpPr>
        <dsp:cNvPr id="0" name=""/>
        <dsp:cNvSpPr/>
      </dsp:nvSpPr>
      <dsp:spPr>
        <a:xfrm>
          <a:off x="6798375"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950848"/>
        <a:ext cx="35026" cy="7005"/>
      </dsp:txXfrm>
    </dsp:sp>
    <dsp:sp modelId="{C33709F4-76CD-C046-B158-7C844FE7F7DC}">
      <dsp:nvSpPr>
        <dsp:cNvPr id="0" name=""/>
        <dsp:cNvSpPr/>
      </dsp:nvSpPr>
      <dsp:spPr>
        <a:xfrm>
          <a:off x="3754398"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Elite athletes and sports players have to begin training early - in most cases, before they are considered old enough to make their own decisions. </a:t>
          </a:r>
        </a:p>
      </dsp:txBody>
      <dsp:txXfrm>
        <a:off x="3754398" y="40617"/>
        <a:ext cx="3045777" cy="1827466"/>
      </dsp:txXfrm>
    </dsp:sp>
    <dsp:sp modelId="{65895127-3F2B-F146-A054-BC639DBD3579}">
      <dsp:nvSpPr>
        <dsp:cNvPr id="0" name=""/>
        <dsp:cNvSpPr/>
      </dsp:nvSpPr>
      <dsp:spPr>
        <a:xfrm>
          <a:off x="1530980" y="1866284"/>
          <a:ext cx="7492613" cy="669928"/>
        </a:xfrm>
        <a:custGeom>
          <a:avLst/>
          <a:gdLst/>
          <a:ahLst/>
          <a:cxnLst/>
          <a:rect l="0" t="0" r="0" b="0"/>
          <a:pathLst>
            <a:path>
              <a:moveTo>
                <a:pt x="7492613" y="0"/>
              </a:moveTo>
              <a:lnTo>
                <a:pt x="7492613" y="352064"/>
              </a:lnTo>
              <a:lnTo>
                <a:pt x="0" y="352064"/>
              </a:lnTo>
              <a:lnTo>
                <a:pt x="0" y="66992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9154" y="2197745"/>
        <a:ext cx="376264" cy="7005"/>
      </dsp:txXfrm>
    </dsp:sp>
    <dsp:sp modelId="{0B2DF5C5-4F77-A943-BC45-7D0AF54CFEB0}">
      <dsp:nvSpPr>
        <dsp:cNvPr id="0" name=""/>
        <dsp:cNvSpPr/>
      </dsp:nvSpPr>
      <dsp:spPr>
        <a:xfrm>
          <a:off x="7500704"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This means children are vulnerable to exploitation by competitive parents or coaches.</a:t>
          </a:r>
          <a:br>
            <a:rPr lang="en-US" sz="1300" b="1" kern="1200" dirty="0"/>
          </a:br>
          <a:r>
            <a:rPr lang="en-US" sz="1300" b="1" kern="1200" dirty="0"/>
            <a:t>Equally, because of poverty or unavailability of sporting facilities, some children who wish to take part in sport are unable to.</a:t>
          </a:r>
        </a:p>
      </dsp:txBody>
      <dsp:txXfrm>
        <a:off x="7500704" y="40617"/>
        <a:ext cx="3045777" cy="1827466"/>
      </dsp:txXfrm>
    </dsp:sp>
    <dsp:sp modelId="{76AF74E3-4945-6F42-A1AD-5ACDC3AC2348}">
      <dsp:nvSpPr>
        <dsp:cNvPr id="0" name=""/>
        <dsp:cNvSpPr/>
      </dsp:nvSpPr>
      <dsp:spPr>
        <a:xfrm>
          <a:off x="3052069"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3478843"/>
        <a:ext cx="35026" cy="7005"/>
      </dsp:txXfrm>
    </dsp:sp>
    <dsp:sp modelId="{96698FAF-2EF6-8A40-BF86-6CAA3442B8D5}">
      <dsp:nvSpPr>
        <dsp:cNvPr id="0" name=""/>
        <dsp:cNvSpPr/>
      </dsp:nvSpPr>
      <dsp:spPr>
        <a:xfrm>
          <a:off x="8091"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In response to problems like these, the following Bill of Rights for Young Athletes was suggested by the Institute for the Study of Youth Sports at Michigan State University. </a:t>
          </a:r>
        </a:p>
      </dsp:txBody>
      <dsp:txXfrm>
        <a:off x="8091" y="2568612"/>
        <a:ext cx="3045777" cy="1827466"/>
      </dsp:txXfrm>
    </dsp:sp>
    <dsp:sp modelId="{AECD0041-E276-EF4B-9521-196FD9078691}">
      <dsp:nvSpPr>
        <dsp:cNvPr id="0" name=""/>
        <dsp:cNvSpPr/>
      </dsp:nvSpPr>
      <dsp:spPr>
        <a:xfrm>
          <a:off x="6798375"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3478843"/>
        <a:ext cx="35026" cy="7005"/>
      </dsp:txXfrm>
    </dsp:sp>
    <dsp:sp modelId="{2E4FB6F6-ACF3-0C42-978D-DCC82EDE9E47}">
      <dsp:nvSpPr>
        <dsp:cNvPr id="0" name=""/>
        <dsp:cNvSpPr/>
      </dsp:nvSpPr>
      <dsp:spPr>
        <a:xfrm>
          <a:off x="3754398"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Rainer Martens and Vern </a:t>
          </a:r>
          <a:r>
            <a:rPr lang="en-GB" sz="1300" b="1" kern="1200" dirty="0" err="1"/>
            <a:t>Seefeldt</a:t>
          </a:r>
          <a:r>
            <a:rPr lang="en-GB" sz="1300" b="1" kern="1200" dirty="0"/>
            <a:t> developed the first children’s rights framework in competition sports (Brackenridge, 2006). </a:t>
          </a:r>
          <a:endParaRPr lang="en-US" sz="1300" b="1" kern="1200" dirty="0"/>
        </a:p>
      </dsp:txBody>
      <dsp:txXfrm>
        <a:off x="3754398" y="2568612"/>
        <a:ext cx="3045777" cy="1827466"/>
      </dsp:txXfrm>
    </dsp:sp>
    <dsp:sp modelId="{4BA58A46-E3AF-3B42-A98F-B84E9318D494}">
      <dsp:nvSpPr>
        <dsp:cNvPr id="0" name=""/>
        <dsp:cNvSpPr/>
      </dsp:nvSpPr>
      <dsp:spPr>
        <a:xfrm>
          <a:off x="7500704"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They published the ‘Bill of Rights for Young Athletes’ in 1979, which is one of the most important declarations written on children’s rights.</a:t>
          </a:r>
          <a:endParaRPr lang="en-US" sz="1300" b="1" kern="1200" dirty="0"/>
        </a:p>
      </dsp:txBody>
      <dsp:txXfrm>
        <a:off x="7500704" y="2568612"/>
        <a:ext cx="3045777" cy="1827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C0411-BFFD-7647-95BB-E4DA93394EA6}">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85483C6-33C0-CA45-9BC1-196ED9B5F745}">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child’s rights?</a:t>
          </a:r>
          <a:endParaRPr lang="en-US" sz="3000" kern="1200"/>
        </a:p>
      </dsp:txBody>
      <dsp:txXfrm>
        <a:off x="645534" y="556156"/>
        <a:ext cx="4300123" cy="2669940"/>
      </dsp:txXfrm>
    </dsp:sp>
    <dsp:sp modelId="{FB6A9854-4CF6-F143-AAA1-6B8642C97EF9}">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EA1479C-CB5B-B64F-B39F-01F0BBEC2D98}">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‘participate in safe and healthy environments’ (physical and psychological health)</a:t>
          </a:r>
          <a:endParaRPr lang="en-US" sz="3000" kern="1200"/>
        </a:p>
      </dsp:txBody>
      <dsp:txXfrm>
        <a:off x="6104291" y="556156"/>
        <a:ext cx="4300123" cy="2669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B2F24-DBB9-774D-84CB-92731D5E01D6}">
      <dsp:nvSpPr>
        <dsp:cNvPr id="0" name=""/>
        <dsp:cNvSpPr/>
      </dsp:nvSpPr>
      <dsp:spPr>
        <a:xfrm>
          <a:off x="0" y="3656263"/>
          <a:ext cx="6825343" cy="2398904"/>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They felt that thanks to sport they, </a:t>
          </a:r>
          <a:endParaRPr lang="en-US" sz="3000" kern="1200" dirty="0"/>
        </a:p>
      </dsp:txBody>
      <dsp:txXfrm>
        <a:off x="0" y="3656263"/>
        <a:ext cx="6825343" cy="1295408"/>
      </dsp:txXfrm>
    </dsp:sp>
    <dsp:sp modelId="{07699AE6-6F4E-1B40-BB7B-C16225C0E423}">
      <dsp:nvSpPr>
        <dsp:cNvPr id="0" name=""/>
        <dsp:cNvSpPr/>
      </dsp:nvSpPr>
      <dsp:spPr>
        <a:xfrm>
          <a:off x="3332" y="4903694"/>
          <a:ext cx="1136446" cy="1103496"/>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‘learn to behave’</a:t>
          </a:r>
          <a:endParaRPr lang="en-US" sz="1400" kern="1200"/>
        </a:p>
      </dsp:txBody>
      <dsp:txXfrm>
        <a:off x="3332" y="4903694"/>
        <a:ext cx="1136446" cy="1103496"/>
      </dsp:txXfrm>
    </dsp:sp>
    <dsp:sp modelId="{3682CD50-2EE0-1E4A-B6AD-9B6093CA5F1F}">
      <dsp:nvSpPr>
        <dsp:cNvPr id="0" name=""/>
        <dsp:cNvSpPr/>
      </dsp:nvSpPr>
      <dsp:spPr>
        <a:xfrm>
          <a:off x="1139778" y="4903694"/>
          <a:ext cx="1136446" cy="1103496"/>
        </a:xfrm>
        <a:prstGeom prst="rect">
          <a:avLst/>
        </a:prstGeom>
        <a:solidFill>
          <a:schemeClr val="accent2">
            <a:tint val="40000"/>
            <a:alpha val="90000"/>
            <a:hueOff val="-647445"/>
            <a:satOff val="-2306"/>
            <a:lumOff val="-278"/>
            <a:alphaOff val="0"/>
          </a:schemeClr>
        </a:solidFill>
        <a:ln w="9525" cap="rnd" cmpd="sng" algn="ctr">
          <a:solidFill>
            <a:schemeClr val="accent2">
              <a:tint val="40000"/>
              <a:alpha val="90000"/>
              <a:hueOff val="-647445"/>
              <a:satOff val="-2306"/>
              <a:lumOff val="-27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‘expand their social circles’</a:t>
          </a:r>
          <a:endParaRPr lang="en-US" sz="1400" kern="1200"/>
        </a:p>
      </dsp:txBody>
      <dsp:txXfrm>
        <a:off x="1139778" y="4903694"/>
        <a:ext cx="1136446" cy="1103496"/>
      </dsp:txXfrm>
    </dsp:sp>
    <dsp:sp modelId="{29307422-FDE7-8B41-B5B7-EFF46C5C8B5C}">
      <dsp:nvSpPr>
        <dsp:cNvPr id="0" name=""/>
        <dsp:cNvSpPr/>
      </dsp:nvSpPr>
      <dsp:spPr>
        <a:xfrm>
          <a:off x="2276225" y="4903694"/>
          <a:ext cx="1136446" cy="1103496"/>
        </a:xfrm>
        <a:prstGeom prst="rect">
          <a:avLst/>
        </a:prstGeom>
        <a:solidFill>
          <a:schemeClr val="accent2">
            <a:tint val="40000"/>
            <a:alpha val="90000"/>
            <a:hueOff val="-1294889"/>
            <a:satOff val="-4612"/>
            <a:lumOff val="-556"/>
            <a:alphaOff val="0"/>
          </a:schemeClr>
        </a:solidFill>
        <a:ln w="9525" cap="rnd" cmpd="sng" algn="ctr">
          <a:solidFill>
            <a:schemeClr val="accent2">
              <a:tint val="40000"/>
              <a:alpha val="90000"/>
              <a:hueOff val="-1294889"/>
              <a:satOff val="-4612"/>
              <a:lumOff val="-55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‘see different places’</a:t>
          </a:r>
          <a:endParaRPr lang="en-US" sz="1400" kern="1200"/>
        </a:p>
      </dsp:txBody>
      <dsp:txXfrm>
        <a:off x="2276225" y="4903694"/>
        <a:ext cx="1136446" cy="1103496"/>
      </dsp:txXfrm>
    </dsp:sp>
    <dsp:sp modelId="{A4CF9411-1036-F94A-BD08-752701ACC9F4}">
      <dsp:nvSpPr>
        <dsp:cNvPr id="0" name=""/>
        <dsp:cNvSpPr/>
      </dsp:nvSpPr>
      <dsp:spPr>
        <a:xfrm>
          <a:off x="3412671" y="4903694"/>
          <a:ext cx="1136446" cy="1103496"/>
        </a:xfrm>
        <a:prstGeom prst="rect">
          <a:avLst/>
        </a:prstGeom>
        <a:solidFill>
          <a:schemeClr val="accent2">
            <a:tint val="40000"/>
            <a:alpha val="90000"/>
            <a:hueOff val="-1942334"/>
            <a:satOff val="-6919"/>
            <a:lumOff val="-834"/>
            <a:alphaOff val="0"/>
          </a:schemeClr>
        </a:solidFill>
        <a:ln w="9525" cap="rnd" cmpd="sng" algn="ctr">
          <a:solidFill>
            <a:schemeClr val="accent2">
              <a:tint val="40000"/>
              <a:alpha val="90000"/>
              <a:hueOff val="-1942334"/>
              <a:satOff val="-6919"/>
              <a:lumOff val="-83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social status’</a:t>
          </a:r>
          <a:endParaRPr lang="en-US" sz="1400" kern="1200"/>
        </a:p>
      </dsp:txBody>
      <dsp:txXfrm>
        <a:off x="3412671" y="4903694"/>
        <a:ext cx="1136446" cy="1103496"/>
      </dsp:txXfrm>
    </dsp:sp>
    <dsp:sp modelId="{6DB91880-57D8-6249-BC10-977629A27555}">
      <dsp:nvSpPr>
        <dsp:cNvPr id="0" name=""/>
        <dsp:cNvSpPr/>
      </dsp:nvSpPr>
      <dsp:spPr>
        <a:xfrm>
          <a:off x="4549117" y="4903694"/>
          <a:ext cx="1136446" cy="1103496"/>
        </a:xfrm>
        <a:prstGeom prst="rect">
          <a:avLst/>
        </a:prstGeom>
        <a:solidFill>
          <a:schemeClr val="accent2">
            <a:tint val="40000"/>
            <a:alpha val="90000"/>
            <a:hueOff val="-2589779"/>
            <a:satOff val="-9225"/>
            <a:lumOff val="-1112"/>
            <a:alphaOff val="0"/>
          </a:schemeClr>
        </a:solidFill>
        <a:ln w="9525" cap="rnd" cmpd="sng" algn="ctr">
          <a:solidFill>
            <a:schemeClr val="accent2">
              <a:tint val="40000"/>
              <a:alpha val="90000"/>
              <a:hueOff val="-2589779"/>
              <a:satOff val="-9225"/>
              <a:lumOff val="-111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‘stay away from bad habits’</a:t>
          </a:r>
          <a:endParaRPr lang="en-US" sz="1400" kern="1200"/>
        </a:p>
      </dsp:txBody>
      <dsp:txXfrm>
        <a:off x="4549117" y="4903694"/>
        <a:ext cx="1136446" cy="1103496"/>
      </dsp:txXfrm>
    </dsp:sp>
    <dsp:sp modelId="{59AE9F17-81EC-094A-9AAC-D0F0F3BA97A5}">
      <dsp:nvSpPr>
        <dsp:cNvPr id="0" name=""/>
        <dsp:cNvSpPr/>
      </dsp:nvSpPr>
      <dsp:spPr>
        <a:xfrm>
          <a:off x="5685564" y="4903694"/>
          <a:ext cx="1136446" cy="1103496"/>
        </a:xfrm>
        <a:prstGeom prst="rect">
          <a:avLst/>
        </a:prstGeom>
        <a:solidFill>
          <a:schemeClr val="accent2">
            <a:tint val="40000"/>
            <a:alpha val="90000"/>
            <a:hueOff val="-3237223"/>
            <a:satOff val="-11531"/>
            <a:lumOff val="-1390"/>
            <a:alphaOff val="0"/>
          </a:schemeClr>
        </a:solidFill>
        <a:ln w="9525" cap="rnd" cmpd="sng" algn="ctr">
          <a:solidFill>
            <a:schemeClr val="accent2">
              <a:tint val="40000"/>
              <a:alpha val="90000"/>
              <a:hueOff val="-3237223"/>
              <a:satOff val="-11531"/>
              <a:lumOff val="-13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leadership skills’</a:t>
          </a:r>
          <a:endParaRPr lang="en-US" sz="1400" kern="1200"/>
        </a:p>
      </dsp:txBody>
      <dsp:txXfrm>
        <a:off x="5685564" y="4903694"/>
        <a:ext cx="1136446" cy="1103496"/>
      </dsp:txXfrm>
    </dsp:sp>
    <dsp:sp modelId="{64D43D57-47C6-7047-9245-A989EB0603A4}">
      <dsp:nvSpPr>
        <dsp:cNvPr id="0" name=""/>
        <dsp:cNvSpPr/>
      </dsp:nvSpPr>
      <dsp:spPr>
        <a:xfrm rot="10800000">
          <a:off x="0" y="2731"/>
          <a:ext cx="6825343" cy="3689515"/>
        </a:xfrm>
        <a:prstGeom prst="upArrowCallout">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However, on the positive side the participants felt that there were major benefits in participating in sports. </a:t>
          </a:r>
          <a:endParaRPr lang="en-US" sz="3000" kern="1200"/>
        </a:p>
      </dsp:txBody>
      <dsp:txXfrm rot="10800000">
        <a:off x="0" y="2731"/>
        <a:ext cx="6825343" cy="23973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D7955-37A0-4144-A39B-5EF4544C0AAC}"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0AC66-745E-4750-B20E-FDDFBDDCCB6A}" type="slidenum">
              <a:rPr lang="en-GB" smtClean="0"/>
              <a:t>‹#›</a:t>
            </a:fld>
            <a:endParaRPr lang="en-GB"/>
          </a:p>
        </p:txBody>
      </p:sp>
    </p:spTree>
    <p:extLst>
      <p:ext uri="{BB962C8B-B14F-4D97-AF65-F5344CB8AC3E}">
        <p14:creationId xmlns:p14="http://schemas.microsoft.com/office/powerpoint/2010/main" val="1460645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Right to participate in sports: The athlete must be provided with the opportunity to play in various positions in different sports branches. The philosophy of ‘first child, then winning’ must be adopted. Every child must have an equal amount of time in the game. </a:t>
            </a:r>
          </a:p>
          <a:p>
            <a:r>
              <a:rPr lang="en-GB" dirty="0"/>
              <a:t>• Right to participate at a level commensurate with maturity and ability: Each age group should be provided with appropriate activities for their own age. </a:t>
            </a:r>
          </a:p>
          <a:p>
            <a:r>
              <a:rPr lang="en-GB" dirty="0"/>
              <a:t>• Right to have qualified adult leadership: Coaches working with children must be provided with special education so that they can learn the skill level and characteristics of the age group they are working with. </a:t>
            </a:r>
          </a:p>
          <a:p>
            <a:r>
              <a:rPr lang="en-GB" dirty="0"/>
              <a:t>• Right to play as a child, not as an adult: The training and competition environment must be organized in accordance with the level of physical and emotional maturity of the child involved in this environment. Coaches must avoid being too expert, and children should be given the opportunity to demonstrate their creativity and imagination. </a:t>
            </a:r>
          </a:p>
          <a:p>
            <a:r>
              <a:rPr lang="en-GB" dirty="0"/>
              <a:t>• Right to share in the leadership decision-making of sports participation: Children should be allowed to share their ideas in an appropriate manner according to their level. Besides giving instructions, it is necessary to give children the opportunity to make decisions when possible. • Right to participate in safe and healthy environments: Activities should not risk the physical and psychological health of the child. </a:t>
            </a:r>
          </a:p>
          <a:p>
            <a:r>
              <a:rPr lang="en-GB" dirty="0"/>
              <a:t>• Right to proper preparation for participation in sport: Children must be subject to a programme to improve their basic skills before entering the competition environment. In this process, instead of competition, the child should have more opportunities for entertainment. </a:t>
            </a:r>
          </a:p>
          <a:p>
            <a:r>
              <a:rPr lang="en-GB" dirty="0"/>
              <a:t>• Right to an equal opportunity to strive for success: Children should be taught that success is not only about winning, but about effort and development, and that failure is not only about losing. On the road to success, all children deserve equal opportunities and qualified education. </a:t>
            </a:r>
          </a:p>
          <a:p>
            <a:r>
              <a:rPr lang="en-GB" dirty="0"/>
              <a:t>• Right to be treated with dignity: All children should be treated sensitively, respectfully, and with understanding. Insensitive adults have no place in children’s sports. </a:t>
            </a:r>
          </a:p>
          <a:p>
            <a:r>
              <a:rPr lang="en-GB" dirty="0"/>
              <a:t>• Right to have fun in sport: This will spontaneously occur if the first nine rights are realized.</a:t>
            </a:r>
          </a:p>
        </p:txBody>
      </p:sp>
      <p:sp>
        <p:nvSpPr>
          <p:cNvPr id="4" name="Slide Number Placeholder 3"/>
          <p:cNvSpPr>
            <a:spLocks noGrp="1"/>
          </p:cNvSpPr>
          <p:nvPr>
            <p:ph type="sldNum" sz="quarter" idx="10"/>
          </p:nvPr>
        </p:nvSpPr>
        <p:spPr/>
        <p:txBody>
          <a:bodyPr/>
          <a:lstStyle/>
          <a:p>
            <a:fld id="{7D70AC66-745E-4750-B20E-FDDFBDDCCB6A}" type="slidenum">
              <a:rPr lang="en-GB" smtClean="0"/>
              <a:t>4</a:t>
            </a:fld>
            <a:endParaRPr lang="en-GB"/>
          </a:p>
        </p:txBody>
      </p:sp>
    </p:spTree>
    <p:extLst>
      <p:ext uri="{BB962C8B-B14F-4D97-AF65-F5344CB8AC3E}">
        <p14:creationId xmlns:p14="http://schemas.microsoft.com/office/powerpoint/2010/main" val="4251955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10</a:t>
            </a:fld>
            <a:endParaRPr lang="en-GB"/>
          </a:p>
        </p:txBody>
      </p:sp>
    </p:spTree>
    <p:extLst>
      <p:ext uri="{BB962C8B-B14F-4D97-AF65-F5344CB8AC3E}">
        <p14:creationId xmlns:p14="http://schemas.microsoft.com/office/powerpoint/2010/main" val="3108607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11</a:t>
            </a:fld>
            <a:endParaRPr lang="en-GB"/>
          </a:p>
        </p:txBody>
      </p:sp>
    </p:spTree>
    <p:extLst>
      <p:ext uri="{BB962C8B-B14F-4D97-AF65-F5344CB8AC3E}">
        <p14:creationId xmlns:p14="http://schemas.microsoft.com/office/powerpoint/2010/main" val="2566872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16</a:t>
            </a:fld>
            <a:endParaRPr lang="en-GB"/>
          </a:p>
        </p:txBody>
      </p:sp>
    </p:spTree>
    <p:extLst>
      <p:ext uri="{BB962C8B-B14F-4D97-AF65-F5344CB8AC3E}">
        <p14:creationId xmlns:p14="http://schemas.microsoft.com/office/powerpoint/2010/main" val="1653305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10/2/24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10/2/24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10/2/24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10/2/24</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10/2/24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10/2/24</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5Av9XkfjMeo" TargetMode="Externa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n_Slxq7qaj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zqw25pL9NLo"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www.youtube.com/watch?v=z9b1KAoYz9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fvEMsdV5Xq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51514" y="1800225"/>
            <a:ext cx="3444211" cy="4241136"/>
          </a:xfrm>
        </p:spPr>
        <p:txBody>
          <a:bodyPr anchor="t">
            <a:normAutofit/>
          </a:bodyPr>
          <a:lstStyle/>
          <a:p>
            <a:r>
              <a:rPr lang="en-GB" sz="4100"/>
              <a:t>Children and Competitive Sport – Is this a ‘good thing’?</a:t>
            </a:r>
          </a:p>
        </p:txBody>
      </p:sp>
      <p:sp>
        <p:nvSpPr>
          <p:cNvPr id="3" name="Subtitle 2"/>
          <p:cNvSpPr>
            <a:spLocks noGrp="1"/>
          </p:cNvSpPr>
          <p:nvPr>
            <p:ph type="subTitle" idx="1"/>
          </p:nvPr>
        </p:nvSpPr>
        <p:spPr>
          <a:xfrm>
            <a:off x="451514" y="457198"/>
            <a:ext cx="3444211" cy="1343025"/>
          </a:xfrm>
        </p:spPr>
        <p:txBody>
          <a:bodyPr anchor="b">
            <a:normAutofit/>
          </a:bodyPr>
          <a:lstStyle/>
          <a:p>
            <a:r>
              <a:rPr lang="en-GB" dirty="0">
                <a:solidFill>
                  <a:srgbClr val="FFFFFF"/>
                </a:solidFill>
              </a:rPr>
              <a:t>BMPE6003 </a:t>
            </a:r>
          </a:p>
        </p:txBody>
      </p:sp>
      <p:pic>
        <p:nvPicPr>
          <p:cNvPr id="7" name="Graphic 6" descr="Cricket">
            <a:extLst>
              <a:ext uri="{FF2B5EF4-FFF2-40B4-BE49-F238E27FC236}">
                <a16:creationId xmlns:a16="http://schemas.microsoft.com/office/drawing/2014/main" id="{F21652DE-373F-9786-B780-4A9A00B9D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15554" y="643465"/>
            <a:ext cx="5397897" cy="53978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627990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Initial thoughts? </a:t>
            </a:r>
            <a:br>
              <a:rPr lang="en-GB" dirty="0"/>
            </a:br>
            <a:r>
              <a:rPr lang="en-GB" dirty="0"/>
              <a:t>Children and Competitive Sport </a:t>
            </a:r>
          </a:p>
        </p:txBody>
      </p:sp>
      <p:graphicFrame>
        <p:nvGraphicFramePr>
          <p:cNvPr id="5" name="Content Placeholder 2">
            <a:extLst>
              <a:ext uri="{FF2B5EF4-FFF2-40B4-BE49-F238E27FC236}">
                <a16:creationId xmlns:a16="http://schemas.microsoft.com/office/drawing/2014/main" id="{8B718693-9A40-C028-7F71-BDB20680C539}"/>
              </a:ext>
            </a:extLst>
          </p:cNvPr>
          <p:cNvGraphicFramePr>
            <a:graphicFrameLocks noGrp="1"/>
          </p:cNvGraphicFramePr>
          <p:nvPr>
            <p:ph idx="1"/>
            <p:extLst>
              <p:ext uri="{D42A27DB-BD31-4B8C-83A1-F6EECF244321}">
                <p14:modId xmlns:p14="http://schemas.microsoft.com/office/powerpoint/2010/main" val="34518152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656045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defTabSz="914400" eaLnBrk="0" fontAlgn="base" hangingPunct="0">
              <a:spcAft>
                <a:spcPct val="0"/>
              </a:spcAft>
            </a:pPr>
            <a:r>
              <a:rPr lang="en-US" altLang="en-US" sz="2800" b="0">
                <a:solidFill>
                  <a:schemeClr val="tx1"/>
                </a:solidFill>
                <a:latin typeface="Helvetica" panose="020B0604020202020204" pitchFamily="34" charset="0"/>
              </a:rPr>
              <a:t>Human rights</a:t>
            </a:r>
            <a:r>
              <a:rPr lang="en-US" altLang="en-US" sz="2800" b="0">
                <a:solidFill>
                  <a:schemeClr val="tx1"/>
                </a:solidFill>
                <a:latin typeface="Verdana" panose="020B0604030504040204" pitchFamily="34" charset="0"/>
              </a:rPr>
              <a:t>: </a:t>
            </a:r>
            <a:r>
              <a:rPr lang="en-US" altLang="en-US" sz="2400" b="0">
                <a:solidFill>
                  <a:schemeClr val="tx1"/>
                </a:solidFill>
                <a:latin typeface="Verdana" panose="020B0604030504040204" pitchFamily="34" charset="0"/>
              </a:rPr>
              <a:t>Sport and human rights</a:t>
            </a:r>
            <a:br>
              <a:rPr lang="en-US" altLang="en-US" sz="2400" b="0">
                <a:solidFill>
                  <a:srgbClr val="424242"/>
                </a:solidFill>
                <a:latin typeface="Verdana" panose="020B0604030504040204" pitchFamily="34" charset="0"/>
              </a:rPr>
            </a:br>
            <a:endParaRPr lang="en-GB" sz="2400" b="0" dirty="0"/>
          </a:p>
        </p:txBody>
      </p:sp>
      <p:graphicFrame>
        <p:nvGraphicFramePr>
          <p:cNvPr id="20" name="Content Placeholder 5">
            <a:extLst>
              <a:ext uri="{FF2B5EF4-FFF2-40B4-BE49-F238E27FC236}">
                <a16:creationId xmlns:a16="http://schemas.microsoft.com/office/drawing/2014/main" id="{794180F0-D66E-D9CF-D231-2BF53AE0A485}"/>
              </a:ext>
            </a:extLst>
          </p:cNvPr>
          <p:cNvGraphicFramePr>
            <a:graphicFrameLocks noGrp="1"/>
          </p:cNvGraphicFramePr>
          <p:nvPr>
            <p:ph idx="1"/>
            <p:extLst>
              <p:ext uri="{D42A27DB-BD31-4B8C-83A1-F6EECF244321}">
                <p14:modId xmlns:p14="http://schemas.microsoft.com/office/powerpoint/2010/main" val="3304276068"/>
              </p:ext>
            </p:extLst>
          </p:nvPr>
        </p:nvGraphicFramePr>
        <p:xfrm>
          <a:off x="818712" y="2222287"/>
          <a:ext cx="10554574" cy="44366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26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451515" y="1734857"/>
            <a:ext cx="3765483" cy="3388287"/>
          </a:xfrm>
        </p:spPr>
        <p:txBody>
          <a:bodyPr anchor="ctr">
            <a:normAutofit/>
          </a:bodyPr>
          <a:lstStyle/>
          <a:p>
            <a:pPr>
              <a:lnSpc>
                <a:spcPct val="90000"/>
              </a:lnSpc>
            </a:pPr>
            <a:r>
              <a:rPr lang="en-GB"/>
              <a:t>‘Bill of Rights for Young Athletes’ (Martens and Seefeldt, 1979)</a:t>
            </a:r>
          </a:p>
        </p:txBody>
      </p:sp>
      <p:sp>
        <p:nvSpPr>
          <p:cNvPr id="3" name="Content Placeholder 2"/>
          <p:cNvSpPr>
            <a:spLocks noGrp="1"/>
          </p:cNvSpPr>
          <p:nvPr>
            <p:ph idx="1"/>
          </p:nvPr>
        </p:nvSpPr>
        <p:spPr>
          <a:xfrm>
            <a:off x="5176158" y="391887"/>
            <a:ext cx="6776357" cy="6466114"/>
          </a:xfrm>
          <a:effectLst/>
        </p:spPr>
        <p:txBody>
          <a:bodyPr>
            <a:normAutofit/>
          </a:bodyPr>
          <a:lstStyle/>
          <a:p>
            <a:pPr>
              <a:lnSpc>
                <a:spcPct val="90000"/>
              </a:lnSpc>
            </a:pPr>
            <a:r>
              <a:rPr lang="en-GB" sz="1600" b="1" dirty="0"/>
              <a:t>States that children have the right to: </a:t>
            </a:r>
          </a:p>
          <a:p>
            <a:pPr lvl="1">
              <a:lnSpc>
                <a:spcPct val="90000"/>
              </a:lnSpc>
            </a:pPr>
            <a:r>
              <a:rPr lang="en-GB" dirty="0"/>
              <a:t>participate in sports (which includes an equal amount of game time – coach organised?)</a:t>
            </a:r>
          </a:p>
          <a:p>
            <a:pPr lvl="1">
              <a:lnSpc>
                <a:spcPct val="90000"/>
              </a:lnSpc>
            </a:pPr>
            <a:r>
              <a:rPr lang="en-GB" dirty="0"/>
              <a:t>participate at a level commensurate with maturity and ability (age groups – elite training up an age group)</a:t>
            </a:r>
          </a:p>
          <a:p>
            <a:pPr lvl="1">
              <a:lnSpc>
                <a:spcPct val="90000"/>
              </a:lnSpc>
            </a:pPr>
            <a:r>
              <a:rPr lang="en-GB" dirty="0"/>
              <a:t>have qualified adult leadership (coaches working with children should have appropriate education) </a:t>
            </a:r>
          </a:p>
          <a:p>
            <a:pPr lvl="1">
              <a:lnSpc>
                <a:spcPct val="90000"/>
              </a:lnSpc>
            </a:pPr>
            <a:r>
              <a:rPr lang="en-GB" dirty="0"/>
              <a:t>play as a child, not as an adult (level of physical and emotional maturity – not mini adults)</a:t>
            </a:r>
          </a:p>
          <a:p>
            <a:pPr lvl="1">
              <a:lnSpc>
                <a:spcPct val="90000"/>
              </a:lnSpc>
            </a:pPr>
            <a:r>
              <a:rPr lang="en-GB" dirty="0"/>
              <a:t>share in the leadership decision making of sports participation (an opportunity to make decisions - autonomy)</a:t>
            </a:r>
          </a:p>
          <a:p>
            <a:pPr lvl="1">
              <a:lnSpc>
                <a:spcPct val="90000"/>
              </a:lnSpc>
            </a:pPr>
            <a:r>
              <a:rPr lang="en-GB" dirty="0"/>
              <a:t>participate in safe and healthy environments (physical and psychological health – injury risk)</a:t>
            </a:r>
          </a:p>
          <a:p>
            <a:pPr lvl="1">
              <a:lnSpc>
                <a:spcPct val="90000"/>
              </a:lnSpc>
            </a:pPr>
            <a:r>
              <a:rPr lang="en-GB" dirty="0"/>
              <a:t>proper preparation for participation in sport (basic skills before being competitive)</a:t>
            </a:r>
          </a:p>
          <a:p>
            <a:pPr lvl="1">
              <a:lnSpc>
                <a:spcPct val="90000"/>
              </a:lnSpc>
            </a:pPr>
            <a:r>
              <a:rPr lang="en-GB" dirty="0"/>
              <a:t>an equal opportunity to strive for success (effort and development before winning)</a:t>
            </a:r>
          </a:p>
          <a:p>
            <a:pPr lvl="1">
              <a:lnSpc>
                <a:spcPct val="90000"/>
              </a:lnSpc>
            </a:pPr>
            <a:r>
              <a:rPr lang="en-GB" dirty="0"/>
              <a:t>be treated with dignity (insensitive adults have no place in children’s sports) </a:t>
            </a:r>
          </a:p>
          <a:p>
            <a:pPr lvl="1">
              <a:lnSpc>
                <a:spcPct val="90000"/>
              </a:lnSpc>
            </a:pPr>
            <a:r>
              <a:rPr lang="en-GB" dirty="0"/>
              <a:t>have fun in sport (this will spontaneously occur if the above are realised).</a:t>
            </a:r>
          </a:p>
          <a:p>
            <a:pPr>
              <a:lnSpc>
                <a:spcPct val="90000"/>
              </a:lnSpc>
            </a:pPr>
            <a:endParaRPr lang="en-GB" sz="1100" dirty="0"/>
          </a:p>
        </p:txBody>
      </p:sp>
    </p:spTree>
    <p:extLst>
      <p:ext uri="{BB962C8B-B14F-4D97-AF65-F5344CB8AC3E}">
        <p14:creationId xmlns:p14="http://schemas.microsoft.com/office/powerpoint/2010/main" val="16154773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93C6E-BD2B-53E5-3559-B73CC6DAB016}"/>
              </a:ext>
            </a:extLst>
          </p:cNvPr>
          <p:cNvSpPr>
            <a:spLocks noGrp="1"/>
          </p:cNvSpPr>
          <p:nvPr>
            <p:ph type="title"/>
          </p:nvPr>
        </p:nvSpPr>
        <p:spPr/>
        <p:txBody>
          <a:bodyPr/>
          <a:lstStyle/>
          <a:p>
            <a:r>
              <a:rPr lang="en-US" dirty="0"/>
              <a:t>What about children playing ‘up a level’?</a:t>
            </a:r>
          </a:p>
        </p:txBody>
      </p:sp>
      <p:sp>
        <p:nvSpPr>
          <p:cNvPr id="3" name="Content Placeholder 2">
            <a:extLst>
              <a:ext uri="{FF2B5EF4-FFF2-40B4-BE49-F238E27FC236}">
                <a16:creationId xmlns:a16="http://schemas.microsoft.com/office/drawing/2014/main" id="{D2A7E88A-AD0D-02F0-2D5E-5E57F0329436}"/>
              </a:ext>
            </a:extLst>
          </p:cNvPr>
          <p:cNvSpPr>
            <a:spLocks noGrp="1"/>
          </p:cNvSpPr>
          <p:nvPr>
            <p:ph idx="1"/>
          </p:nvPr>
        </p:nvSpPr>
        <p:spPr/>
        <p:txBody>
          <a:bodyPr>
            <a:normAutofit/>
          </a:bodyPr>
          <a:lstStyle/>
          <a:p>
            <a:r>
              <a:rPr lang="en-US" sz="3200" dirty="0" err="1"/>
              <a:t>Gymansts</a:t>
            </a:r>
            <a:r>
              <a:rPr lang="en-US" sz="3200" dirty="0"/>
              <a:t> training with older members of a club as they are ‘elite’ (e.g. 11year old training with 16 and 18 year </a:t>
            </a:r>
            <a:r>
              <a:rPr lang="en-US" sz="3200" dirty="0" err="1"/>
              <a:t>olds</a:t>
            </a:r>
            <a:r>
              <a:rPr lang="en-US" sz="3200" dirty="0"/>
              <a:t>)?</a:t>
            </a:r>
          </a:p>
          <a:p>
            <a:r>
              <a:rPr lang="en-US" sz="3200" dirty="0"/>
              <a:t>Playing up an </a:t>
            </a:r>
            <a:r>
              <a:rPr lang="en-US" sz="3200" dirty="0" err="1"/>
              <a:t>agegroup</a:t>
            </a:r>
            <a:r>
              <a:rPr lang="en-US" sz="3200" dirty="0"/>
              <a:t> (e.g. netball)</a:t>
            </a:r>
          </a:p>
        </p:txBody>
      </p:sp>
    </p:spTree>
    <p:extLst>
      <p:ext uri="{BB962C8B-B14F-4D97-AF65-F5344CB8AC3E}">
        <p14:creationId xmlns:p14="http://schemas.microsoft.com/office/powerpoint/2010/main" val="234896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b="0" dirty="0"/>
              <a:t>Children Getting Adult Sports Injuries</a:t>
            </a:r>
            <a:endParaRPr lang="en-GB" dirty="0"/>
          </a:p>
        </p:txBody>
      </p:sp>
      <p:sp>
        <p:nvSpPr>
          <p:cNvPr id="3" name="Content Placeholder 2"/>
          <p:cNvSpPr>
            <a:spLocks noGrp="1"/>
          </p:cNvSpPr>
          <p:nvPr>
            <p:ph idx="1"/>
          </p:nvPr>
        </p:nvSpPr>
        <p:spPr>
          <a:xfrm>
            <a:off x="818713" y="2413000"/>
            <a:ext cx="5277287" cy="3632200"/>
          </a:xfrm>
        </p:spPr>
        <p:txBody>
          <a:bodyPr>
            <a:normAutofit/>
          </a:bodyPr>
          <a:lstStyle/>
          <a:p>
            <a:pPr marL="0" indent="0">
              <a:buNone/>
            </a:pPr>
            <a:r>
              <a:rPr lang="en-GB" sz="1600" dirty="0"/>
              <a:t>ACL tears in kids on the rise </a:t>
            </a:r>
            <a:endParaRPr lang="en-GB" sz="1600" dirty="0">
              <a:hlinkClick r:id="rId2"/>
            </a:endParaRPr>
          </a:p>
          <a:p>
            <a:r>
              <a:rPr lang="en-GB" sz="1600" dirty="0">
                <a:hlinkClick r:id="rId2"/>
              </a:rPr>
              <a:t>https://www.youtube.com/watch?v=5Av9XkfjMeo</a:t>
            </a:r>
            <a:endParaRPr lang="en-GB" sz="1600" dirty="0"/>
          </a:p>
          <a:p>
            <a:endParaRPr lang="en-GB" sz="1600" dirty="0"/>
          </a:p>
        </p:txBody>
      </p:sp>
      <p:pic>
        <p:nvPicPr>
          <p:cNvPr id="7" name="Graphic 6" descr="Sport Balls">
            <a:extLst>
              <a:ext uri="{FF2B5EF4-FFF2-40B4-BE49-F238E27FC236}">
                <a16:creationId xmlns:a16="http://schemas.microsoft.com/office/drawing/2014/main" id="{586AC35B-7B99-1408-DF6B-910DEB594D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82356" y="2413000"/>
            <a:ext cx="3716338"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809906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dirty="0"/>
              <a:t>Injuries:</a:t>
            </a:r>
          </a:p>
        </p:txBody>
      </p:sp>
      <p:graphicFrame>
        <p:nvGraphicFramePr>
          <p:cNvPr id="5" name="Content Placeholder 2">
            <a:extLst>
              <a:ext uri="{FF2B5EF4-FFF2-40B4-BE49-F238E27FC236}">
                <a16:creationId xmlns:a16="http://schemas.microsoft.com/office/drawing/2014/main" id="{8C89896B-D5E4-2FC3-F92A-11530B600E2C}"/>
              </a:ext>
            </a:extLst>
          </p:cNvPr>
          <p:cNvGraphicFramePr>
            <a:graphicFrameLocks noGrp="1"/>
          </p:cNvGraphicFramePr>
          <p:nvPr>
            <p:ph idx="1"/>
            <p:extLst>
              <p:ext uri="{D42A27DB-BD31-4B8C-83A1-F6EECF244321}">
                <p14:modId xmlns:p14="http://schemas.microsoft.com/office/powerpoint/2010/main" val="20186954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110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cropped image of people playing volleyball at the beach">
            <a:extLst>
              <a:ext uri="{FF2B5EF4-FFF2-40B4-BE49-F238E27FC236}">
                <a16:creationId xmlns:a16="http://schemas.microsoft.com/office/drawing/2014/main" id="{8B125B04-AFEF-910F-77F3-5E994C525A14}"/>
              </a:ext>
            </a:extLst>
          </p:cNvPr>
          <p:cNvPicPr>
            <a:picLocks noChangeAspect="1"/>
          </p:cNvPicPr>
          <p:nvPr/>
        </p:nvPicPr>
        <p:blipFill rotWithShape="1">
          <a:blip r:embed="rId2">
            <a:duotone>
              <a:schemeClr val="accent1">
                <a:shade val="45000"/>
                <a:satMod val="135000"/>
              </a:schemeClr>
              <a:prstClr val="white"/>
            </a:duotone>
          </a:blip>
          <a:srcRect l="39297" r="1383" b="-2"/>
          <a:stretch/>
        </p:blipFill>
        <p:spPr>
          <a:xfrm>
            <a:off x="5874635" y="0"/>
            <a:ext cx="6317365"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5070100" cy="1559412"/>
          </a:xfrm>
        </p:spPr>
        <p:txBody>
          <a:bodyPr>
            <a:normAutofit/>
          </a:bodyPr>
          <a:lstStyle/>
          <a:p>
            <a:pPr>
              <a:lnSpc>
                <a:spcPct val="90000"/>
              </a:lnSpc>
            </a:pPr>
            <a:r>
              <a:rPr lang="en-GB" sz="2500" b="0"/>
              <a:t>IS INJURY PART OF SPORTS? </a:t>
            </a:r>
            <a:br>
              <a:rPr lang="en-GB" sz="2500" b="0"/>
            </a:br>
            <a:r>
              <a:rPr lang="en-GB" sz="2500" b="0"/>
              <a:t>A CHILDREN'S RIGHTS PERSPECTIVE (</a:t>
            </a:r>
            <a:r>
              <a:rPr lang="en-GB" sz="2500" b="0" err="1"/>
              <a:t>Turkeri-Boskurt</a:t>
            </a:r>
            <a:r>
              <a:rPr lang="en-GB" sz="2500" b="0"/>
              <a:t>, 2018)</a:t>
            </a:r>
            <a:endParaRPr lang="en-GB" sz="2500"/>
          </a:p>
        </p:txBody>
      </p:sp>
      <p:sp>
        <p:nvSpPr>
          <p:cNvPr id="3" name="Content Placeholder 2"/>
          <p:cNvSpPr>
            <a:spLocks noGrp="1"/>
          </p:cNvSpPr>
          <p:nvPr>
            <p:ph idx="1"/>
          </p:nvPr>
        </p:nvSpPr>
        <p:spPr>
          <a:xfrm>
            <a:off x="818712" y="2413000"/>
            <a:ext cx="5055923" cy="3632200"/>
          </a:xfrm>
        </p:spPr>
        <p:txBody>
          <a:bodyPr>
            <a:normAutofit lnSpcReduction="10000"/>
          </a:bodyPr>
          <a:lstStyle/>
          <a:p>
            <a:pPr>
              <a:lnSpc>
                <a:spcPct val="90000"/>
              </a:lnSpc>
            </a:pPr>
            <a:r>
              <a:rPr lang="en-GB" sz="1700"/>
              <a:t>The purpose of this research was to examine the injury experiences of children involved in volleyball and determine the violation of their rights and the link with injury. </a:t>
            </a:r>
          </a:p>
          <a:p>
            <a:pPr lvl="1">
              <a:lnSpc>
                <a:spcPct val="90000"/>
              </a:lnSpc>
            </a:pPr>
            <a:r>
              <a:rPr lang="en-GB" sz="1700"/>
              <a:t>Research data was collected via in-depth interviews with 13 male and 8 female players aged between 13 and 18 years</a:t>
            </a:r>
          </a:p>
          <a:p>
            <a:pPr lvl="1">
              <a:lnSpc>
                <a:spcPct val="90000"/>
              </a:lnSpc>
            </a:pPr>
            <a:endParaRPr lang="en-GB" sz="1700"/>
          </a:p>
          <a:p>
            <a:pPr marL="457200" lvl="1" indent="0">
              <a:lnSpc>
                <a:spcPct val="90000"/>
              </a:lnSpc>
              <a:buNone/>
            </a:pPr>
            <a:endParaRPr lang="en-GB" sz="1700"/>
          </a:p>
          <a:p>
            <a:pPr>
              <a:lnSpc>
                <a:spcPct val="90000"/>
              </a:lnSpc>
            </a:pPr>
            <a:r>
              <a:rPr lang="en-GB" sz="1700"/>
              <a:t>The research was conducted in the context of the Bill of Rights for Young Athletes</a:t>
            </a:r>
          </a:p>
        </p:txBody>
      </p:sp>
    </p:spTree>
    <p:extLst>
      <p:ext uri="{BB962C8B-B14F-4D97-AF65-F5344CB8AC3E}">
        <p14:creationId xmlns:p14="http://schemas.microsoft.com/office/powerpoint/2010/main" val="2400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IS INJURY PART OF SPORTS? A CHILDREN'S RIGHTS PERSPECTIVE.</a:t>
            </a:r>
            <a:br>
              <a:rPr lang="en-GB" sz="2400" dirty="0"/>
            </a:br>
            <a:r>
              <a:rPr lang="en-GB" sz="2400" b="0" dirty="0"/>
              <a:t>(</a:t>
            </a:r>
            <a:r>
              <a:rPr lang="en-GB" sz="2400" b="0" dirty="0" err="1"/>
              <a:t>Turkeri-Boskurt</a:t>
            </a:r>
            <a:r>
              <a:rPr lang="en-GB" sz="2400" b="0" dirty="0"/>
              <a:t> &amp; </a:t>
            </a:r>
            <a:r>
              <a:rPr lang="en-GB" sz="2400" b="0" dirty="0" err="1"/>
              <a:t>Bulgu</a:t>
            </a:r>
            <a:r>
              <a:rPr lang="en-GB" sz="2400" b="0" dirty="0"/>
              <a:t>, 2020)</a:t>
            </a:r>
            <a:endParaRPr lang="en-GB" sz="2400" dirty="0"/>
          </a:p>
        </p:txBody>
      </p:sp>
      <p:sp>
        <p:nvSpPr>
          <p:cNvPr id="3" name="Content Placeholder 2"/>
          <p:cNvSpPr>
            <a:spLocks noGrp="1"/>
          </p:cNvSpPr>
          <p:nvPr>
            <p:ph idx="1"/>
          </p:nvPr>
        </p:nvSpPr>
        <p:spPr>
          <a:xfrm>
            <a:off x="818712" y="806824"/>
            <a:ext cx="10554574" cy="7117975"/>
          </a:xfrm>
        </p:spPr>
        <p:txBody>
          <a:bodyPr>
            <a:normAutofit/>
          </a:bodyPr>
          <a:lstStyle/>
          <a:p>
            <a:r>
              <a:rPr lang="en-GB" dirty="0"/>
              <a:t>The findings revealed that a significant proportion of the athletes stated that they did not think much about injuries, thought injuries were normal, and continued to play despite being injured. </a:t>
            </a:r>
          </a:p>
          <a:p>
            <a:pPr lvl="1"/>
            <a:r>
              <a:rPr lang="en-GB" dirty="0"/>
              <a:t>Others said they felt sad when they were first injured and had experienced intense fear of another injury. </a:t>
            </a:r>
          </a:p>
          <a:p>
            <a:pPr lvl="1"/>
            <a:r>
              <a:rPr lang="en-GB" dirty="0">
                <a:solidFill>
                  <a:srgbClr val="FFFF00"/>
                </a:solidFill>
              </a:rPr>
              <a:t>Injury risk for later in life?</a:t>
            </a:r>
          </a:p>
          <a:p>
            <a:r>
              <a:rPr lang="en-GB" dirty="0"/>
              <a:t>A telling phrase was, “there were times when I did not tell anyone about my pain”. </a:t>
            </a:r>
          </a:p>
          <a:p>
            <a:r>
              <a:rPr lang="en-GB" dirty="0"/>
              <a:t>One of the main themes that emerged was a violation of the ‘rights’ that included the lack of qualified leadership, especially in relation to playing through injury. </a:t>
            </a:r>
          </a:p>
          <a:p>
            <a:pPr lvl="1"/>
            <a:r>
              <a:rPr lang="en-GB" dirty="0"/>
              <a:t>This is also tied in with the right to a safe and healthy environment with coaches encouraging children to play through injury and the right to play as a child, especially involving playing in specialised positions. </a:t>
            </a:r>
          </a:p>
          <a:p>
            <a:pPr lvl="1"/>
            <a:r>
              <a:rPr lang="en-GB" dirty="0">
                <a:solidFill>
                  <a:srgbClr val="FFFF00"/>
                </a:solidFill>
              </a:rPr>
              <a:t>Normalisation of this?</a:t>
            </a:r>
          </a:p>
        </p:txBody>
      </p:sp>
    </p:spTree>
    <p:extLst>
      <p:ext uri="{BB962C8B-B14F-4D97-AF65-F5344CB8AC3E}">
        <p14:creationId xmlns:p14="http://schemas.microsoft.com/office/powerpoint/2010/main" val="509877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641754" y="1918252"/>
            <a:ext cx="3365439" cy="3997635"/>
          </a:xfrm>
        </p:spPr>
        <p:txBody>
          <a:bodyPr anchor="t">
            <a:normAutofit/>
          </a:bodyPr>
          <a:lstStyle/>
          <a:p>
            <a:r>
              <a:rPr lang="en-GB" sz="4400" dirty="0"/>
              <a:t>Benefits of sport… volleyball</a:t>
            </a:r>
          </a:p>
        </p:txBody>
      </p:sp>
      <p:graphicFrame>
        <p:nvGraphicFramePr>
          <p:cNvPr id="5" name="Content Placeholder 2">
            <a:extLst>
              <a:ext uri="{FF2B5EF4-FFF2-40B4-BE49-F238E27FC236}">
                <a16:creationId xmlns:a16="http://schemas.microsoft.com/office/drawing/2014/main" id="{E17DFA7D-C008-7E0A-C54D-145A2B417454}"/>
              </a:ext>
            </a:extLst>
          </p:cNvPr>
          <p:cNvGraphicFramePr>
            <a:graphicFrameLocks noGrp="1"/>
          </p:cNvGraphicFramePr>
          <p:nvPr>
            <p:ph idx="1"/>
            <p:extLst>
              <p:ext uri="{D42A27DB-BD31-4B8C-83A1-F6EECF244321}">
                <p14:modId xmlns:p14="http://schemas.microsoft.com/office/powerpoint/2010/main" val="2804782401"/>
              </p:ext>
            </p:extLst>
          </p:nvPr>
        </p:nvGraphicFramePr>
        <p:xfrm>
          <a:off x="4882243" y="489857"/>
          <a:ext cx="6825343" cy="6057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175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7"/>
            <a:ext cx="10571998" cy="1479583"/>
          </a:xfrm>
        </p:spPr>
        <p:txBody>
          <a:bodyPr/>
          <a:lstStyle/>
          <a:p>
            <a:r>
              <a:rPr lang="en-GB" dirty="0"/>
              <a:t>They also felt that sport helped them to deal with the challenges of life by making them: </a:t>
            </a:r>
          </a:p>
        </p:txBody>
      </p:sp>
      <p:sp>
        <p:nvSpPr>
          <p:cNvPr id="3" name="Content Placeholder 2"/>
          <p:cNvSpPr>
            <a:spLocks noGrp="1"/>
          </p:cNvSpPr>
          <p:nvPr>
            <p:ph idx="1"/>
          </p:nvPr>
        </p:nvSpPr>
        <p:spPr>
          <a:xfrm>
            <a:off x="818712" y="2222287"/>
            <a:ext cx="10554574" cy="4488756"/>
          </a:xfrm>
        </p:spPr>
        <p:txBody>
          <a:bodyPr>
            <a:normAutofit/>
          </a:bodyPr>
          <a:lstStyle/>
          <a:p>
            <a:pPr lvl="1"/>
            <a:endParaRPr lang="en-GB" dirty="0"/>
          </a:p>
          <a:p>
            <a:pPr lvl="1"/>
            <a:r>
              <a:rPr lang="en-GB" dirty="0"/>
              <a:t>‘psychologically stronger ’</a:t>
            </a:r>
          </a:p>
          <a:p>
            <a:pPr lvl="1"/>
            <a:r>
              <a:rPr lang="en-GB" dirty="0"/>
              <a:t>‘the ability to look at events differently’</a:t>
            </a:r>
          </a:p>
          <a:p>
            <a:pPr lvl="1"/>
            <a:r>
              <a:rPr lang="en-GB" dirty="0"/>
              <a:t>‘learn to compete’</a:t>
            </a:r>
          </a:p>
          <a:p>
            <a:pPr lvl="1"/>
            <a:r>
              <a:rPr lang="en-GB" dirty="0"/>
              <a:t>‘self-confidence increases’</a:t>
            </a:r>
          </a:p>
          <a:p>
            <a:pPr lvl="1"/>
            <a:r>
              <a:rPr lang="en-GB" dirty="0"/>
              <a:t>‘develop the skills for self-expression’ </a:t>
            </a:r>
          </a:p>
          <a:p>
            <a:pPr lvl="1"/>
            <a:r>
              <a:rPr lang="en-GB" dirty="0"/>
              <a:t>‘develop problem solving skills’</a:t>
            </a:r>
          </a:p>
          <a:p>
            <a:pPr lvl="1"/>
            <a:r>
              <a:rPr lang="en-GB" dirty="0"/>
              <a:t>‘learn discipline and tolerance’ </a:t>
            </a:r>
          </a:p>
          <a:p>
            <a:pPr lvl="1"/>
            <a:r>
              <a:rPr lang="en-GB" dirty="0"/>
              <a:t>‘develop thinking skills’  </a:t>
            </a:r>
          </a:p>
          <a:p>
            <a:pPr lvl="1"/>
            <a:r>
              <a:rPr lang="en-GB" dirty="0"/>
              <a:t>‘stand on their own feet’</a:t>
            </a:r>
          </a:p>
          <a:p>
            <a:endParaRPr lang="en-GB" dirty="0"/>
          </a:p>
        </p:txBody>
      </p:sp>
    </p:spTree>
    <p:extLst>
      <p:ext uri="{BB962C8B-B14F-4D97-AF65-F5344CB8AC3E}">
        <p14:creationId xmlns:p14="http://schemas.microsoft.com/office/powerpoint/2010/main" val="284300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1139166"/>
            <a:ext cx="10571998" cy="970450"/>
          </a:xfrm>
        </p:spPr>
        <p:txBody>
          <a:bodyPr/>
          <a:lstStyle/>
          <a:p>
            <a:r>
              <a:rPr lang="en-GB" sz="2800" b="0" dirty="0"/>
              <a:t>A Dangerous Game: The Truth About Youth Sports | Nikhil </a:t>
            </a:r>
            <a:r>
              <a:rPr lang="en-GB" sz="2800" b="0" dirty="0" err="1"/>
              <a:t>Verma</a:t>
            </a:r>
            <a:r>
              <a:rPr lang="en-GB" sz="2800" b="0" dirty="0"/>
              <a:t> | </a:t>
            </a:r>
            <a:r>
              <a:rPr lang="en-GB" sz="2800" b="0" dirty="0" err="1"/>
              <a:t>TEDxChicago</a:t>
            </a:r>
            <a:br>
              <a:rPr lang="en-GB" b="0" dirty="0"/>
            </a:br>
            <a:endParaRPr lang="en-GB" dirty="0"/>
          </a:p>
        </p:txBody>
      </p:sp>
      <p:sp>
        <p:nvSpPr>
          <p:cNvPr id="3" name="Content Placeholder 2"/>
          <p:cNvSpPr>
            <a:spLocks noGrp="1"/>
          </p:cNvSpPr>
          <p:nvPr>
            <p:ph idx="1"/>
          </p:nvPr>
        </p:nvSpPr>
        <p:spPr>
          <a:xfrm>
            <a:off x="818712" y="2435475"/>
            <a:ext cx="10888874" cy="4112281"/>
          </a:xfrm>
        </p:spPr>
        <p:txBody>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https://www.youtube.com/watch?v=n_Slxq7qajs</a:t>
            </a:r>
            <a:endParaRPr lang="en-GB" dirty="0"/>
          </a:p>
          <a:p>
            <a:endParaRPr lang="en-GB" dirty="0"/>
          </a:p>
          <a:p>
            <a:r>
              <a:rPr lang="en-GB" dirty="0"/>
              <a:t>Watch: 5 minutes – 9 minutes 30</a:t>
            </a:r>
          </a:p>
          <a:p>
            <a:endParaRPr lang="en-GB" dirty="0"/>
          </a:p>
        </p:txBody>
      </p:sp>
      <p:sp>
        <p:nvSpPr>
          <p:cNvPr id="4" name="Rectangle 3"/>
          <p:cNvSpPr/>
          <p:nvPr/>
        </p:nvSpPr>
        <p:spPr>
          <a:xfrm>
            <a:off x="818712" y="2435476"/>
            <a:ext cx="8229600" cy="1754326"/>
          </a:xfrm>
          <a:prstGeom prst="rect">
            <a:avLst/>
          </a:prstGeom>
        </p:spPr>
        <p:txBody>
          <a:bodyPr wrap="square">
            <a:spAutoFit/>
          </a:bodyPr>
          <a:lstStyle/>
          <a:p>
            <a:r>
              <a:rPr lang="en-GB" dirty="0" err="1">
                <a:latin typeface="Roboto"/>
              </a:rPr>
              <a:t>Dr.</a:t>
            </a:r>
            <a:r>
              <a:rPr lang="en-GB" dirty="0">
                <a:latin typeface="Roboto"/>
              </a:rPr>
              <a:t> Nikhil </a:t>
            </a:r>
            <a:r>
              <a:rPr lang="en-GB" dirty="0" err="1">
                <a:latin typeface="Roboto"/>
              </a:rPr>
              <a:t>Verma</a:t>
            </a:r>
            <a:r>
              <a:rPr lang="en-GB" dirty="0">
                <a:latin typeface="Roboto"/>
              </a:rPr>
              <a:t>, Director of Sports Medicine, Midwest </a:t>
            </a:r>
            <a:r>
              <a:rPr lang="en-GB" dirty="0" err="1">
                <a:latin typeface="Roboto"/>
              </a:rPr>
              <a:t>Orthopedics</a:t>
            </a:r>
            <a:r>
              <a:rPr lang="en-GB" dirty="0">
                <a:latin typeface="Roboto"/>
              </a:rPr>
              <a:t> at Rush, serves as Team Physician for the Chicago White </a:t>
            </a:r>
            <a:r>
              <a:rPr lang="en-GB" dirty="0" err="1">
                <a:latin typeface="Roboto"/>
              </a:rPr>
              <a:t>Sox</a:t>
            </a:r>
            <a:r>
              <a:rPr lang="en-GB" dirty="0">
                <a:latin typeface="Roboto"/>
              </a:rPr>
              <a:t> and Chicago Bulls. </a:t>
            </a:r>
            <a:r>
              <a:rPr lang="en-GB" dirty="0" err="1">
                <a:latin typeface="Roboto"/>
              </a:rPr>
              <a:t>Dr.</a:t>
            </a:r>
            <a:r>
              <a:rPr lang="en-GB" dirty="0">
                <a:latin typeface="Roboto"/>
              </a:rPr>
              <a:t> </a:t>
            </a:r>
            <a:r>
              <a:rPr lang="en-GB" dirty="0" err="1">
                <a:latin typeface="Roboto"/>
              </a:rPr>
              <a:t>Verma</a:t>
            </a:r>
            <a:r>
              <a:rPr lang="en-GB" dirty="0">
                <a:latin typeface="Roboto"/>
              </a:rPr>
              <a:t> runs a busy clinical practice in Chicago and recently received funding for his sports medicine research from Major League Baseball. His talk examines how intensified youth sports have caused unprecedented injuries in child athletes. </a:t>
            </a:r>
            <a:endParaRPr lang="en-GB" dirty="0"/>
          </a:p>
        </p:txBody>
      </p:sp>
    </p:spTree>
    <p:extLst>
      <p:ext uri="{BB962C8B-B14F-4D97-AF65-F5344CB8AC3E}">
        <p14:creationId xmlns:p14="http://schemas.microsoft.com/office/powerpoint/2010/main" val="2081345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ymnast performing on rings">
            <a:extLst>
              <a:ext uri="{FF2B5EF4-FFF2-40B4-BE49-F238E27FC236}">
                <a16:creationId xmlns:a16="http://schemas.microsoft.com/office/drawing/2014/main" id="{A7EC03D2-1548-4DD2-0A9D-F2205C5D5D03}"/>
              </a:ext>
            </a:extLst>
          </p:cNvPr>
          <p:cNvPicPr>
            <a:picLocks noChangeAspect="1"/>
          </p:cNvPicPr>
          <p:nvPr/>
        </p:nvPicPr>
        <p:blipFill rotWithShape="1">
          <a:blip r:embed="rId2">
            <a:duotone>
              <a:schemeClr val="accent1">
                <a:shade val="45000"/>
                <a:satMod val="135000"/>
              </a:schemeClr>
              <a:prstClr val="white"/>
            </a:duotone>
          </a:blip>
          <a:srcRect l="33289" r="8059" b="-1"/>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33215" y="185931"/>
            <a:ext cx="5070100" cy="1559412"/>
          </a:xfrm>
        </p:spPr>
        <p:txBody>
          <a:bodyPr>
            <a:normAutofit/>
          </a:bodyPr>
          <a:lstStyle/>
          <a:p>
            <a:r>
              <a:rPr lang="en-GB" dirty="0"/>
              <a:t>Specialisation – one sport all year</a:t>
            </a:r>
          </a:p>
        </p:txBody>
      </p:sp>
      <p:sp>
        <p:nvSpPr>
          <p:cNvPr id="3" name="Content Placeholder 2"/>
          <p:cNvSpPr>
            <a:spLocks noGrp="1"/>
          </p:cNvSpPr>
          <p:nvPr>
            <p:ph idx="1"/>
          </p:nvPr>
        </p:nvSpPr>
        <p:spPr>
          <a:xfrm>
            <a:off x="188686" y="0"/>
            <a:ext cx="6296782" cy="6858000"/>
          </a:xfrm>
        </p:spPr>
        <p:txBody>
          <a:bodyPr>
            <a:normAutofit/>
          </a:bodyPr>
          <a:lstStyle/>
          <a:p>
            <a:pPr>
              <a:lnSpc>
                <a:spcPct val="90000"/>
              </a:lnSpc>
            </a:pPr>
            <a:r>
              <a:rPr lang="en-GB" dirty="0"/>
              <a:t>What are the implications of specialisation?</a:t>
            </a:r>
          </a:p>
          <a:p>
            <a:pPr>
              <a:lnSpc>
                <a:spcPct val="90000"/>
              </a:lnSpc>
            </a:pPr>
            <a:r>
              <a:rPr lang="en-GB" dirty="0"/>
              <a:t>Parents aspirations</a:t>
            </a:r>
          </a:p>
          <a:p>
            <a:pPr lvl="1">
              <a:lnSpc>
                <a:spcPct val="90000"/>
              </a:lnSpc>
            </a:pPr>
            <a:r>
              <a:rPr lang="en-GB" sz="1800" dirty="0"/>
              <a:t>Competition / advantage over others / fun???</a:t>
            </a:r>
          </a:p>
          <a:p>
            <a:pPr>
              <a:lnSpc>
                <a:spcPct val="90000"/>
              </a:lnSpc>
            </a:pPr>
            <a:r>
              <a:rPr lang="en-GB" dirty="0"/>
              <a:t>Issue - Overuse injuries</a:t>
            </a:r>
          </a:p>
          <a:p>
            <a:pPr lvl="1">
              <a:lnSpc>
                <a:spcPct val="90000"/>
              </a:lnSpc>
            </a:pPr>
            <a:r>
              <a:rPr lang="en-GB" sz="1800" dirty="0"/>
              <a:t>Boredom</a:t>
            </a:r>
          </a:p>
          <a:p>
            <a:pPr lvl="1">
              <a:lnSpc>
                <a:spcPct val="90000"/>
              </a:lnSpc>
            </a:pPr>
            <a:r>
              <a:rPr lang="en-GB" sz="1800" dirty="0"/>
              <a:t>Failure to achieve standards – everyone </a:t>
            </a:r>
          </a:p>
          <a:p>
            <a:pPr>
              <a:lnSpc>
                <a:spcPct val="90000"/>
              </a:lnSpc>
            </a:pPr>
            <a:endParaRPr lang="en-GB" dirty="0"/>
          </a:p>
          <a:p>
            <a:pPr>
              <a:lnSpc>
                <a:spcPct val="90000"/>
              </a:lnSpc>
            </a:pPr>
            <a:r>
              <a:rPr lang="en-GB" dirty="0"/>
              <a:t>Long term adherence to sport?</a:t>
            </a:r>
          </a:p>
          <a:p>
            <a:pPr>
              <a:lnSpc>
                <a:spcPct val="90000"/>
              </a:lnSpc>
            </a:pPr>
            <a:endParaRPr lang="en-GB" dirty="0"/>
          </a:p>
          <a:p>
            <a:pPr>
              <a:lnSpc>
                <a:spcPct val="90000"/>
              </a:lnSpc>
            </a:pPr>
            <a:r>
              <a:rPr lang="en-GB" b="1" dirty="0"/>
              <a:t>When you have to give up gymnastics...</a:t>
            </a:r>
            <a:endParaRPr lang="en-GB" dirty="0"/>
          </a:p>
          <a:p>
            <a:pPr>
              <a:lnSpc>
                <a:spcPct val="90000"/>
              </a:lnSpc>
            </a:pPr>
            <a:r>
              <a:rPr lang="en-GB" dirty="0">
                <a:hlinkClick r:id="rId3"/>
              </a:rPr>
              <a:t>https://www.youtube.com/watch?v=zqw25pL9NLo</a:t>
            </a:r>
            <a:endParaRPr lang="en-GB" dirty="0"/>
          </a:p>
          <a:p>
            <a:pPr>
              <a:lnSpc>
                <a:spcPct val="90000"/>
              </a:lnSpc>
            </a:pPr>
            <a:endParaRPr lang="en-GB" dirty="0"/>
          </a:p>
          <a:p>
            <a:pPr>
              <a:lnSpc>
                <a:spcPct val="90000"/>
              </a:lnSpc>
            </a:pPr>
            <a:r>
              <a:rPr lang="en-GB" b="1" dirty="0"/>
              <a:t>Katelyn Ohashi Was the Best Gymnast in the World, Until She Wasn’t | The Players' Tribune</a:t>
            </a:r>
            <a:endParaRPr lang="en-GB" dirty="0"/>
          </a:p>
          <a:p>
            <a:pPr>
              <a:lnSpc>
                <a:spcPct val="90000"/>
              </a:lnSpc>
            </a:pPr>
            <a:r>
              <a:rPr lang="en-GB" dirty="0">
                <a:hlinkClick r:id="rId4"/>
              </a:rPr>
              <a:t>https://www.youtube.com/watch?v=z9b1KAoYz9s</a:t>
            </a:r>
            <a:endParaRPr lang="en-GB" dirty="0"/>
          </a:p>
        </p:txBody>
      </p:sp>
    </p:spTree>
    <p:extLst>
      <p:ext uri="{BB962C8B-B14F-4D97-AF65-F5344CB8AC3E}">
        <p14:creationId xmlns:p14="http://schemas.microsoft.com/office/powerpoint/2010/main" val="2351260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Parents? </a:t>
            </a:r>
            <a:br>
              <a:rPr lang="en-GB" dirty="0"/>
            </a:br>
            <a:r>
              <a:rPr lang="en-GB" dirty="0"/>
              <a:t>When do parents become an issue? </a:t>
            </a:r>
          </a:p>
        </p:txBody>
      </p:sp>
      <p:pic>
        <p:nvPicPr>
          <p:cNvPr id="4" name="Content Placeholder 3"/>
          <p:cNvPicPr>
            <a:picLocks noGrp="1" noChangeAspect="1"/>
          </p:cNvPicPr>
          <p:nvPr>
            <p:ph idx="1"/>
          </p:nvPr>
        </p:nvPicPr>
        <p:blipFill>
          <a:blip r:embed="rId2"/>
          <a:stretch>
            <a:fillRect/>
          </a:stretch>
        </p:blipFill>
        <p:spPr>
          <a:xfrm>
            <a:off x="3955255" y="2231923"/>
            <a:ext cx="5303045" cy="4626077"/>
          </a:xfrm>
          <a:prstGeom prst="rect">
            <a:avLst/>
          </a:prstGeom>
        </p:spPr>
      </p:pic>
    </p:spTree>
    <p:extLst>
      <p:ext uri="{BB962C8B-B14F-4D97-AF65-F5344CB8AC3E}">
        <p14:creationId xmlns:p14="http://schemas.microsoft.com/office/powerpoint/2010/main" val="2957145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33DE-AC94-891A-56A3-F18E066FF2C4}"/>
              </a:ext>
            </a:extLst>
          </p:cNvPr>
          <p:cNvSpPr>
            <a:spLocks noGrp="1"/>
          </p:cNvSpPr>
          <p:nvPr>
            <p:ph type="title"/>
          </p:nvPr>
        </p:nvSpPr>
        <p:spPr>
          <a:xfrm>
            <a:off x="792576" y="953373"/>
            <a:ext cx="10571998" cy="970450"/>
          </a:xfrm>
        </p:spPr>
        <p:txBody>
          <a:bodyPr/>
          <a:lstStyle/>
          <a:p>
            <a:r>
              <a:rPr lang="en-GB" b="0" i="0" dirty="0">
                <a:solidFill>
                  <a:srgbClr val="FFFFFF"/>
                </a:solidFill>
                <a:effectLst/>
                <a:latin typeface="Poppins" panose="020B0604020202020204" pitchFamily="34" charset="0"/>
              </a:rPr>
              <a:t>The Current Youth Sport Landscape: Identifying Critical Research Issues</a:t>
            </a:r>
            <a:br>
              <a:rPr lang="en-GB" b="0" i="0" dirty="0">
                <a:solidFill>
                  <a:srgbClr val="FFFFFF"/>
                </a:solidFill>
                <a:effectLst/>
                <a:latin typeface="Poppins" panose="020B0604020202020204" pitchFamily="34" charset="0"/>
              </a:rPr>
            </a:br>
            <a:r>
              <a:rPr lang="en-GB" b="0" dirty="0">
                <a:solidFill>
                  <a:srgbClr val="FFFFFF"/>
                </a:solidFill>
                <a:latin typeface="Poppins" panose="020B0604020202020204" pitchFamily="34" charset="0"/>
              </a:rPr>
              <a:t>- </a:t>
            </a:r>
            <a:r>
              <a:rPr lang="en-GB" b="0" i="0" dirty="0">
                <a:solidFill>
                  <a:srgbClr val="FFFFFF"/>
                </a:solidFill>
                <a:effectLst/>
                <a:latin typeface="Poppins" panose="020B0604020202020204" pitchFamily="34" charset="0"/>
              </a:rPr>
              <a:t>Gould (2019)</a:t>
            </a:r>
            <a:endParaRPr lang="en-US" dirty="0"/>
          </a:p>
        </p:txBody>
      </p:sp>
      <p:sp>
        <p:nvSpPr>
          <p:cNvPr id="3" name="Content Placeholder 2">
            <a:extLst>
              <a:ext uri="{FF2B5EF4-FFF2-40B4-BE49-F238E27FC236}">
                <a16:creationId xmlns:a16="http://schemas.microsoft.com/office/drawing/2014/main" id="{86B636AC-9751-3FEF-699C-D4E811014DBB}"/>
              </a:ext>
            </a:extLst>
          </p:cNvPr>
          <p:cNvSpPr>
            <a:spLocks noGrp="1"/>
          </p:cNvSpPr>
          <p:nvPr>
            <p:ph idx="1"/>
          </p:nvPr>
        </p:nvSpPr>
        <p:spPr>
          <a:xfrm>
            <a:off x="818712" y="2222287"/>
            <a:ext cx="10554574" cy="4358127"/>
          </a:xfrm>
        </p:spPr>
        <p:txBody>
          <a:bodyPr>
            <a:normAutofit fontScale="92500" lnSpcReduction="20000"/>
          </a:bodyPr>
          <a:lstStyle/>
          <a:p>
            <a:r>
              <a:rPr lang="en-GB" b="1" i="0" dirty="0">
                <a:effectLst/>
                <a:latin typeface="Poppins" pitchFamily="2" charset="77"/>
              </a:rPr>
              <a:t>Critical issues of contemporary concern in youth sport that urgently need scientific attention include:</a:t>
            </a:r>
          </a:p>
          <a:p>
            <a:r>
              <a:rPr lang="en-GB" dirty="0">
                <a:latin typeface="Poppins" pitchFamily="2" charset="77"/>
              </a:rPr>
              <a:t>P</a:t>
            </a:r>
            <a:r>
              <a:rPr lang="en-GB" b="0" i="0" dirty="0">
                <a:effectLst/>
                <a:latin typeface="Poppins" pitchFamily="2" charset="77"/>
              </a:rPr>
              <a:t>hysically based issues (e.g., role of youth sport in combating physical inactivity, youth sport injuries)</a:t>
            </a:r>
          </a:p>
          <a:p>
            <a:r>
              <a:rPr lang="en-GB" dirty="0">
                <a:latin typeface="Poppins" pitchFamily="2" charset="77"/>
              </a:rPr>
              <a:t>P</a:t>
            </a:r>
            <a:r>
              <a:rPr lang="en-GB" b="0" i="0" dirty="0">
                <a:effectLst/>
                <a:latin typeface="Poppins" pitchFamily="2" charset="77"/>
              </a:rPr>
              <a:t>sychological issues (e.g., reducing stress and burnout, enhancing young athletes’ mental health)</a:t>
            </a:r>
          </a:p>
          <a:p>
            <a:r>
              <a:rPr lang="en-GB" dirty="0">
                <a:latin typeface="Poppins" pitchFamily="2" charset="77"/>
              </a:rPr>
              <a:t>A</a:t>
            </a:r>
            <a:r>
              <a:rPr lang="en-GB" b="0" i="0" dirty="0">
                <a:effectLst/>
                <a:latin typeface="Poppins" pitchFamily="2" charset="77"/>
              </a:rPr>
              <a:t>ccess and structural issues (e.g., lack of opportunities for poor and less-skilled youth)</a:t>
            </a:r>
          </a:p>
          <a:p>
            <a:r>
              <a:rPr lang="en-GB" dirty="0">
                <a:latin typeface="Poppins" pitchFamily="2" charset="77"/>
              </a:rPr>
              <a:t>S</a:t>
            </a:r>
            <a:r>
              <a:rPr lang="en-GB" b="0" i="0" dirty="0">
                <a:effectLst/>
                <a:latin typeface="Poppins" pitchFamily="2" charset="77"/>
              </a:rPr>
              <a:t>port culture issues (e.g., the professionalization of youth sport, child safety, maltreatment and bullying)</a:t>
            </a:r>
          </a:p>
          <a:p>
            <a:r>
              <a:rPr lang="en-GB" b="0" i="0" dirty="0">
                <a:effectLst/>
                <a:latin typeface="Poppins" pitchFamily="2" charset="77"/>
              </a:rPr>
              <a:t>issues associated with significant others (e.g., coach, sport parent, and peer influences and needs), economic issues (e.g., youth sport as business)</a:t>
            </a:r>
          </a:p>
          <a:p>
            <a:r>
              <a:rPr lang="en-GB" b="0" i="0" dirty="0">
                <a:effectLst/>
                <a:latin typeface="Poppins" pitchFamily="2" charset="77"/>
              </a:rPr>
              <a:t>governmental and legislative issues (e.g., the need to become more politically active in the setting of policy, legislation, and funding)</a:t>
            </a:r>
          </a:p>
          <a:p>
            <a:r>
              <a:rPr lang="en-GB" b="0" i="0" dirty="0">
                <a:effectLst/>
                <a:latin typeface="Poppins" pitchFamily="2" charset="77"/>
              </a:rPr>
              <a:t>translational science and program-evaluation issues (e.g., the need for research dissemination and evaluation research).</a:t>
            </a:r>
            <a:endParaRPr lang="en-US" dirty="0"/>
          </a:p>
        </p:txBody>
      </p:sp>
    </p:spTree>
    <p:extLst>
      <p:ext uri="{BB962C8B-B14F-4D97-AF65-F5344CB8AC3E}">
        <p14:creationId xmlns:p14="http://schemas.microsoft.com/office/powerpoint/2010/main" val="1759343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questions:</a:t>
            </a:r>
          </a:p>
        </p:txBody>
      </p:sp>
      <p:sp>
        <p:nvSpPr>
          <p:cNvPr id="3" name="Content Placeholder 2"/>
          <p:cNvSpPr>
            <a:spLocks noGrp="1"/>
          </p:cNvSpPr>
          <p:nvPr>
            <p:ph idx="1"/>
          </p:nvPr>
        </p:nvSpPr>
        <p:spPr>
          <a:xfrm>
            <a:off x="810000" y="2369244"/>
            <a:ext cx="10554574" cy="3636511"/>
          </a:xfrm>
        </p:spPr>
        <p:txBody>
          <a:bodyPr/>
          <a:lstStyle/>
          <a:p>
            <a:pPr marL="0" indent="0">
              <a:buNone/>
            </a:pPr>
            <a:r>
              <a:rPr lang="en-GB" dirty="0"/>
              <a:t>Is competitive sport an issue for children?</a:t>
            </a:r>
          </a:p>
          <a:p>
            <a:pPr marL="0" indent="0">
              <a:buNone/>
            </a:pPr>
            <a:r>
              <a:rPr lang="en-GB" dirty="0"/>
              <a:t>	What are the problems?</a:t>
            </a:r>
          </a:p>
          <a:p>
            <a:pPr marL="0" indent="0">
              <a:buNone/>
            </a:pPr>
            <a:endParaRPr lang="en-GB" dirty="0"/>
          </a:p>
          <a:p>
            <a:pPr marL="0" indent="0">
              <a:buNone/>
            </a:pPr>
            <a:r>
              <a:rPr lang="en-GB" dirty="0"/>
              <a:t>Are there any sports that are more problematic than others?</a:t>
            </a:r>
          </a:p>
          <a:p>
            <a:pPr marL="0" indent="0">
              <a:buNone/>
            </a:pPr>
            <a:endParaRPr lang="en-GB" dirty="0"/>
          </a:p>
          <a:p>
            <a:pPr marL="0" indent="0">
              <a:buNone/>
            </a:pPr>
            <a:r>
              <a:rPr lang="en-GB" dirty="0"/>
              <a:t>Do the benefits of competitive sport for children outweigh any costs associated with it?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8672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after children in sport…</a:t>
            </a:r>
          </a:p>
        </p:txBody>
      </p:sp>
      <p:sp>
        <p:nvSpPr>
          <p:cNvPr id="3" name="Content Placeholder 2"/>
          <p:cNvSpPr>
            <a:spLocks noGrp="1"/>
          </p:cNvSpPr>
          <p:nvPr>
            <p:ph idx="1"/>
          </p:nvPr>
        </p:nvSpPr>
        <p:spPr/>
        <p:txBody>
          <a:bodyPr/>
          <a:lstStyle/>
          <a:p>
            <a:r>
              <a:rPr lang="en-GB" dirty="0"/>
              <a:t>Do the benefits of competitive sport for children outweigh any costs associated with it?</a:t>
            </a:r>
          </a:p>
          <a:p>
            <a:pPr marL="0" indent="0">
              <a:buNone/>
            </a:pPr>
            <a:endParaRPr lang="en-GB" dirty="0"/>
          </a:p>
          <a:p>
            <a:r>
              <a:rPr lang="en-GB" dirty="0"/>
              <a:t>Suggestions to manage the issues?</a:t>
            </a:r>
          </a:p>
        </p:txBody>
      </p:sp>
    </p:spTree>
    <p:extLst>
      <p:ext uri="{BB962C8B-B14F-4D97-AF65-F5344CB8AC3E}">
        <p14:creationId xmlns:p14="http://schemas.microsoft.com/office/powerpoint/2010/main" val="802742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readings / video link:</a:t>
            </a:r>
          </a:p>
        </p:txBody>
      </p:sp>
      <p:sp>
        <p:nvSpPr>
          <p:cNvPr id="3" name="Content Placeholder 2"/>
          <p:cNvSpPr>
            <a:spLocks noGrp="1"/>
          </p:cNvSpPr>
          <p:nvPr>
            <p:ph idx="1"/>
          </p:nvPr>
        </p:nvSpPr>
        <p:spPr>
          <a:xfrm>
            <a:off x="810000" y="2548859"/>
            <a:ext cx="10554574" cy="3636511"/>
          </a:xfrm>
        </p:spPr>
        <p:txBody>
          <a:bodyPr>
            <a:normAutofit lnSpcReduction="10000"/>
          </a:bodyPr>
          <a:lstStyle/>
          <a:p>
            <a:r>
              <a:rPr lang="en-GB" b="1" dirty="0"/>
              <a:t>Articles on Moodle Page – Week 2:</a:t>
            </a:r>
            <a:endParaRPr lang="en-GB" b="1" i="0" dirty="0">
              <a:effectLst/>
            </a:endParaRPr>
          </a:p>
          <a:p>
            <a:r>
              <a:rPr lang="en-GB" i="0" dirty="0">
                <a:effectLst/>
              </a:rPr>
              <a:t>A systematic review of the psychological and social benefits of participation in sport for children and adolescents: informing development of a conceptual model of health through sport</a:t>
            </a:r>
            <a:endParaRPr lang="en-GB" dirty="0"/>
          </a:p>
          <a:p>
            <a:r>
              <a:rPr lang="en-GB" dirty="0"/>
              <a:t>Psychosocial Impacts of Sports-related Injuries in Adolescent Athletes</a:t>
            </a:r>
          </a:p>
          <a:p>
            <a:r>
              <a:rPr lang="en-GB" dirty="0"/>
              <a:t>Soccer Injuries in Children and Adolescents</a:t>
            </a:r>
          </a:p>
          <a:p>
            <a:pPr marL="0" indent="0">
              <a:buNone/>
            </a:pPr>
            <a:endParaRPr lang="en-GB" dirty="0"/>
          </a:p>
          <a:p>
            <a:endParaRPr lang="en-GB" dirty="0"/>
          </a:p>
          <a:p>
            <a:r>
              <a:rPr lang="en-GB" dirty="0"/>
              <a:t>What 19 years of gymnastics does to your body</a:t>
            </a:r>
          </a:p>
          <a:p>
            <a:r>
              <a:rPr lang="en-GB" dirty="0">
                <a:hlinkClick r:id="rId2"/>
              </a:rPr>
              <a:t>https://www.youtube.com/watch?v=fvEMsdV5Xqo</a:t>
            </a:r>
            <a:endParaRPr lang="en-GB" dirty="0"/>
          </a:p>
          <a:p>
            <a:endParaRPr lang="en-GB" dirty="0"/>
          </a:p>
          <a:p>
            <a:endParaRPr lang="en-GB" dirty="0"/>
          </a:p>
        </p:txBody>
      </p:sp>
    </p:spTree>
    <p:extLst>
      <p:ext uri="{BB962C8B-B14F-4D97-AF65-F5344CB8AC3E}">
        <p14:creationId xmlns:p14="http://schemas.microsoft.com/office/powerpoint/2010/main" val="35410690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5560</TotalTime>
  <Words>1800</Words>
  <Application>Microsoft Macintosh PowerPoint</Application>
  <PresentationFormat>Widescreen</PresentationFormat>
  <Paragraphs>137</Paragraphs>
  <Slides>18</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Calibri</vt:lpstr>
      <vt:lpstr>Century Gothic</vt:lpstr>
      <vt:lpstr>Helvetica</vt:lpstr>
      <vt:lpstr>Poppins</vt:lpstr>
      <vt:lpstr>Roboto</vt:lpstr>
      <vt:lpstr>Verdana</vt:lpstr>
      <vt:lpstr>Wingdings 2</vt:lpstr>
      <vt:lpstr>Quotable</vt:lpstr>
      <vt:lpstr>Children and Competitive Sport – Is this a ‘good thing’?</vt:lpstr>
      <vt:lpstr>Initial thoughts?  Children and Competitive Sport </vt:lpstr>
      <vt:lpstr>Human rights: Sport and human rights </vt:lpstr>
      <vt:lpstr>‘Bill of Rights for Young Athletes’ (Martens and Seefeldt, 1979)</vt:lpstr>
      <vt:lpstr>What about children playing ‘up a level’?</vt:lpstr>
      <vt:lpstr>Children Getting Adult Sports Injuries</vt:lpstr>
      <vt:lpstr>Injuries:</vt:lpstr>
      <vt:lpstr>IS INJURY PART OF SPORTS?  A CHILDREN'S RIGHTS PERSPECTIVE (Turkeri-Boskurt, 2018)</vt:lpstr>
      <vt:lpstr>IS INJURY PART OF SPORTS? A CHILDREN'S RIGHTS PERSPECTIVE. (Turkeri-Boskurt &amp; Bulgu, 2020)</vt:lpstr>
      <vt:lpstr>Benefits of sport… volleyball</vt:lpstr>
      <vt:lpstr>They also felt that sport helped them to deal with the challenges of life by making them: </vt:lpstr>
      <vt:lpstr>A Dangerous Game: The Truth About Youth Sports | Nikhil Verma | TEDxChicago </vt:lpstr>
      <vt:lpstr>Specialisation – one sport all year</vt:lpstr>
      <vt:lpstr>Parents?  When do parents become an issue? </vt:lpstr>
      <vt:lpstr>The Current Youth Sport Landscape: Identifying Critical Research Issues - Gould (2019)</vt:lpstr>
      <vt:lpstr>Discussion questions:</vt:lpstr>
      <vt:lpstr>Looking after children in sport…</vt:lpstr>
      <vt:lpstr>Additional readings / video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Competitive Sport – Is this a ‘good thing’?</dc:title>
  <dc:creator>Administrator</dc:creator>
  <cp:lastModifiedBy>Alison Connaughton</cp:lastModifiedBy>
  <cp:revision>27</cp:revision>
  <dcterms:created xsi:type="dcterms:W3CDTF">2020-11-11T17:33:32Z</dcterms:created>
  <dcterms:modified xsi:type="dcterms:W3CDTF">2024-10-02T18:41:06Z</dcterms:modified>
</cp:coreProperties>
</file>