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62" r:id="rId6"/>
    <p:sldId id="264" r:id="rId7"/>
    <p:sldId id="263" r:id="rId8"/>
    <p:sldId id="25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tie jones" initials="Kj" lastIdx="1" clrIdx="0">
    <p:extLst>
      <p:ext uri="{19B8F6BF-5375-455C-9EA6-DF929625EA0E}">
        <p15:presenceInfo xmlns:p15="http://schemas.microsoft.com/office/powerpoint/2012/main" userId="1205f4338f8bac8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CFC7BD-0BBB-454C-89FB-6B27CF72E880}" v="1" dt="2021-03-26T16:36:48.2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jones" userId="1205f4338f8bac8a" providerId="LiveId" clId="{99CFC7BD-0BBB-454C-89FB-6B27CF72E880}"/>
    <pc:docChg chg="modSld">
      <pc:chgData name="Katie jones" userId="1205f4338f8bac8a" providerId="LiveId" clId="{99CFC7BD-0BBB-454C-89FB-6B27CF72E880}" dt="2021-03-26T16:36:48.196" v="42" actId="20577"/>
      <pc:docMkLst>
        <pc:docMk/>
      </pc:docMkLst>
      <pc:sldChg chg="modSp mod">
        <pc:chgData name="Katie jones" userId="1205f4338f8bac8a" providerId="LiveId" clId="{99CFC7BD-0BBB-454C-89FB-6B27CF72E880}" dt="2021-03-26T15:45:27.396" v="41" actId="20577"/>
        <pc:sldMkLst>
          <pc:docMk/>
          <pc:sldMk cId="206166155" sldId="257"/>
        </pc:sldMkLst>
        <pc:spChg chg="mod">
          <ac:chgData name="Katie jones" userId="1205f4338f8bac8a" providerId="LiveId" clId="{99CFC7BD-0BBB-454C-89FB-6B27CF72E880}" dt="2021-03-26T15:45:27.396" v="41" actId="20577"/>
          <ac:spMkLst>
            <pc:docMk/>
            <pc:sldMk cId="206166155" sldId="257"/>
            <ac:spMk id="3" creationId="{6698D673-FE3C-4A96-A66E-65282D06CA2D}"/>
          </ac:spMkLst>
        </pc:spChg>
      </pc:sldChg>
      <pc:sldChg chg="modSp mod">
        <pc:chgData name="Katie jones" userId="1205f4338f8bac8a" providerId="LiveId" clId="{99CFC7BD-0BBB-454C-89FB-6B27CF72E880}" dt="2021-03-26T15:45:16.731" v="21" actId="20577"/>
        <pc:sldMkLst>
          <pc:docMk/>
          <pc:sldMk cId="427829299" sldId="258"/>
        </pc:sldMkLst>
        <pc:spChg chg="mod">
          <ac:chgData name="Katie jones" userId="1205f4338f8bac8a" providerId="LiveId" clId="{99CFC7BD-0BBB-454C-89FB-6B27CF72E880}" dt="2021-03-26T15:45:16.731" v="21" actId="20577"/>
          <ac:spMkLst>
            <pc:docMk/>
            <pc:sldMk cId="427829299" sldId="258"/>
            <ac:spMk id="2" creationId="{825BECF9-2EC9-4EC0-935D-B1C8ABB9D69E}"/>
          </ac:spMkLst>
        </pc:spChg>
      </pc:sldChg>
      <pc:sldChg chg="modSp mod">
        <pc:chgData name="Katie jones" userId="1205f4338f8bac8a" providerId="LiveId" clId="{99CFC7BD-0BBB-454C-89FB-6B27CF72E880}" dt="2021-03-26T16:36:48.196" v="42" actId="20577"/>
        <pc:sldMkLst>
          <pc:docMk/>
          <pc:sldMk cId="4265026840" sldId="259"/>
        </pc:sldMkLst>
        <pc:spChg chg="mod">
          <ac:chgData name="Katie jones" userId="1205f4338f8bac8a" providerId="LiveId" clId="{99CFC7BD-0BBB-454C-89FB-6B27CF72E880}" dt="2021-03-26T16:36:48.196" v="42" actId="20577"/>
          <ac:spMkLst>
            <pc:docMk/>
            <pc:sldMk cId="4265026840" sldId="259"/>
            <ac:spMk id="3" creationId="{0052CE5F-945E-45A5-B509-DF80633C109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F58C6-BE90-4827-B527-E1653A5B66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32F0FF-3314-4CB3-9535-A73F35E72A9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C3583A-DD39-444B-BF05-276387A3DAA7}"/>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5" name="Footer Placeholder 4">
            <a:extLst>
              <a:ext uri="{FF2B5EF4-FFF2-40B4-BE49-F238E27FC236}">
                <a16:creationId xmlns:a16="http://schemas.microsoft.com/office/drawing/2014/main" id="{94DE5D2F-0783-403E-9FE6-5E7B5BB17E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52E8E-A0B7-4AB8-8019-A408B452151C}"/>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2296803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23E9-AC0B-4933-8710-D63BCC29E2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076C48-C5DC-4AA2-9756-ECAD5B2E52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048479-39B4-4F52-AB52-24D2775409C4}"/>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5" name="Footer Placeholder 4">
            <a:extLst>
              <a:ext uri="{FF2B5EF4-FFF2-40B4-BE49-F238E27FC236}">
                <a16:creationId xmlns:a16="http://schemas.microsoft.com/office/drawing/2014/main" id="{34642A81-0FBA-43A0-AA8E-C2D4D457A4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561A04-FF02-4720-807C-A0E9605E25D2}"/>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1247980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74349-AEE5-42D6-90F5-1DCA27D1C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BA2E055-B28C-46D1-9F7A-26A292A003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743D1C-0A83-424F-A003-D4669F8A2F44}"/>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5" name="Footer Placeholder 4">
            <a:extLst>
              <a:ext uri="{FF2B5EF4-FFF2-40B4-BE49-F238E27FC236}">
                <a16:creationId xmlns:a16="http://schemas.microsoft.com/office/drawing/2014/main" id="{DA0A495A-146C-4377-AADE-4B4E260AC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DA54C2-D299-47B6-BCB6-243D7F7574F9}"/>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1939508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DFCB-74B4-48EC-B71F-300667C17F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84B675-F47D-4C9E-B54D-729E01C96BB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D231D7-A4D5-4BD4-ACC7-008563D9A4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BBAA24-4D76-45FC-A98C-D86DE83B7CF0}"/>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6" name="Footer Placeholder 5">
            <a:extLst>
              <a:ext uri="{FF2B5EF4-FFF2-40B4-BE49-F238E27FC236}">
                <a16:creationId xmlns:a16="http://schemas.microsoft.com/office/drawing/2014/main" id="{59ED5BE2-0BDE-43AD-9302-7B4E823D00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40A9DF-A24B-4D8D-8C80-88A1B7D3173A}"/>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28261885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E871-0BAB-4917-B361-D29F9ECC03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36D87E-A7C6-4127-991A-9E80BE76EB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278EFB-2E95-4198-AF7C-A99B9FA5B6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BB50A6-F885-44A5-A35A-D34AE9570B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9D2E30-392F-4105-8ADB-B655985654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E4FDB0-16DB-42A0-97FE-63A26D172523}"/>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8" name="Footer Placeholder 7">
            <a:extLst>
              <a:ext uri="{FF2B5EF4-FFF2-40B4-BE49-F238E27FC236}">
                <a16:creationId xmlns:a16="http://schemas.microsoft.com/office/drawing/2014/main" id="{07056462-16D6-4ED7-869E-52E01217F4A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657B7B-0F67-4624-AEFF-D0C162506F1C}"/>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2751898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A494E-BF3C-44F1-9024-A6B8D83E60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E971D6-16F3-42C6-9C2A-A96567D8B1EF}"/>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4" name="Footer Placeholder 3">
            <a:extLst>
              <a:ext uri="{FF2B5EF4-FFF2-40B4-BE49-F238E27FC236}">
                <a16:creationId xmlns:a16="http://schemas.microsoft.com/office/drawing/2014/main" id="{BED21443-5B68-435D-8E53-34BAAB85F24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3FF199-5848-4CC2-851A-F36A8D720A74}"/>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3467824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973B32-3F48-4CB2-9739-EAFBDAC3BD46}"/>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3" name="Footer Placeholder 2">
            <a:extLst>
              <a:ext uri="{FF2B5EF4-FFF2-40B4-BE49-F238E27FC236}">
                <a16:creationId xmlns:a16="http://schemas.microsoft.com/office/drawing/2014/main" id="{83C0959E-91EA-486F-85D2-971E0FDC45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E1E3DD8-532D-4F49-BA9A-EC06A075C0DE}"/>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1188147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167FA-1B42-4B65-9C11-A037B4968D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4A92C0-5596-4D01-9643-1F5F042069D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CE3A71-AC16-46F1-BA80-F23034F907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1D6E24-D243-4EF7-AD1B-C7EFCAE6E4E9}"/>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6" name="Footer Placeholder 5">
            <a:extLst>
              <a:ext uri="{FF2B5EF4-FFF2-40B4-BE49-F238E27FC236}">
                <a16:creationId xmlns:a16="http://schemas.microsoft.com/office/drawing/2014/main" id="{9BC43EB6-991F-46ED-85CA-7DE3D97D27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8136E-8321-4C0E-903C-5832AAF65536}"/>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2062128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F05E0-E70D-4802-BCA7-6D542748CB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124F7B-F7C7-4950-957B-02AC2DA57A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30BD47B-608A-4887-8762-979645D02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695113B-40DD-4537-8B4A-89554F7573CF}"/>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6" name="Footer Placeholder 5">
            <a:extLst>
              <a:ext uri="{FF2B5EF4-FFF2-40B4-BE49-F238E27FC236}">
                <a16:creationId xmlns:a16="http://schemas.microsoft.com/office/drawing/2014/main" id="{0D49E8E3-472C-40C1-A7F0-E4189B254C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23D349-B3E3-42EE-83D1-D0CF56386CCB}"/>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34099290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3F431-A56C-4ABA-BF0E-84E9C3527C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17A3C3-6A9C-44FF-B519-3E46EC3376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8B3A87-C676-4137-A57F-684679B40C8B}"/>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5" name="Footer Placeholder 4">
            <a:extLst>
              <a:ext uri="{FF2B5EF4-FFF2-40B4-BE49-F238E27FC236}">
                <a16:creationId xmlns:a16="http://schemas.microsoft.com/office/drawing/2014/main" id="{D7F4D374-7CB5-44B8-A656-56C65BC6B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5F11F4-9FD9-4F6C-9F50-0263B7CB3416}"/>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36102803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05B2B4-ACD7-48FF-B665-7DFBD5846F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65CC40-B165-49F9-88F3-EE461A0CFA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CBF13-9488-4FFD-983C-38121AB4CC20}"/>
              </a:ext>
            </a:extLst>
          </p:cNvPr>
          <p:cNvSpPr>
            <a:spLocks noGrp="1"/>
          </p:cNvSpPr>
          <p:nvPr>
            <p:ph type="dt" sz="half" idx="10"/>
          </p:nvPr>
        </p:nvSpPr>
        <p:spPr/>
        <p:txBody>
          <a:bodyPr/>
          <a:lstStyle/>
          <a:p>
            <a:fld id="{57937CB6-98D8-4CBD-94D5-2672B852F7AC}" type="datetimeFigureOut">
              <a:rPr lang="en-GB" smtClean="0"/>
              <a:t>26/03/2021</a:t>
            </a:fld>
            <a:endParaRPr lang="en-GB"/>
          </a:p>
        </p:txBody>
      </p:sp>
      <p:sp>
        <p:nvSpPr>
          <p:cNvPr id="5" name="Footer Placeholder 4">
            <a:extLst>
              <a:ext uri="{FF2B5EF4-FFF2-40B4-BE49-F238E27FC236}">
                <a16:creationId xmlns:a16="http://schemas.microsoft.com/office/drawing/2014/main" id="{EBE7FFEF-73BA-4397-9FD5-DC6912C32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3BD88-866F-4A7B-AE0D-6AA778B6FB2A}"/>
              </a:ext>
            </a:extLst>
          </p:cNvPr>
          <p:cNvSpPr>
            <a:spLocks noGrp="1"/>
          </p:cNvSpPr>
          <p:nvPr>
            <p:ph type="sldNum" sz="quarter" idx="12"/>
          </p:nvPr>
        </p:nvSpPr>
        <p:spPr/>
        <p:txBody>
          <a:bodyPr/>
          <a:lstStyle/>
          <a:p>
            <a:fld id="{99EAF054-7F45-4E44-BF0D-D408B0E3516D}" type="slidenum">
              <a:rPr lang="en-GB" smtClean="0"/>
              <a:t>‹#›</a:t>
            </a:fld>
            <a:endParaRPr lang="en-GB"/>
          </a:p>
        </p:txBody>
      </p:sp>
    </p:spTree>
    <p:extLst>
      <p:ext uri="{BB962C8B-B14F-4D97-AF65-F5344CB8AC3E}">
        <p14:creationId xmlns:p14="http://schemas.microsoft.com/office/powerpoint/2010/main" val="34880834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86BD53-4D93-4E1C-874A-A921911D59F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A9177C-CB7E-4CB5-8416-3205090D6A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FDC084-402E-42E9-8D49-A1638B26E1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937CB6-98D8-4CBD-94D5-2672B852F7AC}" type="datetimeFigureOut">
              <a:rPr lang="en-GB" smtClean="0"/>
              <a:t>26/03/2021</a:t>
            </a:fld>
            <a:endParaRPr lang="en-GB"/>
          </a:p>
        </p:txBody>
      </p:sp>
      <p:sp>
        <p:nvSpPr>
          <p:cNvPr id="5" name="Footer Placeholder 4">
            <a:extLst>
              <a:ext uri="{FF2B5EF4-FFF2-40B4-BE49-F238E27FC236}">
                <a16:creationId xmlns:a16="http://schemas.microsoft.com/office/drawing/2014/main" id="{B60C15E9-8356-4900-ABFF-F5B151EB7D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2FE28A2-ABEC-48CE-A960-77E86901B1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EAF054-7F45-4E44-BF0D-D408B0E3516D}" type="slidenum">
              <a:rPr lang="en-GB" smtClean="0"/>
              <a:t>‹#›</a:t>
            </a:fld>
            <a:endParaRPr lang="en-GB"/>
          </a:p>
        </p:txBody>
      </p:sp>
    </p:spTree>
    <p:extLst>
      <p:ext uri="{BB962C8B-B14F-4D97-AF65-F5344CB8AC3E}">
        <p14:creationId xmlns:p14="http://schemas.microsoft.com/office/powerpoint/2010/main" val="3634274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www.hse.gov.uk/msd/backpain/employers/mhor.ht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hse.gov.uk/healthservices/moving-handling-equipment.htm" TargetMode="External"/><Relationship Id="rId3" Type="http://schemas.openxmlformats.org/officeDocument/2006/relationships/hyperlink" Target="https://www.ofi.co.uk/manual-handling-training/manual-handling-operations-1992" TargetMode="External"/><Relationship Id="rId7" Type="http://schemas.openxmlformats.org/officeDocument/2006/relationships/hyperlink" Target="https://www.betterhealth.vic.gov.au/health/healthyliving/workplace-safety-manual-handling-injuries" TargetMode="External"/><Relationship Id="rId2" Type="http://schemas.openxmlformats.org/officeDocument/2006/relationships/hyperlink" Target="https://www.hse.gov.uk/msd/manual-handling/index" TargetMode="External"/><Relationship Id="rId1" Type="http://schemas.openxmlformats.org/officeDocument/2006/relationships/slideLayout" Target="../slideLayouts/slideLayout2.xml"/><Relationship Id="rId6" Type="http://schemas.openxmlformats.org/officeDocument/2006/relationships/hyperlink" Target="https://www.nursingtimes.net/roles/older-people-nurses-roles/manual-handling-1-assisted-stand-16-12-2008/" TargetMode="External"/><Relationship Id="rId5" Type="http://schemas.openxmlformats.org/officeDocument/2006/relationships/hyperlink" Target="https://www.rcn.org.uk/get-help/rcn-advice/moving-and-handling" TargetMode="External"/><Relationship Id="rId4" Type="http://schemas.openxmlformats.org/officeDocument/2006/relationships/hyperlink" Target="https://www.rehabmanagement.com.au/why-is-manual-handling-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7D7A02-907B-496F-BA7E-AA3780733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FBA5268-0AE7-4CAD-9537-D0EB09E76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88D065B-39DA-4077-B9CF-E489CE4C0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367EA0-AA61-4908-8D51-EE7025EE28AB}"/>
              </a:ext>
            </a:extLst>
          </p:cNvPr>
          <p:cNvSpPr>
            <a:spLocks noGrp="1"/>
          </p:cNvSpPr>
          <p:nvPr>
            <p:ph type="ctrTitle"/>
          </p:nvPr>
        </p:nvSpPr>
        <p:spPr>
          <a:xfrm>
            <a:off x="2659529" y="2085788"/>
            <a:ext cx="6884895" cy="1496649"/>
          </a:xfrm>
        </p:spPr>
        <p:txBody>
          <a:bodyPr anchor="b">
            <a:normAutofit/>
          </a:bodyPr>
          <a:lstStyle/>
          <a:p>
            <a:r>
              <a:rPr lang="en-GB" sz="3200" dirty="0">
                <a:solidFill>
                  <a:schemeClr val="tx1">
                    <a:lumMod val="65000"/>
                    <a:lumOff val="35000"/>
                  </a:schemeClr>
                </a:solidFill>
                <a:latin typeface="Calibri Light (Headings)"/>
              </a:rPr>
              <a:t>Introduction to Research and Evidence Based Practice</a:t>
            </a:r>
            <a:br>
              <a:rPr lang="en-GB" sz="3200" dirty="0">
                <a:solidFill>
                  <a:schemeClr val="tx1">
                    <a:lumMod val="65000"/>
                    <a:lumOff val="35000"/>
                  </a:schemeClr>
                </a:solidFill>
                <a:latin typeface="Calibri Light (Headings)"/>
              </a:rPr>
            </a:br>
            <a:r>
              <a:rPr lang="en-GB" sz="2000" dirty="0">
                <a:solidFill>
                  <a:schemeClr val="tx1">
                    <a:lumMod val="65000"/>
                    <a:lumOff val="35000"/>
                  </a:schemeClr>
                </a:solidFill>
                <a:latin typeface="Calibri Light (Headings)"/>
              </a:rPr>
              <a:t>Manual handling in the Healthcare sector</a:t>
            </a:r>
            <a:endParaRPr lang="en-GB" sz="3200" dirty="0">
              <a:solidFill>
                <a:schemeClr val="tx1">
                  <a:lumMod val="65000"/>
                  <a:lumOff val="35000"/>
                </a:schemeClr>
              </a:solidFill>
              <a:latin typeface="Calibri Light (Headings)"/>
            </a:endParaRPr>
          </a:p>
        </p:txBody>
      </p:sp>
      <p:sp>
        <p:nvSpPr>
          <p:cNvPr id="3" name="Subtitle 2">
            <a:extLst>
              <a:ext uri="{FF2B5EF4-FFF2-40B4-BE49-F238E27FC236}">
                <a16:creationId xmlns:a16="http://schemas.microsoft.com/office/drawing/2014/main" id="{9A7E4391-06E4-4A12-9CE3-4C552EEDAFFD}"/>
              </a:ext>
            </a:extLst>
          </p:cNvPr>
          <p:cNvSpPr>
            <a:spLocks noGrp="1"/>
          </p:cNvSpPr>
          <p:nvPr>
            <p:ph type="subTitle" idx="1"/>
          </p:nvPr>
        </p:nvSpPr>
        <p:spPr>
          <a:xfrm>
            <a:off x="3048000" y="3948056"/>
            <a:ext cx="6096000" cy="830134"/>
          </a:xfrm>
        </p:spPr>
        <p:txBody>
          <a:bodyPr anchor="t">
            <a:normAutofit/>
          </a:bodyPr>
          <a:lstStyle/>
          <a:p>
            <a:r>
              <a:rPr lang="en-GB" sz="1400" dirty="0">
                <a:solidFill>
                  <a:schemeClr val="tx1">
                    <a:lumMod val="65000"/>
                    <a:lumOff val="35000"/>
                  </a:schemeClr>
                </a:solidFill>
              </a:rPr>
              <a:t>Katie Jones-Anthony</a:t>
            </a:r>
          </a:p>
        </p:txBody>
      </p:sp>
    </p:spTree>
    <p:extLst>
      <p:ext uri="{BB962C8B-B14F-4D97-AF65-F5344CB8AC3E}">
        <p14:creationId xmlns:p14="http://schemas.microsoft.com/office/powerpoint/2010/main" val="42555543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0366D-BC7D-4656-849F-57D9012C7DCC}"/>
              </a:ext>
            </a:extLst>
          </p:cNvPr>
          <p:cNvSpPr>
            <a:spLocks noGrp="1"/>
          </p:cNvSpPr>
          <p:nvPr>
            <p:ph type="title"/>
          </p:nvPr>
        </p:nvSpPr>
        <p:spPr>
          <a:xfrm>
            <a:off x="1616054" y="1070149"/>
            <a:ext cx="8959893" cy="1004836"/>
          </a:xfrm>
        </p:spPr>
        <p:txBody>
          <a:bodyPr anchor="ctr">
            <a:normAutofit/>
          </a:bodyPr>
          <a:lstStyle/>
          <a:p>
            <a:pPr algn="ctr"/>
            <a:r>
              <a:rPr lang="en-GB" sz="3200" dirty="0">
                <a:solidFill>
                  <a:srgbClr val="595959"/>
                </a:solidFill>
              </a:rPr>
              <a:t>Title Page </a:t>
            </a:r>
          </a:p>
        </p:txBody>
      </p:sp>
      <p:sp>
        <p:nvSpPr>
          <p:cNvPr id="21" name="Rectangle 20">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98D673-FE3C-4A96-A66E-65282D06CA2D}"/>
              </a:ext>
            </a:extLst>
          </p:cNvPr>
          <p:cNvSpPr>
            <a:spLocks noGrp="1"/>
          </p:cNvSpPr>
          <p:nvPr>
            <p:ph idx="1"/>
          </p:nvPr>
        </p:nvSpPr>
        <p:spPr>
          <a:xfrm>
            <a:off x="1616054" y="2768321"/>
            <a:ext cx="8959892" cy="2828543"/>
          </a:xfrm>
        </p:spPr>
        <p:txBody>
          <a:bodyPr anchor="t">
            <a:normAutofit/>
          </a:bodyPr>
          <a:lstStyle/>
          <a:p>
            <a:r>
              <a:rPr lang="en-GB" sz="2000" dirty="0">
                <a:solidFill>
                  <a:schemeClr val="tx1">
                    <a:lumMod val="65000"/>
                    <a:lumOff val="35000"/>
                  </a:schemeClr>
                </a:solidFill>
                <a:latin typeface="+mj-lt"/>
              </a:rPr>
              <a:t>When was Manual Handling introduced?</a:t>
            </a:r>
          </a:p>
          <a:p>
            <a:r>
              <a:rPr lang="en-GB" sz="2000" dirty="0">
                <a:solidFill>
                  <a:schemeClr val="tx1">
                    <a:lumMod val="65000"/>
                    <a:lumOff val="35000"/>
                  </a:schemeClr>
                </a:solidFill>
                <a:latin typeface="+mj-lt"/>
              </a:rPr>
              <a:t>Why is it important?</a:t>
            </a:r>
          </a:p>
          <a:p>
            <a:r>
              <a:rPr lang="en-GB" sz="2000" dirty="0">
                <a:solidFill>
                  <a:schemeClr val="tx1">
                    <a:lumMod val="65000"/>
                    <a:lumOff val="35000"/>
                  </a:schemeClr>
                </a:solidFill>
                <a:latin typeface="+mj-lt"/>
              </a:rPr>
              <a:t>Measures put in place by employer </a:t>
            </a:r>
          </a:p>
          <a:p>
            <a:r>
              <a:rPr lang="en-GB" sz="2000" dirty="0">
                <a:solidFill>
                  <a:schemeClr val="tx1">
                    <a:lumMod val="65000"/>
                    <a:lumOff val="35000"/>
                  </a:schemeClr>
                </a:solidFill>
                <a:latin typeface="+mj-lt"/>
              </a:rPr>
              <a:t>Risks of Manual Handling </a:t>
            </a:r>
          </a:p>
          <a:p>
            <a:r>
              <a:rPr lang="en-GB" sz="2000" dirty="0">
                <a:solidFill>
                  <a:schemeClr val="tx1">
                    <a:lumMod val="65000"/>
                    <a:lumOff val="35000"/>
                  </a:schemeClr>
                </a:solidFill>
                <a:latin typeface="+mj-lt"/>
              </a:rPr>
              <a:t>Equipment used for Manual Handling</a:t>
            </a:r>
          </a:p>
          <a:p>
            <a:r>
              <a:rPr lang="en-GB" sz="2000" dirty="0">
                <a:solidFill>
                  <a:schemeClr val="tx1">
                    <a:lumMod val="65000"/>
                    <a:lumOff val="35000"/>
                  </a:schemeClr>
                </a:solidFill>
                <a:latin typeface="+mj-lt"/>
              </a:rPr>
              <a:t>References </a:t>
            </a:r>
          </a:p>
          <a:p>
            <a:endParaRPr lang="en-GB" sz="2000" dirty="0">
              <a:solidFill>
                <a:schemeClr val="tx1">
                  <a:lumMod val="65000"/>
                  <a:lumOff val="35000"/>
                </a:schemeClr>
              </a:solidFill>
            </a:endParaRPr>
          </a:p>
        </p:txBody>
      </p:sp>
    </p:spTree>
    <p:extLst>
      <p:ext uri="{BB962C8B-B14F-4D97-AF65-F5344CB8AC3E}">
        <p14:creationId xmlns:p14="http://schemas.microsoft.com/office/powerpoint/2010/main" val="206166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BECF9-2EC9-4EC0-935D-B1C8ABB9D69E}"/>
              </a:ext>
            </a:extLst>
          </p:cNvPr>
          <p:cNvSpPr>
            <a:spLocks noGrp="1"/>
          </p:cNvSpPr>
          <p:nvPr>
            <p:ph type="title"/>
          </p:nvPr>
        </p:nvSpPr>
        <p:spPr>
          <a:xfrm>
            <a:off x="1616054" y="1070149"/>
            <a:ext cx="8959893" cy="1004836"/>
          </a:xfrm>
        </p:spPr>
        <p:txBody>
          <a:bodyPr anchor="ctr">
            <a:normAutofit/>
          </a:bodyPr>
          <a:lstStyle/>
          <a:p>
            <a:pPr algn="ctr"/>
            <a:r>
              <a:rPr lang="en-GB" sz="3200" dirty="0">
                <a:solidFill>
                  <a:srgbClr val="595959"/>
                </a:solidFill>
                <a:latin typeface="Calibri Light (Headings)"/>
              </a:rPr>
              <a:t>When was Manual Handling introduced?</a:t>
            </a:r>
          </a:p>
        </p:txBody>
      </p:sp>
      <p:sp>
        <p:nvSpPr>
          <p:cNvPr id="12" name="Rectangle 11">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0B659C-D402-4C77-8A33-7C7AE98B9FB0}"/>
              </a:ext>
            </a:extLst>
          </p:cNvPr>
          <p:cNvSpPr>
            <a:spLocks noGrp="1"/>
          </p:cNvSpPr>
          <p:nvPr>
            <p:ph idx="1"/>
          </p:nvPr>
        </p:nvSpPr>
        <p:spPr>
          <a:xfrm>
            <a:off x="1616054" y="2768321"/>
            <a:ext cx="8959892" cy="2828543"/>
          </a:xfrm>
        </p:spPr>
        <p:txBody>
          <a:bodyPr anchor="t">
            <a:normAutofit/>
          </a:bodyPr>
          <a:lstStyle/>
          <a:p>
            <a:pPr marL="0" indent="0">
              <a:buNone/>
            </a:pPr>
            <a:r>
              <a:rPr lang="en-GB" sz="1600" b="0" i="0" dirty="0">
                <a:effectLst/>
                <a:latin typeface="+mj-lt"/>
              </a:rPr>
              <a:t>The Health and Safety Executive defines Manual handling </a:t>
            </a:r>
            <a:r>
              <a:rPr lang="en-GB" sz="1600" dirty="0">
                <a:latin typeface="+mj-lt"/>
              </a:rPr>
              <a:t>as </a:t>
            </a:r>
            <a:r>
              <a:rPr lang="en-GB" sz="1600" b="0" i="0" dirty="0">
                <a:effectLst/>
                <a:latin typeface="+mj-lt"/>
              </a:rPr>
              <a:t>transporting or supporting a load by hand or bodily force. It includes lifting, putting down, pushing, pulling, carrying or moving loads. A load can be an object, person or animal ("Manual handling at work: Overview - HSE", 2021).</a:t>
            </a:r>
          </a:p>
          <a:p>
            <a:pPr marL="0" indent="0">
              <a:buNone/>
            </a:pPr>
            <a:r>
              <a:rPr lang="en-GB" sz="1600" i="0" dirty="0">
                <a:effectLst/>
                <a:latin typeface="+mj-lt"/>
              </a:rPr>
              <a:t>The </a:t>
            </a:r>
            <a:r>
              <a:rPr lang="en-GB" sz="1600" i="0" strike="noStrike" dirty="0">
                <a:effectLst/>
                <a:latin typeface="+mj-lt"/>
              </a:rPr>
              <a:t>Manual Handling Operations Regulations </a:t>
            </a:r>
            <a:r>
              <a:rPr lang="en-GB" sz="1600" i="0" dirty="0">
                <a:effectLst/>
                <a:latin typeface="+mj-lt"/>
              </a:rPr>
              <a:t>(often abbreviated to MHOR) is a piece of Health &amp; Safety legislation that affects both employers and employees. It passed in to law in 1992, and was amended in 2002</a:t>
            </a:r>
            <a:r>
              <a:rPr lang="en-GB" sz="1600" dirty="0">
                <a:solidFill>
                  <a:srgbClr val="222222"/>
                </a:solidFill>
                <a:latin typeface="+mj-lt"/>
              </a:rPr>
              <a:t> </a:t>
            </a:r>
            <a:r>
              <a:rPr lang="en-GB" sz="1600" b="0" i="0" dirty="0">
                <a:solidFill>
                  <a:srgbClr val="000000"/>
                </a:solidFill>
                <a:effectLst/>
                <a:latin typeface="+mj-lt"/>
              </a:rPr>
              <a:t>("The Manual Handling Operations Regulations 1992", 2021)</a:t>
            </a:r>
            <a:r>
              <a:rPr lang="en-GB" sz="1600" dirty="0">
                <a:solidFill>
                  <a:srgbClr val="222222"/>
                </a:solidFill>
                <a:latin typeface="+mj-lt"/>
              </a:rPr>
              <a:t>.</a:t>
            </a:r>
          </a:p>
          <a:p>
            <a:pPr marL="0" indent="0">
              <a:buNone/>
            </a:pPr>
            <a:endParaRPr lang="en-GB" sz="2000" dirty="0">
              <a:solidFill>
                <a:schemeClr val="tx1">
                  <a:lumMod val="65000"/>
                  <a:lumOff val="35000"/>
                </a:schemeClr>
              </a:solidFill>
              <a:latin typeface="+mj-lt"/>
            </a:endParaRPr>
          </a:p>
        </p:txBody>
      </p:sp>
    </p:spTree>
    <p:extLst>
      <p:ext uri="{BB962C8B-B14F-4D97-AF65-F5344CB8AC3E}">
        <p14:creationId xmlns:p14="http://schemas.microsoft.com/office/powerpoint/2010/main" val="427829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980E5-48B2-49DE-A1F9-5890D1714754}"/>
              </a:ext>
            </a:extLst>
          </p:cNvPr>
          <p:cNvSpPr>
            <a:spLocks noGrp="1"/>
          </p:cNvSpPr>
          <p:nvPr>
            <p:ph type="title"/>
          </p:nvPr>
        </p:nvSpPr>
        <p:spPr>
          <a:xfrm>
            <a:off x="1616054" y="1261137"/>
            <a:ext cx="8959893" cy="888360"/>
          </a:xfrm>
        </p:spPr>
        <p:txBody>
          <a:bodyPr anchor="b">
            <a:normAutofit/>
          </a:bodyPr>
          <a:lstStyle/>
          <a:p>
            <a:pPr algn="ctr"/>
            <a:r>
              <a:rPr lang="en-GB" sz="3200" dirty="0">
                <a:solidFill>
                  <a:schemeClr val="tx1">
                    <a:lumMod val="65000"/>
                    <a:lumOff val="35000"/>
                  </a:schemeClr>
                </a:solidFill>
              </a:rPr>
              <a:t>Why is Manual Handling important</a:t>
            </a:r>
          </a:p>
        </p:txBody>
      </p:sp>
      <p:sp>
        <p:nvSpPr>
          <p:cNvPr id="3" name="Content Placeholder 2">
            <a:extLst>
              <a:ext uri="{FF2B5EF4-FFF2-40B4-BE49-F238E27FC236}">
                <a16:creationId xmlns:a16="http://schemas.microsoft.com/office/drawing/2014/main" id="{247A4F2D-1202-4BC6-A923-A79376FC1279}"/>
              </a:ext>
            </a:extLst>
          </p:cNvPr>
          <p:cNvSpPr>
            <a:spLocks noGrp="1"/>
          </p:cNvSpPr>
          <p:nvPr>
            <p:ph idx="1"/>
          </p:nvPr>
        </p:nvSpPr>
        <p:spPr>
          <a:xfrm>
            <a:off x="1616054" y="2427383"/>
            <a:ext cx="8959892" cy="3169482"/>
          </a:xfrm>
        </p:spPr>
        <p:txBody>
          <a:bodyPr anchor="t">
            <a:normAutofit/>
          </a:bodyPr>
          <a:lstStyle/>
          <a:p>
            <a:r>
              <a:rPr lang="en-GB" sz="1600" i="0" dirty="0">
                <a:effectLst/>
                <a:latin typeface="+mj-lt"/>
              </a:rPr>
              <a:t>Research says that Manual handling training gives employees the skills to safely undertake manual handling tasks, reducing their risk of injury. Appropriate training empowers participants to ensure they are working safely, comfortably and productively at work. </a:t>
            </a:r>
            <a:r>
              <a:rPr lang="en-GB" sz="1600" b="0" i="0" dirty="0">
                <a:solidFill>
                  <a:srgbClr val="000000"/>
                </a:solidFill>
                <a:effectLst/>
                <a:latin typeface="+mj-lt"/>
              </a:rPr>
              <a:t>("Why Is Manual Handling Important? | Rehab Management", 2021)</a:t>
            </a:r>
          </a:p>
          <a:p>
            <a:r>
              <a:rPr lang="en-GB" sz="1600" dirty="0">
                <a:solidFill>
                  <a:srgbClr val="000000"/>
                </a:solidFill>
                <a:latin typeface="+mj-lt"/>
              </a:rPr>
              <a:t>When providing patients with assistance of Manual Handling it is important that you use the correct techniques. Throughout your working day you may use different movement techniques such as push, pull, carry, lift and move. </a:t>
            </a:r>
          </a:p>
          <a:p>
            <a:r>
              <a:rPr lang="en-GB" sz="1600" dirty="0">
                <a:solidFill>
                  <a:srgbClr val="000000"/>
                </a:solidFill>
                <a:latin typeface="+mj-lt"/>
              </a:rPr>
              <a:t>Manual Handling can help provide assistance to a patients day to day life, from getting them out of bed to giving them a shower. This can promote a healthy lifestyle. </a:t>
            </a:r>
          </a:p>
          <a:p>
            <a:pPr marL="0" indent="0">
              <a:buNone/>
            </a:pPr>
            <a:endParaRPr lang="en-GB" sz="1400" dirty="0">
              <a:solidFill>
                <a:srgbClr val="000000"/>
              </a:solidFill>
              <a:latin typeface="+mj-lt"/>
            </a:endParaRPr>
          </a:p>
          <a:p>
            <a:pPr marL="0" indent="0">
              <a:buNone/>
            </a:pPr>
            <a:endParaRPr lang="en-GB" sz="2000" i="0" dirty="0">
              <a:effectLst/>
              <a:latin typeface="+mj-lt"/>
            </a:endParaRPr>
          </a:p>
          <a:p>
            <a:endParaRPr lang="en-GB" sz="2000" dirty="0">
              <a:latin typeface="+mj-lt"/>
            </a:endParaRPr>
          </a:p>
        </p:txBody>
      </p:sp>
    </p:spTree>
    <p:extLst>
      <p:ext uri="{BB962C8B-B14F-4D97-AF65-F5344CB8AC3E}">
        <p14:creationId xmlns:p14="http://schemas.microsoft.com/office/powerpoint/2010/main" val="4225169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B299CAB-C506-454B-90FC-406572829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8D99311-F254-40F1-8AB5-EE3E7B9B6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175857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0366D-BC7D-4656-849F-57D9012C7DCC}"/>
              </a:ext>
            </a:extLst>
          </p:cNvPr>
          <p:cNvSpPr>
            <a:spLocks noGrp="1"/>
          </p:cNvSpPr>
          <p:nvPr>
            <p:ph type="title"/>
          </p:nvPr>
        </p:nvSpPr>
        <p:spPr>
          <a:xfrm>
            <a:off x="1614161" y="1099095"/>
            <a:ext cx="8959893" cy="1004836"/>
          </a:xfrm>
        </p:spPr>
        <p:txBody>
          <a:bodyPr anchor="ctr">
            <a:normAutofit/>
          </a:bodyPr>
          <a:lstStyle/>
          <a:p>
            <a:pPr algn="ctr"/>
            <a:r>
              <a:rPr lang="en-GB" sz="3200" dirty="0"/>
              <a:t>Measures put in place by employer </a:t>
            </a:r>
          </a:p>
        </p:txBody>
      </p:sp>
      <p:sp>
        <p:nvSpPr>
          <p:cNvPr id="21" name="Rectangle 20">
            <a:extLst>
              <a:ext uri="{FF2B5EF4-FFF2-40B4-BE49-F238E27FC236}">
                <a16:creationId xmlns:a16="http://schemas.microsoft.com/office/drawing/2014/main" id="{7D89E3CB-00ED-4691-9F0F-F23EA35647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016" y="2444376"/>
            <a:ext cx="10824184" cy="3727824"/>
          </a:xfrm>
          <a:prstGeom prst="rect">
            <a:avLst/>
          </a:prstGeom>
          <a:solidFill>
            <a:schemeClr val="accent2">
              <a:lumMod val="20000"/>
              <a:lumOff val="8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698D673-FE3C-4A96-A66E-65282D06CA2D}"/>
              </a:ext>
            </a:extLst>
          </p:cNvPr>
          <p:cNvSpPr>
            <a:spLocks noGrp="1"/>
          </p:cNvSpPr>
          <p:nvPr>
            <p:ph idx="1"/>
          </p:nvPr>
        </p:nvSpPr>
        <p:spPr>
          <a:xfrm>
            <a:off x="1616054" y="2768321"/>
            <a:ext cx="8959892" cy="2828543"/>
          </a:xfrm>
        </p:spPr>
        <p:txBody>
          <a:bodyPr anchor="t">
            <a:normAutofit/>
          </a:bodyPr>
          <a:lstStyle/>
          <a:p>
            <a:pPr marL="0" indent="0">
              <a:buNone/>
            </a:pPr>
            <a:r>
              <a:rPr lang="en-GB" sz="1600" b="0" i="0" dirty="0">
                <a:effectLst/>
                <a:latin typeface="+mj-lt"/>
              </a:rPr>
              <a:t>Legally, employers are obliged to provide a safe working environment for their staff. Under the </a:t>
            </a:r>
            <a:r>
              <a:rPr lang="en-GB" sz="1600" b="0" i="0" u="sng" dirty="0">
                <a:effectLst/>
                <a:latin typeface="+mj-lt"/>
                <a:hlinkClick r:id="rId2"/>
              </a:rPr>
              <a:t>Manual Handling Operations Regulations 1992 (as amended)</a:t>
            </a:r>
            <a:r>
              <a:rPr lang="en-GB" sz="1600" b="0" i="0" dirty="0">
                <a:effectLst/>
                <a:latin typeface="+mj-lt"/>
              </a:rPr>
              <a:t> employers are required to:</a:t>
            </a:r>
          </a:p>
          <a:p>
            <a:pPr>
              <a:buFont typeface="Arial" panose="020B0604020202020204" pitchFamily="34" charset="0"/>
              <a:buChar char="•"/>
            </a:pPr>
            <a:r>
              <a:rPr lang="en-GB" sz="1600" b="0" i="0" dirty="0">
                <a:effectLst/>
                <a:latin typeface="+mj-lt"/>
              </a:rPr>
              <a:t>assess the risk of back injury at work</a:t>
            </a:r>
          </a:p>
          <a:p>
            <a:pPr>
              <a:buFont typeface="Arial" panose="020B0604020202020204" pitchFamily="34" charset="0"/>
              <a:buChar char="•"/>
            </a:pPr>
            <a:r>
              <a:rPr lang="en-GB" sz="1600" b="0" i="0" dirty="0">
                <a:effectLst/>
                <a:latin typeface="+mj-lt"/>
              </a:rPr>
              <a:t>reduce the risk to the lowest level reasonably practicable</a:t>
            </a:r>
          </a:p>
          <a:p>
            <a:pPr>
              <a:buFont typeface="Arial" panose="020B0604020202020204" pitchFamily="34" charset="0"/>
              <a:buChar char="•"/>
            </a:pPr>
            <a:r>
              <a:rPr lang="en-GB" sz="1600" b="0" i="0" dirty="0">
                <a:effectLst/>
                <a:latin typeface="+mj-lt"/>
              </a:rPr>
              <a:t>provide training for staff on safe and healthy practice</a:t>
            </a:r>
          </a:p>
          <a:p>
            <a:pPr>
              <a:buFont typeface="Arial" panose="020B0604020202020204" pitchFamily="34" charset="0"/>
              <a:buChar char="•"/>
            </a:pPr>
            <a:r>
              <a:rPr lang="en-GB" sz="1600" b="0" i="0" dirty="0">
                <a:effectLst/>
                <a:latin typeface="+mj-lt"/>
              </a:rPr>
              <a:t>supervise staff to ensure compliance with the regulations.</a:t>
            </a:r>
          </a:p>
          <a:p>
            <a:pPr marL="0" indent="0">
              <a:buNone/>
            </a:pPr>
            <a:r>
              <a:rPr lang="en-GB" sz="1100" b="0" i="0" dirty="0">
                <a:solidFill>
                  <a:srgbClr val="000000"/>
                </a:solidFill>
                <a:effectLst/>
                <a:latin typeface="Open Sans"/>
              </a:rPr>
              <a:t>("</a:t>
            </a:r>
            <a:r>
              <a:rPr lang="en-GB" sz="1600" b="0" i="0" dirty="0">
                <a:solidFill>
                  <a:srgbClr val="000000"/>
                </a:solidFill>
                <a:effectLst/>
                <a:latin typeface="+mj-lt"/>
              </a:rPr>
              <a:t>Moving and handling | Advice guides | Royal College of Nursing", 2021)</a:t>
            </a:r>
            <a:endParaRPr lang="en-GB" sz="1600" b="0" i="0" dirty="0">
              <a:effectLst/>
              <a:latin typeface="+mj-lt"/>
            </a:endParaRPr>
          </a:p>
          <a:p>
            <a:pPr marL="0" indent="0">
              <a:buNone/>
            </a:pPr>
            <a:endParaRPr lang="en-GB" sz="2000" dirty="0">
              <a:solidFill>
                <a:schemeClr val="tx1">
                  <a:lumMod val="65000"/>
                  <a:lumOff val="35000"/>
                </a:schemeClr>
              </a:solidFill>
            </a:endParaRPr>
          </a:p>
        </p:txBody>
      </p:sp>
    </p:spTree>
    <p:extLst>
      <p:ext uri="{BB962C8B-B14F-4D97-AF65-F5344CB8AC3E}">
        <p14:creationId xmlns:p14="http://schemas.microsoft.com/office/powerpoint/2010/main" val="2735306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980E5-48B2-49DE-A1F9-5890D1714754}"/>
              </a:ext>
            </a:extLst>
          </p:cNvPr>
          <p:cNvSpPr>
            <a:spLocks noGrp="1"/>
          </p:cNvSpPr>
          <p:nvPr>
            <p:ph type="title"/>
          </p:nvPr>
        </p:nvSpPr>
        <p:spPr>
          <a:xfrm>
            <a:off x="1616053" y="816956"/>
            <a:ext cx="8959893" cy="888360"/>
          </a:xfrm>
        </p:spPr>
        <p:txBody>
          <a:bodyPr anchor="b">
            <a:normAutofit/>
          </a:bodyPr>
          <a:lstStyle/>
          <a:p>
            <a:pPr algn="ctr"/>
            <a:r>
              <a:rPr lang="en-GB" sz="3200" dirty="0">
                <a:solidFill>
                  <a:schemeClr val="tx1">
                    <a:lumMod val="65000"/>
                    <a:lumOff val="35000"/>
                  </a:schemeClr>
                </a:solidFill>
              </a:rPr>
              <a:t>Equipment used for Manual Handling </a:t>
            </a:r>
          </a:p>
        </p:txBody>
      </p:sp>
      <p:sp>
        <p:nvSpPr>
          <p:cNvPr id="3" name="Content Placeholder 2">
            <a:extLst>
              <a:ext uri="{FF2B5EF4-FFF2-40B4-BE49-F238E27FC236}">
                <a16:creationId xmlns:a16="http://schemas.microsoft.com/office/drawing/2014/main" id="{247A4F2D-1202-4BC6-A923-A79376FC1279}"/>
              </a:ext>
            </a:extLst>
          </p:cNvPr>
          <p:cNvSpPr>
            <a:spLocks noGrp="1"/>
          </p:cNvSpPr>
          <p:nvPr>
            <p:ph idx="1"/>
          </p:nvPr>
        </p:nvSpPr>
        <p:spPr>
          <a:xfrm>
            <a:off x="1180730" y="1762670"/>
            <a:ext cx="9572769" cy="4409530"/>
          </a:xfrm>
        </p:spPr>
        <p:txBody>
          <a:bodyPr anchor="t">
            <a:normAutofit fontScale="47500" lnSpcReduction="20000"/>
          </a:bodyPr>
          <a:lstStyle/>
          <a:p>
            <a:pPr marL="0" indent="0">
              <a:buNone/>
            </a:pPr>
            <a:r>
              <a:rPr lang="en-GB" sz="4000" dirty="0">
                <a:solidFill>
                  <a:srgbClr val="000000"/>
                </a:solidFill>
                <a:latin typeface="+mj-lt"/>
              </a:rPr>
              <a:t>There is a wide range of equipment used when it comes to Manual Handling for example. </a:t>
            </a:r>
          </a:p>
          <a:p>
            <a:r>
              <a:rPr lang="en-GB" sz="4000" dirty="0">
                <a:solidFill>
                  <a:srgbClr val="000000"/>
                </a:solidFill>
                <a:latin typeface="+mj-lt"/>
              </a:rPr>
              <a:t>Hoists </a:t>
            </a:r>
          </a:p>
          <a:p>
            <a:r>
              <a:rPr lang="en-GB" sz="4000" dirty="0">
                <a:solidFill>
                  <a:srgbClr val="000000"/>
                </a:solidFill>
                <a:latin typeface="+mj-lt"/>
              </a:rPr>
              <a:t>Glide sheets </a:t>
            </a:r>
          </a:p>
          <a:p>
            <a:r>
              <a:rPr lang="en-GB" sz="4000" dirty="0">
                <a:solidFill>
                  <a:srgbClr val="000000"/>
                </a:solidFill>
                <a:latin typeface="+mj-lt"/>
              </a:rPr>
              <a:t>Steady</a:t>
            </a:r>
          </a:p>
          <a:p>
            <a:r>
              <a:rPr lang="en-GB" sz="4000" dirty="0">
                <a:solidFill>
                  <a:srgbClr val="000000"/>
                </a:solidFill>
                <a:latin typeface="+mj-lt"/>
              </a:rPr>
              <a:t>Bath hoists/lifts </a:t>
            </a:r>
          </a:p>
          <a:p>
            <a:r>
              <a:rPr lang="en-GB" sz="4000" dirty="0">
                <a:solidFill>
                  <a:srgbClr val="000000"/>
                </a:solidFill>
                <a:latin typeface="+mj-lt"/>
              </a:rPr>
              <a:t>Slings </a:t>
            </a:r>
          </a:p>
          <a:p>
            <a:r>
              <a:rPr lang="en-GB" sz="4000" dirty="0">
                <a:solidFill>
                  <a:srgbClr val="000000"/>
                </a:solidFill>
                <a:latin typeface="+mj-lt"/>
              </a:rPr>
              <a:t>Transfer boards </a:t>
            </a:r>
          </a:p>
          <a:p>
            <a:r>
              <a:rPr lang="en-GB" sz="4000" dirty="0">
                <a:solidFill>
                  <a:srgbClr val="000000"/>
                </a:solidFill>
                <a:latin typeface="+mj-lt"/>
              </a:rPr>
              <a:t>Wheelchairs </a:t>
            </a:r>
          </a:p>
          <a:p>
            <a:r>
              <a:rPr lang="en-GB" sz="4000" dirty="0">
                <a:solidFill>
                  <a:srgbClr val="000000"/>
                </a:solidFill>
                <a:latin typeface="+mj-lt"/>
              </a:rPr>
              <a:t>Handling belts</a:t>
            </a:r>
          </a:p>
          <a:p>
            <a:r>
              <a:rPr lang="en-GB" sz="4000" dirty="0">
                <a:solidFill>
                  <a:srgbClr val="000000"/>
                </a:solidFill>
                <a:latin typeface="+mj-lt"/>
              </a:rPr>
              <a:t>Lifting cushions </a:t>
            </a:r>
          </a:p>
          <a:p>
            <a:r>
              <a:rPr lang="en-GB" sz="4000" dirty="0">
                <a:solidFill>
                  <a:srgbClr val="000000"/>
                </a:solidFill>
                <a:latin typeface="+mj-lt"/>
              </a:rPr>
              <a:t>Bed levers </a:t>
            </a:r>
          </a:p>
          <a:p>
            <a:r>
              <a:rPr lang="en-GB" sz="4000" dirty="0">
                <a:solidFill>
                  <a:srgbClr val="000000"/>
                </a:solidFill>
                <a:latin typeface="+mj-lt"/>
              </a:rPr>
              <a:t>Walking aids </a:t>
            </a:r>
          </a:p>
          <a:p>
            <a:pPr marL="0" indent="0">
              <a:buNone/>
            </a:pPr>
            <a:r>
              <a:rPr lang="en-GB" sz="4000" b="0" i="0" dirty="0">
                <a:solidFill>
                  <a:srgbClr val="000000"/>
                </a:solidFill>
                <a:effectLst/>
                <a:latin typeface="+mj-lt"/>
              </a:rPr>
              <a:t>("Moving and handling in health and social care: Moving and handling equipment", 2021)</a:t>
            </a:r>
            <a:endParaRPr lang="en-GB" sz="4000" i="0" dirty="0">
              <a:effectLst/>
              <a:latin typeface="+mj-lt"/>
            </a:endParaRPr>
          </a:p>
          <a:p>
            <a:endParaRPr lang="en-GB" sz="2000" dirty="0">
              <a:latin typeface="+mj-lt"/>
            </a:endParaRPr>
          </a:p>
        </p:txBody>
      </p:sp>
    </p:spTree>
    <p:extLst>
      <p:ext uri="{BB962C8B-B14F-4D97-AF65-F5344CB8AC3E}">
        <p14:creationId xmlns:p14="http://schemas.microsoft.com/office/powerpoint/2010/main" val="3941073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980E5-48B2-49DE-A1F9-5890D1714754}"/>
              </a:ext>
            </a:extLst>
          </p:cNvPr>
          <p:cNvSpPr>
            <a:spLocks noGrp="1"/>
          </p:cNvSpPr>
          <p:nvPr>
            <p:ph type="title"/>
          </p:nvPr>
        </p:nvSpPr>
        <p:spPr>
          <a:xfrm>
            <a:off x="1616054" y="1261137"/>
            <a:ext cx="8959893" cy="888360"/>
          </a:xfrm>
        </p:spPr>
        <p:txBody>
          <a:bodyPr anchor="b">
            <a:normAutofit/>
          </a:bodyPr>
          <a:lstStyle/>
          <a:p>
            <a:pPr algn="ctr"/>
            <a:r>
              <a:rPr lang="en-GB" sz="3200" dirty="0">
                <a:solidFill>
                  <a:schemeClr val="tx1">
                    <a:lumMod val="65000"/>
                    <a:lumOff val="35000"/>
                  </a:schemeClr>
                </a:solidFill>
              </a:rPr>
              <a:t>Risks of Manual Handling </a:t>
            </a:r>
          </a:p>
        </p:txBody>
      </p:sp>
      <p:sp>
        <p:nvSpPr>
          <p:cNvPr id="3" name="Content Placeholder 2">
            <a:extLst>
              <a:ext uri="{FF2B5EF4-FFF2-40B4-BE49-F238E27FC236}">
                <a16:creationId xmlns:a16="http://schemas.microsoft.com/office/drawing/2014/main" id="{247A4F2D-1202-4BC6-A923-A79376FC1279}"/>
              </a:ext>
            </a:extLst>
          </p:cNvPr>
          <p:cNvSpPr>
            <a:spLocks noGrp="1"/>
          </p:cNvSpPr>
          <p:nvPr>
            <p:ph idx="1"/>
          </p:nvPr>
        </p:nvSpPr>
        <p:spPr>
          <a:xfrm>
            <a:off x="1616054" y="2427383"/>
            <a:ext cx="8959892" cy="3169482"/>
          </a:xfrm>
        </p:spPr>
        <p:txBody>
          <a:bodyPr anchor="t">
            <a:normAutofit/>
          </a:bodyPr>
          <a:lstStyle/>
          <a:p>
            <a:pPr marL="0" indent="0">
              <a:buNone/>
            </a:pPr>
            <a:endParaRPr lang="en-GB" sz="2000" i="0" dirty="0">
              <a:effectLst/>
              <a:latin typeface="+mj-lt"/>
            </a:endParaRPr>
          </a:p>
          <a:p>
            <a:endParaRPr lang="en-GB" sz="2000" dirty="0">
              <a:latin typeface="+mj-lt"/>
            </a:endParaRPr>
          </a:p>
        </p:txBody>
      </p:sp>
      <p:sp>
        <p:nvSpPr>
          <p:cNvPr id="4" name="TextBox 3">
            <a:extLst>
              <a:ext uri="{FF2B5EF4-FFF2-40B4-BE49-F238E27FC236}">
                <a16:creationId xmlns:a16="http://schemas.microsoft.com/office/drawing/2014/main" id="{8AF7824F-8F56-46D7-85BA-EF8BBC4B020D}"/>
              </a:ext>
            </a:extLst>
          </p:cNvPr>
          <p:cNvSpPr txBox="1"/>
          <p:nvPr/>
        </p:nvSpPr>
        <p:spPr>
          <a:xfrm>
            <a:off x="994299" y="2627790"/>
            <a:ext cx="9676660" cy="3785652"/>
          </a:xfrm>
          <a:prstGeom prst="rect">
            <a:avLst/>
          </a:prstGeom>
          <a:noFill/>
        </p:spPr>
        <p:txBody>
          <a:bodyPr wrap="square" rtlCol="0">
            <a:spAutoFit/>
          </a:bodyPr>
          <a:lstStyle/>
          <a:p>
            <a:r>
              <a:rPr lang="en-GB" sz="1600" dirty="0">
                <a:latin typeface="+mj-lt"/>
              </a:rPr>
              <a:t>When providing Manual Handling care it is important to remember that there may be risks and injuries to both yourself and the patient when assisting patients with manual handling. </a:t>
            </a:r>
          </a:p>
          <a:p>
            <a:r>
              <a:rPr lang="en-GB" sz="1600" dirty="0">
                <a:latin typeface="+mj-lt"/>
              </a:rPr>
              <a:t>Manual handling can cause back injuries, strains and sprains, hand and foot injuries, and slip and trip falls. </a:t>
            </a:r>
          </a:p>
          <a:p>
            <a:endParaRPr lang="en-GB" sz="1600" dirty="0">
              <a:latin typeface="+mj-lt"/>
            </a:endParaRPr>
          </a:p>
          <a:p>
            <a:r>
              <a:rPr lang="en-GB" sz="1600" dirty="0">
                <a:latin typeface="+mj-lt"/>
              </a:rPr>
              <a:t>According to the Nursing Times, research shows </a:t>
            </a:r>
            <a:r>
              <a:rPr lang="en-GB" sz="1600" dirty="0">
                <a:solidFill>
                  <a:srgbClr val="444444"/>
                </a:solidFill>
                <a:latin typeface="+mj-lt"/>
              </a:rPr>
              <a:t>a</a:t>
            </a:r>
            <a:r>
              <a:rPr lang="en-GB" sz="1600" b="0" i="0" dirty="0">
                <a:solidFill>
                  <a:srgbClr val="444444"/>
                </a:solidFill>
                <a:effectLst/>
                <a:latin typeface="+mj-lt"/>
              </a:rPr>
              <a:t>n estimated one-third of all reported accidents in healthcare settings result from moving and handling, and approximately 40% of all sickness absences in the health service are attributed to moving and handling accidents (Department of Health, 2002). Some 80,000 nurses sustain back injuries at work each year (National Audit Office, 2003). </a:t>
            </a:r>
            <a:r>
              <a:rPr lang="en-GB" sz="1600" b="0" i="0" dirty="0">
                <a:solidFill>
                  <a:srgbClr val="000000"/>
                </a:solidFill>
                <a:effectLst/>
                <a:latin typeface="+mj-lt"/>
              </a:rPr>
              <a:t>("Manual Handling 1- assisted stand", 2008)</a:t>
            </a:r>
          </a:p>
          <a:p>
            <a:endParaRPr lang="en-GB" sz="1600" b="0" i="0" dirty="0">
              <a:solidFill>
                <a:srgbClr val="444444"/>
              </a:solidFill>
              <a:effectLst/>
              <a:latin typeface="+mj-lt"/>
            </a:endParaRPr>
          </a:p>
          <a:p>
            <a:r>
              <a:rPr lang="en-GB" sz="1600" b="0" i="0" dirty="0">
                <a:solidFill>
                  <a:srgbClr val="444444"/>
                </a:solidFill>
                <a:effectLst/>
                <a:latin typeface="+mj-lt"/>
              </a:rPr>
              <a:t>Good posture and lifting techniques can help reduce the risks, but research indicates that making changes to workplace design is the most effective way to prevent manual handling injury. Some factors in the workplace may increase the risk of an injury occurring. </a:t>
            </a:r>
            <a:r>
              <a:rPr lang="en-GB" sz="1600" b="0" i="0" dirty="0">
                <a:solidFill>
                  <a:srgbClr val="000000"/>
                </a:solidFill>
                <a:effectLst/>
                <a:latin typeface="+mj-lt"/>
              </a:rPr>
              <a:t>("Workplace safety - manual handling injuries | betterhealth.vic.gov.au", 2021)</a:t>
            </a:r>
            <a:endParaRPr lang="en-GB" sz="1600" b="0" i="0" dirty="0">
              <a:solidFill>
                <a:srgbClr val="444444"/>
              </a:solidFill>
              <a:effectLst/>
              <a:latin typeface="+mj-lt"/>
            </a:endParaRPr>
          </a:p>
          <a:p>
            <a:endParaRPr lang="en-GB" sz="1600" dirty="0">
              <a:solidFill>
                <a:srgbClr val="444444"/>
              </a:solidFill>
              <a:latin typeface="+mj-lt"/>
            </a:endParaRPr>
          </a:p>
          <a:p>
            <a:endParaRPr lang="en-GB" sz="1600" dirty="0">
              <a:latin typeface="+mj-lt"/>
            </a:endParaRPr>
          </a:p>
        </p:txBody>
      </p:sp>
    </p:spTree>
    <p:extLst>
      <p:ext uri="{BB962C8B-B14F-4D97-AF65-F5344CB8AC3E}">
        <p14:creationId xmlns:p14="http://schemas.microsoft.com/office/powerpoint/2010/main" val="3006463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1BB78-3249-4925-9A59-3B446D7AF3EA}"/>
              </a:ext>
            </a:extLst>
          </p:cNvPr>
          <p:cNvSpPr>
            <a:spLocks noGrp="1"/>
          </p:cNvSpPr>
          <p:nvPr>
            <p:ph type="title"/>
          </p:nvPr>
        </p:nvSpPr>
        <p:spPr>
          <a:xfrm>
            <a:off x="371669" y="393117"/>
            <a:ext cx="10515600" cy="1325563"/>
          </a:xfrm>
        </p:spPr>
        <p:txBody>
          <a:bodyPr>
            <a:normAutofit/>
          </a:bodyPr>
          <a:lstStyle/>
          <a:p>
            <a:r>
              <a:rPr lang="en-GB" sz="2400" dirty="0"/>
              <a:t>References list </a:t>
            </a:r>
          </a:p>
        </p:txBody>
      </p:sp>
      <p:sp>
        <p:nvSpPr>
          <p:cNvPr id="3" name="Content Placeholder 2">
            <a:extLst>
              <a:ext uri="{FF2B5EF4-FFF2-40B4-BE49-F238E27FC236}">
                <a16:creationId xmlns:a16="http://schemas.microsoft.com/office/drawing/2014/main" id="{0052CE5F-945E-45A5-B509-DF80633C1090}"/>
              </a:ext>
            </a:extLst>
          </p:cNvPr>
          <p:cNvSpPr>
            <a:spLocks noGrp="1"/>
          </p:cNvSpPr>
          <p:nvPr>
            <p:ph idx="1"/>
          </p:nvPr>
        </p:nvSpPr>
        <p:spPr>
          <a:xfrm>
            <a:off x="371669" y="1564368"/>
            <a:ext cx="10515600" cy="4351338"/>
          </a:xfrm>
        </p:spPr>
        <p:txBody>
          <a:bodyPr>
            <a:normAutofit/>
          </a:bodyPr>
          <a:lstStyle/>
          <a:p>
            <a:r>
              <a:rPr lang="en-GB" sz="1400" b="0" i="0" dirty="0">
                <a:solidFill>
                  <a:srgbClr val="000000"/>
                </a:solidFill>
                <a:effectLst/>
                <a:latin typeface="+mj-lt"/>
              </a:rPr>
              <a:t>Manual handling at work: Overview - HSE. (2021). Retrieved 26 March 2021, from </a:t>
            </a:r>
            <a:r>
              <a:rPr lang="en-GB" sz="1400" b="0" i="0" dirty="0">
                <a:solidFill>
                  <a:srgbClr val="000000"/>
                </a:solidFill>
                <a:effectLst/>
                <a:latin typeface="+mj-lt"/>
                <a:hlinkClick r:id="rId2"/>
              </a:rPr>
              <a:t>https://www.hse.gov.uk/msd/manual-handling/index</a:t>
            </a:r>
            <a:endParaRPr lang="en-GB" sz="1400" b="0" i="0" dirty="0">
              <a:solidFill>
                <a:srgbClr val="000000"/>
              </a:solidFill>
              <a:effectLst/>
              <a:latin typeface="+mj-lt"/>
            </a:endParaRPr>
          </a:p>
          <a:p>
            <a:r>
              <a:rPr lang="en-GB" sz="1400" b="0" i="0" dirty="0">
                <a:solidFill>
                  <a:srgbClr val="000000"/>
                </a:solidFill>
                <a:effectLst/>
                <a:latin typeface="+mj-lt"/>
              </a:rPr>
              <a:t>The Manual Handling Operations Regulations 1992. (2021). Retrieved 26 March 2021, from </a:t>
            </a:r>
            <a:r>
              <a:rPr lang="en-GB" sz="1400" b="0" i="0" dirty="0">
                <a:solidFill>
                  <a:srgbClr val="000000"/>
                </a:solidFill>
                <a:effectLst/>
                <a:latin typeface="+mj-lt"/>
                <a:hlinkClick r:id="rId3"/>
              </a:rPr>
              <a:t>https://www.ofi.co.uk/manual-handling-training/manual-handling-operations-1992</a:t>
            </a:r>
            <a:endParaRPr lang="en-GB" sz="1400" b="0" i="0" dirty="0">
              <a:solidFill>
                <a:srgbClr val="000000"/>
              </a:solidFill>
              <a:effectLst/>
              <a:latin typeface="+mj-lt"/>
            </a:endParaRPr>
          </a:p>
          <a:p>
            <a:r>
              <a:rPr lang="en-GB" sz="1400" b="0" i="0" dirty="0">
                <a:solidFill>
                  <a:srgbClr val="000000"/>
                </a:solidFill>
                <a:effectLst/>
                <a:latin typeface="+mj-lt"/>
              </a:rPr>
              <a:t>Why Is Manual Handling Important? | Rehab Management. (2021). Retrieved 26 March 2021, from </a:t>
            </a:r>
            <a:r>
              <a:rPr lang="en-GB" sz="1400" b="0" i="0" dirty="0">
                <a:solidFill>
                  <a:srgbClr val="000000"/>
                </a:solidFill>
                <a:effectLst/>
                <a:latin typeface="+mj-lt"/>
                <a:hlinkClick r:id="rId4"/>
              </a:rPr>
              <a:t>https://www.rehabmanagement.com.au/why-is-manual-handling-important</a:t>
            </a:r>
            <a:r>
              <a:rPr lang="en-GB" sz="1400" b="0" i="0" dirty="0">
                <a:solidFill>
                  <a:srgbClr val="000000"/>
                </a:solidFill>
                <a:effectLst/>
                <a:latin typeface="+mj-lt"/>
              </a:rPr>
              <a:t>.</a:t>
            </a:r>
          </a:p>
          <a:p>
            <a:r>
              <a:rPr lang="en-GB" sz="1400" b="0" i="0" dirty="0">
                <a:solidFill>
                  <a:srgbClr val="000000"/>
                </a:solidFill>
                <a:effectLst/>
                <a:latin typeface="+mj-lt"/>
              </a:rPr>
              <a:t>Moving and handling | Advice guides | Royal College of Nursing. (2021). Retrieved 26 March 2021, from </a:t>
            </a:r>
            <a:r>
              <a:rPr lang="en-GB" sz="1400" b="0" i="0" dirty="0">
                <a:solidFill>
                  <a:srgbClr val="000000"/>
                </a:solidFill>
                <a:effectLst/>
                <a:latin typeface="+mj-lt"/>
                <a:hlinkClick r:id="rId5"/>
              </a:rPr>
              <a:t>https://www.rcn.org.uk/get-help/rcn-advice/moving-and-handling</a:t>
            </a:r>
            <a:endParaRPr lang="en-GB" sz="1400" dirty="0">
              <a:solidFill>
                <a:srgbClr val="000000"/>
              </a:solidFill>
              <a:latin typeface="+mj-lt"/>
            </a:endParaRPr>
          </a:p>
          <a:p>
            <a:r>
              <a:rPr lang="en-GB" sz="1400" b="0" i="0" dirty="0">
                <a:solidFill>
                  <a:srgbClr val="000000"/>
                </a:solidFill>
                <a:effectLst/>
                <a:latin typeface="+mj-lt"/>
              </a:rPr>
              <a:t>Manual Handling 1- assisted stand. (2008). [Blog]. Retrieved from </a:t>
            </a:r>
            <a:r>
              <a:rPr lang="en-GB" sz="1400" b="0" i="0" dirty="0">
                <a:solidFill>
                  <a:srgbClr val="000000"/>
                </a:solidFill>
                <a:effectLst/>
                <a:latin typeface="+mj-lt"/>
                <a:hlinkClick r:id="rId6"/>
              </a:rPr>
              <a:t>https://www.nursingtimes.net/roles/older-people-nurses-roles/manual-handling-1-assisted-stand-16-12-2008/</a:t>
            </a:r>
            <a:endParaRPr lang="en-GB" sz="1400" b="0" i="0" dirty="0">
              <a:solidFill>
                <a:srgbClr val="000000"/>
              </a:solidFill>
              <a:effectLst/>
              <a:latin typeface="+mj-lt"/>
            </a:endParaRPr>
          </a:p>
          <a:p>
            <a:r>
              <a:rPr lang="en-GB" sz="1400" b="0" i="0" dirty="0">
                <a:solidFill>
                  <a:srgbClr val="000000"/>
                </a:solidFill>
                <a:effectLst/>
                <a:latin typeface="+mj-lt"/>
              </a:rPr>
              <a:t>Workplace safety - manual handling injuries | betterhealth.vic.gov.au. (2021). Retrieved 26 March 2021, from </a:t>
            </a:r>
            <a:r>
              <a:rPr lang="en-GB" sz="1400" b="0" i="0" dirty="0">
                <a:solidFill>
                  <a:srgbClr val="000000"/>
                </a:solidFill>
                <a:effectLst/>
                <a:latin typeface="+mj-lt"/>
                <a:hlinkClick r:id="rId7"/>
              </a:rPr>
              <a:t>https://www.betterhealth.vic.gov.au/health/healthyliving/workplace-safety-manual-handling-injuries</a:t>
            </a:r>
            <a:endParaRPr lang="en-GB" sz="1400" b="0" i="0" dirty="0">
              <a:solidFill>
                <a:srgbClr val="000000"/>
              </a:solidFill>
              <a:effectLst/>
              <a:latin typeface="+mj-lt"/>
            </a:endParaRPr>
          </a:p>
          <a:p>
            <a:r>
              <a:rPr lang="en-GB" sz="1400" b="0" i="0" dirty="0">
                <a:solidFill>
                  <a:srgbClr val="000000"/>
                </a:solidFill>
                <a:effectLst/>
                <a:latin typeface="+mj-lt"/>
              </a:rPr>
              <a:t>Moving and handling in health and social care: Moving and handling equipment. (2021). Retrieved 26 March 2021, from </a:t>
            </a:r>
            <a:r>
              <a:rPr lang="en-GB" sz="1400" b="0" i="0" dirty="0">
                <a:solidFill>
                  <a:srgbClr val="000000"/>
                </a:solidFill>
                <a:effectLst/>
                <a:latin typeface="+mj-lt"/>
                <a:hlinkClick r:id="rId8"/>
              </a:rPr>
              <a:t>https://www.hse.gov.uk/healthservices/moving-handling-equipment.htm</a:t>
            </a:r>
            <a:endParaRPr lang="en-GB" sz="1400" b="0" i="0" dirty="0">
              <a:solidFill>
                <a:srgbClr val="000000"/>
              </a:solidFill>
              <a:effectLst/>
              <a:latin typeface="+mj-lt"/>
            </a:endParaRPr>
          </a:p>
          <a:p>
            <a:endParaRPr lang="en-GB" sz="2000" b="0" i="0" dirty="0">
              <a:solidFill>
                <a:srgbClr val="000000"/>
              </a:solidFill>
              <a:effectLst/>
              <a:latin typeface="+mj-lt"/>
            </a:endParaRPr>
          </a:p>
          <a:p>
            <a:endParaRPr lang="en-GB" sz="2000" b="0" i="0" dirty="0">
              <a:solidFill>
                <a:srgbClr val="000000"/>
              </a:solidFill>
              <a:effectLst/>
              <a:latin typeface="+mj-lt"/>
            </a:endParaRPr>
          </a:p>
          <a:p>
            <a:endParaRPr lang="en-GB" sz="1400" b="0" i="0" dirty="0">
              <a:solidFill>
                <a:srgbClr val="000000"/>
              </a:solidFill>
              <a:effectLst/>
              <a:latin typeface="+mj-lt"/>
            </a:endParaRPr>
          </a:p>
          <a:p>
            <a:endParaRPr lang="en-GB" sz="1400" b="0" i="0" dirty="0">
              <a:solidFill>
                <a:srgbClr val="000000"/>
              </a:solidFill>
              <a:effectLst/>
              <a:latin typeface="+mj-lt"/>
            </a:endParaRPr>
          </a:p>
          <a:p>
            <a:endParaRPr lang="en-GB" sz="1600" dirty="0">
              <a:solidFill>
                <a:srgbClr val="000000"/>
              </a:solidFill>
              <a:latin typeface="Open Sans"/>
            </a:endParaRPr>
          </a:p>
          <a:p>
            <a:pPr marL="0" indent="0">
              <a:buNone/>
            </a:pPr>
            <a:endParaRPr lang="en-GB" sz="2400" dirty="0">
              <a:latin typeface="+mj-lt"/>
            </a:endParaRPr>
          </a:p>
        </p:txBody>
      </p:sp>
    </p:spTree>
    <p:extLst>
      <p:ext uri="{BB962C8B-B14F-4D97-AF65-F5344CB8AC3E}">
        <p14:creationId xmlns:p14="http://schemas.microsoft.com/office/powerpoint/2010/main" val="4265026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TotalTime>
  <Words>868</Words>
  <Application>Microsoft Office PowerPoint</Application>
  <PresentationFormat>Widescreen</PresentationFormat>
  <Paragraphs>57</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Calibri Light</vt:lpstr>
      <vt:lpstr>Calibri Light (Headings)</vt:lpstr>
      <vt:lpstr>Open Sans</vt:lpstr>
      <vt:lpstr>Office Theme</vt:lpstr>
      <vt:lpstr>Introduction to Research and Evidence Based Practice Manual handling in the Healthcare sector</vt:lpstr>
      <vt:lpstr>Title Page </vt:lpstr>
      <vt:lpstr>When was Manual Handling introduced?</vt:lpstr>
      <vt:lpstr>Why is Manual Handling important</vt:lpstr>
      <vt:lpstr>Measures put in place by employer </vt:lpstr>
      <vt:lpstr>Equipment used for Manual Handling </vt:lpstr>
      <vt:lpstr>Risks of Manual Handling </vt:lpstr>
      <vt:lpstr>References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 and Evidence Based Practice Manual handling in the Healthcare sector</dc:title>
  <dc:creator>Katie jones</dc:creator>
  <cp:lastModifiedBy>Katie jones</cp:lastModifiedBy>
  <cp:revision>6</cp:revision>
  <dcterms:created xsi:type="dcterms:W3CDTF">2021-03-26T14:33:52Z</dcterms:created>
  <dcterms:modified xsi:type="dcterms:W3CDTF">2021-03-26T16:37:14Z</dcterms:modified>
</cp:coreProperties>
</file>