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9"/>
  </p:notesMasterIdLst>
  <p:handoutMasterIdLst>
    <p:handoutMasterId r:id="rId30"/>
  </p:handoutMasterIdLst>
  <p:sldIdLst>
    <p:sldId id="289" r:id="rId5"/>
    <p:sldId id="264" r:id="rId6"/>
    <p:sldId id="265" r:id="rId7"/>
    <p:sldId id="304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75" r:id="rId17"/>
    <p:sldId id="276" r:id="rId18"/>
    <p:sldId id="277" r:id="rId19"/>
    <p:sldId id="278" r:id="rId20"/>
    <p:sldId id="279" r:id="rId21"/>
    <p:sldId id="281" r:id="rId22"/>
    <p:sldId id="282" r:id="rId23"/>
    <p:sldId id="283" r:id="rId24"/>
    <p:sldId id="284" r:id="rId25"/>
    <p:sldId id="285" r:id="rId26"/>
    <p:sldId id="300" r:id="rId27"/>
    <p:sldId id="351" r:id="rId2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60"/>
  </p:normalViewPr>
  <p:slideViewPr>
    <p:cSldViewPr>
      <p:cViewPr varScale="1">
        <p:scale>
          <a:sx n="108" d="100"/>
          <a:sy n="108" d="100"/>
        </p:scale>
        <p:origin x="162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35FA49-E6D9-4122-8084-D0153DC95E16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32332-DCB0-41E1-8ADF-33084DCF15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8103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5F84842B-822C-4F07-9749-9B7AEED5CDE8}" type="slidenum">
              <a:rPr lang="en-US" altLang="en-US" smtClean="0"/>
              <a:pPr>
                <a:defRPr/>
              </a:pPr>
              <a:t>24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93535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31/07/2023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31/07/2023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time_continue=7&amp;v=07mehbgE5jc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sa.org.uk/rulings/hutchison-3g-uk-ltd-a15-318391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ibrary.leeds.ac.uk/info/1401/academic_skills/105/critical_thinking" TargetMode="External"/><Relationship Id="rId5" Type="http://schemas.openxmlformats.org/officeDocument/2006/relationships/hyperlink" Target="https://www.criticalthinking.org/pages/defining-critical-thinking/766" TargetMode="External"/><Relationship Id="rId4" Type="http://schemas.openxmlformats.org/officeDocument/2006/relationships/hyperlink" Target="https://www.skillsyouneed.com/learn/critical-thinking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Academic Skills</a:t>
            </a: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Critical Thinking Skills – part 2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61091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  <a:br>
              <a:rPr lang="en-GB" altLang="en-US" sz="3200" b="1" dirty="0"/>
            </a:br>
            <a:r>
              <a:rPr lang="en-GB" altLang="en-US" sz="3200" b="1" dirty="0"/>
              <a:t>– getting down to business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AU" altLang="en-US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Logical thinking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eaLnBrk="1" hangingPunct="1"/>
            <a:r>
              <a:rPr lang="en-AU" altLang="en-US" sz="2400" dirty="0"/>
              <a:t>identifying the structure of arguments</a:t>
            </a:r>
          </a:p>
          <a:p>
            <a:pPr eaLnBrk="1" hangingPunct="1"/>
            <a:r>
              <a:rPr lang="en-AU" altLang="en-US" sz="2400" dirty="0"/>
              <a:t>identifying what might be missing or assumed in an argument</a:t>
            </a:r>
          </a:p>
          <a:p>
            <a:pPr eaLnBrk="1" hangingPunct="1"/>
            <a:r>
              <a:rPr lang="en-AU" altLang="en-US" sz="2400" dirty="0"/>
              <a:t>identifying the evidence that is being used as support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195004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  <a:br>
              <a:rPr lang="en-GB" altLang="en-US" sz="3200" b="1" dirty="0"/>
            </a:br>
            <a:r>
              <a:rPr lang="en-GB" altLang="en-US" sz="3200" b="1" dirty="0"/>
              <a:t>– getting down to business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468313" y="1196975"/>
            <a:ext cx="8207375" cy="504031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AU" altLang="en-US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Critical thinking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eaLnBrk="1" hangingPunct="1"/>
            <a:r>
              <a:rPr lang="en-AU" altLang="en-US" sz="2400" dirty="0"/>
              <a:t>evaluation</a:t>
            </a:r>
          </a:p>
          <a:p>
            <a:pPr eaLnBrk="1" hangingPunct="1"/>
            <a:r>
              <a:rPr lang="en-AU" altLang="en-US" sz="2400" dirty="0"/>
              <a:t>are there any problems with the argument?</a:t>
            </a:r>
          </a:p>
          <a:p>
            <a:pPr eaLnBrk="1" hangingPunct="1"/>
            <a:r>
              <a:rPr lang="en-AU" altLang="en-US" sz="2400" dirty="0"/>
              <a:t>is the argument convincing?</a:t>
            </a:r>
          </a:p>
          <a:p>
            <a:pPr eaLnBrk="1" hangingPunct="1"/>
            <a:r>
              <a:rPr lang="en-AU" altLang="en-US" sz="2400" dirty="0"/>
              <a:t>how could the argument be improved?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64609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66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66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662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662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Identifying premises and conclusions (Video)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https://www.youtube.com/watch?time_continue=7&amp;v=07mehbgE5jc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70206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  <a:br>
              <a:rPr lang="en-GB" altLang="en-US" sz="3200" b="1" dirty="0"/>
            </a:br>
            <a:r>
              <a:rPr lang="en-GB" altLang="en-US" sz="3200" b="1" dirty="0"/>
              <a:t>– getting down to business</a:t>
            </a:r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ARGUMENT STRUCTURE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dirty="0"/>
          </a:p>
          <a:p>
            <a:pPr eaLnBrk="1" hangingPunct="1"/>
            <a:r>
              <a:rPr lang="en-AU" altLang="en-US" sz="2400" dirty="0"/>
              <a:t>Conclusion - the statement that you are being persuaded to believe.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eaLnBrk="1" hangingPunct="1"/>
            <a:r>
              <a:rPr lang="en-AU" altLang="en-US" sz="2400" dirty="0"/>
              <a:t>Premises  - the statements that are being given as reasons or evidence. </a:t>
            </a:r>
          </a:p>
        </p:txBody>
      </p:sp>
    </p:spTree>
    <p:extLst>
      <p:ext uri="{BB962C8B-B14F-4D97-AF65-F5344CB8AC3E}">
        <p14:creationId xmlns:p14="http://schemas.microsoft.com/office/powerpoint/2010/main" val="19308231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  <a:br>
              <a:rPr lang="en-GB" altLang="en-US" sz="3200" b="1" dirty="0"/>
            </a:br>
            <a:r>
              <a:rPr lang="en-GB" altLang="en-US" sz="3200" b="1" dirty="0"/>
              <a:t>– getting down to business</a:t>
            </a:r>
          </a:p>
        </p:txBody>
      </p:sp>
      <p:sp>
        <p:nvSpPr>
          <p:cNvPr id="1433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ARGUMENT STRUCTURE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Examples: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 dirty="0">
                <a:solidFill>
                  <a:srgbClr val="FF0000"/>
                </a:solidFill>
              </a:rPr>
              <a:t>We should not have exams at university </a:t>
            </a:r>
            <a:r>
              <a:rPr lang="en-AU" altLang="en-US" sz="2400" dirty="0"/>
              <a:t>because some </a:t>
            </a:r>
            <a:r>
              <a:rPr lang="en-AU" altLang="en-US" sz="2400" dirty="0">
                <a:solidFill>
                  <a:srgbClr val="00B050"/>
                </a:solidFill>
              </a:rPr>
              <a:t>students get nervous and do not do well in them and that is unfair to those students</a:t>
            </a:r>
            <a:r>
              <a:rPr lang="en-AU" altLang="en-US" sz="2400" dirty="0"/>
              <a:t>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AU" altLang="en-US" sz="2400" dirty="0">
                <a:solidFill>
                  <a:srgbClr val="FF0000"/>
                </a:solidFill>
              </a:rPr>
              <a:t>The global financial system needs to be reformed</a:t>
            </a:r>
            <a:r>
              <a:rPr lang="en-AU" altLang="en-US" sz="2400" dirty="0"/>
              <a:t>, so </a:t>
            </a:r>
            <a:r>
              <a:rPr lang="en-AU" altLang="en-US" sz="2400" dirty="0">
                <a:solidFill>
                  <a:srgbClr val="00B050"/>
                </a:solidFill>
              </a:rPr>
              <a:t>we should move towards ‘compassionate capitalism’</a:t>
            </a:r>
            <a:r>
              <a:rPr lang="en-AU" altLang="en-US" sz="2400" dirty="0"/>
              <a:t>.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9879213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1536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Popular arguments from the time of the crusades: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a) If she floats then she is a witch.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	She floats.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	Therefore she is a witch.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b) If she floats then she is a witch.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	She doesn’t float.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	Therefore she isn’t a witch.</a:t>
            </a: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5991309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1638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AU" altLang="en-US"/>
          </a:p>
          <a:p>
            <a:pPr eaLnBrk="1" hangingPunct="1"/>
            <a:endParaRPr lang="en-AU" altLang="en-US"/>
          </a:p>
          <a:p>
            <a:pPr eaLnBrk="1" hangingPunct="1"/>
            <a:r>
              <a:rPr lang="en-AU" altLang="en-US" sz="2800"/>
              <a:t>Every argument has just one conclusion and as many premises as the author likes.</a:t>
            </a:r>
          </a:p>
        </p:txBody>
      </p:sp>
    </p:spTree>
    <p:extLst>
      <p:ext uri="{BB962C8B-B14F-4D97-AF65-F5344CB8AC3E}">
        <p14:creationId xmlns:p14="http://schemas.microsoft.com/office/powerpoint/2010/main" val="2367071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1741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/>
              <a:t>How can you tell when you have an argument?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/>
            <a:r>
              <a:rPr lang="en-AU" altLang="en-US"/>
              <a:t>The context</a:t>
            </a:r>
          </a:p>
          <a:p>
            <a:pPr eaLnBrk="1" hangingPunct="1"/>
            <a:r>
              <a:rPr lang="en-AU" altLang="en-US"/>
              <a:t>Indicator words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15964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- vocabulary</a:t>
            </a:r>
          </a:p>
        </p:txBody>
      </p:sp>
      <p:sp>
        <p:nvSpPr>
          <p:cNvPr id="1843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/>
              <a:t>Some conclusion indicators: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90000"/>
              </a:lnSpc>
            </a:pPr>
            <a:r>
              <a:rPr lang="en-AU" altLang="en-US"/>
              <a:t>So 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/>
              <a:t>Thus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/>
              <a:t>Therefore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/>
              <a:t>Hence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/>
              <a:t>It follows that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/>
              <a:t>Consequently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77652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- vocabulary</a:t>
            </a:r>
          </a:p>
        </p:txBody>
      </p:sp>
      <p:sp>
        <p:nvSpPr>
          <p:cNvPr id="1945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/>
              <a:t>Some premise indicators: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/>
            <a:r>
              <a:rPr lang="en-AU" altLang="en-US"/>
              <a:t>Since</a:t>
            </a:r>
          </a:p>
          <a:p>
            <a:pPr eaLnBrk="1" hangingPunct="1"/>
            <a:r>
              <a:rPr lang="en-AU" altLang="en-US"/>
              <a:t>For</a:t>
            </a:r>
          </a:p>
          <a:p>
            <a:pPr eaLnBrk="1" hangingPunct="1"/>
            <a:r>
              <a:rPr lang="en-AU" altLang="en-US"/>
              <a:t>Because</a:t>
            </a:r>
          </a:p>
          <a:p>
            <a:pPr eaLnBrk="1" hangingPunct="1"/>
            <a:r>
              <a:rPr lang="en-AU" altLang="en-US"/>
              <a:t>It follows from</a:t>
            </a:r>
          </a:p>
          <a:p>
            <a:pPr eaLnBrk="1" hangingPunct="1"/>
            <a:r>
              <a:rPr lang="en-AU" altLang="en-US"/>
              <a:t>As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16680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2150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/>
              <a:t>Arguments can be joined together to make a complex case.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/>
              <a:t>The main point of the argument is called the main conclusion.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/>
              <a:t>Eg.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/>
              <a:t>Poor people are paying too much tax and rich people are paying too little.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/>
              <a:t>Therefore, the tax system needs to be reformed.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/>
              <a:t>The tax system needs to be reformed.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/>
              <a:t>Therefore, the VAT should be scrapped.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47906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2800" b="1" dirty="0"/>
              <a:t>Logical and Critical Thinking – the most important thing!</a:t>
            </a:r>
            <a:endParaRPr lang="en-GB" altLang="en-US" sz="4000" b="1" dirty="0"/>
          </a:p>
        </p:txBody>
      </p:sp>
      <p:sp>
        <p:nvSpPr>
          <p:cNvPr id="2253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Two things can go wrong with an argument: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1)	At least one of the premises is not acceptable to the audience.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2) The logic is wrong. That is, the premises provide weak or no support for the conclusion.</a:t>
            </a: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36697759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– the most important thing!</a:t>
            </a:r>
          </a:p>
        </p:txBody>
      </p:sp>
      <p:sp>
        <p:nvSpPr>
          <p:cNvPr id="2355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E.g.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There are  weapons of mass destruction in Iraq.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The Iraqi government is hostile to the West.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Terrorists would like to use weapons of mass destruction in Iraq.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Therefore, we should invade Iraq to reduce the threat of terrorism.</a:t>
            </a: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22440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 eaLnBrk="1" hangingPunct="1"/>
            <a:r>
              <a:rPr lang="en-GB" altLang="en-US" sz="3200" b="1" dirty="0"/>
              <a:t>Logical and Critical Thinking – the most important thing!</a:t>
            </a:r>
            <a:endParaRPr lang="en-GB" altLang="en-US" sz="4000" b="1" dirty="0"/>
          </a:p>
        </p:txBody>
      </p:sp>
      <p:sp>
        <p:nvSpPr>
          <p:cNvPr id="2457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anose="05000000000000000000" pitchFamily="2" charset="2"/>
              <a:buNone/>
            </a:pPr>
            <a:endParaRPr lang="en-AU" altLang="en-US" dirty="0"/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E.g.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Today is Monday.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Grass is green.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Therefore, Gordon Brown is the Prime Minister of Great </a:t>
            </a:r>
          </a:p>
          <a:p>
            <a:pPr marL="609600" indent="-609600" eaLnBrk="1" hangingPunct="1">
              <a:buFont typeface="Wingdings" panose="05000000000000000000" pitchFamily="2" charset="2"/>
              <a:buNone/>
            </a:pPr>
            <a:r>
              <a:rPr lang="en-AU" altLang="en-US" sz="2400" dirty="0"/>
              <a:t>Britain.</a:t>
            </a:r>
          </a:p>
        </p:txBody>
      </p:sp>
    </p:spTree>
    <p:extLst>
      <p:ext uri="{BB962C8B-B14F-4D97-AF65-F5344CB8AC3E}">
        <p14:creationId xmlns:p14="http://schemas.microsoft.com/office/powerpoint/2010/main" val="7388848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– the most important thing!</a:t>
            </a:r>
          </a:p>
        </p:txBody>
      </p:sp>
      <p:sp>
        <p:nvSpPr>
          <p:cNvPr id="2560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E.g.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If youth unemployment continues to increase, there will be no young people with experience of work.  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Youth unemployment will continue to increase.</a:t>
            </a:r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marL="609600" indent="-60960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Therefore, there will be no young people with experience of work.</a:t>
            </a:r>
          </a:p>
        </p:txBody>
      </p:sp>
    </p:spTree>
    <p:extLst>
      <p:ext uri="{BB962C8B-B14F-4D97-AF65-F5344CB8AC3E}">
        <p14:creationId xmlns:p14="http://schemas.microsoft.com/office/powerpoint/2010/main" val="36594194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– the most important thing!!!!!!!!!!!!!!!!! </a:t>
            </a:r>
          </a:p>
        </p:txBody>
      </p:sp>
      <p:sp>
        <p:nvSpPr>
          <p:cNvPr id="2662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AU" altLang="en-US" sz="2400" dirty="0"/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 err="1"/>
              <a:t>Eg.</a:t>
            </a:r>
            <a:endParaRPr lang="en-AU" altLang="en-US" sz="2400" dirty="0"/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I want our immigration policy radically reviewed </a:t>
            </a:r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because I believe we are in danger of being swamped by </a:t>
            </a:r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Asians.  Between 1984 and 1995, 40 percent of all </a:t>
            </a:r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immigrants coming into the country were of Asian origin. </a:t>
            </a:r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I want our policy of multiculturalism reviewed since a truly </a:t>
            </a:r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multicultural society can never be strong or united.  </a:t>
            </a:r>
          </a:p>
          <a:p>
            <a:pPr marL="609600" indent="-609600"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AU" altLang="en-US" sz="2400" dirty="0"/>
              <a:t>		             (Adapted from Hanson 1997 p7.)</a:t>
            </a:r>
          </a:p>
        </p:txBody>
      </p:sp>
    </p:spTree>
    <p:extLst>
      <p:ext uri="{BB962C8B-B14F-4D97-AF65-F5344CB8AC3E}">
        <p14:creationId xmlns:p14="http://schemas.microsoft.com/office/powerpoint/2010/main" val="3083609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/>
              <a:t>When are premises acceptable?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/>
            <a:r>
              <a:rPr lang="en-AU" altLang="en-US"/>
              <a:t>When they are considered common knowledge by the audience.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/>
            <a:r>
              <a:rPr lang="en-AU" altLang="en-US"/>
              <a:t>When they are supported by a strong argument or credible expert opinion.</a:t>
            </a: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8728653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2969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 sz="2400"/>
              <a:t>What should I do if one of my premises isn’t acceptable in an essay, report or presentation?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/>
            <a:r>
              <a:rPr lang="en-AU" altLang="en-US" sz="2400"/>
              <a:t>Provide more argument. </a:t>
            </a:r>
          </a:p>
          <a:p>
            <a:pPr eaLnBrk="1" hangingPunct="1"/>
            <a:r>
              <a:rPr lang="en-AU" altLang="en-US" sz="2400"/>
              <a:t>Support it with expert opinion.</a:t>
            </a: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7213489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3072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 sz="2400"/>
              <a:t>Your essays: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/>
            <a:r>
              <a:rPr lang="en-AU" altLang="en-US" sz="2400"/>
              <a:t>Consist of a complex argument</a:t>
            </a:r>
          </a:p>
          <a:p>
            <a:pPr eaLnBrk="1" hangingPunct="1"/>
            <a:r>
              <a:rPr lang="en-AU" altLang="en-US" sz="2400"/>
              <a:t>Your thesis statement is the main conclusion of your argument.</a:t>
            </a:r>
          </a:p>
          <a:p>
            <a:pPr eaLnBrk="1" hangingPunct="1"/>
            <a:r>
              <a:rPr lang="en-AU" altLang="en-US" sz="2400"/>
              <a:t>The statements of evidence you provide are the premises.</a:t>
            </a: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112688195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317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AU" altLang="en-US" sz="2400"/>
              <a:t>The most common comments markers written on essays: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/>
            <a:r>
              <a:rPr lang="en-AU" altLang="en-US" sz="2400"/>
              <a:t>Reference? or ref? – you need to show that this is the opinion of an expert</a:t>
            </a:r>
          </a:p>
          <a:p>
            <a:pPr eaLnBrk="1" hangingPunct="1"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/>
            <a:r>
              <a:rPr lang="en-AU" altLang="en-US" sz="2400"/>
              <a:t>Evidence? – you need more argument</a:t>
            </a:r>
          </a:p>
        </p:txBody>
      </p:sp>
    </p:spTree>
    <p:extLst>
      <p:ext uri="{BB962C8B-B14F-4D97-AF65-F5344CB8AC3E}">
        <p14:creationId xmlns:p14="http://schemas.microsoft.com/office/powerpoint/2010/main" val="343797591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en-GB" altLang="en-US" sz="3200" b="1" dirty="0"/>
              <a:t>Logical and Critical Thinking </a:t>
            </a:r>
          </a:p>
        </p:txBody>
      </p:sp>
      <p:sp>
        <p:nvSpPr>
          <p:cNvPr id="32771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The articles you read will also consist of a complex argument or arguments.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 sz="2400"/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r>
              <a:rPr lang="en-AU" altLang="en-US" sz="2400"/>
              <a:t>You need to: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Identify the arguments</a:t>
            </a:r>
          </a:p>
          <a:p>
            <a:pPr eaLnBrk="1" hangingPunct="1">
              <a:lnSpc>
                <a:spcPct val="90000"/>
              </a:lnSpc>
            </a:pPr>
            <a:r>
              <a:rPr lang="en-AU" altLang="en-US" sz="2400"/>
              <a:t>Evaluate them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Ask whether the premises are acceptable</a:t>
            </a:r>
          </a:p>
          <a:p>
            <a:pPr lvl="1" eaLnBrk="1" hangingPunct="1">
              <a:lnSpc>
                <a:spcPct val="90000"/>
              </a:lnSpc>
            </a:pPr>
            <a:r>
              <a:rPr lang="en-AU" altLang="en-US" sz="2000"/>
              <a:t>Ask whether the evidence is strong or weak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AU" altLang="en-US"/>
          </a:p>
        </p:txBody>
      </p:sp>
    </p:spTree>
    <p:extLst>
      <p:ext uri="{BB962C8B-B14F-4D97-AF65-F5344CB8AC3E}">
        <p14:creationId xmlns:p14="http://schemas.microsoft.com/office/powerpoint/2010/main" val="84117993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Chapter 7 </a:t>
            </a:r>
            <a:r>
              <a:rPr lang="en-GB"/>
              <a:t>of Cottrell, </a:t>
            </a:r>
            <a:r>
              <a:rPr lang="en-GB" dirty="0"/>
              <a:t>S. (2013). </a:t>
            </a:r>
            <a:r>
              <a:rPr lang="en-GB" i="1" dirty="0"/>
              <a:t>The study skills handbook</a:t>
            </a:r>
            <a:r>
              <a:rPr lang="en-GB" dirty="0"/>
              <a:t>. 4</a:t>
            </a:r>
            <a:r>
              <a:rPr lang="en-GB" baseline="30000" dirty="0"/>
              <a:t>th</a:t>
            </a:r>
            <a:r>
              <a:rPr lang="en-GB" dirty="0"/>
              <a:t> </a:t>
            </a:r>
            <a:r>
              <a:rPr lang="en-GB" dirty="0" err="1"/>
              <a:t>edn</a:t>
            </a:r>
            <a:r>
              <a:rPr lang="en-GB" dirty="0"/>
              <a:t>. Basingstoke, Hampshire: Palgrave Macmillan. (Online version available at UWTSD Online Library) </a:t>
            </a:r>
          </a:p>
        </p:txBody>
      </p:sp>
    </p:spTree>
    <p:extLst>
      <p:ext uri="{BB962C8B-B14F-4D97-AF65-F5344CB8AC3E}">
        <p14:creationId xmlns:p14="http://schemas.microsoft.com/office/powerpoint/2010/main" val="41072694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CustomShape 1"/>
          <p:cNvSpPr/>
          <p:nvPr/>
        </p:nvSpPr>
        <p:spPr>
          <a:xfrm>
            <a:off x="457200" y="23813"/>
            <a:ext cx="8229600" cy="114458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 anchor="ctr"/>
          <a:lstStyle/>
          <a:p>
            <a:pPr algn="ctr" eaLnBrk="1" hangingPunct="1">
              <a:defRPr/>
            </a:pPr>
            <a:r>
              <a:rPr lang="en-GB" sz="3200" i="0" spc="-1" dirty="0">
                <a:solidFill>
                  <a:schemeClr val="bg1"/>
                </a:solidFill>
                <a:uFill>
                  <a:solidFill>
                    <a:srgbClr val="FFFFFF"/>
                  </a:solidFill>
                </a:uFill>
              </a:rPr>
              <a:t>References</a:t>
            </a:r>
          </a:p>
        </p:txBody>
      </p:sp>
      <p:sp>
        <p:nvSpPr>
          <p:cNvPr id="75" name="CustomShape 2"/>
          <p:cNvSpPr/>
          <p:nvPr/>
        </p:nvSpPr>
        <p:spPr>
          <a:xfrm>
            <a:off x="318293" y="846138"/>
            <a:ext cx="8507413" cy="3976687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0" tIns="0" rIns="0" bIns="0"/>
          <a:lstStyle/>
          <a:p>
            <a:r>
              <a:rPr lang="en-GB" sz="1600" dirty="0"/>
              <a:t>Cottrell, S. (2013). </a:t>
            </a:r>
            <a:r>
              <a:rPr lang="en-GB" sz="1600" i="1" dirty="0"/>
              <a:t>The study skills handbook</a:t>
            </a:r>
            <a:r>
              <a:rPr lang="en-GB" sz="1600" dirty="0"/>
              <a:t>. 4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dirty="0"/>
              <a:t>. Basingstoke, Hampshire: Palgrave Macmillan.</a:t>
            </a:r>
          </a:p>
          <a:p>
            <a:endParaRPr lang="en-GB" sz="1600" dirty="0"/>
          </a:p>
          <a:p>
            <a:r>
              <a:rPr lang="en-GB" sz="1600" dirty="0"/>
              <a:t>Glaser, E. (1941). </a:t>
            </a:r>
            <a:r>
              <a:rPr lang="en-GB" sz="1600" i="1" dirty="0"/>
              <a:t>An Experiment in the Development of Critical Thinking</a:t>
            </a:r>
            <a:r>
              <a:rPr lang="en-GB" sz="1600" dirty="0"/>
              <a:t>. New York: Teachers’ College, Columbia University. </a:t>
            </a:r>
          </a:p>
          <a:p>
            <a:r>
              <a:rPr lang="en-GB" sz="1600" dirty="0">
                <a:hlinkClick r:id="rId3"/>
              </a:rPr>
              <a:t>https://www.asa.org.uk/rulings/hutchison-3g-uk-ltd-a15-318391.html</a:t>
            </a:r>
            <a:r>
              <a:rPr lang="en-GB" sz="1600" dirty="0"/>
              <a:t> (Accessed: 7</a:t>
            </a:r>
            <a:r>
              <a:rPr lang="en-GB" sz="1600" baseline="30000" dirty="0"/>
              <a:t>th</a:t>
            </a:r>
            <a:r>
              <a:rPr lang="en-GB" sz="1600" dirty="0"/>
              <a:t> August 2019)</a:t>
            </a:r>
          </a:p>
          <a:p>
            <a:pPr eaLnBrk="1" hangingPunct="1"/>
            <a:endParaRPr lang="en-GB" sz="1600" i="0" dirty="0"/>
          </a:p>
          <a:p>
            <a:pPr eaLnBrk="1" hangingPunct="1"/>
            <a:r>
              <a:rPr lang="en-GB" sz="1600" i="0" dirty="0" err="1"/>
              <a:t>SkillsYouNeed</a:t>
            </a:r>
            <a:r>
              <a:rPr lang="en-GB" sz="1600" i="0" dirty="0"/>
              <a:t> (2020). ‘</a:t>
            </a:r>
            <a:r>
              <a:rPr lang="en-GB" altLang="en-US" sz="1600" dirty="0"/>
              <a:t>‘Critical thinking Skills.’ Online: </a:t>
            </a:r>
            <a:r>
              <a:rPr lang="en-GB" sz="1600" dirty="0">
                <a:hlinkClick r:id="rId4"/>
              </a:rPr>
              <a:t>https://www.skillsyouneed.com/learn/critical-thinking.html</a:t>
            </a:r>
            <a:endParaRPr lang="en-GB" sz="1600" dirty="0"/>
          </a:p>
          <a:p>
            <a:pPr eaLnBrk="1" hangingPunct="1"/>
            <a:r>
              <a:rPr lang="en-GB" altLang="en-US" sz="1600" dirty="0"/>
              <a:t>[accessed 25.03.2022]</a:t>
            </a:r>
          </a:p>
          <a:p>
            <a:pPr eaLnBrk="1" hangingPunct="1"/>
            <a:endParaRPr lang="en-GB" sz="1600" i="0" dirty="0"/>
          </a:p>
          <a:p>
            <a:pPr eaLnBrk="1" hangingPunct="1"/>
            <a:r>
              <a:rPr lang="en-GB" sz="1600" i="0" dirty="0"/>
              <a:t>The Foundation for Critical Thinking (2019). ‘Defining critical thinking.’ Online: </a:t>
            </a:r>
          </a:p>
          <a:p>
            <a:pPr eaLnBrk="1" hangingPunct="1"/>
            <a:r>
              <a:rPr lang="en-GB" sz="1600" dirty="0">
                <a:hlinkClick r:id="rId5"/>
              </a:rPr>
              <a:t>https://www.criticalthinking.org/pages/defining-critical-thinking/766</a:t>
            </a:r>
            <a:r>
              <a:rPr lang="en-GB" sz="1600" dirty="0"/>
              <a:t> </a:t>
            </a:r>
          </a:p>
          <a:p>
            <a:pPr eaLnBrk="1" hangingPunct="1"/>
            <a:r>
              <a:rPr lang="en-GB" altLang="en-US" sz="1600" dirty="0"/>
              <a:t>[accessed 25.03.2022]</a:t>
            </a:r>
          </a:p>
          <a:p>
            <a:pPr eaLnBrk="1" hangingPunct="1"/>
            <a:endParaRPr lang="en-GB" altLang="en-US" sz="1600" dirty="0"/>
          </a:p>
          <a:p>
            <a:pPr eaLnBrk="1" hangingPunct="1"/>
            <a:r>
              <a:rPr lang="en-GB" altLang="en-US" sz="1600" dirty="0"/>
              <a:t>University of Leeds (2020). ‘Critical thinking.’ Online:</a:t>
            </a:r>
          </a:p>
          <a:p>
            <a:pPr eaLnBrk="1" hangingPunct="1"/>
            <a:r>
              <a:rPr lang="en-GB" sz="1600" dirty="0">
                <a:hlinkClick r:id="rId6"/>
              </a:rPr>
              <a:t>https://library.leeds.ac.uk/info/1401/academic_skills/105/critical_thinking</a:t>
            </a:r>
            <a:r>
              <a:rPr lang="en-GB" sz="1600" dirty="0"/>
              <a:t> </a:t>
            </a:r>
          </a:p>
          <a:p>
            <a:pPr eaLnBrk="1" hangingPunct="1"/>
            <a:r>
              <a:rPr lang="en-GB" altLang="en-US" sz="1600" dirty="0"/>
              <a:t>[accessed 25.03.2022]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i="0" dirty="0"/>
          </a:p>
          <a:p>
            <a:pPr eaLnBrk="1" hangingPunct="1"/>
            <a:endParaRPr lang="en-GB" dirty="0"/>
          </a:p>
          <a:p>
            <a:pPr eaLnBrk="1" hangingPunct="1"/>
            <a:r>
              <a:rPr lang="en-GB" altLang="en-US" b="0" i="0" dirty="0"/>
              <a:t> </a:t>
            </a:r>
          </a:p>
          <a:p>
            <a:pPr eaLnBrk="1" hangingPunct="1">
              <a:buFont typeface="Arial" panose="020B0604020202020204" pitchFamily="34" charset="0"/>
              <a:buChar char="•"/>
            </a:pPr>
            <a:endParaRPr lang="en-GB" b="0" i="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6653" y="404664"/>
            <a:ext cx="8229600" cy="288032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References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62108541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purl.org/dc/dcmitype/"/>
    <ds:schemaRef ds:uri="303dbf9b-b85b-46a0-94f1-894078c07ecd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211f9404-bca0-4bcf-9c1d-965ccb6f8d2d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407</TotalTime>
  <Words>1065</Words>
  <Application>Microsoft Office PowerPoint</Application>
  <PresentationFormat>On-screen Show (4:3)</PresentationFormat>
  <Paragraphs>192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Logical and Critical Thinking  – getting down to business</vt:lpstr>
      <vt:lpstr>Logical and Critical Thinking  – getting down to business</vt:lpstr>
      <vt:lpstr>Identifying premises and conclusions (Video)</vt:lpstr>
      <vt:lpstr>Logical and Critical Thinking  – getting down to business</vt:lpstr>
      <vt:lpstr>Logical and Critical Thinking  – getting down to business</vt:lpstr>
      <vt:lpstr>Logical and Critical Thinking </vt:lpstr>
      <vt:lpstr>Logical and Critical Thinking </vt:lpstr>
      <vt:lpstr>Logical and Critical Thinking </vt:lpstr>
      <vt:lpstr>Logical and Critical Thinking - vocabulary</vt:lpstr>
      <vt:lpstr>Logical and Critical Thinking - vocabulary</vt:lpstr>
      <vt:lpstr>Logical and Critical Thinking </vt:lpstr>
      <vt:lpstr>Logical and Critical Thinking – the most important thing!</vt:lpstr>
      <vt:lpstr>Logical and Critical Thinking – the most important thing!</vt:lpstr>
      <vt:lpstr>Logical and Critical Thinking – the most important thing!</vt:lpstr>
      <vt:lpstr>Logical and Critical Thinking – the most important thing!</vt:lpstr>
      <vt:lpstr>Logical and Critical Thinking – the most important thing!!!!!!!!!!!!!!!!! </vt:lpstr>
      <vt:lpstr>Logical and Critical Thinking </vt:lpstr>
      <vt:lpstr>Logical and Critical Thinking </vt:lpstr>
      <vt:lpstr>Logical and Critical Thinking </vt:lpstr>
      <vt:lpstr>Logical and Critical Thinking </vt:lpstr>
      <vt:lpstr>Logical and Critical Thinking </vt:lpstr>
      <vt:lpstr>Further Reading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Sylvia Hoffmann</cp:lastModifiedBy>
  <cp:revision>21</cp:revision>
  <dcterms:created xsi:type="dcterms:W3CDTF">2015-04-14T15:21:28Z</dcterms:created>
  <dcterms:modified xsi:type="dcterms:W3CDTF">2023-07-31T10:31:31Z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