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74" r:id="rId3"/>
    <p:sldId id="257" r:id="rId4"/>
    <p:sldId id="258" r:id="rId5"/>
    <p:sldId id="262" r:id="rId6"/>
    <p:sldId id="265" r:id="rId7"/>
    <p:sldId id="261" r:id="rId8"/>
    <p:sldId id="266" r:id="rId9"/>
    <p:sldId id="267" r:id="rId10"/>
    <p:sldId id="272" r:id="rId11"/>
    <p:sldId id="271" r:id="rId12"/>
    <p:sldId id="270" r:id="rId13"/>
  </p:sldIdLst>
  <p:sldSz cx="18288000" cy="10287000"/>
  <p:notesSz cx="6858000" cy="9144000"/>
  <p:embeddedFontLst>
    <p:embeddedFont>
      <p:font typeface="ADLaM Display" panose="02010000000000000000" pitchFamily="2" charset="0"/>
      <p:regular r:id="rId15"/>
    </p:embeddedFont>
    <p:embeddedFont>
      <p:font typeface="Cardo" panose="020B0604020202020204" charset="-79"/>
      <p:regular r:id="rId16"/>
    </p:embeddedFont>
    <p:embeddedFont>
      <p:font typeface="Cardo Bold" panose="020B0604020202020204" charset="-79"/>
      <p:regular r:id="rId17"/>
    </p:embeddedFont>
    <p:embeddedFont>
      <p:font typeface="Didact Gothic" panose="00000500000000000000" pitchFamily="2" charset="0"/>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04" autoAdjust="0"/>
    <p:restoredTop sz="94622" autoAdjust="0"/>
  </p:normalViewPr>
  <p:slideViewPr>
    <p:cSldViewPr>
      <p:cViewPr>
        <p:scale>
          <a:sx n="39" d="100"/>
          <a:sy n="39" d="100"/>
        </p:scale>
        <p:origin x="948"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DE034F-D972-4609-B375-AEF59FE1DCF5}" type="datetimeFigureOut">
              <a:rPr lang="en-GB" smtClean="0"/>
              <a:t>13/06/2025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103CBB-09ED-4A68-935A-6128C6929F29}" type="slidenum">
              <a:rPr lang="en-GB" smtClean="0"/>
              <a:t>‹#›</a:t>
            </a:fld>
            <a:endParaRPr lang="en-GB"/>
          </a:p>
        </p:txBody>
      </p:sp>
    </p:spTree>
    <p:extLst>
      <p:ext uri="{BB962C8B-B14F-4D97-AF65-F5344CB8AC3E}">
        <p14:creationId xmlns:p14="http://schemas.microsoft.com/office/powerpoint/2010/main" val="3616498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C33696-B4CC-CC63-424F-BE8985D45D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03B71E-E93D-E2E7-CF6E-85CB873269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0D6614-6815-456D-CEA7-63DDCA21ACC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D148508-3237-AEEA-A08F-8F42A2C17B07}"/>
              </a:ext>
            </a:extLst>
          </p:cNvPr>
          <p:cNvSpPr>
            <a:spLocks noGrp="1"/>
          </p:cNvSpPr>
          <p:nvPr>
            <p:ph type="sldNum" sz="quarter" idx="5"/>
          </p:nvPr>
        </p:nvSpPr>
        <p:spPr/>
        <p:txBody>
          <a:bodyPr/>
          <a:lstStyle/>
          <a:p>
            <a:fld id="{01103CBB-09ED-4A68-935A-6128C6929F29}" type="slidenum">
              <a:rPr lang="en-GB" smtClean="0"/>
              <a:t>2</a:t>
            </a:fld>
            <a:endParaRPr lang="en-GB"/>
          </a:p>
        </p:txBody>
      </p:sp>
    </p:spTree>
    <p:extLst>
      <p:ext uri="{BB962C8B-B14F-4D97-AF65-F5344CB8AC3E}">
        <p14:creationId xmlns:p14="http://schemas.microsoft.com/office/powerpoint/2010/main" val="226288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103CBB-09ED-4A68-935A-6128C6929F29}" type="slidenum">
              <a:rPr lang="en-GB" smtClean="0"/>
              <a:t>8</a:t>
            </a:fld>
            <a:endParaRPr lang="en-GB"/>
          </a:p>
        </p:txBody>
      </p:sp>
    </p:spTree>
    <p:extLst>
      <p:ext uri="{BB962C8B-B14F-4D97-AF65-F5344CB8AC3E}">
        <p14:creationId xmlns:p14="http://schemas.microsoft.com/office/powerpoint/2010/main" val="42820071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jpg"/><Relationship Id="rId5" Type="http://schemas.openxmlformats.org/officeDocument/2006/relationships/image" Target="../media/image3.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2.png"/><Relationship Id="rId7" Type="http://schemas.openxmlformats.org/officeDocument/2006/relationships/image" Target="../media/image12.jpg"/><Relationship Id="rId2"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2.png"/><Relationship Id="rId7" Type="http://schemas.openxmlformats.org/officeDocument/2006/relationships/image" Target="../media/image16.png"/><Relationship Id="rId2"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image" Target="../media/image15.jpg"/><Relationship Id="rId5" Type="http://schemas.openxmlformats.org/officeDocument/2006/relationships/image" Target="../media/image14.png"/><Relationship Id="rId4" Type="http://schemas.openxmlformats.org/officeDocument/2006/relationships/image" Target="../media/image3.sv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Layout" Target="../slideLayouts/slideLayout7.xml"/><Relationship Id="rId5" Type="http://schemas.openxmlformats.org/officeDocument/2006/relationships/image" Target="../media/image18.jpg"/><Relationship Id="rId4" Type="http://schemas.openxmlformats.org/officeDocument/2006/relationships/image" Target="../media/image3.svg"/></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hyperlink" Target="https://www.mckinsey.com/" TargetMode="External"/><Relationship Id="rId5" Type="http://schemas.openxmlformats.org/officeDocument/2006/relationships/hyperlink" Target="https://www.reuters.com/" TargetMode="External"/><Relationship Id="rId4" Type="http://schemas.openxmlformats.org/officeDocument/2006/relationships/image" Target="../media/image3.sv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6682" t="-22076" r="-3615" b="-16654"/>
            </a:stretch>
          </a:blipFill>
        </p:spPr>
        <p:txBody>
          <a:bodyPr/>
          <a:lstStyle/>
          <a:p>
            <a:endParaRPr lang="en-GB" b="1" dirty="0"/>
          </a:p>
        </p:txBody>
      </p:sp>
      <p:sp>
        <p:nvSpPr>
          <p:cNvPr id="3" name="TextBox 3"/>
          <p:cNvSpPr txBox="1"/>
          <p:nvPr/>
        </p:nvSpPr>
        <p:spPr>
          <a:xfrm>
            <a:off x="533400" y="842515"/>
            <a:ext cx="17221200" cy="3385542"/>
          </a:xfrm>
          <a:prstGeom prst="rect">
            <a:avLst/>
          </a:prstGeom>
        </p:spPr>
        <p:txBody>
          <a:bodyPr wrap="square" lIns="0" tIns="0" rIns="0" bIns="0" rtlCol="0" anchor="t">
            <a:spAutoFit/>
          </a:bodyPr>
          <a:lstStyle/>
          <a:p>
            <a:pPr algn="ctr">
              <a:lnSpc>
                <a:spcPts val="13199"/>
              </a:lnSpc>
            </a:pPr>
            <a:r>
              <a:rPr lang="en-GB" sz="8800" spc="-274" dirty="0">
                <a:solidFill>
                  <a:srgbClr val="0D0D0D"/>
                </a:solidFill>
                <a:latin typeface="Cardo"/>
                <a:ea typeface="Cardo"/>
                <a:cs typeface="Cardo"/>
                <a:sym typeface="Cardo"/>
              </a:rPr>
              <a:t>Introduction to Leadership and Management </a:t>
            </a:r>
            <a:endParaRPr lang="en-US" sz="8800" spc="-274" dirty="0">
              <a:solidFill>
                <a:srgbClr val="0D0D0D"/>
              </a:solidFill>
              <a:latin typeface="Cardo"/>
              <a:ea typeface="Cardo"/>
              <a:cs typeface="Cardo"/>
              <a:sym typeface="Cardo"/>
            </a:endParaRPr>
          </a:p>
        </p:txBody>
      </p:sp>
      <p:sp>
        <p:nvSpPr>
          <p:cNvPr id="4" name="Freeform 4"/>
          <p:cNvSpPr/>
          <p:nvPr/>
        </p:nvSpPr>
        <p:spPr>
          <a:xfrm>
            <a:off x="3581400" y="723720"/>
            <a:ext cx="11353800" cy="45719"/>
          </a:xfrm>
          <a:custGeom>
            <a:avLst/>
            <a:gdLst/>
            <a:ahLst/>
            <a:cxnLst/>
            <a:rect l="l" t="t" r="r" b="b"/>
            <a:pathLst>
              <a:path w="4057988" h="121740">
                <a:moveTo>
                  <a:pt x="0" y="0"/>
                </a:moveTo>
                <a:lnTo>
                  <a:pt x="4057988" y="0"/>
                </a:lnTo>
                <a:lnTo>
                  <a:pt x="4057988" y="121739"/>
                </a:lnTo>
                <a:lnTo>
                  <a:pt x="0" y="12173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flipV="1">
            <a:off x="5334000" y="4228057"/>
            <a:ext cx="7620000" cy="45719"/>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TextBox 4">
            <a:extLst>
              <a:ext uri="{FF2B5EF4-FFF2-40B4-BE49-F238E27FC236}">
                <a16:creationId xmlns:a16="http://schemas.microsoft.com/office/drawing/2014/main" id="{7E4C6312-0603-3DB0-BCE0-94370285B5D7}"/>
              </a:ext>
            </a:extLst>
          </p:cNvPr>
          <p:cNvSpPr txBox="1"/>
          <p:nvPr/>
        </p:nvSpPr>
        <p:spPr>
          <a:xfrm>
            <a:off x="4914900" y="4728002"/>
            <a:ext cx="8458200" cy="830997"/>
          </a:xfrm>
          <a:prstGeom prst="rect">
            <a:avLst/>
          </a:prstGeom>
          <a:noFill/>
        </p:spPr>
        <p:txBody>
          <a:bodyPr wrap="square" rtlCol="0">
            <a:spAutoFit/>
          </a:bodyPr>
          <a:lstStyle/>
          <a:p>
            <a:r>
              <a:rPr lang="en-GB" sz="4800" b="1" dirty="0"/>
              <a:t>Mintzberg’s 10 managerial roles</a:t>
            </a:r>
            <a:endParaRPr lang="en-GB" sz="4800" dirty="0"/>
          </a:p>
        </p:txBody>
      </p:sp>
      <p:sp>
        <p:nvSpPr>
          <p:cNvPr id="6" name="TextBox 5">
            <a:extLst>
              <a:ext uri="{FF2B5EF4-FFF2-40B4-BE49-F238E27FC236}">
                <a16:creationId xmlns:a16="http://schemas.microsoft.com/office/drawing/2014/main" id="{85F03EDC-AEC8-40A4-A2E8-94FC597128FF}"/>
              </a:ext>
            </a:extLst>
          </p:cNvPr>
          <p:cNvSpPr txBox="1"/>
          <p:nvPr/>
        </p:nvSpPr>
        <p:spPr>
          <a:xfrm>
            <a:off x="6991350" y="5955241"/>
            <a:ext cx="4895850" cy="646331"/>
          </a:xfrm>
          <a:prstGeom prst="rect">
            <a:avLst/>
          </a:prstGeom>
          <a:noFill/>
        </p:spPr>
        <p:txBody>
          <a:bodyPr wrap="square" rtlCol="0">
            <a:spAutoFit/>
          </a:bodyPr>
          <a:lstStyle/>
          <a:p>
            <a:r>
              <a:rPr lang="en-GB" sz="3600" dirty="0"/>
              <a:t>Hajar </a:t>
            </a:r>
            <a:r>
              <a:rPr lang="en-GB" sz="3600" dirty="0" err="1"/>
              <a:t>Takidine</a:t>
            </a:r>
            <a:r>
              <a:rPr lang="en-GB" sz="3600" dirty="0"/>
              <a:t> 2312530</a:t>
            </a:r>
          </a:p>
        </p:txBody>
      </p:sp>
      <p:sp>
        <p:nvSpPr>
          <p:cNvPr id="8" name="TextBox 7">
            <a:extLst>
              <a:ext uri="{FF2B5EF4-FFF2-40B4-BE49-F238E27FC236}">
                <a16:creationId xmlns:a16="http://schemas.microsoft.com/office/drawing/2014/main" id="{42B4A70A-4765-9930-6A6C-BE343CC81CA8}"/>
              </a:ext>
            </a:extLst>
          </p:cNvPr>
          <p:cNvSpPr txBox="1"/>
          <p:nvPr/>
        </p:nvSpPr>
        <p:spPr>
          <a:xfrm>
            <a:off x="6781800" y="6570027"/>
            <a:ext cx="5257800" cy="646331"/>
          </a:xfrm>
          <a:prstGeom prst="rect">
            <a:avLst/>
          </a:prstGeom>
          <a:noFill/>
        </p:spPr>
        <p:txBody>
          <a:bodyPr wrap="square" rtlCol="0">
            <a:spAutoFit/>
          </a:bodyPr>
          <a:lstStyle/>
          <a:p>
            <a:r>
              <a:rPr lang="en-GB" sz="3600" dirty="0"/>
              <a:t>Alexandra Chistol 2319949</a:t>
            </a:r>
          </a:p>
        </p:txBody>
      </p:sp>
      <p:sp>
        <p:nvSpPr>
          <p:cNvPr id="9" name="TextBox 8">
            <a:extLst>
              <a:ext uri="{FF2B5EF4-FFF2-40B4-BE49-F238E27FC236}">
                <a16:creationId xmlns:a16="http://schemas.microsoft.com/office/drawing/2014/main" id="{AA2A27C9-182B-0BB9-E39F-4EB994F2C4DC}"/>
              </a:ext>
            </a:extLst>
          </p:cNvPr>
          <p:cNvSpPr txBox="1"/>
          <p:nvPr/>
        </p:nvSpPr>
        <p:spPr>
          <a:xfrm>
            <a:off x="6991350" y="7184813"/>
            <a:ext cx="4895850" cy="646331"/>
          </a:xfrm>
          <a:prstGeom prst="rect">
            <a:avLst/>
          </a:prstGeom>
          <a:noFill/>
        </p:spPr>
        <p:txBody>
          <a:bodyPr wrap="square" rtlCol="0">
            <a:spAutoFit/>
          </a:bodyPr>
          <a:lstStyle/>
          <a:p>
            <a:r>
              <a:rPr lang="en-GB" sz="3600" dirty="0"/>
              <a:t>Adrian Neacsu 2312529</a:t>
            </a:r>
          </a:p>
        </p:txBody>
      </p:sp>
      <p:pic>
        <p:nvPicPr>
          <p:cNvPr id="13" name="Picture 12" descr="Discover University of Wales Trinity Saint David">
            <a:extLst>
              <a:ext uri="{FF2B5EF4-FFF2-40B4-BE49-F238E27FC236}">
                <a16:creationId xmlns:a16="http://schemas.microsoft.com/office/drawing/2014/main" id="{9CDF798F-A5CC-D319-4160-FE06A054CD36}"/>
              </a:ext>
            </a:extLst>
          </p:cNvPr>
          <p:cNvPicPr/>
          <p:nvPr/>
        </p:nvPicPr>
        <p:blipFill>
          <a:blip r:embed="rId5"/>
          <a:stretch>
            <a:fillRect/>
          </a:stretch>
        </p:blipFill>
        <p:spPr>
          <a:xfrm>
            <a:off x="8353425" y="8581387"/>
            <a:ext cx="1809750" cy="723900"/>
          </a:xfrm>
          <a:prstGeom prst="rect">
            <a:avLst/>
          </a:prstGeom>
        </p:spPr>
      </p:pic>
      <p:sp>
        <p:nvSpPr>
          <p:cNvPr id="14" name="TextBox 13">
            <a:extLst>
              <a:ext uri="{FF2B5EF4-FFF2-40B4-BE49-F238E27FC236}">
                <a16:creationId xmlns:a16="http://schemas.microsoft.com/office/drawing/2014/main" id="{B222EE5E-734F-AA35-C8F3-75D5DB751084}"/>
              </a:ext>
            </a:extLst>
          </p:cNvPr>
          <p:cNvSpPr txBox="1"/>
          <p:nvPr/>
        </p:nvSpPr>
        <p:spPr>
          <a:xfrm>
            <a:off x="8534400" y="9433599"/>
            <a:ext cx="2209800" cy="461665"/>
          </a:xfrm>
          <a:prstGeom prst="rect">
            <a:avLst/>
          </a:prstGeom>
          <a:noFill/>
        </p:spPr>
        <p:txBody>
          <a:bodyPr wrap="square" rtlCol="0">
            <a:spAutoFit/>
          </a:bodyPr>
          <a:lstStyle/>
          <a:p>
            <a:r>
              <a:rPr lang="en-GB" sz="2400" b="1" dirty="0"/>
              <a:t>LCBB4015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5FBA2B-144E-35D1-0E12-ABBAD4F4DE9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1CAA78D0-2557-7539-51CA-5A24C5E45631}"/>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31195"/>
            </a:stretch>
          </a:blipFill>
        </p:spPr>
        <p:txBody>
          <a:bodyPr/>
          <a:lstStyle/>
          <a:p>
            <a:endParaRPr lang="en-GB"/>
          </a:p>
        </p:txBody>
      </p:sp>
      <p:sp>
        <p:nvSpPr>
          <p:cNvPr id="24" name="Freeform 24">
            <a:extLst>
              <a:ext uri="{FF2B5EF4-FFF2-40B4-BE49-F238E27FC236}">
                <a16:creationId xmlns:a16="http://schemas.microsoft.com/office/drawing/2014/main" id="{11A86B57-FCDE-C861-0B4B-6FC41B46049C}"/>
              </a:ext>
            </a:extLst>
          </p:cNvPr>
          <p:cNvSpPr/>
          <p:nvPr/>
        </p:nvSpPr>
        <p:spPr>
          <a:xfrm>
            <a:off x="1690700" y="-671297"/>
            <a:ext cx="4057988" cy="121740"/>
          </a:xfrm>
          <a:custGeom>
            <a:avLst/>
            <a:gdLst/>
            <a:ahLst/>
            <a:cxnLst/>
            <a:rect l="l" t="t" r="r" b="b"/>
            <a:pathLst>
              <a:path w="4057988" h="121740">
                <a:moveTo>
                  <a:pt x="0" y="0"/>
                </a:moveTo>
                <a:lnTo>
                  <a:pt x="4057988" y="0"/>
                </a:lnTo>
                <a:lnTo>
                  <a:pt x="4057988" y="121739"/>
                </a:lnTo>
                <a:lnTo>
                  <a:pt x="0" y="12173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1" name="TextBox 20">
            <a:extLst>
              <a:ext uri="{FF2B5EF4-FFF2-40B4-BE49-F238E27FC236}">
                <a16:creationId xmlns:a16="http://schemas.microsoft.com/office/drawing/2014/main" id="{BE2C778F-6F58-F9FF-986E-5CC05CC1F188}"/>
              </a:ext>
            </a:extLst>
          </p:cNvPr>
          <p:cNvSpPr txBox="1"/>
          <p:nvPr/>
        </p:nvSpPr>
        <p:spPr>
          <a:xfrm>
            <a:off x="2310934" y="891630"/>
            <a:ext cx="8077200" cy="1828800"/>
          </a:xfrm>
          <a:prstGeom prst="rect">
            <a:avLst/>
          </a:prstGeom>
          <a:noFill/>
        </p:spPr>
        <p:txBody>
          <a:bodyPr wrap="square" rtlCol="0">
            <a:spAutoFit/>
          </a:bodyPr>
          <a:lstStyle/>
          <a:p>
            <a:endParaRPr lang="en-GB" dirty="0"/>
          </a:p>
        </p:txBody>
      </p:sp>
      <p:sp>
        <p:nvSpPr>
          <p:cNvPr id="22" name="TextBox 21">
            <a:extLst>
              <a:ext uri="{FF2B5EF4-FFF2-40B4-BE49-F238E27FC236}">
                <a16:creationId xmlns:a16="http://schemas.microsoft.com/office/drawing/2014/main" id="{2B167C97-BE5C-4477-32A8-8EFAF041215A}"/>
              </a:ext>
            </a:extLst>
          </p:cNvPr>
          <p:cNvSpPr txBox="1"/>
          <p:nvPr/>
        </p:nvSpPr>
        <p:spPr>
          <a:xfrm>
            <a:off x="1981200" y="952500"/>
            <a:ext cx="10439400" cy="1707060"/>
          </a:xfrm>
          <a:prstGeom prst="rect">
            <a:avLst/>
          </a:prstGeom>
          <a:noFill/>
          <a:effectLst>
            <a:innerShdw blurRad="63500" dist="50800" dir="13500000">
              <a:prstClr val="black">
                <a:alpha val="50000"/>
              </a:prstClr>
            </a:innerShdw>
          </a:effectLst>
        </p:spPr>
        <p:txBody>
          <a:bodyPr wrap="square" rtlCol="0">
            <a:spAutoFit/>
          </a:bodyPr>
          <a:lstStyle/>
          <a:p>
            <a:endParaRPr lang="en-GB" dirty="0"/>
          </a:p>
        </p:txBody>
      </p:sp>
      <p:sp>
        <p:nvSpPr>
          <p:cNvPr id="23" name="TextBox 22">
            <a:extLst>
              <a:ext uri="{FF2B5EF4-FFF2-40B4-BE49-F238E27FC236}">
                <a16:creationId xmlns:a16="http://schemas.microsoft.com/office/drawing/2014/main" id="{D52D1173-9AC3-5962-9A7E-0AFFD832E99C}"/>
              </a:ext>
            </a:extLst>
          </p:cNvPr>
          <p:cNvSpPr txBox="1"/>
          <p:nvPr/>
        </p:nvSpPr>
        <p:spPr>
          <a:xfrm>
            <a:off x="1481156" y="1684932"/>
            <a:ext cx="11078678" cy="1323439"/>
          </a:xfrm>
          <a:prstGeom prst="rect">
            <a:avLst/>
          </a:prstGeom>
          <a:noFill/>
        </p:spPr>
        <p:txBody>
          <a:bodyPr wrap="square" rtlCol="0">
            <a:spAutoFit/>
          </a:bodyPr>
          <a:lstStyle/>
          <a:p>
            <a:r>
              <a:rPr lang="en-GB" sz="8000" dirty="0">
                <a:latin typeface="ADLaM Display" panose="02010000000000000000" pitchFamily="2" charset="0"/>
                <a:ea typeface="ADLaM Display" panose="02010000000000000000" pitchFamily="2" charset="0"/>
                <a:cs typeface="ADLaM Display" panose="02010000000000000000" pitchFamily="2" charset="0"/>
              </a:rPr>
              <a:t>What is A Manager?</a:t>
            </a:r>
          </a:p>
        </p:txBody>
      </p:sp>
      <p:pic>
        <p:nvPicPr>
          <p:cNvPr id="27" name="Picture 26" descr="Words in a collage&#10;&#10;AI-generated content may be incorrect.">
            <a:extLst>
              <a:ext uri="{FF2B5EF4-FFF2-40B4-BE49-F238E27FC236}">
                <a16:creationId xmlns:a16="http://schemas.microsoft.com/office/drawing/2014/main" id="{3388445D-4D9F-085C-555D-2F134409FCB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744125" y="5448300"/>
            <a:ext cx="4874524" cy="3655893"/>
          </a:xfrm>
          <a:prstGeom prst="rect">
            <a:avLst/>
          </a:prstGeom>
        </p:spPr>
      </p:pic>
      <p:pic>
        <p:nvPicPr>
          <p:cNvPr id="29" name="Picture 28">
            <a:extLst>
              <a:ext uri="{FF2B5EF4-FFF2-40B4-BE49-F238E27FC236}">
                <a16:creationId xmlns:a16="http://schemas.microsoft.com/office/drawing/2014/main" id="{742B686D-7844-86F4-5B39-EB0264144B3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2699068" y="576083"/>
            <a:ext cx="4919581" cy="3994700"/>
          </a:xfrm>
          <a:prstGeom prst="rect">
            <a:avLst/>
          </a:prstGeom>
        </p:spPr>
      </p:pic>
      <p:sp>
        <p:nvSpPr>
          <p:cNvPr id="35" name="TextBox 34">
            <a:extLst>
              <a:ext uri="{FF2B5EF4-FFF2-40B4-BE49-F238E27FC236}">
                <a16:creationId xmlns:a16="http://schemas.microsoft.com/office/drawing/2014/main" id="{2D5828C8-0268-131A-D7F5-F0712387A7F8}"/>
              </a:ext>
            </a:extLst>
          </p:cNvPr>
          <p:cNvSpPr txBox="1"/>
          <p:nvPr/>
        </p:nvSpPr>
        <p:spPr>
          <a:xfrm>
            <a:off x="2310934" y="4015974"/>
            <a:ext cx="8661866" cy="2554545"/>
          </a:xfrm>
          <a:prstGeom prst="rect">
            <a:avLst/>
          </a:prstGeom>
          <a:noFill/>
        </p:spPr>
        <p:txBody>
          <a:bodyPr wrap="square" rtlCol="0">
            <a:spAutoFit/>
          </a:bodyPr>
          <a:lstStyle/>
          <a:p>
            <a:r>
              <a:rPr lang="en-GB" sz="4000" dirty="0"/>
              <a:t>According to Robinson and Judge (2019), a manager is a person responsible for planning, organising, leading, and controlling the work of an organisation.</a:t>
            </a:r>
          </a:p>
        </p:txBody>
      </p:sp>
    </p:spTree>
    <p:extLst>
      <p:ext uri="{BB962C8B-B14F-4D97-AF65-F5344CB8AC3E}">
        <p14:creationId xmlns:p14="http://schemas.microsoft.com/office/powerpoint/2010/main" val="3043688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2"/>
            <a:stretch>
              <a:fillRect l="-15597" r="-15597"/>
            </a:stretch>
          </a:blipFill>
        </p:spPr>
        <p:txBody>
          <a:bodyPr/>
          <a:lstStyle/>
          <a:p>
            <a:endParaRPr lang="en-GB"/>
          </a:p>
        </p:txBody>
      </p:sp>
      <p:sp>
        <p:nvSpPr>
          <p:cNvPr id="5" name="Freeform 5"/>
          <p:cNvSpPr/>
          <p:nvPr/>
        </p:nvSpPr>
        <p:spPr>
          <a:xfrm>
            <a:off x="1033836" y="2485723"/>
            <a:ext cx="7543800" cy="259081"/>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sz="1100"/>
          </a:p>
        </p:txBody>
      </p:sp>
      <p:sp>
        <p:nvSpPr>
          <p:cNvPr id="6" name="TextBox 6"/>
          <p:cNvSpPr txBox="1"/>
          <p:nvPr/>
        </p:nvSpPr>
        <p:spPr>
          <a:xfrm>
            <a:off x="626855" y="3516529"/>
            <a:ext cx="8150933" cy="4488408"/>
          </a:xfrm>
          <a:prstGeom prst="rect">
            <a:avLst/>
          </a:prstGeom>
        </p:spPr>
        <p:txBody>
          <a:bodyPr wrap="square" lIns="0" tIns="0" rIns="0" bIns="0" rtlCol="0" anchor="t">
            <a:spAutoFit/>
          </a:bodyPr>
          <a:lstStyle/>
          <a:p>
            <a:pPr algn="just">
              <a:lnSpc>
                <a:spcPts val="3499"/>
              </a:lnSpc>
              <a:spcBef>
                <a:spcPct val="0"/>
              </a:spcBef>
            </a:pPr>
            <a:r>
              <a:rPr lang="en-GB" sz="3200" dirty="0"/>
              <a:t>Mintzberg`s (2009) Managerial Roles Framework identifies ten specific roles that managers undertake, which are organised into three categories: interpersonal, informational, and decisional. This framework provides an in-depth perspective on the intricate nature of managerial responsibilities, underscoring the notion that managers participate in a diverse range of activities that surpass conventional planning and organising tasks.</a:t>
            </a:r>
            <a:endParaRPr lang="en-US" sz="2800" spc="99" dirty="0">
              <a:solidFill>
                <a:srgbClr val="312E2D"/>
              </a:solidFill>
              <a:latin typeface="Didact Gothic"/>
              <a:ea typeface="Didact Gothic"/>
              <a:cs typeface="Didact Gothic"/>
              <a:sym typeface="Didact Gothic"/>
            </a:endParaRPr>
          </a:p>
        </p:txBody>
      </p:sp>
      <p:sp>
        <p:nvSpPr>
          <p:cNvPr id="7" name="TextBox 7"/>
          <p:cNvSpPr txBox="1"/>
          <p:nvPr/>
        </p:nvSpPr>
        <p:spPr>
          <a:xfrm>
            <a:off x="1431165" y="1358628"/>
            <a:ext cx="7184571" cy="948337"/>
          </a:xfrm>
          <a:prstGeom prst="rect">
            <a:avLst/>
          </a:prstGeom>
        </p:spPr>
        <p:txBody>
          <a:bodyPr wrap="square" lIns="0" tIns="0" rIns="0" bIns="0" rtlCol="0" anchor="t">
            <a:spAutoFit/>
          </a:bodyPr>
          <a:lstStyle/>
          <a:p>
            <a:pPr algn="l">
              <a:lnSpc>
                <a:spcPts val="7699"/>
              </a:lnSpc>
            </a:pPr>
            <a:r>
              <a:rPr lang="en-US" sz="4800" spc="-174" dirty="0">
                <a:solidFill>
                  <a:srgbClr val="0D0D0D"/>
                </a:solidFill>
                <a:latin typeface="Cardo"/>
                <a:ea typeface="Cardo"/>
                <a:cs typeface="Cardo"/>
                <a:sym typeface="Cardo"/>
              </a:rPr>
              <a:t>Mintzberg’s Managerial Roles</a:t>
            </a:r>
          </a:p>
        </p:txBody>
      </p:sp>
      <p:pic>
        <p:nvPicPr>
          <p:cNvPr id="31" name="Picture 30" descr="A diagram of a process&#10;&#10;AI-generated content may be incorrect.">
            <a:extLst>
              <a:ext uri="{FF2B5EF4-FFF2-40B4-BE49-F238E27FC236}">
                <a16:creationId xmlns:a16="http://schemas.microsoft.com/office/drawing/2014/main" id="{80359571-03AD-D442-0F6B-732D105B8E5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62153" y="1386664"/>
            <a:ext cx="8599525" cy="7513672"/>
          </a:xfrm>
          <a:prstGeom prst="rect">
            <a:avLst/>
          </a:prstGeom>
          <a:effectLst>
            <a:innerShdw blurRad="63500" dist="50800" dir="13500000">
              <a:prstClr val="black">
                <a:alpha val="50000"/>
              </a:prstClr>
            </a:innerShdw>
          </a:effectLst>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nodeType="with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1000"/>
                                        <p:tgtEl>
                                          <p:spTgt spid="31"/>
                                        </p:tgtEl>
                                      </p:cBhvr>
                                    </p:animEffect>
                                    <p:anim calcmode="lin" valueType="num">
                                      <p:cBhvr>
                                        <p:cTn id="8" dur="1000" fill="hold"/>
                                        <p:tgtEl>
                                          <p:spTgt spid="31"/>
                                        </p:tgtEl>
                                        <p:attrNameLst>
                                          <p:attrName>ppt_w</p:attrName>
                                        </p:attrNameLst>
                                      </p:cBhvr>
                                      <p:tavLst>
                                        <p:tav tm="0" fmla="#ppt_w*sin(2.5*pi*$)">
                                          <p:val>
                                            <p:fltVal val="0"/>
                                          </p:val>
                                        </p:tav>
                                        <p:tav tm="100000">
                                          <p:val>
                                            <p:fltVal val="1"/>
                                          </p:val>
                                        </p:tav>
                                      </p:tavLst>
                                    </p:anim>
                                    <p:anim calcmode="lin" valueType="num">
                                      <p:cBhvr>
                                        <p:cTn id="9" dur="1000" fill="hold"/>
                                        <p:tgtEl>
                                          <p:spTgt spid="31"/>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15597" r="-15597"/>
            </a:stretch>
          </a:blipFill>
        </p:spPr>
        <p:txBody>
          <a:bodyPr/>
          <a:lstStyle/>
          <a:p>
            <a:endParaRPr lang="en-GB" dirty="0"/>
          </a:p>
        </p:txBody>
      </p:sp>
      <p:sp>
        <p:nvSpPr>
          <p:cNvPr id="3" name="TextBox 3"/>
          <p:cNvSpPr txBox="1"/>
          <p:nvPr/>
        </p:nvSpPr>
        <p:spPr>
          <a:xfrm>
            <a:off x="-152400" y="373844"/>
            <a:ext cx="17945100" cy="1181093"/>
          </a:xfrm>
          <a:prstGeom prst="rect">
            <a:avLst/>
          </a:prstGeom>
        </p:spPr>
        <p:txBody>
          <a:bodyPr wrap="square" lIns="0" tIns="0" rIns="0" bIns="0" rtlCol="0" anchor="t">
            <a:spAutoFit/>
          </a:bodyPr>
          <a:lstStyle/>
          <a:p>
            <a:pPr algn="r">
              <a:lnSpc>
                <a:spcPts val="9365"/>
              </a:lnSpc>
            </a:pPr>
            <a:r>
              <a:rPr lang="en-GB" sz="7200" spc="-212" dirty="0">
                <a:solidFill>
                  <a:srgbClr val="0D0D0D"/>
                </a:solidFill>
                <a:latin typeface="Cardo"/>
                <a:ea typeface="Cardo"/>
                <a:cs typeface="Cardo"/>
                <a:sym typeface="Cardo"/>
              </a:rPr>
              <a:t>Amazon: The Ultimate Management Case Study</a:t>
            </a:r>
            <a:endParaRPr lang="en-US" sz="7200" spc="-212" dirty="0">
              <a:solidFill>
                <a:srgbClr val="0D0D0D"/>
              </a:solidFill>
              <a:latin typeface="Cardo"/>
              <a:ea typeface="Cardo"/>
              <a:cs typeface="Cardo"/>
              <a:sym typeface="Cardo"/>
            </a:endParaRPr>
          </a:p>
        </p:txBody>
      </p:sp>
      <p:grpSp>
        <p:nvGrpSpPr>
          <p:cNvPr id="4" name="Group 4"/>
          <p:cNvGrpSpPr/>
          <p:nvPr/>
        </p:nvGrpSpPr>
        <p:grpSpPr>
          <a:xfrm>
            <a:off x="0" y="3695700"/>
            <a:ext cx="18288000" cy="5980052"/>
            <a:chOff x="0" y="0"/>
            <a:chExt cx="4816593" cy="1041825"/>
          </a:xfrm>
        </p:grpSpPr>
        <p:sp>
          <p:nvSpPr>
            <p:cNvPr id="5" name="Freeform 5"/>
            <p:cNvSpPr/>
            <p:nvPr/>
          </p:nvSpPr>
          <p:spPr>
            <a:xfrm>
              <a:off x="0" y="0"/>
              <a:ext cx="4816592" cy="1041825"/>
            </a:xfrm>
            <a:custGeom>
              <a:avLst/>
              <a:gdLst/>
              <a:ahLst/>
              <a:cxnLst/>
              <a:rect l="l" t="t" r="r" b="b"/>
              <a:pathLst>
                <a:path w="4816592" h="1041825">
                  <a:moveTo>
                    <a:pt x="0" y="0"/>
                  </a:moveTo>
                  <a:lnTo>
                    <a:pt x="4816592" y="0"/>
                  </a:lnTo>
                  <a:lnTo>
                    <a:pt x="4816592" y="1041825"/>
                  </a:lnTo>
                  <a:lnTo>
                    <a:pt x="0" y="1041825"/>
                  </a:lnTo>
                  <a:close/>
                </a:path>
              </a:pathLst>
            </a:custGeom>
            <a:solidFill>
              <a:srgbClr val="F1F1F1"/>
            </a:solidFill>
          </p:spPr>
          <p:txBody>
            <a:bodyPr/>
            <a:lstStyle/>
            <a:p>
              <a:endParaRPr lang="en-GB" dirty="0"/>
            </a:p>
          </p:txBody>
        </p:sp>
        <p:sp>
          <p:nvSpPr>
            <p:cNvPr id="6" name="TextBox 6"/>
            <p:cNvSpPr txBox="1"/>
            <p:nvPr/>
          </p:nvSpPr>
          <p:spPr>
            <a:xfrm>
              <a:off x="0" y="19050"/>
              <a:ext cx="4816593" cy="1022775"/>
            </a:xfrm>
            <a:prstGeom prst="rect">
              <a:avLst/>
            </a:prstGeom>
          </p:spPr>
          <p:txBody>
            <a:bodyPr lIns="50800" tIns="50800" rIns="50800" bIns="50800" rtlCol="0" anchor="ctr"/>
            <a:lstStyle/>
            <a:p>
              <a:pPr algn="ctr">
                <a:lnSpc>
                  <a:spcPts val="2392"/>
                </a:lnSpc>
              </a:pPr>
              <a:endParaRPr/>
            </a:p>
          </p:txBody>
        </p:sp>
      </p:grpSp>
      <p:sp>
        <p:nvSpPr>
          <p:cNvPr id="7" name="TextBox 7"/>
          <p:cNvSpPr txBox="1"/>
          <p:nvPr/>
        </p:nvSpPr>
        <p:spPr>
          <a:xfrm>
            <a:off x="2066332" y="3985128"/>
            <a:ext cx="5629213" cy="611706"/>
          </a:xfrm>
          <a:prstGeom prst="rect">
            <a:avLst/>
          </a:prstGeom>
        </p:spPr>
        <p:txBody>
          <a:bodyPr lIns="0" tIns="0" rIns="0" bIns="0" rtlCol="0" anchor="t">
            <a:spAutoFit/>
          </a:bodyPr>
          <a:lstStyle/>
          <a:p>
            <a:pPr marL="441023" lvl="1" algn="l">
              <a:lnSpc>
                <a:spcPts val="4616"/>
              </a:lnSpc>
            </a:pPr>
            <a:r>
              <a:rPr lang="en-GB" sz="4400" dirty="0"/>
              <a:t>Why Amazon?</a:t>
            </a:r>
            <a:endParaRPr lang="en-US" sz="4085" spc="326" dirty="0">
              <a:solidFill>
                <a:srgbClr val="0D0D0D"/>
              </a:solidFill>
              <a:latin typeface="Cardo"/>
              <a:ea typeface="Cardo"/>
              <a:cs typeface="Cardo"/>
              <a:sym typeface="Cardo"/>
            </a:endParaRPr>
          </a:p>
        </p:txBody>
      </p:sp>
      <p:sp>
        <p:nvSpPr>
          <p:cNvPr id="8" name="TextBox 8"/>
          <p:cNvSpPr txBox="1"/>
          <p:nvPr/>
        </p:nvSpPr>
        <p:spPr>
          <a:xfrm>
            <a:off x="609600" y="4850023"/>
            <a:ext cx="7704479" cy="4338239"/>
          </a:xfrm>
          <a:prstGeom prst="rect">
            <a:avLst/>
          </a:prstGeom>
        </p:spPr>
        <p:txBody>
          <a:bodyPr lIns="0" tIns="0" rIns="0" bIns="0" rtlCol="0" anchor="t">
            <a:spAutoFit/>
          </a:bodyPr>
          <a:lstStyle/>
          <a:p>
            <a:pPr marL="342900" indent="-342900" algn="just">
              <a:lnSpc>
                <a:spcPts val="3362"/>
              </a:lnSpc>
              <a:buFont typeface="Arial" panose="020B0604020202020204" pitchFamily="34" charset="0"/>
              <a:buChar char="•"/>
            </a:pPr>
            <a:r>
              <a:rPr lang="en-US" sz="2800" spc="96" dirty="0">
                <a:solidFill>
                  <a:srgbClr val="312E2D"/>
                </a:solidFill>
                <a:latin typeface="Arial" panose="020B0604020202020204" pitchFamily="34" charset="0"/>
                <a:ea typeface="Didact Gothic"/>
                <a:cs typeface="Arial" panose="020B0604020202020204" pitchFamily="34" charset="0"/>
                <a:sym typeface="Didact Gothic"/>
              </a:rPr>
              <a:t>Scale: Global operations across 200+ countries</a:t>
            </a:r>
          </a:p>
          <a:p>
            <a:pPr marL="342900" indent="-342900" algn="just">
              <a:lnSpc>
                <a:spcPts val="3362"/>
              </a:lnSpc>
              <a:buFont typeface="Arial" panose="020B0604020202020204" pitchFamily="34" charset="0"/>
              <a:buChar char="•"/>
            </a:pPr>
            <a:r>
              <a:rPr lang="en-US" sz="2800" spc="96" dirty="0">
                <a:solidFill>
                  <a:srgbClr val="312E2D"/>
                </a:solidFill>
                <a:latin typeface="Arial" panose="020B0604020202020204" pitchFamily="34" charset="0"/>
                <a:ea typeface="Didact Gothic"/>
                <a:cs typeface="Arial" panose="020B0604020202020204" pitchFamily="34" charset="0"/>
                <a:sym typeface="Didact Gothic"/>
              </a:rPr>
              <a:t>Diversity: E-commerce, Cloud (AWS), Entertainment, AI, Logistics</a:t>
            </a:r>
          </a:p>
          <a:p>
            <a:pPr marL="342900" indent="-342900" algn="just">
              <a:lnSpc>
                <a:spcPts val="3362"/>
              </a:lnSpc>
              <a:buFont typeface="Arial" panose="020B0604020202020204" pitchFamily="34" charset="0"/>
              <a:buChar char="•"/>
            </a:pPr>
            <a:r>
              <a:rPr lang="en-US" sz="2800" spc="96" dirty="0">
                <a:solidFill>
                  <a:srgbClr val="312E2D"/>
                </a:solidFill>
                <a:latin typeface="Arial" panose="020B0604020202020204" pitchFamily="34" charset="0"/>
                <a:ea typeface="Didact Gothic"/>
                <a:cs typeface="Arial" panose="020B0604020202020204" pitchFamily="34" charset="0"/>
                <a:sym typeface="Didact Gothic"/>
              </a:rPr>
              <a:t>Innovation: Continuous disruption across multiple industries</a:t>
            </a:r>
          </a:p>
          <a:p>
            <a:pPr marL="342900" indent="-342900" algn="just">
              <a:lnSpc>
                <a:spcPts val="3362"/>
              </a:lnSpc>
              <a:buFont typeface="Arial" panose="020B0604020202020204" pitchFamily="34" charset="0"/>
              <a:buChar char="•"/>
            </a:pPr>
            <a:r>
              <a:rPr lang="en-US" sz="2800" spc="96" dirty="0">
                <a:solidFill>
                  <a:srgbClr val="312E2D"/>
                </a:solidFill>
                <a:latin typeface="Arial" panose="020B0604020202020204" pitchFamily="34" charset="0"/>
                <a:ea typeface="Didact Gothic"/>
                <a:cs typeface="Arial" panose="020B0604020202020204" pitchFamily="34" charset="0"/>
                <a:sym typeface="Didact Gothic"/>
              </a:rPr>
              <a:t>Complexity: Managing ecosystems, not just companies</a:t>
            </a:r>
          </a:p>
          <a:p>
            <a:pPr marL="342900" indent="-342900" algn="just">
              <a:lnSpc>
                <a:spcPts val="3362"/>
              </a:lnSpc>
              <a:buFont typeface="Arial" panose="020B0604020202020204" pitchFamily="34" charset="0"/>
              <a:buChar char="•"/>
            </a:pPr>
            <a:r>
              <a:rPr lang="en-US" sz="2800" spc="96" dirty="0">
                <a:solidFill>
                  <a:srgbClr val="312E2D"/>
                </a:solidFill>
                <a:latin typeface="Arial" panose="020B0604020202020204" pitchFamily="34" charset="0"/>
                <a:ea typeface="Didact Gothic"/>
                <a:cs typeface="Arial" panose="020B0604020202020204" pitchFamily="34" charset="0"/>
                <a:sym typeface="Didact Gothic"/>
              </a:rPr>
              <a:t>Performance: From bookstore to $1.5 trillion company </a:t>
            </a:r>
            <a:r>
              <a:rPr lang="en-GB" sz="2800" dirty="0">
                <a:latin typeface="Arial" panose="020B0604020202020204" pitchFamily="34" charset="0"/>
                <a:cs typeface="Arial" panose="020B0604020202020204" pitchFamily="34" charset="0"/>
              </a:rPr>
              <a:t>(Stone, 2021).</a:t>
            </a:r>
            <a:endParaRPr lang="en-US" sz="2800" spc="96"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3" name="Freeform 13"/>
          <p:cNvSpPr/>
          <p:nvPr/>
        </p:nvSpPr>
        <p:spPr>
          <a:xfrm>
            <a:off x="157843" y="1442128"/>
            <a:ext cx="17324614" cy="228600"/>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pic>
        <p:nvPicPr>
          <p:cNvPr id="16" name="Picture 15" descr="A blue building with a sign on it&#10;&#10;AI-generated content may be incorrect.">
            <a:extLst>
              <a:ext uri="{FF2B5EF4-FFF2-40B4-BE49-F238E27FC236}">
                <a16:creationId xmlns:a16="http://schemas.microsoft.com/office/drawing/2014/main" id="{5E2805DC-E156-4D64-AEC6-8C1330D23BF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177066" y="3897321"/>
            <a:ext cx="8795647" cy="4947551"/>
          </a:xfrm>
          <a:prstGeom prst="rect">
            <a:avLst/>
          </a:prstGeom>
          <a:effectLst>
            <a:innerShdw blurRad="114300">
              <a:prstClr val="black"/>
            </a:innerShdw>
          </a:effectLst>
        </p:spPr>
      </p:pic>
      <p:sp>
        <p:nvSpPr>
          <p:cNvPr id="17" name="TextBox 16">
            <a:extLst>
              <a:ext uri="{FF2B5EF4-FFF2-40B4-BE49-F238E27FC236}">
                <a16:creationId xmlns:a16="http://schemas.microsoft.com/office/drawing/2014/main" id="{4B05E58C-46E7-EB46-AD05-0D4294412EB3}"/>
              </a:ext>
            </a:extLst>
          </p:cNvPr>
          <p:cNvSpPr txBox="1"/>
          <p:nvPr/>
        </p:nvSpPr>
        <p:spPr>
          <a:xfrm>
            <a:off x="1524000" y="1916900"/>
            <a:ext cx="15392400" cy="1077218"/>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Amazon's success demonstrates how effective management drives organisational performance in today's complex business environment (Robbins and Coulter, 2023).</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31195"/>
            </a:stretch>
          </a:blipFill>
        </p:spPr>
        <p:txBody>
          <a:bodyPr/>
          <a:lstStyle/>
          <a:p>
            <a:endParaRPr lang="en-GB"/>
          </a:p>
        </p:txBody>
      </p:sp>
      <p:sp>
        <p:nvSpPr>
          <p:cNvPr id="3" name="TextBox 3"/>
          <p:cNvSpPr txBox="1"/>
          <p:nvPr/>
        </p:nvSpPr>
        <p:spPr>
          <a:xfrm>
            <a:off x="990600" y="5350493"/>
            <a:ext cx="7337654" cy="866775"/>
          </a:xfrm>
          <a:prstGeom prst="rect">
            <a:avLst/>
          </a:prstGeom>
        </p:spPr>
        <p:txBody>
          <a:bodyPr lIns="0" tIns="0" rIns="0" bIns="0" rtlCol="0" anchor="t">
            <a:spAutoFit/>
          </a:bodyPr>
          <a:lstStyle/>
          <a:p>
            <a:pPr algn="l">
              <a:lnSpc>
                <a:spcPts val="6600"/>
              </a:lnSpc>
            </a:pPr>
            <a:r>
              <a:rPr lang="en-GB" sz="6000" dirty="0"/>
              <a:t>Interpersonal Roles</a:t>
            </a:r>
            <a:endParaRPr lang="en-US" sz="6000" spc="-150" dirty="0">
              <a:solidFill>
                <a:srgbClr val="0D0D0D"/>
              </a:solidFill>
              <a:latin typeface="Cardo"/>
              <a:ea typeface="Cardo"/>
              <a:cs typeface="Cardo"/>
              <a:sym typeface="Cardo"/>
            </a:endParaRPr>
          </a:p>
        </p:txBody>
      </p:sp>
      <p:sp>
        <p:nvSpPr>
          <p:cNvPr id="4" name="TextBox 4"/>
          <p:cNvSpPr txBox="1"/>
          <p:nvPr/>
        </p:nvSpPr>
        <p:spPr>
          <a:xfrm>
            <a:off x="849618" y="6602945"/>
            <a:ext cx="6694182" cy="2943498"/>
          </a:xfrm>
          <a:prstGeom prst="rect">
            <a:avLst/>
          </a:prstGeom>
        </p:spPr>
        <p:txBody>
          <a:bodyPr wrap="square" lIns="0" tIns="0" rIns="0" bIns="0" rtlCol="0" anchor="t">
            <a:spAutoFit/>
          </a:bodyPr>
          <a:lstStyle/>
          <a:p>
            <a:pPr algn="just">
              <a:lnSpc>
                <a:spcPts val="2940"/>
              </a:lnSpc>
              <a:spcBef>
                <a:spcPct val="0"/>
              </a:spcBef>
            </a:pPr>
            <a:r>
              <a:rPr lang="en-GB" sz="2100" b="1" spc="84" dirty="0">
                <a:solidFill>
                  <a:srgbClr val="312E2D"/>
                </a:solidFill>
                <a:latin typeface="Arial" panose="020B0604020202020204" pitchFamily="34" charset="0"/>
                <a:ea typeface="Didact Gothic"/>
                <a:cs typeface="Arial" panose="020B0604020202020204" pitchFamily="34" charset="0"/>
                <a:sym typeface="Didact Gothic"/>
              </a:rPr>
              <a:t>Enhancing interpersonal roles is vital for Amazon's managers as it allows them to promote a positive corporate image, inspire their teams, and develop robust external relationships. These elements are critical for advancing customer satisfaction, increasing employee retention, and facilitating global expansion(Mullins and McLean, 2020). </a:t>
            </a:r>
          </a:p>
        </p:txBody>
      </p:sp>
      <p:grpSp>
        <p:nvGrpSpPr>
          <p:cNvPr id="5" name="Group 5"/>
          <p:cNvGrpSpPr/>
          <p:nvPr/>
        </p:nvGrpSpPr>
        <p:grpSpPr>
          <a:xfrm>
            <a:off x="8393418" y="0"/>
            <a:ext cx="9894582" cy="10287000"/>
            <a:chOff x="0" y="0"/>
            <a:chExt cx="1986957" cy="2709333"/>
          </a:xfrm>
          <a:effectLst>
            <a:outerShdw blurRad="63500" sx="102000" sy="102000" algn="ctr" rotWithShape="0">
              <a:prstClr val="black">
                <a:alpha val="40000"/>
              </a:prstClr>
            </a:outerShdw>
          </a:effectLst>
        </p:grpSpPr>
        <p:sp>
          <p:nvSpPr>
            <p:cNvPr id="6" name="Freeform 6"/>
            <p:cNvSpPr/>
            <p:nvPr/>
          </p:nvSpPr>
          <p:spPr>
            <a:xfrm>
              <a:off x="0" y="0"/>
              <a:ext cx="1986957" cy="2709333"/>
            </a:xfrm>
            <a:custGeom>
              <a:avLst/>
              <a:gdLst/>
              <a:ahLst/>
              <a:cxnLst/>
              <a:rect l="l" t="t" r="r" b="b"/>
              <a:pathLst>
                <a:path w="1986957" h="2709333">
                  <a:moveTo>
                    <a:pt x="0" y="0"/>
                  </a:moveTo>
                  <a:lnTo>
                    <a:pt x="1986957" y="0"/>
                  </a:lnTo>
                  <a:lnTo>
                    <a:pt x="1986957" y="2709333"/>
                  </a:lnTo>
                  <a:lnTo>
                    <a:pt x="0" y="2709333"/>
                  </a:lnTo>
                  <a:close/>
                </a:path>
              </a:pathLst>
            </a:custGeom>
            <a:solidFill>
              <a:srgbClr val="F1F1F1"/>
            </a:solidFill>
          </p:spPr>
          <p:txBody>
            <a:bodyPr/>
            <a:lstStyle/>
            <a:p>
              <a:endParaRPr lang="en-GB" dirty="0"/>
            </a:p>
          </p:txBody>
        </p:sp>
        <p:sp>
          <p:nvSpPr>
            <p:cNvPr id="7" name="TextBox 7"/>
            <p:cNvSpPr txBox="1"/>
            <p:nvPr/>
          </p:nvSpPr>
          <p:spPr>
            <a:xfrm>
              <a:off x="0" y="19050"/>
              <a:ext cx="1986957" cy="2690283"/>
            </a:xfrm>
            <a:prstGeom prst="rect">
              <a:avLst/>
            </a:prstGeom>
          </p:spPr>
          <p:txBody>
            <a:bodyPr lIns="50800" tIns="50800" rIns="50800" bIns="50800" rtlCol="0" anchor="ctr"/>
            <a:lstStyle/>
            <a:p>
              <a:pPr algn="ctr">
                <a:lnSpc>
                  <a:spcPts val="2392"/>
                </a:lnSpc>
              </a:pPr>
              <a:endParaRPr/>
            </a:p>
          </p:txBody>
        </p:sp>
      </p:grpSp>
      <p:sp>
        <p:nvSpPr>
          <p:cNvPr id="8" name="TextBox 8"/>
          <p:cNvSpPr txBox="1"/>
          <p:nvPr/>
        </p:nvSpPr>
        <p:spPr>
          <a:xfrm>
            <a:off x="11703968" y="395646"/>
            <a:ext cx="3981585" cy="496226"/>
          </a:xfrm>
          <a:prstGeom prst="rect">
            <a:avLst/>
          </a:prstGeom>
        </p:spPr>
        <p:txBody>
          <a:bodyPr wrap="square" lIns="0" tIns="0" rIns="0" bIns="0" rtlCol="0" anchor="t">
            <a:spAutoFit/>
          </a:bodyPr>
          <a:lstStyle/>
          <a:p>
            <a:pPr algn="ctr">
              <a:lnSpc>
                <a:spcPts val="3841"/>
              </a:lnSpc>
            </a:pPr>
            <a:r>
              <a:rPr lang="en-US" sz="3399" b="1" spc="271" dirty="0">
                <a:solidFill>
                  <a:srgbClr val="0D0D0D"/>
                </a:solidFill>
                <a:latin typeface="Cardo Bold"/>
                <a:ea typeface="Cardo Bold"/>
                <a:cs typeface="Cardo Bold"/>
                <a:sym typeface="Cardo Bold"/>
              </a:rPr>
              <a:t>Figurehead Role</a:t>
            </a:r>
          </a:p>
        </p:txBody>
      </p:sp>
      <p:sp>
        <p:nvSpPr>
          <p:cNvPr id="9" name="TextBox 9"/>
          <p:cNvSpPr txBox="1"/>
          <p:nvPr/>
        </p:nvSpPr>
        <p:spPr>
          <a:xfrm>
            <a:off x="10552083" y="1040811"/>
            <a:ext cx="6862736" cy="3090974"/>
          </a:xfrm>
          <a:prstGeom prst="rect">
            <a:avLst/>
          </a:prstGeom>
        </p:spPr>
        <p:txBody>
          <a:bodyPr wrap="square" lIns="0" tIns="0" rIns="0" bIns="0" rtlCol="0" anchor="t">
            <a:spAutoFit/>
          </a:bodyPr>
          <a:lstStyle/>
          <a:p>
            <a:pPr marL="342900" indent="-342900" algn="just">
              <a:lnSpc>
                <a:spcPts val="2730"/>
              </a:lnSpc>
              <a:buFont typeface="Arial" panose="020B0604020202020204" pitchFamily="34" charset="0"/>
              <a:buChar char="•"/>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CEO Andy Jassy at industry conferences and congressional hearings (Stone, 2021).</a:t>
            </a:r>
          </a:p>
          <a:p>
            <a:pPr marL="342900" indent="-342900" algn="just">
              <a:lnSpc>
                <a:spcPts val="2730"/>
              </a:lnSpc>
              <a:buFont typeface="Arial" panose="020B0604020202020204" pitchFamily="34" charset="0"/>
              <a:buChar char="•"/>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AWS executives at technology summits</a:t>
            </a:r>
          </a:p>
          <a:p>
            <a:pPr marL="342900" indent="-342900" algn="just">
              <a:lnSpc>
                <a:spcPts val="2730"/>
              </a:lnSpc>
              <a:buFont typeface="Arial" panose="020B0604020202020204" pitchFamily="34" charset="0"/>
              <a:buChar char="•"/>
            </a:pPr>
            <a:r>
              <a:rPr lang="en-GB" sz="2000" spc="84" dirty="0">
                <a:solidFill>
                  <a:srgbClr val="312E2D"/>
                </a:solidFill>
                <a:latin typeface="Arial" panose="020B0604020202020204" pitchFamily="34" charset="0"/>
                <a:ea typeface="Didact Gothic"/>
                <a:cs typeface="Arial" panose="020B0604020202020204" pitchFamily="34" charset="0"/>
                <a:sym typeface="Didact Gothic"/>
              </a:rPr>
              <a:t>Handles reputational issues by upholding the company’s image and values</a:t>
            </a:r>
          </a:p>
          <a:p>
            <a:pPr marL="342900" indent="-342900" algn="just">
              <a:lnSpc>
                <a:spcPts val="2730"/>
              </a:lnSpc>
              <a:buFont typeface="Arial" panose="020B0604020202020204" pitchFamily="34" charset="0"/>
              <a:buChar char="•"/>
            </a:pPr>
            <a:r>
              <a:rPr lang="en-GB" sz="2000" dirty="0"/>
              <a:t>Symbolically holds the authority and status of the organisation (Mullins and McLean, 2020)</a:t>
            </a:r>
            <a:endParaRPr lang="en-US" sz="2000" spc="84" dirty="0">
              <a:solidFill>
                <a:srgbClr val="312E2D"/>
              </a:solidFill>
              <a:latin typeface="Arial" panose="020B0604020202020204" pitchFamily="34" charset="0"/>
              <a:ea typeface="Didact Gothic"/>
              <a:cs typeface="Arial" panose="020B0604020202020204" pitchFamily="34" charset="0"/>
              <a:sym typeface="Didact Gothic"/>
            </a:endParaRPr>
          </a:p>
          <a:p>
            <a:pPr marL="342900" indent="-342900" algn="just">
              <a:lnSpc>
                <a:spcPts val="2730"/>
              </a:lnSpc>
              <a:buFont typeface="Arial" panose="020B0604020202020204" pitchFamily="34" charset="0"/>
              <a:buChar char="•"/>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Development: Public speaking, media relations, technical expertise</a:t>
            </a:r>
          </a:p>
        </p:txBody>
      </p:sp>
      <p:sp>
        <p:nvSpPr>
          <p:cNvPr id="10" name="Freeform 10"/>
          <p:cNvSpPr/>
          <p:nvPr/>
        </p:nvSpPr>
        <p:spPr>
          <a:xfrm>
            <a:off x="1974847" y="6217268"/>
            <a:ext cx="4057988" cy="121740"/>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TextBox 13"/>
          <p:cNvSpPr txBox="1"/>
          <p:nvPr/>
        </p:nvSpPr>
        <p:spPr>
          <a:xfrm>
            <a:off x="12278720" y="4576311"/>
            <a:ext cx="3829003" cy="496950"/>
          </a:xfrm>
          <a:prstGeom prst="rect">
            <a:avLst/>
          </a:prstGeom>
        </p:spPr>
        <p:txBody>
          <a:bodyPr lIns="0" tIns="0" rIns="0" bIns="0" rtlCol="0" anchor="t">
            <a:spAutoFit/>
          </a:bodyPr>
          <a:lstStyle/>
          <a:p>
            <a:pPr algn="ctr">
              <a:lnSpc>
                <a:spcPts val="3841"/>
              </a:lnSpc>
            </a:pPr>
            <a:r>
              <a:rPr lang="en-US" sz="3399" b="1" spc="271" dirty="0">
                <a:solidFill>
                  <a:srgbClr val="0D0D0D"/>
                </a:solidFill>
                <a:latin typeface="Cardo Bold"/>
                <a:ea typeface="Cardo Bold"/>
                <a:cs typeface="Cardo Bold"/>
                <a:sym typeface="Cardo Bold"/>
              </a:rPr>
              <a:t>Leader Role</a:t>
            </a:r>
          </a:p>
        </p:txBody>
      </p:sp>
      <p:sp>
        <p:nvSpPr>
          <p:cNvPr id="14" name="TextBox 14"/>
          <p:cNvSpPr txBox="1"/>
          <p:nvPr/>
        </p:nvSpPr>
        <p:spPr>
          <a:xfrm>
            <a:off x="10519426" y="5102561"/>
            <a:ext cx="6853454" cy="1705980"/>
          </a:xfrm>
          <a:prstGeom prst="rect">
            <a:avLst/>
          </a:prstGeom>
        </p:spPr>
        <p:txBody>
          <a:bodyPr wrap="square" lIns="0" tIns="0" rIns="0" bIns="0" rtlCol="0" anchor="t">
            <a:spAutoFit/>
          </a:bodyPr>
          <a:lstStyle/>
          <a:p>
            <a:pPr marL="342900" indent="-342900" algn="just">
              <a:lnSpc>
                <a:spcPts val="2730"/>
              </a:lnSpc>
              <a:buFont typeface="Arial" panose="020B0604020202020204" pitchFamily="34" charset="0"/>
              <a:buChar char="•"/>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Embodying Amazon's 16 Leadership Principles</a:t>
            </a:r>
          </a:p>
          <a:p>
            <a:pPr marL="342900" indent="-342900" algn="just">
              <a:lnSpc>
                <a:spcPts val="2730"/>
              </a:lnSpc>
              <a:buFont typeface="Arial" panose="020B0604020202020204" pitchFamily="34" charset="0"/>
              <a:buChar char="•"/>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Driving "Customer Obsession" culture across all levels</a:t>
            </a:r>
          </a:p>
          <a:p>
            <a:pPr marL="342900" indent="-342900" algn="just">
              <a:lnSpc>
                <a:spcPts val="2730"/>
              </a:lnSpc>
              <a:buFont typeface="Arial" panose="020B0604020202020204" pitchFamily="34" charset="0"/>
              <a:buChar char="•"/>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Development: Master leadership principles, coaching skills, and data-driven decision making</a:t>
            </a:r>
            <a:endParaRPr lang="en-US" sz="2100" spc="8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5" name="TextBox 15"/>
          <p:cNvSpPr txBox="1"/>
          <p:nvPr/>
        </p:nvSpPr>
        <p:spPr>
          <a:xfrm>
            <a:off x="12744433" y="7054699"/>
            <a:ext cx="2897575" cy="496950"/>
          </a:xfrm>
          <a:prstGeom prst="rect">
            <a:avLst/>
          </a:prstGeom>
        </p:spPr>
        <p:txBody>
          <a:bodyPr lIns="0" tIns="0" rIns="0" bIns="0" rtlCol="0" anchor="t">
            <a:spAutoFit/>
          </a:bodyPr>
          <a:lstStyle/>
          <a:p>
            <a:pPr algn="ctr">
              <a:lnSpc>
                <a:spcPts val="3841"/>
              </a:lnSpc>
            </a:pPr>
            <a:r>
              <a:rPr lang="en-US" sz="3399" b="1" spc="271" dirty="0">
                <a:solidFill>
                  <a:srgbClr val="0D0D0D"/>
                </a:solidFill>
                <a:latin typeface="Cardo Bold"/>
                <a:ea typeface="Cardo Bold"/>
                <a:cs typeface="Cardo Bold"/>
                <a:sym typeface="Cardo Bold"/>
              </a:rPr>
              <a:t>Liaison Role</a:t>
            </a:r>
          </a:p>
        </p:txBody>
      </p:sp>
      <p:sp>
        <p:nvSpPr>
          <p:cNvPr id="16" name="TextBox 16"/>
          <p:cNvSpPr txBox="1"/>
          <p:nvPr/>
        </p:nvSpPr>
        <p:spPr>
          <a:xfrm>
            <a:off x="11285059" y="8392718"/>
            <a:ext cx="6469541" cy="325025"/>
          </a:xfrm>
          <a:prstGeom prst="rect">
            <a:avLst/>
          </a:prstGeom>
        </p:spPr>
        <p:txBody>
          <a:bodyPr wrap="square" lIns="0" tIns="0" rIns="0" bIns="0" rtlCol="0" anchor="t">
            <a:spAutoFit/>
          </a:bodyPr>
          <a:lstStyle/>
          <a:p>
            <a:pPr lvl="1" algn="ctr">
              <a:lnSpc>
                <a:spcPts val="2730"/>
              </a:lnSpc>
            </a:pPr>
            <a:endParaRPr lang="en-US" sz="2100" spc="84" dirty="0">
              <a:solidFill>
                <a:srgbClr val="312E2D"/>
              </a:solidFill>
              <a:latin typeface="Didact Gothic"/>
              <a:ea typeface="Didact Gothic"/>
              <a:cs typeface="Didact Gothic"/>
              <a:sym typeface="Didact Gothic"/>
            </a:endParaRPr>
          </a:p>
        </p:txBody>
      </p:sp>
      <p:pic>
        <p:nvPicPr>
          <p:cNvPr id="18" name="Picture 17">
            <a:extLst>
              <a:ext uri="{FF2B5EF4-FFF2-40B4-BE49-F238E27FC236}">
                <a16:creationId xmlns:a16="http://schemas.microsoft.com/office/drawing/2014/main" id="{DEBF4FFD-D4A8-7E3E-C80C-ADA3F60607F8}"/>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463883" y="554875"/>
            <a:ext cx="7079917" cy="4624790"/>
          </a:xfrm>
          <a:prstGeom prst="rect">
            <a:avLst/>
          </a:prstGeom>
          <a:effectLst>
            <a:innerShdw blurRad="63500" dist="50800" dir="16200000">
              <a:prstClr val="black">
                <a:alpha val="50000"/>
              </a:prstClr>
            </a:innerShdw>
          </a:effectLst>
        </p:spPr>
      </p:pic>
      <p:sp>
        <p:nvSpPr>
          <p:cNvPr id="17" name="Oval 16">
            <a:extLst>
              <a:ext uri="{FF2B5EF4-FFF2-40B4-BE49-F238E27FC236}">
                <a16:creationId xmlns:a16="http://schemas.microsoft.com/office/drawing/2014/main" id="{D794A971-2768-8C86-E279-9BC618C51F5C}"/>
              </a:ext>
            </a:extLst>
          </p:cNvPr>
          <p:cNvSpPr/>
          <p:nvPr/>
        </p:nvSpPr>
        <p:spPr>
          <a:xfrm>
            <a:off x="8950910" y="1603895"/>
            <a:ext cx="1295400" cy="1263375"/>
          </a:xfrm>
          <a:prstGeom prst="ellipse">
            <a:avLst/>
          </a:prstGeom>
          <a:blipFill>
            <a:blip r:embed="rId6"/>
            <a:stretch>
              <a:fillRect/>
            </a:stretch>
          </a:blip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9" name="Oval 18">
            <a:extLst>
              <a:ext uri="{FF2B5EF4-FFF2-40B4-BE49-F238E27FC236}">
                <a16:creationId xmlns:a16="http://schemas.microsoft.com/office/drawing/2014/main" id="{491B6580-DFC1-CA3C-F41E-14CDEC0B6F24}"/>
              </a:ext>
            </a:extLst>
          </p:cNvPr>
          <p:cNvSpPr/>
          <p:nvPr/>
        </p:nvSpPr>
        <p:spPr>
          <a:xfrm>
            <a:off x="8950910" y="5326388"/>
            <a:ext cx="1295400" cy="1263375"/>
          </a:xfrm>
          <a:prstGeom prst="ellipse">
            <a:avLst/>
          </a:prstGeom>
          <a:blipFill>
            <a:blip r:embed="rId7"/>
            <a:stretch>
              <a:fillRect/>
            </a:stretch>
          </a:blip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0" name="Oval 19">
            <a:extLst>
              <a:ext uri="{FF2B5EF4-FFF2-40B4-BE49-F238E27FC236}">
                <a16:creationId xmlns:a16="http://schemas.microsoft.com/office/drawing/2014/main" id="{402DD30B-525F-264A-C1BA-B88261A8E220}"/>
              </a:ext>
            </a:extLst>
          </p:cNvPr>
          <p:cNvSpPr/>
          <p:nvPr/>
        </p:nvSpPr>
        <p:spPr>
          <a:xfrm>
            <a:off x="9054765" y="7923542"/>
            <a:ext cx="1295400" cy="1263375"/>
          </a:xfrm>
          <a:prstGeom prst="ellipse">
            <a:avLst/>
          </a:prstGeom>
          <a:blipFill>
            <a:blip r:embed="rId8"/>
            <a:stretch>
              <a:fillRect/>
            </a:stretch>
          </a:blip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1" name="TextBox 20">
            <a:extLst>
              <a:ext uri="{FF2B5EF4-FFF2-40B4-BE49-F238E27FC236}">
                <a16:creationId xmlns:a16="http://schemas.microsoft.com/office/drawing/2014/main" id="{5F620858-6772-8C4F-32AB-D058D716E6E5}"/>
              </a:ext>
            </a:extLst>
          </p:cNvPr>
          <p:cNvSpPr txBox="1"/>
          <p:nvPr/>
        </p:nvSpPr>
        <p:spPr>
          <a:xfrm>
            <a:off x="10600703" y="7551649"/>
            <a:ext cx="6636987" cy="2800767"/>
          </a:xfrm>
          <a:prstGeom prst="rect">
            <a:avLst/>
          </a:prstGeom>
          <a:noFill/>
        </p:spPr>
        <p:txBody>
          <a:bodyPr wrap="square" rtlCol="0">
            <a:spAutoFit/>
          </a:bodyPr>
          <a:lstStyle/>
          <a:p>
            <a:pPr marL="342900" indent="-342900" algn="just">
              <a:buFont typeface="Arial" panose="020B0604020202020204" pitchFamily="34" charset="0"/>
              <a:buChar char="•"/>
            </a:pPr>
            <a:r>
              <a:rPr lang="en-GB" sz="2200" dirty="0">
                <a:latin typeface="Arial" panose="020B0604020202020204" pitchFamily="34" charset="0"/>
                <a:cs typeface="Arial" panose="020B0604020202020204" pitchFamily="34" charset="0"/>
              </a:rPr>
              <a:t>Supply chain managers with global suppliers</a:t>
            </a:r>
          </a:p>
          <a:p>
            <a:pPr marL="342900" indent="-342900" algn="just">
              <a:buFont typeface="Arial" panose="020B0604020202020204" pitchFamily="34" charset="0"/>
              <a:buChar char="•"/>
            </a:pPr>
            <a:r>
              <a:rPr lang="en-GB" sz="2200" dirty="0">
                <a:latin typeface="Arial" panose="020B0604020202020204" pitchFamily="34" charset="0"/>
                <a:cs typeface="Arial" panose="020B0604020202020204" pitchFamily="34" charset="0"/>
              </a:rPr>
              <a:t>AWS partnerships with technology vendors</a:t>
            </a:r>
          </a:p>
          <a:p>
            <a:pPr marL="342900" indent="-342900" algn="just">
              <a:buFont typeface="Arial" panose="020B0604020202020204" pitchFamily="34" charset="0"/>
              <a:buChar char="•"/>
            </a:pPr>
            <a:r>
              <a:rPr lang="en-GB" sz="2200" dirty="0">
                <a:latin typeface="Arial" panose="020B0604020202020204" pitchFamily="34" charset="0"/>
                <a:cs typeface="Arial" panose="020B0604020202020204" pitchFamily="34" charset="0"/>
              </a:rPr>
              <a:t>Facilitates collaboration across internal units and with external stakeholders (e.g., suppliers, tech partners) (Robbins and Coulter, 2023).</a:t>
            </a:r>
          </a:p>
          <a:p>
            <a:pPr marL="342900" indent="-342900" algn="just">
              <a:buFont typeface="Arial" panose="020B0604020202020204" pitchFamily="34" charset="0"/>
              <a:buChar char="•"/>
            </a:pPr>
            <a:r>
              <a:rPr lang="en-GB" sz="2200" dirty="0">
                <a:latin typeface="Arial" panose="020B0604020202020204" pitchFamily="34" charset="0"/>
                <a:cs typeface="Arial" panose="020B0604020202020204" pitchFamily="34" charset="0"/>
              </a:rPr>
              <a:t>Development: Cross-cultural expertise, relationship management, industry knowledge</a:t>
            </a:r>
          </a:p>
          <a:p>
            <a:pPr marL="342900" indent="-342900" algn="just">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p:txBody>
      </p:sp>
    </p:spTree>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3"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1+#ppt_w/2"/>
                                          </p:val>
                                        </p:tav>
                                        <p:tav tm="100000">
                                          <p:val>
                                            <p:strVal val="#ppt_x"/>
                                          </p:val>
                                        </p:tav>
                                      </p:tavLst>
                                    </p:anim>
                                    <p:anim calcmode="lin" valueType="num">
                                      <p:cBhvr additive="base">
                                        <p:cTn id="8" dur="500" fill="hold"/>
                                        <p:tgtEl>
                                          <p:spTgt spid="9"/>
                                        </p:tgtEl>
                                        <p:attrNameLst>
                                          <p:attrName>ppt_y</p:attrName>
                                        </p:attrNameLst>
                                      </p:cBhvr>
                                      <p:tavLst>
                                        <p:tav tm="0">
                                          <p:val>
                                            <p:strVal val="0-#ppt_h/2"/>
                                          </p:val>
                                        </p:tav>
                                        <p:tav tm="100000">
                                          <p:val>
                                            <p:strVal val="#ppt_y"/>
                                          </p:val>
                                        </p:tav>
                                      </p:tavLst>
                                    </p:anim>
                                  </p:childTnLst>
                                </p:cTn>
                              </p:par>
                              <p:par>
                                <p:cTn id="9" presetID="2" presetClass="entr" presetSubtype="3"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1+#ppt_w/2"/>
                                          </p:val>
                                        </p:tav>
                                        <p:tav tm="100000">
                                          <p:val>
                                            <p:strVal val="#ppt_x"/>
                                          </p:val>
                                        </p:tav>
                                      </p:tavLst>
                                    </p:anim>
                                    <p:anim calcmode="lin" valueType="num">
                                      <p:cBhvr additive="base">
                                        <p:cTn id="12" dur="500" fill="hold"/>
                                        <p:tgtEl>
                                          <p:spTgt spid="8"/>
                                        </p:tgtEl>
                                        <p:attrNameLst>
                                          <p:attrName>ppt_y</p:attrName>
                                        </p:attrNameLst>
                                      </p:cBhvr>
                                      <p:tavLst>
                                        <p:tav tm="0">
                                          <p:val>
                                            <p:strVal val="0-#ppt_h/2"/>
                                          </p:val>
                                        </p:tav>
                                        <p:tav tm="100000">
                                          <p:val>
                                            <p:strVal val="#ppt_y"/>
                                          </p:val>
                                        </p:tav>
                                      </p:tavLst>
                                    </p:anim>
                                  </p:childTnLst>
                                </p:cTn>
                              </p:par>
                              <p:par>
                                <p:cTn id="13" presetID="2" presetClass="entr" presetSubtype="3" fill="hold" grpId="0" nodeType="withEffect">
                                  <p:stCondLst>
                                    <p:cond delay="0"/>
                                  </p:stCondLst>
                                  <p:childTnLst>
                                    <p:set>
                                      <p:cBhvr>
                                        <p:cTn id="14" dur="1" fill="hold">
                                          <p:stCondLst>
                                            <p:cond delay="0"/>
                                          </p:stCondLst>
                                        </p:cTn>
                                        <p:tgtEl>
                                          <p:spTgt spid="17"/>
                                        </p:tgtEl>
                                        <p:attrNameLst>
                                          <p:attrName>style.visibility</p:attrName>
                                        </p:attrNameLst>
                                      </p:cBhvr>
                                      <p:to>
                                        <p:strVal val="visible"/>
                                      </p:to>
                                    </p:set>
                                    <p:anim calcmode="lin" valueType="num">
                                      <p:cBhvr additive="base">
                                        <p:cTn id="15" dur="500" fill="hold"/>
                                        <p:tgtEl>
                                          <p:spTgt spid="17"/>
                                        </p:tgtEl>
                                        <p:attrNameLst>
                                          <p:attrName>ppt_x</p:attrName>
                                        </p:attrNameLst>
                                      </p:cBhvr>
                                      <p:tavLst>
                                        <p:tav tm="0">
                                          <p:val>
                                            <p:strVal val="1+#ppt_w/2"/>
                                          </p:val>
                                        </p:tav>
                                        <p:tav tm="100000">
                                          <p:val>
                                            <p:strVal val="#ppt_x"/>
                                          </p:val>
                                        </p:tav>
                                      </p:tavLst>
                                    </p:anim>
                                    <p:anim calcmode="lin" valueType="num">
                                      <p:cBhvr additive="base">
                                        <p:cTn id="16" dur="500" fill="hold"/>
                                        <p:tgtEl>
                                          <p:spTgt spid="17"/>
                                        </p:tgtEl>
                                        <p:attrNameLst>
                                          <p:attrName>ppt_y</p:attrName>
                                        </p:attrNameLst>
                                      </p:cBhvr>
                                      <p:tavLst>
                                        <p:tav tm="0">
                                          <p:val>
                                            <p:strVal val="0-#ppt_h/2"/>
                                          </p:val>
                                        </p:tav>
                                        <p:tav tm="100000">
                                          <p:val>
                                            <p:strVal val="#ppt_y"/>
                                          </p:val>
                                        </p:tav>
                                      </p:tavLst>
                                    </p:anim>
                                  </p:childTnLst>
                                </p:cTn>
                              </p:par>
                            </p:childTnLst>
                          </p:cTn>
                        </p:par>
                        <p:par>
                          <p:cTn id="17" fill="hold">
                            <p:stCondLst>
                              <p:cond delay="500"/>
                            </p:stCondLst>
                            <p:childTnLst>
                              <p:par>
                                <p:cTn id="18" presetID="2" presetClass="entr" presetSubtype="2" fill="hold" grpId="0" nodeType="afterEffect">
                                  <p:stCondLst>
                                    <p:cond delay="0"/>
                                  </p:stCondLst>
                                  <p:childTnLst>
                                    <p:set>
                                      <p:cBhvr>
                                        <p:cTn id="19" dur="1" fill="hold">
                                          <p:stCondLst>
                                            <p:cond delay="0"/>
                                          </p:stCondLst>
                                        </p:cTn>
                                        <p:tgtEl>
                                          <p:spTgt spid="13"/>
                                        </p:tgtEl>
                                        <p:attrNameLst>
                                          <p:attrName>style.visibility</p:attrName>
                                        </p:attrNameLst>
                                      </p:cBhvr>
                                      <p:to>
                                        <p:strVal val="visible"/>
                                      </p:to>
                                    </p:set>
                                    <p:anim calcmode="lin" valueType="num">
                                      <p:cBhvr additive="base">
                                        <p:cTn id="20" dur="500" fill="hold"/>
                                        <p:tgtEl>
                                          <p:spTgt spid="13"/>
                                        </p:tgtEl>
                                        <p:attrNameLst>
                                          <p:attrName>ppt_x</p:attrName>
                                        </p:attrNameLst>
                                      </p:cBhvr>
                                      <p:tavLst>
                                        <p:tav tm="0">
                                          <p:val>
                                            <p:strVal val="1+#ppt_w/2"/>
                                          </p:val>
                                        </p:tav>
                                        <p:tav tm="100000">
                                          <p:val>
                                            <p:strVal val="#ppt_x"/>
                                          </p:val>
                                        </p:tav>
                                      </p:tavLst>
                                    </p:anim>
                                    <p:anim calcmode="lin" valueType="num">
                                      <p:cBhvr additive="base">
                                        <p:cTn id="21" dur="500" fill="hold"/>
                                        <p:tgtEl>
                                          <p:spTgt spid="13"/>
                                        </p:tgtEl>
                                        <p:attrNameLst>
                                          <p:attrName>ppt_y</p:attrName>
                                        </p:attrNameLst>
                                      </p:cBhvr>
                                      <p:tavLst>
                                        <p:tav tm="0">
                                          <p:val>
                                            <p:strVal val="#ppt_y"/>
                                          </p:val>
                                        </p:tav>
                                        <p:tav tm="100000">
                                          <p:val>
                                            <p:strVal val="#ppt_y"/>
                                          </p:val>
                                        </p:tav>
                                      </p:tavLst>
                                    </p:anim>
                                  </p:childTnLst>
                                </p:cTn>
                              </p:par>
                            </p:childTnLst>
                          </p:cTn>
                        </p:par>
                        <p:par>
                          <p:cTn id="22" fill="hold">
                            <p:stCondLst>
                              <p:cond delay="1000"/>
                            </p:stCondLst>
                            <p:childTnLst>
                              <p:par>
                                <p:cTn id="23" presetID="2" presetClass="entr" presetSubtype="2" fill="hold" grpId="0" nodeType="afterEffect">
                                  <p:stCondLst>
                                    <p:cond delay="0"/>
                                  </p:stCondLst>
                                  <p:childTnLst>
                                    <p:set>
                                      <p:cBhvr>
                                        <p:cTn id="24" dur="1" fill="hold">
                                          <p:stCondLst>
                                            <p:cond delay="0"/>
                                          </p:stCondLst>
                                        </p:cTn>
                                        <p:tgtEl>
                                          <p:spTgt spid="19"/>
                                        </p:tgtEl>
                                        <p:attrNameLst>
                                          <p:attrName>style.visibility</p:attrName>
                                        </p:attrNameLst>
                                      </p:cBhvr>
                                      <p:to>
                                        <p:strVal val="visible"/>
                                      </p:to>
                                    </p:set>
                                    <p:anim calcmode="lin" valueType="num">
                                      <p:cBhvr additive="base">
                                        <p:cTn id="25" dur="500" fill="hold"/>
                                        <p:tgtEl>
                                          <p:spTgt spid="19"/>
                                        </p:tgtEl>
                                        <p:attrNameLst>
                                          <p:attrName>ppt_x</p:attrName>
                                        </p:attrNameLst>
                                      </p:cBhvr>
                                      <p:tavLst>
                                        <p:tav tm="0">
                                          <p:val>
                                            <p:strVal val="1+#ppt_w/2"/>
                                          </p:val>
                                        </p:tav>
                                        <p:tav tm="100000">
                                          <p:val>
                                            <p:strVal val="#ppt_x"/>
                                          </p:val>
                                        </p:tav>
                                      </p:tavLst>
                                    </p:anim>
                                    <p:anim calcmode="lin" valueType="num">
                                      <p:cBhvr additive="base">
                                        <p:cTn id="26" dur="500" fill="hold"/>
                                        <p:tgtEl>
                                          <p:spTgt spid="19"/>
                                        </p:tgtEl>
                                        <p:attrNameLst>
                                          <p:attrName>ppt_y</p:attrName>
                                        </p:attrNameLst>
                                      </p:cBhvr>
                                      <p:tavLst>
                                        <p:tav tm="0">
                                          <p:val>
                                            <p:strVal val="#ppt_y"/>
                                          </p:val>
                                        </p:tav>
                                        <p:tav tm="100000">
                                          <p:val>
                                            <p:strVal val="#ppt_y"/>
                                          </p:val>
                                        </p:tav>
                                      </p:tavLst>
                                    </p:anim>
                                  </p:childTnLst>
                                </p:cTn>
                              </p:par>
                            </p:childTnLst>
                          </p:cTn>
                        </p:par>
                        <p:par>
                          <p:cTn id="27" fill="hold">
                            <p:stCondLst>
                              <p:cond delay="1500"/>
                            </p:stCondLst>
                            <p:childTnLst>
                              <p:par>
                                <p:cTn id="28" presetID="2" presetClass="entr" presetSubtype="2" fill="hold" grpId="0" nodeType="afterEffect">
                                  <p:stCondLst>
                                    <p:cond delay="0"/>
                                  </p:stCondLst>
                                  <p:childTnLst>
                                    <p:set>
                                      <p:cBhvr>
                                        <p:cTn id="29" dur="1" fill="hold">
                                          <p:stCondLst>
                                            <p:cond delay="0"/>
                                          </p:stCondLst>
                                        </p:cTn>
                                        <p:tgtEl>
                                          <p:spTgt spid="14"/>
                                        </p:tgtEl>
                                        <p:attrNameLst>
                                          <p:attrName>style.visibility</p:attrName>
                                        </p:attrNameLst>
                                      </p:cBhvr>
                                      <p:to>
                                        <p:strVal val="visible"/>
                                      </p:to>
                                    </p:set>
                                    <p:anim calcmode="lin" valueType="num">
                                      <p:cBhvr additive="base">
                                        <p:cTn id="30" dur="500" fill="hold"/>
                                        <p:tgtEl>
                                          <p:spTgt spid="14"/>
                                        </p:tgtEl>
                                        <p:attrNameLst>
                                          <p:attrName>ppt_x</p:attrName>
                                        </p:attrNameLst>
                                      </p:cBhvr>
                                      <p:tavLst>
                                        <p:tav tm="0">
                                          <p:val>
                                            <p:strVal val="1+#ppt_w/2"/>
                                          </p:val>
                                        </p:tav>
                                        <p:tav tm="100000">
                                          <p:val>
                                            <p:strVal val="#ppt_x"/>
                                          </p:val>
                                        </p:tav>
                                      </p:tavLst>
                                    </p:anim>
                                    <p:anim calcmode="lin" valueType="num">
                                      <p:cBhvr additive="base">
                                        <p:cTn id="31" dur="500" fill="hold"/>
                                        <p:tgtEl>
                                          <p:spTgt spid="14"/>
                                        </p:tgtEl>
                                        <p:attrNameLst>
                                          <p:attrName>ppt_y</p:attrName>
                                        </p:attrNameLst>
                                      </p:cBhvr>
                                      <p:tavLst>
                                        <p:tav tm="0">
                                          <p:val>
                                            <p:strVal val="#ppt_y"/>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15"/>
                                        </p:tgtEl>
                                        <p:attrNameLst>
                                          <p:attrName>style.visibility</p:attrName>
                                        </p:attrNameLst>
                                      </p:cBhvr>
                                      <p:to>
                                        <p:strVal val="visible"/>
                                      </p:to>
                                    </p:set>
                                    <p:anim calcmode="lin" valueType="num">
                                      <p:cBhvr additive="base">
                                        <p:cTn id="34" dur="500" fill="hold"/>
                                        <p:tgtEl>
                                          <p:spTgt spid="15"/>
                                        </p:tgtEl>
                                        <p:attrNameLst>
                                          <p:attrName>ppt_x</p:attrName>
                                        </p:attrNameLst>
                                      </p:cBhvr>
                                      <p:tavLst>
                                        <p:tav tm="0">
                                          <p:val>
                                            <p:strVal val="#ppt_x"/>
                                          </p:val>
                                        </p:tav>
                                        <p:tav tm="100000">
                                          <p:val>
                                            <p:strVal val="#ppt_x"/>
                                          </p:val>
                                        </p:tav>
                                      </p:tavLst>
                                    </p:anim>
                                    <p:anim calcmode="lin" valueType="num">
                                      <p:cBhvr additive="base">
                                        <p:cTn id="35" dur="500" fill="hold"/>
                                        <p:tgtEl>
                                          <p:spTgt spid="15"/>
                                        </p:tgtEl>
                                        <p:attrNameLst>
                                          <p:attrName>ppt_y</p:attrName>
                                        </p:attrNameLst>
                                      </p:cBhvr>
                                      <p:tavLst>
                                        <p:tav tm="0">
                                          <p:val>
                                            <p:strVal val="1+#ppt_h/2"/>
                                          </p:val>
                                        </p:tav>
                                        <p:tav tm="100000">
                                          <p:val>
                                            <p:strVal val="#ppt_y"/>
                                          </p:val>
                                        </p:tav>
                                      </p:tavLst>
                                    </p:anim>
                                  </p:childTnLst>
                                </p:cTn>
                              </p:par>
                              <p:par>
                                <p:cTn id="36" presetID="2" presetClass="entr" presetSubtype="4" fill="hold" grpId="0" nodeType="withEffect" nodePh="1">
                                  <p:stCondLst>
                                    <p:cond delay="0"/>
                                  </p:stCondLst>
                                  <p:endCondLst>
                                    <p:cond evt="begin" delay="0">
                                      <p:tn val="36"/>
                                    </p:cond>
                                  </p:endCondLst>
                                  <p:childTnLst>
                                    <p:set>
                                      <p:cBhvr>
                                        <p:cTn id="37" dur="1" fill="hold">
                                          <p:stCondLst>
                                            <p:cond delay="0"/>
                                          </p:stCondLst>
                                        </p:cTn>
                                        <p:tgtEl>
                                          <p:spTgt spid="16"/>
                                        </p:tgtEl>
                                        <p:attrNameLst>
                                          <p:attrName>style.visibility</p:attrName>
                                        </p:attrNameLst>
                                      </p:cBhvr>
                                      <p:to>
                                        <p:strVal val="visible"/>
                                      </p:to>
                                    </p:set>
                                    <p:anim calcmode="lin" valueType="num">
                                      <p:cBhvr additive="base">
                                        <p:cTn id="38" dur="500" fill="hold"/>
                                        <p:tgtEl>
                                          <p:spTgt spid="16"/>
                                        </p:tgtEl>
                                        <p:attrNameLst>
                                          <p:attrName>ppt_x</p:attrName>
                                        </p:attrNameLst>
                                      </p:cBhvr>
                                      <p:tavLst>
                                        <p:tav tm="0">
                                          <p:val>
                                            <p:strVal val="#ppt_x"/>
                                          </p:val>
                                        </p:tav>
                                        <p:tav tm="100000">
                                          <p:val>
                                            <p:strVal val="#ppt_x"/>
                                          </p:val>
                                        </p:tav>
                                      </p:tavLst>
                                    </p:anim>
                                    <p:anim calcmode="lin" valueType="num">
                                      <p:cBhvr additive="base">
                                        <p:cTn id="39" dur="500" fill="hold"/>
                                        <p:tgtEl>
                                          <p:spTgt spid="16"/>
                                        </p:tgtEl>
                                        <p:attrNameLst>
                                          <p:attrName>ppt_y</p:attrName>
                                        </p:attrNameLst>
                                      </p:cBhvr>
                                      <p:tavLst>
                                        <p:tav tm="0">
                                          <p:val>
                                            <p:strVal val="1+#ppt_h/2"/>
                                          </p:val>
                                        </p:tav>
                                        <p:tav tm="100000">
                                          <p:val>
                                            <p:strVal val="#ppt_y"/>
                                          </p:val>
                                        </p:tav>
                                      </p:tavLst>
                                    </p:anim>
                                  </p:childTnLst>
                                </p:cTn>
                              </p:par>
                              <p:par>
                                <p:cTn id="40" presetID="2" presetClass="entr" presetSubtype="4" fill="hold" grpId="0" nodeType="withEffect">
                                  <p:stCondLst>
                                    <p:cond delay="0"/>
                                  </p:stCondLst>
                                  <p:childTnLst>
                                    <p:set>
                                      <p:cBhvr>
                                        <p:cTn id="41" dur="1" fill="hold">
                                          <p:stCondLst>
                                            <p:cond delay="0"/>
                                          </p:stCondLst>
                                        </p:cTn>
                                        <p:tgtEl>
                                          <p:spTgt spid="21"/>
                                        </p:tgtEl>
                                        <p:attrNameLst>
                                          <p:attrName>style.visibility</p:attrName>
                                        </p:attrNameLst>
                                      </p:cBhvr>
                                      <p:to>
                                        <p:strVal val="visible"/>
                                      </p:to>
                                    </p:set>
                                    <p:anim calcmode="lin" valueType="num">
                                      <p:cBhvr additive="base">
                                        <p:cTn id="42" dur="500" fill="hold"/>
                                        <p:tgtEl>
                                          <p:spTgt spid="21"/>
                                        </p:tgtEl>
                                        <p:attrNameLst>
                                          <p:attrName>ppt_x</p:attrName>
                                        </p:attrNameLst>
                                      </p:cBhvr>
                                      <p:tavLst>
                                        <p:tav tm="0">
                                          <p:val>
                                            <p:strVal val="#ppt_x"/>
                                          </p:val>
                                        </p:tav>
                                        <p:tav tm="100000">
                                          <p:val>
                                            <p:strVal val="#ppt_x"/>
                                          </p:val>
                                        </p:tav>
                                      </p:tavLst>
                                    </p:anim>
                                    <p:anim calcmode="lin" valueType="num">
                                      <p:cBhvr additive="base">
                                        <p:cTn id="43" dur="500" fill="hold"/>
                                        <p:tgtEl>
                                          <p:spTgt spid="21"/>
                                        </p:tgtEl>
                                        <p:attrNameLst>
                                          <p:attrName>ppt_y</p:attrName>
                                        </p:attrNameLst>
                                      </p:cBhvr>
                                      <p:tavLst>
                                        <p:tav tm="0">
                                          <p:val>
                                            <p:strVal val="1+#ppt_h/2"/>
                                          </p:val>
                                        </p:tav>
                                        <p:tav tm="100000">
                                          <p:val>
                                            <p:strVal val="#ppt_y"/>
                                          </p:val>
                                        </p:tav>
                                      </p:tavLst>
                                    </p:anim>
                                  </p:childTnLst>
                                </p:cTn>
                              </p:par>
                              <p:par>
                                <p:cTn id="44" presetID="2" presetClass="entr" presetSubtype="4" fill="hold" grpId="0" nodeType="withEffect">
                                  <p:stCondLst>
                                    <p:cond delay="0"/>
                                  </p:stCondLst>
                                  <p:childTnLst>
                                    <p:set>
                                      <p:cBhvr>
                                        <p:cTn id="45" dur="1" fill="hold">
                                          <p:stCondLst>
                                            <p:cond delay="0"/>
                                          </p:stCondLst>
                                        </p:cTn>
                                        <p:tgtEl>
                                          <p:spTgt spid="20"/>
                                        </p:tgtEl>
                                        <p:attrNameLst>
                                          <p:attrName>style.visibility</p:attrName>
                                        </p:attrNameLst>
                                      </p:cBhvr>
                                      <p:to>
                                        <p:strVal val="visible"/>
                                      </p:to>
                                    </p:set>
                                    <p:anim calcmode="lin" valueType="num">
                                      <p:cBhvr additive="base">
                                        <p:cTn id="46" dur="500" fill="hold"/>
                                        <p:tgtEl>
                                          <p:spTgt spid="20"/>
                                        </p:tgtEl>
                                        <p:attrNameLst>
                                          <p:attrName>ppt_x</p:attrName>
                                        </p:attrNameLst>
                                      </p:cBhvr>
                                      <p:tavLst>
                                        <p:tav tm="0">
                                          <p:val>
                                            <p:strVal val="#ppt_x"/>
                                          </p:val>
                                        </p:tav>
                                        <p:tav tm="100000">
                                          <p:val>
                                            <p:strVal val="#ppt_x"/>
                                          </p:val>
                                        </p:tav>
                                      </p:tavLst>
                                    </p:anim>
                                    <p:anim calcmode="lin" valueType="num">
                                      <p:cBhvr additive="base">
                                        <p:cTn id="47" dur="500" fill="hold"/>
                                        <p:tgtEl>
                                          <p:spTgt spid="20"/>
                                        </p:tgtEl>
                                        <p:attrNameLst>
                                          <p:attrName>ppt_y</p:attrName>
                                        </p:attrNameLst>
                                      </p:cBhvr>
                                      <p:tavLst>
                                        <p:tav tm="0">
                                          <p:val>
                                            <p:strVal val="1+#ppt_h/2"/>
                                          </p:val>
                                        </p:tav>
                                        <p:tav tm="100000">
                                          <p:val>
                                            <p:strVal val="#ppt_y"/>
                                          </p:val>
                                        </p:tav>
                                      </p:tavLst>
                                    </p:anim>
                                  </p:childTnLst>
                                </p:cTn>
                              </p:par>
                              <p:par>
                                <p:cTn id="48" presetID="22" presetClass="entr" presetSubtype="4" fill="hold" nodeType="withEffect">
                                  <p:stCondLst>
                                    <p:cond delay="0"/>
                                  </p:stCondLst>
                                  <p:childTnLst>
                                    <p:set>
                                      <p:cBhvr>
                                        <p:cTn id="49" dur="1" fill="hold">
                                          <p:stCondLst>
                                            <p:cond delay="0"/>
                                          </p:stCondLst>
                                        </p:cTn>
                                        <p:tgtEl>
                                          <p:spTgt spid="18"/>
                                        </p:tgtEl>
                                        <p:attrNameLst>
                                          <p:attrName>style.visibility</p:attrName>
                                        </p:attrNameLst>
                                      </p:cBhvr>
                                      <p:to>
                                        <p:strVal val="visible"/>
                                      </p:to>
                                    </p:set>
                                    <p:animEffect transition="in" filter="wipe(down)">
                                      <p:cBhvr>
                                        <p:cTn id="50"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3" grpId="0"/>
      <p:bldP spid="14" grpId="0"/>
      <p:bldP spid="15" grpId="0"/>
      <p:bldP spid="16" grpId="0"/>
      <p:bldP spid="17" grpId="0" animBg="1"/>
      <p:bldP spid="19" grpId="0" animBg="1"/>
      <p:bldP spid="20" grpId="0" animBg="1"/>
      <p:bldP spid="2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2"/>
            <a:stretch>
              <a:fillRect l="-31195"/>
            </a:stretch>
          </a:blipFill>
        </p:spPr>
        <p:txBody>
          <a:bodyPr/>
          <a:lstStyle/>
          <a:p>
            <a:endParaRPr lang="en-GB"/>
          </a:p>
        </p:txBody>
      </p:sp>
      <p:sp>
        <p:nvSpPr>
          <p:cNvPr id="3" name="TextBox 3"/>
          <p:cNvSpPr txBox="1"/>
          <p:nvPr/>
        </p:nvSpPr>
        <p:spPr>
          <a:xfrm>
            <a:off x="520122" y="358870"/>
            <a:ext cx="7417795" cy="1017586"/>
          </a:xfrm>
          <a:prstGeom prst="rect">
            <a:avLst/>
          </a:prstGeom>
        </p:spPr>
        <p:txBody>
          <a:bodyPr wrap="square" lIns="0" tIns="0" rIns="0" bIns="0" rtlCol="0" anchor="t">
            <a:spAutoFit/>
          </a:bodyPr>
          <a:lstStyle/>
          <a:p>
            <a:pPr algn="r">
              <a:lnSpc>
                <a:spcPts val="7699"/>
              </a:lnSpc>
            </a:pPr>
            <a:r>
              <a:rPr lang="en-GB" sz="7200" dirty="0"/>
              <a:t>Informational Roles</a:t>
            </a:r>
            <a:endParaRPr lang="en-US" sz="6999" spc="-174" dirty="0">
              <a:solidFill>
                <a:srgbClr val="0D0D0D"/>
              </a:solidFill>
              <a:latin typeface="Cardo"/>
              <a:ea typeface="Cardo"/>
              <a:cs typeface="Cardo"/>
              <a:sym typeface="Cardo"/>
            </a:endParaRPr>
          </a:p>
        </p:txBody>
      </p:sp>
      <p:grpSp>
        <p:nvGrpSpPr>
          <p:cNvPr id="4" name="Group 4"/>
          <p:cNvGrpSpPr/>
          <p:nvPr/>
        </p:nvGrpSpPr>
        <p:grpSpPr>
          <a:xfrm>
            <a:off x="8458037" y="-27797"/>
            <a:ext cx="9829964" cy="10287000"/>
            <a:chOff x="0" y="0"/>
            <a:chExt cx="1986957" cy="2709333"/>
          </a:xfrm>
          <a:effectLst>
            <a:outerShdw blurRad="63500" sx="102000" sy="102000" algn="ctr" rotWithShape="0">
              <a:prstClr val="black">
                <a:alpha val="40000"/>
              </a:prstClr>
            </a:outerShdw>
          </a:effectLst>
        </p:grpSpPr>
        <p:sp>
          <p:nvSpPr>
            <p:cNvPr id="5" name="Freeform 5"/>
            <p:cNvSpPr/>
            <p:nvPr/>
          </p:nvSpPr>
          <p:spPr>
            <a:xfrm>
              <a:off x="0" y="0"/>
              <a:ext cx="1986957" cy="2709333"/>
            </a:xfrm>
            <a:custGeom>
              <a:avLst/>
              <a:gdLst/>
              <a:ahLst/>
              <a:cxnLst/>
              <a:rect l="l" t="t" r="r" b="b"/>
              <a:pathLst>
                <a:path w="1986957" h="2709333">
                  <a:moveTo>
                    <a:pt x="0" y="0"/>
                  </a:moveTo>
                  <a:lnTo>
                    <a:pt x="1986957" y="0"/>
                  </a:lnTo>
                  <a:lnTo>
                    <a:pt x="1986957" y="2709333"/>
                  </a:lnTo>
                  <a:lnTo>
                    <a:pt x="0" y="2709333"/>
                  </a:lnTo>
                  <a:close/>
                </a:path>
              </a:pathLst>
            </a:custGeom>
            <a:solidFill>
              <a:srgbClr val="F1F1F1"/>
            </a:solidFill>
          </p:spPr>
          <p:txBody>
            <a:bodyPr/>
            <a:lstStyle/>
            <a:p>
              <a:endParaRPr lang="en-GB"/>
            </a:p>
          </p:txBody>
        </p:sp>
        <p:sp>
          <p:nvSpPr>
            <p:cNvPr id="6" name="TextBox 6"/>
            <p:cNvSpPr txBox="1"/>
            <p:nvPr/>
          </p:nvSpPr>
          <p:spPr>
            <a:xfrm>
              <a:off x="0" y="19050"/>
              <a:ext cx="1986957" cy="2690283"/>
            </a:xfrm>
            <a:prstGeom prst="rect">
              <a:avLst/>
            </a:prstGeom>
          </p:spPr>
          <p:txBody>
            <a:bodyPr lIns="50800" tIns="50800" rIns="50800" bIns="50800" rtlCol="0" anchor="ctr"/>
            <a:lstStyle/>
            <a:p>
              <a:pPr algn="ctr">
                <a:lnSpc>
                  <a:spcPts val="2392"/>
                </a:lnSpc>
              </a:pPr>
              <a:endParaRPr/>
            </a:p>
          </p:txBody>
        </p:sp>
      </p:grpSp>
      <p:sp>
        <p:nvSpPr>
          <p:cNvPr id="7" name="TextBox 7"/>
          <p:cNvSpPr txBox="1"/>
          <p:nvPr/>
        </p:nvSpPr>
        <p:spPr>
          <a:xfrm>
            <a:off x="11893247" y="349043"/>
            <a:ext cx="5160475" cy="354711"/>
          </a:xfrm>
          <a:prstGeom prst="rect">
            <a:avLst/>
          </a:prstGeom>
        </p:spPr>
        <p:txBody>
          <a:bodyPr wrap="square" lIns="0" tIns="0" rIns="0" bIns="0" rtlCol="0" anchor="t">
            <a:spAutoFit/>
          </a:bodyPr>
          <a:lstStyle/>
          <a:p>
            <a:pPr marL="518162" lvl="1" indent="-259081" algn="l">
              <a:lnSpc>
                <a:spcPts val="2712"/>
              </a:lnSpc>
              <a:buFont typeface="Arial"/>
              <a:buChar char="•"/>
            </a:pPr>
            <a:r>
              <a:rPr lang="en-US" sz="2400" b="1" spc="96" dirty="0">
                <a:solidFill>
                  <a:srgbClr val="0D0D0D"/>
                </a:solidFill>
                <a:latin typeface="Arial" panose="020B0604020202020204" pitchFamily="34" charset="0"/>
                <a:ea typeface="Cardo Bold"/>
                <a:cs typeface="Arial" panose="020B0604020202020204" pitchFamily="34" charset="0"/>
                <a:sym typeface="Cardo Bold"/>
              </a:rPr>
              <a:t>Monitor Role</a:t>
            </a:r>
          </a:p>
        </p:txBody>
      </p:sp>
      <p:sp>
        <p:nvSpPr>
          <p:cNvPr id="8" name="TextBox 8"/>
          <p:cNvSpPr txBox="1"/>
          <p:nvPr/>
        </p:nvSpPr>
        <p:spPr>
          <a:xfrm>
            <a:off x="10608076" y="824105"/>
            <a:ext cx="7062242" cy="3315395"/>
          </a:xfrm>
          <a:prstGeom prst="rect">
            <a:avLst/>
          </a:prstGeom>
        </p:spPr>
        <p:txBody>
          <a:bodyPr wrap="square" lIns="0" tIns="0" rIns="0" bIns="0" rtlCol="0" anchor="t">
            <a:spAutoFit/>
          </a:bodyPr>
          <a:lstStyle/>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Business intelligence teams are analysing customer behaviour</a:t>
            </a:r>
          </a:p>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Real-time supply chain and delivery metrics monitoring</a:t>
            </a:r>
          </a:p>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Oversees line-level performance such as staff productivity and process control</a:t>
            </a:r>
          </a:p>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Monitors market trends, competitor activity, and changes in customer behaviour</a:t>
            </a:r>
          </a:p>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Development: Data analytics, market research, trend analysis  (Amazon, 2023).</a:t>
            </a:r>
            <a:endParaRPr lang="en-US" sz="2100" spc="8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0" name="TextBox 10"/>
          <p:cNvSpPr txBox="1"/>
          <p:nvPr/>
        </p:nvSpPr>
        <p:spPr>
          <a:xfrm>
            <a:off x="11737539" y="4299849"/>
            <a:ext cx="5706630" cy="354711"/>
          </a:xfrm>
          <a:prstGeom prst="rect">
            <a:avLst/>
          </a:prstGeom>
        </p:spPr>
        <p:txBody>
          <a:bodyPr lIns="0" tIns="0" rIns="0" bIns="0" rtlCol="0" anchor="t">
            <a:spAutoFit/>
          </a:bodyPr>
          <a:lstStyle/>
          <a:p>
            <a:pPr marL="518162" lvl="1" indent="-259081" algn="l">
              <a:lnSpc>
                <a:spcPts val="2712"/>
              </a:lnSpc>
              <a:buFont typeface="Arial"/>
              <a:buChar char="•"/>
            </a:pPr>
            <a:r>
              <a:rPr lang="en-US" sz="2400" b="1" spc="96" dirty="0">
                <a:solidFill>
                  <a:srgbClr val="0D0D0D"/>
                </a:solidFill>
                <a:latin typeface="Arial" panose="020B0604020202020204" pitchFamily="34" charset="0"/>
                <a:ea typeface="Cardo Bold"/>
                <a:cs typeface="Arial" panose="020B0604020202020204" pitchFamily="34" charset="0"/>
                <a:sym typeface="Cardo Bold"/>
              </a:rPr>
              <a:t>Disseminator Role</a:t>
            </a:r>
          </a:p>
        </p:txBody>
      </p:sp>
      <p:sp>
        <p:nvSpPr>
          <p:cNvPr id="11" name="TextBox 11"/>
          <p:cNvSpPr txBox="1"/>
          <p:nvPr/>
        </p:nvSpPr>
        <p:spPr>
          <a:xfrm>
            <a:off x="10463920" y="4957172"/>
            <a:ext cx="6980249" cy="1827808"/>
          </a:xfrm>
          <a:prstGeom prst="rect">
            <a:avLst/>
          </a:prstGeom>
        </p:spPr>
        <p:txBody>
          <a:bodyPr wrap="square" lIns="0" tIns="0" rIns="0" bIns="0" rtlCol="0" anchor="t">
            <a:spAutoFit/>
          </a:bodyPr>
          <a:lstStyle/>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Sharing insights across business units and teams</a:t>
            </a:r>
          </a:p>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Ensuring strategic alignment from warehouses to boardrooms  (Amazon, 2023).</a:t>
            </a:r>
          </a:p>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Development: Data visualisation, communication skills, storytelling </a:t>
            </a:r>
            <a:endParaRPr lang="en-US" sz="2100" spc="8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2" name="TextBox 12"/>
          <p:cNvSpPr txBox="1"/>
          <p:nvPr/>
        </p:nvSpPr>
        <p:spPr>
          <a:xfrm>
            <a:off x="11558959" y="6963972"/>
            <a:ext cx="5160475" cy="354711"/>
          </a:xfrm>
          <a:prstGeom prst="rect">
            <a:avLst/>
          </a:prstGeom>
        </p:spPr>
        <p:txBody>
          <a:bodyPr lIns="0" tIns="0" rIns="0" bIns="0" rtlCol="0" anchor="t">
            <a:spAutoFit/>
          </a:bodyPr>
          <a:lstStyle/>
          <a:p>
            <a:pPr marL="518162" lvl="1" indent="-259081" algn="l">
              <a:lnSpc>
                <a:spcPts val="2712"/>
              </a:lnSpc>
              <a:buFont typeface="Arial"/>
              <a:buChar char="•"/>
            </a:pPr>
            <a:r>
              <a:rPr lang="en-US" sz="2400" b="1" spc="96" dirty="0">
                <a:solidFill>
                  <a:srgbClr val="0D0D0D"/>
                </a:solidFill>
                <a:latin typeface="Arial" panose="020B0604020202020204" pitchFamily="34" charset="0"/>
                <a:ea typeface="Cardo Bold"/>
                <a:cs typeface="Arial" panose="020B0604020202020204" pitchFamily="34" charset="0"/>
                <a:sym typeface="Cardo Bold"/>
              </a:rPr>
              <a:t>Spokesperson Role</a:t>
            </a:r>
          </a:p>
        </p:txBody>
      </p:sp>
      <p:sp>
        <p:nvSpPr>
          <p:cNvPr id="13" name="TextBox 13"/>
          <p:cNvSpPr txBox="1"/>
          <p:nvPr/>
        </p:nvSpPr>
        <p:spPr>
          <a:xfrm>
            <a:off x="10463920" y="7479032"/>
            <a:ext cx="7062242" cy="2199705"/>
          </a:xfrm>
          <a:prstGeom prst="rect">
            <a:avLst/>
          </a:prstGeom>
        </p:spPr>
        <p:txBody>
          <a:bodyPr wrap="square" lIns="0" tIns="0" rIns="0" bIns="0" rtlCol="0" anchor="t">
            <a:spAutoFit/>
          </a:bodyPr>
          <a:lstStyle/>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Managing media relations and regulatory communications  but may have limited authority </a:t>
            </a:r>
          </a:p>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Technical leaders explaining innovations to the industry  (Amazon, 2023).</a:t>
            </a:r>
          </a:p>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Development: Crisis communication, regulatory expertise, technical communication</a:t>
            </a:r>
            <a:endParaRPr lang="en-US" sz="2100" spc="8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6" name="Freeform 16"/>
          <p:cNvSpPr/>
          <p:nvPr/>
        </p:nvSpPr>
        <p:spPr>
          <a:xfrm flipV="1">
            <a:off x="617683" y="1342184"/>
            <a:ext cx="7222671" cy="62069"/>
          </a:xfrm>
          <a:custGeom>
            <a:avLst/>
            <a:gdLst/>
            <a:ahLst/>
            <a:cxnLst/>
            <a:rect l="l" t="t" r="r" b="b"/>
            <a:pathLst>
              <a:path w="4057988" h="121740">
                <a:moveTo>
                  <a:pt x="0" y="0"/>
                </a:moveTo>
                <a:lnTo>
                  <a:pt x="4057988" y="0"/>
                </a:lnTo>
                <a:lnTo>
                  <a:pt x="4057988" y="121739"/>
                </a:lnTo>
                <a:lnTo>
                  <a:pt x="0" y="12173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pic>
        <p:nvPicPr>
          <p:cNvPr id="19" name="Picture 18" descr="A diagram of a computer monitor&#10;&#10;AI-generated content may be incorrect.">
            <a:extLst>
              <a:ext uri="{FF2B5EF4-FFF2-40B4-BE49-F238E27FC236}">
                <a16:creationId xmlns:a16="http://schemas.microsoft.com/office/drawing/2014/main" id="{041DB702-14E5-EA67-ACE4-4D809BAE234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94136" y="5692284"/>
            <a:ext cx="7085520" cy="4191313"/>
          </a:xfrm>
          <a:prstGeom prst="rect">
            <a:avLst/>
          </a:prstGeom>
          <a:effectLst>
            <a:innerShdw blurRad="63500" dist="50800" dir="2700000">
              <a:prstClr val="black">
                <a:alpha val="50000"/>
              </a:prstClr>
            </a:innerShdw>
          </a:effectLst>
        </p:spPr>
      </p:pic>
      <p:sp>
        <p:nvSpPr>
          <p:cNvPr id="20" name="TextBox 19">
            <a:extLst>
              <a:ext uri="{FF2B5EF4-FFF2-40B4-BE49-F238E27FC236}">
                <a16:creationId xmlns:a16="http://schemas.microsoft.com/office/drawing/2014/main" id="{19440450-AEB8-E686-3EE7-B932DBCFA85A}"/>
              </a:ext>
            </a:extLst>
          </p:cNvPr>
          <p:cNvSpPr txBox="1"/>
          <p:nvPr/>
        </p:nvSpPr>
        <p:spPr>
          <a:xfrm>
            <a:off x="761839" y="1500596"/>
            <a:ext cx="6934362" cy="378565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The creation of informational roles, including Monitor, Disseminator, and Spokesperson, enables managers at Amazon to effectively gather critical data, communicate it within the organisation, and articulate the company’s vision to external stakeholders. This approach promotes informed decision-making, fosters alignment among team members, and enhances the company’s public presence (Robbins and Coulter, 2023).</a:t>
            </a:r>
          </a:p>
        </p:txBody>
      </p:sp>
      <p:sp>
        <p:nvSpPr>
          <p:cNvPr id="9" name="Oval 8">
            <a:extLst>
              <a:ext uri="{FF2B5EF4-FFF2-40B4-BE49-F238E27FC236}">
                <a16:creationId xmlns:a16="http://schemas.microsoft.com/office/drawing/2014/main" id="{0DAB66D1-FA68-56E9-044D-9C7E18E9DE90}"/>
              </a:ext>
            </a:extLst>
          </p:cNvPr>
          <p:cNvSpPr/>
          <p:nvPr/>
        </p:nvSpPr>
        <p:spPr>
          <a:xfrm>
            <a:off x="8907128" y="1500596"/>
            <a:ext cx="1295400" cy="1263375"/>
          </a:xfrm>
          <a:prstGeom prst="ellipse">
            <a:avLst/>
          </a:prstGeom>
          <a:blipFill>
            <a:blip r:embed="rId6"/>
            <a:stretch>
              <a:fillRect/>
            </a:stretch>
          </a:blip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14" name="Oval 13">
            <a:extLst>
              <a:ext uri="{FF2B5EF4-FFF2-40B4-BE49-F238E27FC236}">
                <a16:creationId xmlns:a16="http://schemas.microsoft.com/office/drawing/2014/main" id="{42C1779A-DC21-6A30-D85C-05ECEB8BED49}"/>
              </a:ext>
            </a:extLst>
          </p:cNvPr>
          <p:cNvSpPr/>
          <p:nvPr/>
        </p:nvSpPr>
        <p:spPr>
          <a:xfrm>
            <a:off x="8907128" y="7659899"/>
            <a:ext cx="1295400" cy="1263375"/>
          </a:xfrm>
          <a:prstGeom prst="ellipse">
            <a:avLst/>
          </a:prstGeom>
          <a:blipFill>
            <a:blip r:embed="rId7"/>
            <a:stretch>
              <a:fillRect/>
            </a:stretch>
          </a:blip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15" name="Oval 14">
            <a:extLst>
              <a:ext uri="{FF2B5EF4-FFF2-40B4-BE49-F238E27FC236}">
                <a16:creationId xmlns:a16="http://schemas.microsoft.com/office/drawing/2014/main" id="{97A3417D-A434-2477-A0D2-50DD791EE828}"/>
              </a:ext>
            </a:extLst>
          </p:cNvPr>
          <p:cNvSpPr/>
          <p:nvPr/>
        </p:nvSpPr>
        <p:spPr>
          <a:xfrm>
            <a:off x="8907128" y="5060596"/>
            <a:ext cx="1295400" cy="1263375"/>
          </a:xfrm>
          <a:prstGeom prst="ellipse">
            <a:avLst/>
          </a:prstGeom>
          <a:blipFill>
            <a:blip r:embed="rId8"/>
            <a:stretch>
              <a:fillRect/>
            </a:stretch>
          </a:blip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latin typeface="Arial" panose="020B0604020202020204" pitchFamily="34" charset="0"/>
              <a:cs typeface="Arial" panose="020B0604020202020204" pitchFamily="34" charset="0"/>
            </a:endParaRPr>
          </a:p>
        </p:txBody>
      </p:sp>
    </p:spTree>
  </p:cSld>
  <p:clrMapOvr>
    <a:masterClrMapping/>
  </p:clrMapOvr>
  <p:transition spd="slow">
    <p:cove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2"/>
            <a:stretch>
              <a:fillRect l="-15597" r="-15597"/>
            </a:stretch>
          </a:blipFill>
        </p:spPr>
        <p:txBody>
          <a:bodyPr/>
          <a:lstStyle/>
          <a:p>
            <a:endParaRPr lang="en-GB" dirty="0"/>
          </a:p>
        </p:txBody>
      </p:sp>
      <p:sp>
        <p:nvSpPr>
          <p:cNvPr id="3" name="TextBox 3"/>
          <p:cNvSpPr txBox="1"/>
          <p:nvPr/>
        </p:nvSpPr>
        <p:spPr>
          <a:xfrm>
            <a:off x="827798" y="381189"/>
            <a:ext cx="6439634" cy="851130"/>
          </a:xfrm>
          <a:prstGeom prst="rect">
            <a:avLst/>
          </a:prstGeom>
        </p:spPr>
        <p:txBody>
          <a:bodyPr lIns="0" tIns="0" rIns="0" bIns="0" rtlCol="0" anchor="t">
            <a:spAutoFit/>
          </a:bodyPr>
          <a:lstStyle/>
          <a:p>
            <a:pPr algn="l">
              <a:lnSpc>
                <a:spcPts val="6461"/>
              </a:lnSpc>
            </a:pPr>
            <a:r>
              <a:rPr lang="en-US" sz="5874" spc="-146" dirty="0">
                <a:solidFill>
                  <a:srgbClr val="0D0D0D"/>
                </a:solidFill>
                <a:latin typeface="Cardo"/>
                <a:ea typeface="Cardo"/>
                <a:cs typeface="Cardo"/>
                <a:sym typeface="Cardo"/>
              </a:rPr>
              <a:t> Decisional Roles </a:t>
            </a:r>
          </a:p>
        </p:txBody>
      </p:sp>
      <p:grpSp>
        <p:nvGrpSpPr>
          <p:cNvPr id="4" name="Group 4"/>
          <p:cNvGrpSpPr/>
          <p:nvPr/>
        </p:nvGrpSpPr>
        <p:grpSpPr>
          <a:xfrm>
            <a:off x="0" y="3001725"/>
            <a:ext cx="18288000" cy="6085912"/>
            <a:chOff x="0" y="0"/>
            <a:chExt cx="4816593" cy="1201600"/>
          </a:xfrm>
          <a:effectLst>
            <a:outerShdw blurRad="63500" sx="102000" sy="102000" algn="ctr" rotWithShape="0">
              <a:prstClr val="black">
                <a:alpha val="40000"/>
              </a:prstClr>
            </a:outerShdw>
          </a:effectLst>
        </p:grpSpPr>
        <p:sp>
          <p:nvSpPr>
            <p:cNvPr id="5" name="Freeform 5"/>
            <p:cNvSpPr/>
            <p:nvPr/>
          </p:nvSpPr>
          <p:spPr>
            <a:xfrm>
              <a:off x="0" y="0"/>
              <a:ext cx="4816592" cy="1201600"/>
            </a:xfrm>
            <a:custGeom>
              <a:avLst/>
              <a:gdLst/>
              <a:ahLst/>
              <a:cxnLst/>
              <a:rect l="l" t="t" r="r" b="b"/>
              <a:pathLst>
                <a:path w="4816592" h="1201600">
                  <a:moveTo>
                    <a:pt x="0" y="0"/>
                  </a:moveTo>
                  <a:lnTo>
                    <a:pt x="4816592" y="0"/>
                  </a:lnTo>
                  <a:lnTo>
                    <a:pt x="4816592" y="1201600"/>
                  </a:lnTo>
                  <a:lnTo>
                    <a:pt x="0" y="1201600"/>
                  </a:lnTo>
                  <a:close/>
                </a:path>
              </a:pathLst>
            </a:custGeom>
            <a:solidFill>
              <a:srgbClr val="F1F1F1"/>
            </a:solidFill>
          </p:spPr>
          <p:txBody>
            <a:bodyPr/>
            <a:lstStyle/>
            <a:p>
              <a:endParaRPr lang="en-GB">
                <a:latin typeface="Arial" panose="020B0604020202020204" pitchFamily="34" charset="0"/>
                <a:cs typeface="Arial" panose="020B0604020202020204" pitchFamily="34" charset="0"/>
              </a:endParaRPr>
            </a:p>
          </p:txBody>
        </p:sp>
        <p:sp>
          <p:nvSpPr>
            <p:cNvPr id="6" name="TextBox 6"/>
            <p:cNvSpPr txBox="1"/>
            <p:nvPr/>
          </p:nvSpPr>
          <p:spPr>
            <a:xfrm>
              <a:off x="0" y="19050"/>
              <a:ext cx="4816593" cy="1182550"/>
            </a:xfrm>
            <a:prstGeom prst="rect">
              <a:avLst/>
            </a:prstGeom>
          </p:spPr>
          <p:txBody>
            <a:bodyPr lIns="50800" tIns="50800" rIns="50800" bIns="50800" rtlCol="0" anchor="ctr"/>
            <a:lstStyle/>
            <a:p>
              <a:pPr algn="ctr">
                <a:lnSpc>
                  <a:spcPts val="2392"/>
                </a:lnSpc>
              </a:pPr>
              <a:endParaRPr>
                <a:latin typeface="Arial" panose="020B0604020202020204" pitchFamily="34" charset="0"/>
                <a:cs typeface="Arial" panose="020B0604020202020204" pitchFamily="34" charset="0"/>
              </a:endParaRPr>
            </a:p>
          </p:txBody>
        </p:sp>
      </p:grpSp>
      <p:sp>
        <p:nvSpPr>
          <p:cNvPr id="7" name="TextBox 7"/>
          <p:cNvSpPr txBox="1"/>
          <p:nvPr/>
        </p:nvSpPr>
        <p:spPr>
          <a:xfrm>
            <a:off x="1026798" y="3322777"/>
            <a:ext cx="5298328" cy="441724"/>
          </a:xfrm>
          <a:prstGeom prst="rect">
            <a:avLst/>
          </a:prstGeom>
        </p:spPr>
        <p:txBody>
          <a:bodyPr lIns="0" tIns="0" rIns="0" bIns="0" rtlCol="0" anchor="t">
            <a:spAutoFit/>
          </a:bodyPr>
          <a:lstStyle/>
          <a:p>
            <a:pPr marL="644079" lvl="1" indent="-322040" algn="l">
              <a:lnSpc>
                <a:spcPts val="3371"/>
              </a:lnSpc>
              <a:buFont typeface="Arial"/>
              <a:buChar char="•"/>
            </a:pPr>
            <a:r>
              <a:rPr lang="en-US" sz="2983" b="1" spc="238" dirty="0">
                <a:solidFill>
                  <a:srgbClr val="0D0D0D"/>
                </a:solidFill>
                <a:latin typeface="Arial" panose="020B0604020202020204" pitchFamily="34" charset="0"/>
                <a:ea typeface="Cardo Bold"/>
                <a:cs typeface="Arial" panose="020B0604020202020204" pitchFamily="34" charset="0"/>
                <a:sym typeface="Cardo Bold"/>
              </a:rPr>
              <a:t>Entrepreneur Role</a:t>
            </a:r>
          </a:p>
        </p:txBody>
      </p:sp>
      <p:sp>
        <p:nvSpPr>
          <p:cNvPr id="8" name="TextBox 8"/>
          <p:cNvSpPr txBox="1"/>
          <p:nvPr/>
        </p:nvSpPr>
        <p:spPr>
          <a:xfrm>
            <a:off x="990417" y="6345225"/>
            <a:ext cx="6032587" cy="441724"/>
          </a:xfrm>
          <a:prstGeom prst="rect">
            <a:avLst/>
          </a:prstGeom>
        </p:spPr>
        <p:txBody>
          <a:bodyPr wrap="square" lIns="0" tIns="0" rIns="0" bIns="0" rtlCol="0" anchor="t">
            <a:spAutoFit/>
          </a:bodyPr>
          <a:lstStyle/>
          <a:p>
            <a:pPr marL="644079" lvl="1" indent="-322040" algn="l">
              <a:lnSpc>
                <a:spcPts val="3371"/>
              </a:lnSpc>
              <a:buFont typeface="Arial"/>
              <a:buChar char="•"/>
            </a:pPr>
            <a:r>
              <a:rPr lang="en-US" sz="2983" b="1" spc="238" dirty="0">
                <a:solidFill>
                  <a:srgbClr val="0D0D0D"/>
                </a:solidFill>
                <a:latin typeface="Arial" panose="020B0604020202020204" pitchFamily="34" charset="0"/>
                <a:ea typeface="Cardo Bold"/>
                <a:cs typeface="Arial" panose="020B0604020202020204" pitchFamily="34" charset="0"/>
                <a:sym typeface="Cardo Bold"/>
              </a:rPr>
              <a:t>Disturbance Handler Role</a:t>
            </a:r>
          </a:p>
        </p:txBody>
      </p:sp>
      <p:sp>
        <p:nvSpPr>
          <p:cNvPr id="9" name="TextBox 9"/>
          <p:cNvSpPr txBox="1"/>
          <p:nvPr/>
        </p:nvSpPr>
        <p:spPr>
          <a:xfrm>
            <a:off x="10543783" y="3322777"/>
            <a:ext cx="5943115" cy="441724"/>
          </a:xfrm>
          <a:prstGeom prst="rect">
            <a:avLst/>
          </a:prstGeom>
        </p:spPr>
        <p:txBody>
          <a:bodyPr wrap="square" lIns="0" tIns="0" rIns="0" bIns="0" rtlCol="0" anchor="t">
            <a:spAutoFit/>
          </a:bodyPr>
          <a:lstStyle/>
          <a:p>
            <a:pPr marL="644079" lvl="1" indent="-322040" algn="l">
              <a:lnSpc>
                <a:spcPts val="3371"/>
              </a:lnSpc>
              <a:buFont typeface="Arial"/>
              <a:buChar char="•"/>
            </a:pPr>
            <a:r>
              <a:rPr lang="en-US" sz="2983" b="1" spc="238" dirty="0">
                <a:solidFill>
                  <a:srgbClr val="0D0D0D"/>
                </a:solidFill>
                <a:latin typeface="Arial" panose="020B0604020202020204" pitchFamily="34" charset="0"/>
                <a:ea typeface="Cardo Bold"/>
                <a:cs typeface="Arial" panose="020B0604020202020204" pitchFamily="34" charset="0"/>
                <a:sym typeface="Cardo Bold"/>
              </a:rPr>
              <a:t>Resource Allocator Role</a:t>
            </a:r>
          </a:p>
        </p:txBody>
      </p:sp>
      <p:sp>
        <p:nvSpPr>
          <p:cNvPr id="10" name="TextBox 10"/>
          <p:cNvSpPr txBox="1"/>
          <p:nvPr/>
        </p:nvSpPr>
        <p:spPr>
          <a:xfrm>
            <a:off x="10543783" y="6345225"/>
            <a:ext cx="4223434" cy="441724"/>
          </a:xfrm>
          <a:prstGeom prst="rect">
            <a:avLst/>
          </a:prstGeom>
        </p:spPr>
        <p:txBody>
          <a:bodyPr lIns="0" tIns="0" rIns="0" bIns="0" rtlCol="0" anchor="t">
            <a:spAutoFit/>
          </a:bodyPr>
          <a:lstStyle/>
          <a:p>
            <a:pPr marL="644079" lvl="1" indent="-322040" algn="l">
              <a:lnSpc>
                <a:spcPts val="3371"/>
              </a:lnSpc>
              <a:buFont typeface="Arial"/>
              <a:buChar char="•"/>
            </a:pPr>
            <a:r>
              <a:rPr lang="en-US" sz="2983" b="1" spc="238" dirty="0">
                <a:solidFill>
                  <a:srgbClr val="0D0D0D"/>
                </a:solidFill>
                <a:latin typeface="Arial" panose="020B0604020202020204" pitchFamily="34" charset="0"/>
                <a:ea typeface="Cardo Bold"/>
                <a:cs typeface="Arial" panose="020B0604020202020204" pitchFamily="34" charset="0"/>
                <a:sym typeface="Cardo Bold"/>
              </a:rPr>
              <a:t>Negotiator Role</a:t>
            </a:r>
          </a:p>
        </p:txBody>
      </p:sp>
      <p:sp>
        <p:nvSpPr>
          <p:cNvPr id="11" name="TextBox 11"/>
          <p:cNvSpPr txBox="1"/>
          <p:nvPr/>
        </p:nvSpPr>
        <p:spPr>
          <a:xfrm>
            <a:off x="1001485" y="3857729"/>
            <a:ext cx="6542315" cy="2052228"/>
          </a:xfrm>
          <a:prstGeom prst="rect">
            <a:avLst/>
          </a:prstGeom>
        </p:spPr>
        <p:txBody>
          <a:bodyPr wrap="square" lIns="0" tIns="0" rIns="0" bIns="0" rtlCol="0" anchor="t">
            <a:spAutoFit/>
          </a:bodyPr>
          <a:lstStyle/>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Developing Amazon Go, Alexa, Prime Air innovations</a:t>
            </a: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Creating new AWS services and marketplace features</a:t>
            </a: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Development: Design thinking, rapid prototyping, emerging technologies (Dastin, 2023).</a:t>
            </a:r>
            <a:endParaRPr lang="en-US" sz="2100" spc="8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2" name="TextBox 12"/>
          <p:cNvSpPr txBox="1"/>
          <p:nvPr/>
        </p:nvSpPr>
        <p:spPr>
          <a:xfrm>
            <a:off x="979713" y="6951900"/>
            <a:ext cx="6542315" cy="1710020"/>
          </a:xfrm>
          <a:prstGeom prst="rect">
            <a:avLst/>
          </a:prstGeom>
        </p:spPr>
        <p:txBody>
          <a:bodyPr wrap="square" lIns="0" tIns="0" rIns="0" bIns="0" rtlCol="0" anchor="t">
            <a:spAutoFit/>
          </a:bodyPr>
          <a:lstStyle/>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Managing AWS outages affecting millions globally</a:t>
            </a: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Addressing supply chain disruptions and regulatory investigations</a:t>
            </a: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Development: Crisis management, conflict resolution, decision-making under pressure</a:t>
            </a:r>
            <a:endParaRPr lang="en-US" sz="2100" spc="8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3" name="TextBox 13"/>
          <p:cNvSpPr txBox="1"/>
          <p:nvPr/>
        </p:nvSpPr>
        <p:spPr>
          <a:xfrm>
            <a:off x="10543785" y="3857730"/>
            <a:ext cx="6988628" cy="2052228"/>
          </a:xfrm>
          <a:prstGeom prst="rect">
            <a:avLst/>
          </a:prstGeom>
        </p:spPr>
        <p:txBody>
          <a:bodyPr wrap="square" lIns="0" tIns="0" rIns="0" bIns="0" rtlCol="0" anchor="t">
            <a:spAutoFit/>
          </a:bodyPr>
          <a:lstStyle/>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Distributing investment across diverse business units</a:t>
            </a: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Balancing current operations with future innovations</a:t>
            </a: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Decides how people, time, and budget are distributed across projects and departments</a:t>
            </a: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Development: Financial analysis, portfolio management, strategic planning</a:t>
            </a:r>
            <a:endParaRPr lang="en-US" sz="2100" spc="8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4" name="TextBox 14"/>
          <p:cNvSpPr txBox="1"/>
          <p:nvPr/>
        </p:nvSpPr>
        <p:spPr>
          <a:xfrm>
            <a:off x="10543783" y="6951900"/>
            <a:ext cx="6988629" cy="1710020"/>
          </a:xfrm>
          <a:prstGeom prst="rect">
            <a:avLst/>
          </a:prstGeom>
        </p:spPr>
        <p:txBody>
          <a:bodyPr wrap="square" lIns="0" tIns="0" rIns="0" bIns="0" rtlCol="0" anchor="t">
            <a:spAutoFit/>
          </a:bodyPr>
          <a:lstStyle/>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Procurement managers with millions of suppliers</a:t>
            </a: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AWS enterprise contracts worth hundreds of millions#</a:t>
            </a: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Legal settlements and regulatory agreements</a:t>
            </a: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Development: Advanced negotiation, international law, multi-party negotiations</a:t>
            </a:r>
            <a:endParaRPr lang="en-US" sz="2100" spc="8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5" name="Freeform 15"/>
          <p:cNvSpPr/>
          <p:nvPr/>
        </p:nvSpPr>
        <p:spPr>
          <a:xfrm>
            <a:off x="1323098" y="1199363"/>
            <a:ext cx="4057988" cy="121740"/>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8" name="TextBox 3">
            <a:extLst>
              <a:ext uri="{FF2B5EF4-FFF2-40B4-BE49-F238E27FC236}">
                <a16:creationId xmlns:a16="http://schemas.microsoft.com/office/drawing/2014/main" id="{A916E10E-B181-3C2E-1123-6F966CF3C9D1}"/>
              </a:ext>
            </a:extLst>
          </p:cNvPr>
          <p:cNvSpPr txBox="1"/>
          <p:nvPr/>
        </p:nvSpPr>
        <p:spPr>
          <a:xfrm>
            <a:off x="800583" y="1607980"/>
            <a:ext cx="15686315" cy="856004"/>
          </a:xfrm>
          <a:prstGeom prst="rect">
            <a:avLst/>
          </a:prstGeom>
        </p:spPr>
        <p:txBody>
          <a:bodyPr wrap="square" lIns="0" tIns="0" rIns="0" bIns="0" rtlCol="0" anchor="t">
            <a:spAutoFit/>
          </a:bodyPr>
          <a:lstStyle/>
          <a:p>
            <a:pPr algn="l">
              <a:lnSpc>
                <a:spcPts val="6461"/>
              </a:lnSpc>
            </a:pPr>
            <a:r>
              <a:rPr lang="en-GB" sz="6000" dirty="0"/>
              <a:t>Making Strategic Choices &amp; Allocating Resources</a:t>
            </a:r>
            <a:endParaRPr lang="en-US" sz="5874" spc="-146" dirty="0">
              <a:solidFill>
                <a:srgbClr val="0D0D0D"/>
              </a:solidFill>
              <a:latin typeface="Cardo"/>
              <a:ea typeface="Cardo"/>
              <a:cs typeface="Cardo"/>
              <a:sym typeface="Cardo"/>
            </a:endParaRPr>
          </a:p>
        </p:txBody>
      </p:sp>
      <p:sp>
        <p:nvSpPr>
          <p:cNvPr id="16" name="TextBox 15">
            <a:extLst>
              <a:ext uri="{FF2B5EF4-FFF2-40B4-BE49-F238E27FC236}">
                <a16:creationId xmlns:a16="http://schemas.microsoft.com/office/drawing/2014/main" id="{2255AED1-DB69-5AB1-B772-1FBC4EADF48B}"/>
              </a:ext>
            </a:extLst>
          </p:cNvPr>
          <p:cNvSpPr txBox="1"/>
          <p:nvPr/>
        </p:nvSpPr>
        <p:spPr>
          <a:xfrm>
            <a:off x="827798" y="9124710"/>
            <a:ext cx="17297400" cy="954107"/>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Decision-making roles are essential for managing innovation, crises, and resources in a dynamic business like Amazon (Mintzberg, 1973; Mullins and McLean, 2020).</a:t>
            </a:r>
          </a:p>
        </p:txBody>
      </p:sp>
      <p:sp>
        <p:nvSpPr>
          <p:cNvPr id="17" name="Oval 16">
            <a:extLst>
              <a:ext uri="{FF2B5EF4-FFF2-40B4-BE49-F238E27FC236}">
                <a16:creationId xmlns:a16="http://schemas.microsoft.com/office/drawing/2014/main" id="{7E311768-38AC-53EC-3707-40EAAE9F73F4}"/>
              </a:ext>
            </a:extLst>
          </p:cNvPr>
          <p:cNvSpPr/>
          <p:nvPr/>
        </p:nvSpPr>
        <p:spPr>
          <a:xfrm>
            <a:off x="7606876" y="4348549"/>
            <a:ext cx="2764974" cy="2438400"/>
          </a:xfrm>
          <a:prstGeom prst="ellipse">
            <a:avLst/>
          </a:prstGeom>
          <a:blipFill>
            <a:blip r:embed="rId5"/>
            <a:stretch>
              <a:fillRect l="-6682" t="-22076" r="-3615" b="-16654"/>
            </a:stretch>
          </a:blipFill>
          <a:ln>
            <a:no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Tree>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6977"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31195"/>
            </a:stretch>
          </a:blipFill>
        </p:spPr>
        <p:txBody>
          <a:bodyPr/>
          <a:lstStyle/>
          <a:p>
            <a:endParaRPr lang="en-GB">
              <a:latin typeface="Arial" panose="020B0604020202020204" pitchFamily="34" charset="0"/>
              <a:cs typeface="Arial" panose="020B0604020202020204" pitchFamily="34" charset="0"/>
            </a:endParaRPr>
          </a:p>
        </p:txBody>
      </p:sp>
      <p:sp>
        <p:nvSpPr>
          <p:cNvPr id="3" name="TextBox 3"/>
          <p:cNvSpPr txBox="1"/>
          <p:nvPr/>
        </p:nvSpPr>
        <p:spPr>
          <a:xfrm>
            <a:off x="4187142" y="582847"/>
            <a:ext cx="9913716" cy="641201"/>
          </a:xfrm>
          <a:prstGeom prst="rect">
            <a:avLst/>
          </a:prstGeom>
        </p:spPr>
        <p:txBody>
          <a:bodyPr wrap="square" lIns="0" tIns="0" rIns="0" bIns="0" rtlCol="0" anchor="t">
            <a:spAutoFit/>
          </a:bodyPr>
          <a:lstStyle/>
          <a:p>
            <a:pPr algn="l">
              <a:lnSpc>
                <a:spcPts val="5025"/>
              </a:lnSpc>
            </a:pPr>
            <a:r>
              <a:rPr lang="en-GB" sz="5400" dirty="0">
                <a:latin typeface="Arial" panose="020B0604020202020204" pitchFamily="34" charset="0"/>
                <a:cs typeface="Arial" panose="020B0604020202020204" pitchFamily="34" charset="0"/>
              </a:rPr>
              <a:t>Overall Performance Impact</a:t>
            </a:r>
            <a:endParaRPr lang="en-US" sz="4800" spc="-114" dirty="0">
              <a:solidFill>
                <a:srgbClr val="0D0D0D"/>
              </a:solidFill>
              <a:latin typeface="Arial" panose="020B0604020202020204" pitchFamily="34" charset="0"/>
              <a:ea typeface="Cardo"/>
              <a:cs typeface="Arial" panose="020B0604020202020204" pitchFamily="34" charset="0"/>
              <a:sym typeface="Cardo"/>
            </a:endParaRPr>
          </a:p>
        </p:txBody>
      </p:sp>
      <p:grpSp>
        <p:nvGrpSpPr>
          <p:cNvPr id="4" name="Group 4"/>
          <p:cNvGrpSpPr/>
          <p:nvPr/>
        </p:nvGrpSpPr>
        <p:grpSpPr>
          <a:xfrm>
            <a:off x="-16977" y="2717089"/>
            <a:ext cx="18288000" cy="3727002"/>
            <a:chOff x="0" y="0"/>
            <a:chExt cx="4816593" cy="668099"/>
          </a:xfrm>
          <a:effectLst>
            <a:outerShdw blurRad="63500" sx="102000" sy="102000" algn="ctr" rotWithShape="0">
              <a:prstClr val="black">
                <a:alpha val="40000"/>
              </a:prstClr>
            </a:outerShdw>
          </a:effectLst>
        </p:grpSpPr>
        <p:sp>
          <p:nvSpPr>
            <p:cNvPr id="5" name="Freeform 5"/>
            <p:cNvSpPr/>
            <p:nvPr/>
          </p:nvSpPr>
          <p:spPr>
            <a:xfrm>
              <a:off x="0" y="0"/>
              <a:ext cx="4816592" cy="668099"/>
            </a:xfrm>
            <a:custGeom>
              <a:avLst/>
              <a:gdLst/>
              <a:ahLst/>
              <a:cxnLst/>
              <a:rect l="l" t="t" r="r" b="b"/>
              <a:pathLst>
                <a:path w="4816592" h="668099">
                  <a:moveTo>
                    <a:pt x="0" y="0"/>
                  </a:moveTo>
                  <a:lnTo>
                    <a:pt x="4816592" y="0"/>
                  </a:lnTo>
                  <a:lnTo>
                    <a:pt x="4816592" y="668099"/>
                  </a:lnTo>
                  <a:lnTo>
                    <a:pt x="0" y="668099"/>
                  </a:lnTo>
                  <a:close/>
                </a:path>
              </a:pathLst>
            </a:custGeom>
            <a:solidFill>
              <a:srgbClr val="D9D9D9"/>
            </a:solidFill>
          </p:spPr>
          <p:txBody>
            <a:bodyPr/>
            <a:lstStyle/>
            <a:p>
              <a:endParaRPr lang="en-GB">
                <a:latin typeface="Arial" panose="020B0604020202020204" pitchFamily="34" charset="0"/>
                <a:cs typeface="Arial" panose="020B0604020202020204" pitchFamily="34" charset="0"/>
              </a:endParaRPr>
            </a:p>
          </p:txBody>
        </p:sp>
        <p:sp>
          <p:nvSpPr>
            <p:cNvPr id="6" name="TextBox 6"/>
            <p:cNvSpPr txBox="1"/>
            <p:nvPr/>
          </p:nvSpPr>
          <p:spPr>
            <a:xfrm>
              <a:off x="0" y="19050"/>
              <a:ext cx="4816593" cy="649049"/>
            </a:xfrm>
            <a:prstGeom prst="rect">
              <a:avLst/>
            </a:prstGeom>
          </p:spPr>
          <p:txBody>
            <a:bodyPr lIns="50800" tIns="50800" rIns="50800" bIns="50800" rtlCol="0" anchor="ctr"/>
            <a:lstStyle/>
            <a:p>
              <a:pPr algn="ctr">
                <a:lnSpc>
                  <a:spcPts val="2392"/>
                </a:lnSpc>
              </a:pPr>
              <a:endParaRPr>
                <a:latin typeface="Arial" panose="020B0604020202020204" pitchFamily="34" charset="0"/>
                <a:cs typeface="Arial" panose="020B0604020202020204" pitchFamily="34" charset="0"/>
              </a:endParaRPr>
            </a:p>
          </p:txBody>
        </p:sp>
      </p:grpSp>
      <p:sp>
        <p:nvSpPr>
          <p:cNvPr id="7" name="TextBox 7"/>
          <p:cNvSpPr txBox="1"/>
          <p:nvPr/>
        </p:nvSpPr>
        <p:spPr>
          <a:xfrm>
            <a:off x="933289" y="3047980"/>
            <a:ext cx="4736148" cy="324063"/>
          </a:xfrm>
          <a:prstGeom prst="rect">
            <a:avLst/>
          </a:prstGeom>
        </p:spPr>
        <p:txBody>
          <a:bodyPr lIns="0" tIns="0" rIns="0" bIns="0" rtlCol="0" anchor="t">
            <a:spAutoFit/>
          </a:bodyPr>
          <a:lstStyle/>
          <a:p>
            <a:pPr marL="469427" lvl="1" indent="-234714" algn="l">
              <a:lnSpc>
                <a:spcPts val="2456"/>
              </a:lnSpc>
              <a:buFont typeface="Arial"/>
              <a:buChar char="•"/>
            </a:pPr>
            <a:r>
              <a:rPr lang="en-US" sz="2174" b="1" spc="86" dirty="0">
                <a:solidFill>
                  <a:srgbClr val="312E2D"/>
                </a:solidFill>
                <a:latin typeface="Arial" panose="020B0604020202020204" pitchFamily="34" charset="0"/>
                <a:ea typeface="Cardo Bold"/>
                <a:cs typeface="Arial" panose="020B0604020202020204" pitchFamily="34" charset="0"/>
                <a:sym typeface="Cardo Bold"/>
              </a:rPr>
              <a:t>Financial Performance</a:t>
            </a:r>
          </a:p>
        </p:txBody>
      </p:sp>
      <p:grpSp>
        <p:nvGrpSpPr>
          <p:cNvPr id="8" name="Group 8"/>
          <p:cNvGrpSpPr/>
          <p:nvPr/>
        </p:nvGrpSpPr>
        <p:grpSpPr>
          <a:xfrm>
            <a:off x="-5611" y="6423275"/>
            <a:ext cx="18288000" cy="4000699"/>
            <a:chOff x="0" y="0"/>
            <a:chExt cx="4816593" cy="668099"/>
          </a:xfrm>
        </p:grpSpPr>
        <p:sp>
          <p:nvSpPr>
            <p:cNvPr id="9" name="Freeform 9"/>
            <p:cNvSpPr/>
            <p:nvPr/>
          </p:nvSpPr>
          <p:spPr>
            <a:xfrm>
              <a:off x="0" y="0"/>
              <a:ext cx="4816592" cy="668099"/>
            </a:xfrm>
            <a:custGeom>
              <a:avLst/>
              <a:gdLst/>
              <a:ahLst/>
              <a:cxnLst/>
              <a:rect l="l" t="t" r="r" b="b"/>
              <a:pathLst>
                <a:path w="4816592" h="668099">
                  <a:moveTo>
                    <a:pt x="0" y="0"/>
                  </a:moveTo>
                  <a:lnTo>
                    <a:pt x="4816592" y="0"/>
                  </a:lnTo>
                  <a:lnTo>
                    <a:pt x="4816592" y="668099"/>
                  </a:lnTo>
                  <a:lnTo>
                    <a:pt x="0" y="668099"/>
                  </a:lnTo>
                  <a:close/>
                </a:path>
              </a:pathLst>
            </a:custGeom>
            <a:solidFill>
              <a:srgbClr val="F1F1F1"/>
            </a:solidFill>
          </p:spPr>
          <p:txBody>
            <a:bodyPr/>
            <a:lstStyle/>
            <a:p>
              <a:endParaRPr lang="en-GB">
                <a:latin typeface="Arial" panose="020B0604020202020204" pitchFamily="34" charset="0"/>
                <a:cs typeface="Arial" panose="020B0604020202020204" pitchFamily="34" charset="0"/>
              </a:endParaRPr>
            </a:p>
          </p:txBody>
        </p:sp>
        <p:sp>
          <p:nvSpPr>
            <p:cNvPr id="10" name="TextBox 10"/>
            <p:cNvSpPr txBox="1"/>
            <p:nvPr/>
          </p:nvSpPr>
          <p:spPr>
            <a:xfrm>
              <a:off x="0" y="19050"/>
              <a:ext cx="4816593" cy="649049"/>
            </a:xfrm>
            <a:prstGeom prst="rect">
              <a:avLst/>
            </a:prstGeom>
          </p:spPr>
          <p:txBody>
            <a:bodyPr lIns="50800" tIns="50800" rIns="50800" bIns="50800" rtlCol="0" anchor="ctr"/>
            <a:lstStyle/>
            <a:p>
              <a:pPr algn="ctr">
                <a:lnSpc>
                  <a:spcPts val="2392"/>
                </a:lnSpc>
              </a:pPr>
              <a:endParaRPr>
                <a:latin typeface="Arial" panose="020B0604020202020204" pitchFamily="34" charset="0"/>
                <a:cs typeface="Arial" panose="020B0604020202020204" pitchFamily="34" charset="0"/>
              </a:endParaRPr>
            </a:p>
          </p:txBody>
        </p:sp>
      </p:grpSp>
      <p:sp>
        <p:nvSpPr>
          <p:cNvPr id="11" name="TextBox 11"/>
          <p:cNvSpPr txBox="1"/>
          <p:nvPr/>
        </p:nvSpPr>
        <p:spPr>
          <a:xfrm>
            <a:off x="3345083" y="6744299"/>
            <a:ext cx="4850752" cy="332783"/>
          </a:xfrm>
          <a:prstGeom prst="rect">
            <a:avLst/>
          </a:prstGeom>
        </p:spPr>
        <p:txBody>
          <a:bodyPr lIns="0" tIns="0" rIns="0" bIns="0" rtlCol="0" anchor="t">
            <a:spAutoFit/>
          </a:bodyPr>
          <a:lstStyle/>
          <a:p>
            <a:pPr marL="469427" lvl="1" indent="-234714" algn="l">
              <a:lnSpc>
                <a:spcPts val="2456"/>
              </a:lnSpc>
              <a:buFont typeface="Arial"/>
              <a:buChar char="•"/>
            </a:pPr>
            <a:r>
              <a:rPr lang="en-US" sz="2400" b="1" spc="86" dirty="0">
                <a:solidFill>
                  <a:srgbClr val="312E2D"/>
                </a:solidFill>
                <a:latin typeface="Arial" panose="020B0604020202020204" pitchFamily="34" charset="0"/>
                <a:ea typeface="Cardo Bold"/>
                <a:cs typeface="Arial" panose="020B0604020202020204" pitchFamily="34" charset="0"/>
                <a:sym typeface="Cardo Bold"/>
              </a:rPr>
              <a:t>Operational Excellence</a:t>
            </a:r>
          </a:p>
        </p:txBody>
      </p:sp>
      <p:sp>
        <p:nvSpPr>
          <p:cNvPr id="12" name="TextBox 12"/>
          <p:cNvSpPr txBox="1"/>
          <p:nvPr/>
        </p:nvSpPr>
        <p:spPr>
          <a:xfrm>
            <a:off x="6661874" y="3047980"/>
            <a:ext cx="4964251" cy="324063"/>
          </a:xfrm>
          <a:prstGeom prst="rect">
            <a:avLst/>
          </a:prstGeom>
        </p:spPr>
        <p:txBody>
          <a:bodyPr lIns="0" tIns="0" rIns="0" bIns="0" rtlCol="0" anchor="t">
            <a:spAutoFit/>
          </a:bodyPr>
          <a:lstStyle/>
          <a:p>
            <a:pPr marL="469427" lvl="1" indent="-234714" algn="l">
              <a:lnSpc>
                <a:spcPts val="2456"/>
              </a:lnSpc>
              <a:buFont typeface="Arial"/>
              <a:buChar char="•"/>
            </a:pPr>
            <a:r>
              <a:rPr lang="en-US" sz="2174" b="1" spc="86" dirty="0">
                <a:solidFill>
                  <a:srgbClr val="312E2D"/>
                </a:solidFill>
                <a:latin typeface="Arial" panose="020B0604020202020204" pitchFamily="34" charset="0"/>
                <a:ea typeface="Cardo Bold"/>
                <a:cs typeface="Arial" panose="020B0604020202020204" pitchFamily="34" charset="0"/>
                <a:sym typeface="Cardo Bold"/>
              </a:rPr>
              <a:t>Market Leadership</a:t>
            </a:r>
          </a:p>
        </p:txBody>
      </p:sp>
      <p:sp>
        <p:nvSpPr>
          <p:cNvPr id="13" name="TextBox 13"/>
          <p:cNvSpPr txBox="1"/>
          <p:nvPr/>
        </p:nvSpPr>
        <p:spPr>
          <a:xfrm>
            <a:off x="10044981" y="6667490"/>
            <a:ext cx="5638800" cy="332783"/>
          </a:xfrm>
          <a:prstGeom prst="rect">
            <a:avLst/>
          </a:prstGeom>
        </p:spPr>
        <p:txBody>
          <a:bodyPr wrap="square" lIns="0" tIns="0" rIns="0" bIns="0" rtlCol="0" anchor="t">
            <a:spAutoFit/>
          </a:bodyPr>
          <a:lstStyle/>
          <a:p>
            <a:pPr marL="469427" lvl="1" indent="-234714" algn="ctr">
              <a:lnSpc>
                <a:spcPts val="2456"/>
              </a:lnSpc>
              <a:buFont typeface="Arial"/>
              <a:buChar char="•"/>
            </a:pPr>
            <a:r>
              <a:rPr lang="en-US" sz="2400" b="1" spc="86" dirty="0">
                <a:solidFill>
                  <a:srgbClr val="312E2D"/>
                </a:solidFill>
                <a:latin typeface="Arial" panose="020B0604020202020204" pitchFamily="34" charset="0"/>
                <a:ea typeface="Cardo Bold"/>
                <a:cs typeface="Arial" panose="020B0604020202020204" pitchFamily="34" charset="0"/>
                <a:sym typeface="Cardo Bold"/>
              </a:rPr>
              <a:t> Stakeholder Value Creation</a:t>
            </a:r>
          </a:p>
        </p:txBody>
      </p:sp>
      <p:sp>
        <p:nvSpPr>
          <p:cNvPr id="14" name="TextBox 14"/>
          <p:cNvSpPr txBox="1"/>
          <p:nvPr/>
        </p:nvSpPr>
        <p:spPr>
          <a:xfrm>
            <a:off x="12405296" y="3047980"/>
            <a:ext cx="4747370" cy="324063"/>
          </a:xfrm>
          <a:prstGeom prst="rect">
            <a:avLst/>
          </a:prstGeom>
        </p:spPr>
        <p:txBody>
          <a:bodyPr lIns="0" tIns="0" rIns="0" bIns="0" rtlCol="0" anchor="t">
            <a:spAutoFit/>
          </a:bodyPr>
          <a:lstStyle/>
          <a:p>
            <a:pPr marL="469427" lvl="1" indent="-234714" algn="l">
              <a:lnSpc>
                <a:spcPts val="2456"/>
              </a:lnSpc>
              <a:buFont typeface="Arial"/>
              <a:buChar char="•"/>
            </a:pPr>
            <a:r>
              <a:rPr lang="en-US" sz="2174" b="1" spc="86" dirty="0">
                <a:solidFill>
                  <a:srgbClr val="312E2D"/>
                </a:solidFill>
                <a:latin typeface="Arial" panose="020B0604020202020204" pitchFamily="34" charset="0"/>
                <a:ea typeface="Cardo Bold"/>
                <a:cs typeface="Arial" panose="020B0604020202020204" pitchFamily="34" charset="0"/>
                <a:sym typeface="Cardo Bold"/>
              </a:rPr>
              <a:t>Innovation Outcomes</a:t>
            </a:r>
          </a:p>
        </p:txBody>
      </p:sp>
      <p:sp>
        <p:nvSpPr>
          <p:cNvPr id="16" name="TextBox 16"/>
          <p:cNvSpPr txBox="1"/>
          <p:nvPr/>
        </p:nvSpPr>
        <p:spPr>
          <a:xfrm>
            <a:off x="1270578" y="3789948"/>
            <a:ext cx="4747370" cy="2000548"/>
          </a:xfrm>
          <a:prstGeom prst="rect">
            <a:avLst/>
          </a:prstGeom>
        </p:spPr>
        <p:txBody>
          <a:bodyPr lIns="0" tIns="0" rIns="0" bIns="0" rtlCol="0" anchor="t">
            <a:spAutoFit/>
          </a:bodyPr>
          <a:lstStyle/>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Revenue growth from $280B (2019) to $574B (2023)</a:t>
            </a:r>
          </a:p>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Market cap exceeding $1.5 trillion</a:t>
            </a:r>
          </a:p>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Diversified revenue streams across multiple industries</a:t>
            </a:r>
            <a:endParaRPr lang="en-US" sz="2400" spc="7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7" name="TextBox 17"/>
          <p:cNvSpPr txBox="1"/>
          <p:nvPr/>
        </p:nvSpPr>
        <p:spPr>
          <a:xfrm>
            <a:off x="3169628" y="7491710"/>
            <a:ext cx="5288571" cy="2000548"/>
          </a:xfrm>
          <a:prstGeom prst="rect">
            <a:avLst/>
          </a:prstGeom>
        </p:spPr>
        <p:txBody>
          <a:bodyPr wrap="square" lIns="0" tIns="0" rIns="0" bIns="0" rtlCol="0" anchor="t">
            <a:spAutoFit/>
          </a:bodyPr>
          <a:lstStyle/>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99.9% AWS uptime through effective disturbance handling</a:t>
            </a:r>
          </a:p>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Same-day/next-day delivery capabilities globally</a:t>
            </a:r>
          </a:p>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Seamless customer experience across all touchpoints</a:t>
            </a:r>
            <a:endParaRPr lang="en-US" sz="2400" spc="7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8" name="TextBox 18"/>
          <p:cNvSpPr txBox="1"/>
          <p:nvPr/>
        </p:nvSpPr>
        <p:spPr>
          <a:xfrm>
            <a:off x="7010385" y="3789948"/>
            <a:ext cx="4747370" cy="2000548"/>
          </a:xfrm>
          <a:prstGeom prst="rect">
            <a:avLst/>
          </a:prstGeom>
        </p:spPr>
        <p:txBody>
          <a:bodyPr lIns="0" tIns="0" rIns="0" bIns="0" rtlCol="0" anchor="t">
            <a:spAutoFit/>
          </a:bodyPr>
          <a:lstStyle/>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Nr.1 in cloud computing (AWS - 32% market share)</a:t>
            </a:r>
          </a:p>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Dominant e-commerce platform (38% of US online sales)</a:t>
            </a:r>
          </a:p>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Leading voice AI platform (Alexa ecosystem)</a:t>
            </a:r>
            <a:endParaRPr lang="en-US" sz="2400" spc="7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9" name="TextBox 19"/>
          <p:cNvSpPr txBox="1"/>
          <p:nvPr/>
        </p:nvSpPr>
        <p:spPr>
          <a:xfrm>
            <a:off x="10909196" y="7214952"/>
            <a:ext cx="5931003" cy="2667397"/>
          </a:xfrm>
          <a:prstGeom prst="rect">
            <a:avLst/>
          </a:prstGeom>
        </p:spPr>
        <p:txBody>
          <a:bodyPr wrap="square" lIns="0" tIns="0" rIns="0" bIns="0" rtlCol="0" anchor="t">
            <a:spAutoFit/>
          </a:bodyPr>
          <a:lstStyle/>
          <a:p>
            <a:pPr>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Customer: Convenience, selection, competitive pricing</a:t>
            </a:r>
          </a:p>
          <a:p>
            <a:pPr>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Employees: Career growth, innovation opportunities</a:t>
            </a:r>
          </a:p>
          <a:p>
            <a:pPr>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Shareholders: Consistent long-term value creation</a:t>
            </a:r>
          </a:p>
          <a:p>
            <a:pPr>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Society: Job creation, technological advancement, infrastructure investment</a:t>
            </a:r>
            <a:endParaRPr lang="en-US" sz="2400" spc="7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20" name="TextBox 20"/>
          <p:cNvSpPr txBox="1"/>
          <p:nvPr/>
        </p:nvSpPr>
        <p:spPr>
          <a:xfrm>
            <a:off x="12753806" y="3789948"/>
            <a:ext cx="5000793" cy="2000548"/>
          </a:xfrm>
          <a:prstGeom prst="rect">
            <a:avLst/>
          </a:prstGeom>
        </p:spPr>
        <p:txBody>
          <a:bodyPr wrap="square" lIns="0" tIns="0" rIns="0" bIns="0" rtlCol="0" anchor="t">
            <a:spAutoFit/>
          </a:bodyPr>
          <a:lstStyle/>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5+ major business units created through entrepreneurial role</a:t>
            </a:r>
          </a:p>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Continuous service improvements through monitoring and feedback</a:t>
            </a:r>
          </a:p>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Industry-disrupting innovations (Prime, AWS, Alexa, Amazon Go)</a:t>
            </a:r>
            <a:endParaRPr lang="en-US" sz="2400" spc="7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24" name="Freeform 24"/>
          <p:cNvSpPr/>
          <p:nvPr/>
        </p:nvSpPr>
        <p:spPr>
          <a:xfrm>
            <a:off x="1690700" y="-671297"/>
            <a:ext cx="4057988" cy="121740"/>
          </a:xfrm>
          <a:custGeom>
            <a:avLst/>
            <a:gdLst/>
            <a:ahLst/>
            <a:cxnLst/>
            <a:rect l="l" t="t" r="r" b="b"/>
            <a:pathLst>
              <a:path w="4057988" h="121740">
                <a:moveTo>
                  <a:pt x="0" y="0"/>
                </a:moveTo>
                <a:lnTo>
                  <a:pt x="4057988" y="0"/>
                </a:lnTo>
                <a:lnTo>
                  <a:pt x="4057988" y="121739"/>
                </a:lnTo>
                <a:lnTo>
                  <a:pt x="0" y="12173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54F91D95-F71D-5FEC-7A09-3E680FD2A2BF}"/>
              </a:ext>
            </a:extLst>
          </p:cNvPr>
          <p:cNvSpPr txBox="1"/>
          <p:nvPr/>
        </p:nvSpPr>
        <p:spPr>
          <a:xfrm>
            <a:off x="2393464" y="1365952"/>
            <a:ext cx="13244500" cy="954107"/>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Effective use of these roles supports Amazon’s long-term financial success, innovation, and market leadership (Robbins and Coulter, 2023).</a:t>
            </a:r>
          </a:p>
        </p:txBody>
      </p:sp>
    </p:spTree>
  </p:cSld>
  <p:clrMapOvr>
    <a:masterClrMapping/>
  </p:clrMapOvr>
  <p:transition spd="slow">
    <p:wheel spokes="1"/>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2"/>
            <a:stretch>
              <a:fillRect r="-31195"/>
            </a:stretch>
          </a:blipFill>
        </p:spPr>
        <p:txBody>
          <a:bodyPr/>
          <a:lstStyle/>
          <a:p>
            <a:endParaRPr lang="en-GB"/>
          </a:p>
        </p:txBody>
      </p:sp>
      <p:sp>
        <p:nvSpPr>
          <p:cNvPr id="3" name="TextBox 3"/>
          <p:cNvSpPr txBox="1"/>
          <p:nvPr/>
        </p:nvSpPr>
        <p:spPr>
          <a:xfrm>
            <a:off x="1162898" y="267311"/>
            <a:ext cx="7464930" cy="722570"/>
          </a:xfrm>
          <a:prstGeom prst="rect">
            <a:avLst/>
          </a:prstGeom>
        </p:spPr>
        <p:txBody>
          <a:bodyPr lIns="0" tIns="0" rIns="0" bIns="0" rtlCol="0" anchor="t">
            <a:spAutoFit/>
          </a:bodyPr>
          <a:lstStyle/>
          <a:p>
            <a:pPr algn="l">
              <a:lnSpc>
                <a:spcPts val="5536"/>
              </a:lnSpc>
            </a:pPr>
            <a:r>
              <a:rPr lang="en-US" sz="5033" spc="-125" dirty="0">
                <a:solidFill>
                  <a:srgbClr val="0D0D0D"/>
                </a:solidFill>
                <a:latin typeface="Cardo"/>
                <a:ea typeface="Cardo"/>
                <a:cs typeface="Cardo"/>
                <a:sym typeface="Cardo"/>
              </a:rPr>
              <a:t>Contemporary Challenges</a:t>
            </a:r>
          </a:p>
        </p:txBody>
      </p:sp>
      <p:sp>
        <p:nvSpPr>
          <p:cNvPr id="4" name="TextBox 4"/>
          <p:cNvSpPr txBox="1"/>
          <p:nvPr/>
        </p:nvSpPr>
        <p:spPr>
          <a:xfrm>
            <a:off x="1086774" y="2345189"/>
            <a:ext cx="7464930" cy="7565917"/>
          </a:xfrm>
          <a:prstGeom prst="rect">
            <a:avLst/>
          </a:prstGeom>
        </p:spPr>
        <p:txBody>
          <a:bodyPr wrap="square" lIns="0" tIns="0" rIns="0" bIns="0" rtlCol="0" anchor="t">
            <a:spAutoFit/>
          </a:bodyPr>
          <a:lstStyle/>
          <a:p>
            <a:pPr algn="just">
              <a:lnSpc>
                <a:spcPts val="3080"/>
              </a:lnSpc>
              <a:spcBef>
                <a:spcPct val="0"/>
              </a:spcBef>
            </a:pPr>
            <a:endParaRPr lang="en-US" sz="3600" spc="88" dirty="0">
              <a:solidFill>
                <a:srgbClr val="312E2D"/>
              </a:solidFill>
              <a:latin typeface="Didact Gothic"/>
              <a:ea typeface="Didact Gothic"/>
              <a:cs typeface="Didact Gothic"/>
              <a:sym typeface="Didact Gothic"/>
            </a:endParaRPr>
          </a:p>
          <a:p>
            <a:pPr marL="571500" indent="-571500" algn="just">
              <a:lnSpc>
                <a:spcPts val="3080"/>
              </a:lnSpc>
              <a:spcBef>
                <a:spcPct val="0"/>
              </a:spcBef>
              <a:buFont typeface="Wingdings" panose="05000000000000000000" pitchFamily="2" charset="2"/>
              <a:buChar char="§"/>
            </a:pPr>
            <a:r>
              <a:rPr lang="en-US" sz="3600" spc="88" dirty="0">
                <a:solidFill>
                  <a:srgbClr val="312E2D"/>
                </a:solidFill>
                <a:latin typeface="Didact Gothic"/>
                <a:ea typeface="Didact Gothic"/>
                <a:cs typeface="Didact Gothic"/>
                <a:sym typeface="Didact Gothic"/>
              </a:rPr>
              <a:t>Managing complex ecosystems, not just companies</a:t>
            </a:r>
          </a:p>
          <a:p>
            <a:pPr marL="571500" indent="-571500" algn="just">
              <a:lnSpc>
                <a:spcPts val="3080"/>
              </a:lnSpc>
              <a:spcBef>
                <a:spcPct val="0"/>
              </a:spcBef>
              <a:buFont typeface="Wingdings" panose="05000000000000000000" pitchFamily="2" charset="2"/>
              <a:buChar char="§"/>
            </a:pPr>
            <a:r>
              <a:rPr lang="en-US" sz="3600" spc="88" dirty="0">
                <a:solidFill>
                  <a:srgbClr val="312E2D"/>
                </a:solidFill>
                <a:latin typeface="Didact Gothic"/>
                <a:ea typeface="Didact Gothic"/>
                <a:cs typeface="Didact Gothic"/>
                <a:sym typeface="Didact Gothic"/>
              </a:rPr>
              <a:t>Navigating AI and automation transformation</a:t>
            </a:r>
          </a:p>
          <a:p>
            <a:pPr marL="571500" indent="-571500" algn="just">
              <a:lnSpc>
                <a:spcPts val="3080"/>
              </a:lnSpc>
              <a:spcBef>
                <a:spcPct val="0"/>
              </a:spcBef>
              <a:buFont typeface="Wingdings" panose="05000000000000000000" pitchFamily="2" charset="2"/>
              <a:buChar char="§"/>
            </a:pPr>
            <a:r>
              <a:rPr lang="en-US" sz="3600" spc="88" dirty="0">
                <a:solidFill>
                  <a:srgbClr val="312E2D"/>
                </a:solidFill>
                <a:latin typeface="Didact Gothic"/>
                <a:ea typeface="Didact Gothic"/>
                <a:cs typeface="Didact Gothic"/>
                <a:sym typeface="Didact Gothic"/>
              </a:rPr>
              <a:t>Handling increased regulatory scrutiny</a:t>
            </a:r>
          </a:p>
          <a:p>
            <a:pPr marL="571500" indent="-571500" algn="just">
              <a:lnSpc>
                <a:spcPts val="3080"/>
              </a:lnSpc>
              <a:spcBef>
                <a:spcPct val="0"/>
              </a:spcBef>
              <a:buFont typeface="Wingdings" panose="05000000000000000000" pitchFamily="2" charset="2"/>
              <a:buChar char="§"/>
            </a:pPr>
            <a:r>
              <a:rPr lang="en-US" sz="3600" spc="88" dirty="0">
                <a:solidFill>
                  <a:srgbClr val="312E2D"/>
                </a:solidFill>
                <a:latin typeface="Didact Gothic"/>
                <a:ea typeface="Didact Gothic"/>
                <a:cs typeface="Didact Gothic"/>
                <a:sym typeface="Didact Gothic"/>
              </a:rPr>
              <a:t>Integrating sustainability into all decisions</a:t>
            </a:r>
          </a:p>
          <a:p>
            <a:pPr marL="571500" indent="-571500" algn="just">
              <a:lnSpc>
                <a:spcPts val="3080"/>
              </a:lnSpc>
              <a:spcBef>
                <a:spcPct val="0"/>
              </a:spcBef>
              <a:buFont typeface="Wingdings" panose="05000000000000000000" pitchFamily="2" charset="2"/>
              <a:buChar char="§"/>
            </a:pPr>
            <a:r>
              <a:rPr lang="en-US" sz="3600" spc="88" dirty="0">
                <a:solidFill>
                  <a:srgbClr val="312E2D"/>
                </a:solidFill>
                <a:latin typeface="Didact Gothic"/>
                <a:ea typeface="Didact Gothic"/>
                <a:cs typeface="Didact Gothic"/>
                <a:sym typeface="Didact Gothic"/>
              </a:rPr>
              <a:t>Creating seamless omnichannel experiences</a:t>
            </a:r>
          </a:p>
          <a:p>
            <a:pPr marL="571500" indent="-571500" algn="just">
              <a:lnSpc>
                <a:spcPts val="3080"/>
              </a:lnSpc>
              <a:spcBef>
                <a:spcPct val="0"/>
              </a:spcBef>
              <a:buFont typeface="Wingdings" panose="05000000000000000000" pitchFamily="2" charset="2"/>
              <a:buChar char="§"/>
            </a:pPr>
            <a:r>
              <a:rPr lang="en-US" sz="3600" spc="88" dirty="0">
                <a:solidFill>
                  <a:srgbClr val="312E2D"/>
                </a:solidFill>
                <a:latin typeface="Didact Gothic"/>
                <a:ea typeface="Didact Gothic"/>
                <a:cs typeface="Didact Gothic"/>
                <a:sym typeface="Didact Gothic"/>
              </a:rPr>
              <a:t>Preparing workforce for technological disruption</a:t>
            </a:r>
          </a:p>
          <a:p>
            <a:pPr algn="l">
              <a:lnSpc>
                <a:spcPts val="3080"/>
              </a:lnSpc>
              <a:spcBef>
                <a:spcPct val="0"/>
              </a:spcBef>
            </a:pPr>
            <a:endParaRPr lang="en-US" sz="3600" spc="88" dirty="0">
              <a:solidFill>
                <a:srgbClr val="312E2D"/>
              </a:solidFill>
              <a:latin typeface="Didact Gothic"/>
              <a:ea typeface="Didact Gothic"/>
              <a:cs typeface="Didact Gothic"/>
              <a:sym typeface="Didact Gothic"/>
            </a:endParaRPr>
          </a:p>
          <a:p>
            <a:pPr algn="l">
              <a:lnSpc>
                <a:spcPts val="3080"/>
              </a:lnSpc>
              <a:spcBef>
                <a:spcPct val="0"/>
              </a:spcBef>
            </a:pPr>
            <a:endParaRPr lang="en-US" sz="3600" spc="88" dirty="0">
              <a:solidFill>
                <a:srgbClr val="312E2D"/>
              </a:solidFill>
              <a:latin typeface="Didact Gothic"/>
              <a:ea typeface="Didact Gothic"/>
              <a:cs typeface="Didact Gothic"/>
              <a:sym typeface="Didact Gothic"/>
            </a:endParaRPr>
          </a:p>
          <a:p>
            <a:pPr algn="ctr">
              <a:lnSpc>
                <a:spcPts val="3080"/>
              </a:lnSpc>
              <a:spcBef>
                <a:spcPct val="0"/>
              </a:spcBef>
            </a:pPr>
            <a:r>
              <a:rPr lang="en-US" sz="3600" spc="88" dirty="0">
                <a:solidFill>
                  <a:srgbClr val="312E2D"/>
                </a:solidFill>
                <a:latin typeface="Didact Gothic"/>
                <a:ea typeface="Didact Gothic"/>
                <a:cs typeface="Didact Gothic"/>
                <a:sym typeface="Didact Gothic"/>
              </a:rPr>
              <a:t>Traditional roles remain essential but need contemporary enhancement (</a:t>
            </a:r>
            <a:r>
              <a:rPr lang="en-US" sz="3600" spc="88" dirty="0" err="1">
                <a:solidFill>
                  <a:srgbClr val="312E2D"/>
                </a:solidFill>
                <a:latin typeface="Didact Gothic"/>
                <a:ea typeface="Didact Gothic"/>
                <a:cs typeface="Didact Gothic"/>
                <a:sym typeface="Didact Gothic"/>
              </a:rPr>
              <a:t>DuBrin</a:t>
            </a:r>
            <a:r>
              <a:rPr lang="en-US" sz="3600" spc="88" dirty="0">
                <a:solidFill>
                  <a:srgbClr val="312E2D"/>
                </a:solidFill>
                <a:latin typeface="Didact Gothic"/>
                <a:ea typeface="Didact Gothic"/>
                <a:cs typeface="Didact Gothic"/>
                <a:sym typeface="Didact Gothic"/>
              </a:rPr>
              <a:t>, 2016; Yukl and Gardner, 2020).</a:t>
            </a:r>
          </a:p>
        </p:txBody>
      </p:sp>
      <p:grpSp>
        <p:nvGrpSpPr>
          <p:cNvPr id="5" name="Group 5"/>
          <p:cNvGrpSpPr/>
          <p:nvPr/>
        </p:nvGrpSpPr>
        <p:grpSpPr>
          <a:xfrm>
            <a:off x="9736297" y="0"/>
            <a:ext cx="8548603" cy="10287000"/>
            <a:chOff x="0" y="0"/>
            <a:chExt cx="2251484" cy="2709333"/>
          </a:xfrm>
          <a:effectLst>
            <a:outerShdw blurRad="63500" sx="102000" sy="102000" algn="ctr" rotWithShape="0">
              <a:prstClr val="black">
                <a:alpha val="40000"/>
              </a:prstClr>
            </a:outerShdw>
          </a:effectLst>
        </p:grpSpPr>
        <p:sp>
          <p:nvSpPr>
            <p:cNvPr id="6" name="Freeform 6"/>
            <p:cNvSpPr/>
            <p:nvPr/>
          </p:nvSpPr>
          <p:spPr>
            <a:xfrm>
              <a:off x="0" y="0"/>
              <a:ext cx="2251484" cy="2709333"/>
            </a:xfrm>
            <a:custGeom>
              <a:avLst/>
              <a:gdLst/>
              <a:ahLst/>
              <a:cxnLst/>
              <a:rect l="l" t="t" r="r" b="b"/>
              <a:pathLst>
                <a:path w="2251484" h="2709333">
                  <a:moveTo>
                    <a:pt x="0" y="0"/>
                  </a:moveTo>
                  <a:lnTo>
                    <a:pt x="2251484" y="0"/>
                  </a:lnTo>
                  <a:lnTo>
                    <a:pt x="2251484" y="2709333"/>
                  </a:lnTo>
                  <a:lnTo>
                    <a:pt x="0" y="2709333"/>
                  </a:lnTo>
                  <a:close/>
                </a:path>
              </a:pathLst>
            </a:custGeom>
            <a:solidFill>
              <a:srgbClr val="F1F1F1"/>
            </a:solidFill>
          </p:spPr>
          <p:txBody>
            <a:bodyPr/>
            <a:lstStyle/>
            <a:p>
              <a:endParaRPr lang="en-GB"/>
            </a:p>
          </p:txBody>
        </p:sp>
        <p:sp>
          <p:nvSpPr>
            <p:cNvPr id="7" name="TextBox 7"/>
            <p:cNvSpPr txBox="1"/>
            <p:nvPr/>
          </p:nvSpPr>
          <p:spPr>
            <a:xfrm>
              <a:off x="0" y="19050"/>
              <a:ext cx="2251484" cy="2690283"/>
            </a:xfrm>
            <a:prstGeom prst="rect">
              <a:avLst/>
            </a:prstGeom>
          </p:spPr>
          <p:txBody>
            <a:bodyPr lIns="50800" tIns="50800" rIns="50800" bIns="50800" rtlCol="0" anchor="ctr"/>
            <a:lstStyle/>
            <a:p>
              <a:pPr algn="ctr">
                <a:lnSpc>
                  <a:spcPts val="2392"/>
                </a:lnSpc>
              </a:pPr>
              <a:endParaRPr/>
            </a:p>
          </p:txBody>
        </p:sp>
      </p:grpSp>
      <p:sp>
        <p:nvSpPr>
          <p:cNvPr id="14" name="Freeform 14"/>
          <p:cNvSpPr/>
          <p:nvPr/>
        </p:nvSpPr>
        <p:spPr>
          <a:xfrm flipV="1">
            <a:off x="1028700" y="965932"/>
            <a:ext cx="6896099" cy="45719"/>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7" name="TextBox 16">
            <a:extLst>
              <a:ext uri="{FF2B5EF4-FFF2-40B4-BE49-F238E27FC236}">
                <a16:creationId xmlns:a16="http://schemas.microsoft.com/office/drawing/2014/main" id="{5A0CA403-2EF7-6B2D-783D-C824BF1B6A88}"/>
              </a:ext>
            </a:extLst>
          </p:cNvPr>
          <p:cNvSpPr txBox="1"/>
          <p:nvPr/>
        </p:nvSpPr>
        <p:spPr>
          <a:xfrm>
            <a:off x="267852" y="1442295"/>
            <a:ext cx="9143999" cy="1200329"/>
          </a:xfrm>
          <a:prstGeom prst="rect">
            <a:avLst/>
          </a:prstGeom>
          <a:noFill/>
        </p:spPr>
        <p:txBody>
          <a:bodyPr wrap="square" rtlCol="0">
            <a:spAutoFit/>
          </a:bodyPr>
          <a:lstStyle/>
          <a:p>
            <a:pPr algn="ctr"/>
            <a:r>
              <a:rPr lang="en-GB" sz="4000" dirty="0"/>
              <a:t>Why Traditional Roles Need Enhancement</a:t>
            </a:r>
          </a:p>
          <a:p>
            <a:pPr algn="ctr"/>
            <a:r>
              <a:rPr lang="en-GB" sz="3200" dirty="0"/>
              <a:t> Today's Business Environment Demands</a:t>
            </a:r>
          </a:p>
        </p:txBody>
      </p:sp>
      <p:sp>
        <p:nvSpPr>
          <p:cNvPr id="18" name="TextBox 17">
            <a:extLst>
              <a:ext uri="{FF2B5EF4-FFF2-40B4-BE49-F238E27FC236}">
                <a16:creationId xmlns:a16="http://schemas.microsoft.com/office/drawing/2014/main" id="{1474E07B-FF9D-571A-8FB1-8639AE10321C}"/>
              </a:ext>
            </a:extLst>
          </p:cNvPr>
          <p:cNvSpPr txBox="1"/>
          <p:nvPr/>
        </p:nvSpPr>
        <p:spPr>
          <a:xfrm>
            <a:off x="10134600" y="123668"/>
            <a:ext cx="7124700" cy="1569660"/>
          </a:xfrm>
          <a:prstGeom prst="rect">
            <a:avLst/>
          </a:prstGeom>
          <a:noFill/>
        </p:spPr>
        <p:txBody>
          <a:bodyPr wrap="square" rtlCol="0">
            <a:spAutoFit/>
          </a:bodyPr>
          <a:lstStyle/>
          <a:p>
            <a:pPr algn="ctr"/>
            <a:r>
              <a:rPr lang="en-GB" sz="4800" dirty="0"/>
              <a:t>Additional Managerial Roles</a:t>
            </a:r>
          </a:p>
        </p:txBody>
      </p:sp>
      <p:sp>
        <p:nvSpPr>
          <p:cNvPr id="19" name="TextBox 18">
            <a:extLst>
              <a:ext uri="{FF2B5EF4-FFF2-40B4-BE49-F238E27FC236}">
                <a16:creationId xmlns:a16="http://schemas.microsoft.com/office/drawing/2014/main" id="{448E4BB9-EDE8-EFEF-350F-AFD5E9BC5123}"/>
              </a:ext>
            </a:extLst>
          </p:cNvPr>
          <p:cNvSpPr txBox="1"/>
          <p:nvPr/>
        </p:nvSpPr>
        <p:spPr>
          <a:xfrm>
            <a:off x="10645254" y="2217594"/>
            <a:ext cx="7315200" cy="7848302"/>
          </a:xfrm>
          <a:prstGeom prst="rect">
            <a:avLst/>
          </a:prstGeom>
          <a:noFill/>
        </p:spPr>
        <p:txBody>
          <a:bodyPr wrap="square" rtlCol="0">
            <a:spAutoFit/>
          </a:bodyPr>
          <a:lstStyle/>
          <a:p>
            <a:pPr>
              <a:buFont typeface="+mj-lt"/>
              <a:buAutoNum type="arabicPeriod"/>
            </a:pPr>
            <a:r>
              <a:rPr lang="en-GB" sz="2800" b="1" dirty="0"/>
              <a:t>Ecosystem Orchestrator</a:t>
            </a:r>
            <a:r>
              <a:rPr lang="en-GB" sz="2800" dirty="0"/>
              <a:t> </a:t>
            </a:r>
          </a:p>
          <a:p>
            <a:pPr marL="742950" lvl="1" indent="-285750">
              <a:buFont typeface="+mj-lt"/>
              <a:buAutoNum type="arabicPeriod"/>
            </a:pPr>
            <a:r>
              <a:rPr lang="en-GB" sz="2800" dirty="0"/>
              <a:t>Managing complex partner networks and platforms</a:t>
            </a:r>
          </a:p>
          <a:p>
            <a:pPr>
              <a:buFont typeface="+mj-lt"/>
              <a:buAutoNum type="arabicPeriod"/>
            </a:pPr>
            <a:r>
              <a:rPr lang="en-GB" sz="2800" b="1" dirty="0"/>
              <a:t>AI and Automation Strategist</a:t>
            </a:r>
            <a:r>
              <a:rPr lang="en-GB" sz="2800" dirty="0"/>
              <a:t> </a:t>
            </a:r>
          </a:p>
          <a:p>
            <a:pPr marL="742950" lvl="1" indent="-285750">
              <a:buFont typeface="+mj-lt"/>
              <a:buAutoNum type="arabicPeriod"/>
            </a:pPr>
            <a:r>
              <a:rPr lang="en-GB" sz="2800" dirty="0"/>
              <a:t>Integrating technology while managing human impact</a:t>
            </a:r>
          </a:p>
          <a:p>
            <a:pPr>
              <a:buFont typeface="+mj-lt"/>
              <a:buAutoNum type="arabicPeriod"/>
            </a:pPr>
            <a:r>
              <a:rPr lang="en-GB" sz="2800" b="1" dirty="0"/>
              <a:t>Regulatory Navigator</a:t>
            </a:r>
            <a:r>
              <a:rPr lang="en-GB" sz="2800" dirty="0"/>
              <a:t> </a:t>
            </a:r>
          </a:p>
          <a:p>
            <a:pPr marL="742950" lvl="1" indent="-285750">
              <a:buFont typeface="+mj-lt"/>
              <a:buAutoNum type="arabicPeriod"/>
            </a:pPr>
            <a:r>
              <a:rPr lang="en-GB" sz="2800" dirty="0"/>
              <a:t>.Proactively addressing compliance and policy challenges</a:t>
            </a:r>
          </a:p>
          <a:p>
            <a:pPr>
              <a:buFont typeface="+mj-lt"/>
              <a:buAutoNum type="arabicPeriod"/>
            </a:pPr>
            <a:r>
              <a:rPr lang="en-GB" sz="2800" b="1" dirty="0"/>
              <a:t>Sustainability Integration Leader</a:t>
            </a:r>
            <a:r>
              <a:rPr lang="en-GB" sz="2800" dirty="0"/>
              <a:t> </a:t>
            </a:r>
          </a:p>
          <a:p>
            <a:pPr marL="742950" lvl="1" indent="-285750">
              <a:buFont typeface="+mj-lt"/>
              <a:buAutoNum type="arabicPeriod"/>
            </a:pPr>
            <a:r>
              <a:rPr lang="en-GB" sz="2800" dirty="0"/>
              <a:t>Embedding ESG considerations into all decisions</a:t>
            </a:r>
          </a:p>
          <a:p>
            <a:pPr>
              <a:buFont typeface="+mj-lt"/>
              <a:buAutoNum type="arabicPeriod"/>
            </a:pPr>
            <a:r>
              <a:rPr lang="en-GB" sz="2800" b="1" dirty="0"/>
              <a:t>Digital Customer Experience Curator</a:t>
            </a:r>
            <a:r>
              <a:rPr lang="en-GB" sz="2800" dirty="0"/>
              <a:t> </a:t>
            </a:r>
          </a:p>
          <a:p>
            <a:pPr marL="742950" lvl="1" indent="-285750">
              <a:buFont typeface="+mj-lt"/>
              <a:buAutoNum type="arabicPeriod"/>
            </a:pPr>
            <a:r>
              <a:rPr lang="en-GB" sz="2800" dirty="0"/>
              <a:t>Creating seamless omnichannel experiences</a:t>
            </a:r>
          </a:p>
          <a:p>
            <a:pPr>
              <a:buFont typeface="+mj-lt"/>
              <a:buAutoNum type="arabicPeriod"/>
            </a:pPr>
            <a:r>
              <a:rPr lang="en-GB" sz="2800" b="1" dirty="0"/>
              <a:t>Workforce Future Architect</a:t>
            </a:r>
            <a:r>
              <a:rPr lang="en-GB" sz="2800" dirty="0"/>
              <a:t> </a:t>
            </a:r>
          </a:p>
          <a:p>
            <a:pPr marL="742950" lvl="1" indent="-285750">
              <a:buFont typeface="+mj-lt"/>
              <a:buAutoNum type="arabicPeriod"/>
            </a:pPr>
            <a:r>
              <a:rPr lang="en-GB" sz="2800" dirty="0"/>
              <a:t>Preparing teams for technological transformation</a:t>
            </a:r>
          </a:p>
          <a:p>
            <a:r>
              <a:rPr lang="en-GB" sz="2800" dirty="0"/>
              <a:t>(McKinsey &amp; Company, 2023).</a:t>
            </a:r>
          </a:p>
        </p:txBody>
      </p:sp>
      <p:sp>
        <p:nvSpPr>
          <p:cNvPr id="21" name="TextBox 20">
            <a:extLst>
              <a:ext uri="{FF2B5EF4-FFF2-40B4-BE49-F238E27FC236}">
                <a16:creationId xmlns:a16="http://schemas.microsoft.com/office/drawing/2014/main" id="{422D25B3-ED7E-EA6E-93A2-21CD12C666A5}"/>
              </a:ext>
            </a:extLst>
          </p:cNvPr>
          <p:cNvSpPr txBox="1"/>
          <p:nvPr/>
        </p:nvSpPr>
        <p:spPr>
          <a:xfrm>
            <a:off x="11205868" y="1534825"/>
            <a:ext cx="5638800" cy="461665"/>
          </a:xfrm>
          <a:prstGeom prst="rect">
            <a:avLst/>
          </a:prstGeom>
          <a:noFill/>
        </p:spPr>
        <p:txBody>
          <a:bodyPr wrap="square" rtlCol="0">
            <a:spAutoFit/>
          </a:bodyPr>
          <a:lstStyle/>
          <a:p>
            <a:r>
              <a:rPr lang="en-GB" sz="2400" b="1" dirty="0"/>
              <a:t>Contemporary Roles for Today's Managers</a:t>
            </a:r>
          </a:p>
        </p:txBody>
      </p:sp>
    </p:spTree>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B6B4E2-4F57-DA33-B766-BC7FBEC2655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1A3ABAA1-9069-CFD1-D7C1-BEC2AE5E6CF9}"/>
              </a:ext>
            </a:extLst>
          </p:cNvPr>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2"/>
            <a:stretch>
              <a:fillRect r="-31195"/>
            </a:stretch>
          </a:blipFill>
        </p:spPr>
        <p:txBody>
          <a:bodyPr/>
          <a:lstStyle/>
          <a:p>
            <a:endParaRPr lang="en-GB">
              <a:latin typeface="Arial" panose="020B0604020202020204" pitchFamily="34" charset="0"/>
              <a:cs typeface="Arial" panose="020B0604020202020204" pitchFamily="34" charset="0"/>
            </a:endParaRPr>
          </a:p>
        </p:txBody>
      </p:sp>
      <p:sp>
        <p:nvSpPr>
          <p:cNvPr id="3" name="TextBox 3">
            <a:extLst>
              <a:ext uri="{FF2B5EF4-FFF2-40B4-BE49-F238E27FC236}">
                <a16:creationId xmlns:a16="http://schemas.microsoft.com/office/drawing/2014/main" id="{F1C1432F-E6FB-73D5-1300-F9BF48B978D0}"/>
              </a:ext>
            </a:extLst>
          </p:cNvPr>
          <p:cNvSpPr txBox="1"/>
          <p:nvPr/>
        </p:nvSpPr>
        <p:spPr>
          <a:xfrm>
            <a:off x="1162898" y="267311"/>
            <a:ext cx="7464930" cy="1427891"/>
          </a:xfrm>
          <a:prstGeom prst="rect">
            <a:avLst/>
          </a:prstGeom>
        </p:spPr>
        <p:txBody>
          <a:bodyPr lIns="0" tIns="0" rIns="0" bIns="0" rtlCol="0" anchor="t">
            <a:spAutoFit/>
          </a:bodyPr>
          <a:lstStyle/>
          <a:p>
            <a:pPr algn="ctr">
              <a:lnSpc>
                <a:spcPts val="5536"/>
              </a:lnSpc>
            </a:pPr>
            <a:r>
              <a:rPr lang="en-US" sz="5033" spc="-125" dirty="0">
                <a:solidFill>
                  <a:srgbClr val="0D0D0D"/>
                </a:solidFill>
                <a:latin typeface="Arial" panose="020B0604020202020204" pitchFamily="34" charset="0"/>
                <a:ea typeface="Cardo"/>
                <a:cs typeface="Arial" panose="020B0604020202020204" pitchFamily="34" charset="0"/>
                <a:sym typeface="Cardo"/>
              </a:rPr>
              <a:t>Conclusion</a:t>
            </a:r>
          </a:p>
          <a:p>
            <a:pPr algn="ctr">
              <a:lnSpc>
                <a:spcPts val="5536"/>
              </a:lnSpc>
            </a:pPr>
            <a:endParaRPr lang="en-US" sz="5033" spc="-125" dirty="0">
              <a:solidFill>
                <a:srgbClr val="0D0D0D"/>
              </a:solidFill>
              <a:latin typeface="Arial" panose="020B0604020202020204" pitchFamily="34" charset="0"/>
              <a:ea typeface="Cardo"/>
              <a:cs typeface="Arial" panose="020B0604020202020204" pitchFamily="34" charset="0"/>
              <a:sym typeface="Cardo"/>
            </a:endParaRPr>
          </a:p>
        </p:txBody>
      </p:sp>
      <p:grpSp>
        <p:nvGrpSpPr>
          <p:cNvPr id="5" name="Group 5">
            <a:extLst>
              <a:ext uri="{FF2B5EF4-FFF2-40B4-BE49-F238E27FC236}">
                <a16:creationId xmlns:a16="http://schemas.microsoft.com/office/drawing/2014/main" id="{A67C08B4-EDD7-D245-B100-AE89C4761BD1}"/>
              </a:ext>
            </a:extLst>
          </p:cNvPr>
          <p:cNvGrpSpPr/>
          <p:nvPr/>
        </p:nvGrpSpPr>
        <p:grpSpPr>
          <a:xfrm>
            <a:off x="9736297" y="0"/>
            <a:ext cx="8548603" cy="10287000"/>
            <a:chOff x="0" y="0"/>
            <a:chExt cx="2251484" cy="2709333"/>
          </a:xfrm>
          <a:effectLst>
            <a:outerShdw blurRad="63500" sx="102000" sy="102000" algn="ctr" rotWithShape="0">
              <a:prstClr val="black">
                <a:alpha val="40000"/>
              </a:prstClr>
            </a:outerShdw>
          </a:effectLst>
        </p:grpSpPr>
        <p:sp>
          <p:nvSpPr>
            <p:cNvPr id="6" name="Freeform 6">
              <a:extLst>
                <a:ext uri="{FF2B5EF4-FFF2-40B4-BE49-F238E27FC236}">
                  <a16:creationId xmlns:a16="http://schemas.microsoft.com/office/drawing/2014/main" id="{2043B544-561F-770E-1971-66FB5D35192E}"/>
                </a:ext>
              </a:extLst>
            </p:cNvPr>
            <p:cNvSpPr/>
            <p:nvPr/>
          </p:nvSpPr>
          <p:spPr>
            <a:xfrm>
              <a:off x="0" y="0"/>
              <a:ext cx="2251484" cy="2709333"/>
            </a:xfrm>
            <a:custGeom>
              <a:avLst/>
              <a:gdLst/>
              <a:ahLst/>
              <a:cxnLst/>
              <a:rect l="l" t="t" r="r" b="b"/>
              <a:pathLst>
                <a:path w="2251484" h="2709333">
                  <a:moveTo>
                    <a:pt x="0" y="0"/>
                  </a:moveTo>
                  <a:lnTo>
                    <a:pt x="2251484" y="0"/>
                  </a:lnTo>
                  <a:lnTo>
                    <a:pt x="2251484" y="2709333"/>
                  </a:lnTo>
                  <a:lnTo>
                    <a:pt x="0" y="2709333"/>
                  </a:lnTo>
                  <a:close/>
                </a:path>
              </a:pathLst>
            </a:custGeom>
            <a:solidFill>
              <a:srgbClr val="F1F1F1"/>
            </a:solidFill>
          </p:spPr>
          <p:txBody>
            <a:bodyPr/>
            <a:lstStyle/>
            <a:p>
              <a:endParaRPr lang="en-GB">
                <a:latin typeface="Arial" panose="020B0604020202020204" pitchFamily="34" charset="0"/>
                <a:cs typeface="Arial" panose="020B0604020202020204" pitchFamily="34" charset="0"/>
              </a:endParaRPr>
            </a:p>
          </p:txBody>
        </p:sp>
        <p:sp>
          <p:nvSpPr>
            <p:cNvPr id="7" name="TextBox 7">
              <a:extLst>
                <a:ext uri="{FF2B5EF4-FFF2-40B4-BE49-F238E27FC236}">
                  <a16:creationId xmlns:a16="http://schemas.microsoft.com/office/drawing/2014/main" id="{3854872A-AC00-1B39-7C15-733EADE5E8F5}"/>
                </a:ext>
              </a:extLst>
            </p:cNvPr>
            <p:cNvSpPr txBox="1"/>
            <p:nvPr/>
          </p:nvSpPr>
          <p:spPr>
            <a:xfrm>
              <a:off x="0" y="19050"/>
              <a:ext cx="2251484" cy="2690283"/>
            </a:xfrm>
            <a:prstGeom prst="rect">
              <a:avLst/>
            </a:prstGeom>
          </p:spPr>
          <p:txBody>
            <a:bodyPr lIns="50800" tIns="50800" rIns="50800" bIns="50800" rtlCol="0" anchor="ctr"/>
            <a:lstStyle/>
            <a:p>
              <a:pPr algn="ctr">
                <a:lnSpc>
                  <a:spcPts val="2392"/>
                </a:lnSpc>
              </a:pPr>
              <a:endParaRPr>
                <a:latin typeface="Arial" panose="020B0604020202020204" pitchFamily="34" charset="0"/>
                <a:cs typeface="Arial" panose="020B0604020202020204" pitchFamily="34" charset="0"/>
              </a:endParaRPr>
            </a:p>
          </p:txBody>
        </p:sp>
      </p:grpSp>
      <p:sp>
        <p:nvSpPr>
          <p:cNvPr id="14" name="Freeform 14">
            <a:extLst>
              <a:ext uri="{FF2B5EF4-FFF2-40B4-BE49-F238E27FC236}">
                <a16:creationId xmlns:a16="http://schemas.microsoft.com/office/drawing/2014/main" id="{DBB1F655-D05B-5B22-E6CF-2757AD697E00}"/>
              </a:ext>
            </a:extLst>
          </p:cNvPr>
          <p:cNvSpPr/>
          <p:nvPr/>
        </p:nvSpPr>
        <p:spPr>
          <a:xfrm flipV="1">
            <a:off x="1028700" y="965932"/>
            <a:ext cx="6896099" cy="45719"/>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6BC89C5-7A08-C86E-6FE9-392A4D43BFCA}"/>
              </a:ext>
            </a:extLst>
          </p:cNvPr>
          <p:cNvSpPr txBox="1"/>
          <p:nvPr/>
        </p:nvSpPr>
        <p:spPr>
          <a:xfrm>
            <a:off x="1752600" y="1695202"/>
            <a:ext cx="6172199" cy="353943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Effective Management in Action</a:t>
            </a: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Ø"/>
            </a:pPr>
            <a:r>
              <a:rPr lang="en-GB" sz="2800" dirty="0">
                <a:latin typeface="Arial" panose="020B0604020202020204" pitchFamily="34" charset="0"/>
                <a:cs typeface="Arial" panose="020B0604020202020204" pitchFamily="34" charset="0"/>
              </a:rPr>
              <a:t>Today’s managers must go beyond traditional planning and supervision.</a:t>
            </a:r>
          </a:p>
          <a:p>
            <a:pPr marL="457200" indent="-457200">
              <a:buFont typeface="Wingdings" panose="05000000000000000000" pitchFamily="2" charset="2"/>
              <a:buChar char="Ø"/>
            </a:pPr>
            <a:r>
              <a:rPr lang="en-GB" sz="2800" dirty="0">
                <a:latin typeface="Arial" panose="020B0604020202020204" pitchFamily="34" charset="0"/>
                <a:cs typeface="Arial" panose="020B0604020202020204" pitchFamily="34" charset="0"/>
              </a:rPr>
              <a:t>Amazon shows how </a:t>
            </a:r>
            <a:r>
              <a:rPr lang="en-GB" sz="2800" b="1" dirty="0">
                <a:latin typeface="Arial" panose="020B0604020202020204" pitchFamily="34" charset="0"/>
                <a:cs typeface="Arial" panose="020B0604020202020204" pitchFamily="34" charset="0"/>
              </a:rPr>
              <a:t>Mintzberg’s roles</a:t>
            </a:r>
            <a:r>
              <a:rPr lang="en-GB" sz="2800" dirty="0">
                <a:latin typeface="Arial" panose="020B0604020202020204" pitchFamily="34" charset="0"/>
                <a:cs typeface="Arial" panose="020B0604020202020204" pitchFamily="34" charset="0"/>
              </a:rPr>
              <a:t> support leadership at a global scale.</a:t>
            </a:r>
          </a:p>
          <a:p>
            <a:endParaRPr lang="en-GB" sz="28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FCF9DC81-8620-D42B-11B4-CE988AC3A46B}"/>
              </a:ext>
            </a:extLst>
          </p:cNvPr>
          <p:cNvSpPr txBox="1"/>
          <p:nvPr/>
        </p:nvSpPr>
        <p:spPr>
          <a:xfrm>
            <a:off x="10591800" y="1866900"/>
            <a:ext cx="7450372" cy="7478970"/>
          </a:xfrm>
          <a:prstGeom prst="rect">
            <a:avLst/>
          </a:prstGeom>
          <a:noFill/>
        </p:spPr>
        <p:txBody>
          <a:bodyPr wrap="square" rtlCol="0">
            <a:spAutoFit/>
          </a:bodyPr>
          <a:lstStyle/>
          <a:p>
            <a:pPr marL="685800" indent="-685800">
              <a:buFont typeface="Wingdings" panose="05000000000000000000" pitchFamily="2" charset="2"/>
              <a:buChar char="Ø"/>
            </a:pPr>
            <a:r>
              <a:rPr lang="en-GB" sz="4800" b="1" dirty="0">
                <a:latin typeface="Arial" panose="020B0604020202020204" pitchFamily="34" charset="0"/>
                <a:cs typeface="Arial" panose="020B0604020202020204" pitchFamily="34" charset="0"/>
              </a:rPr>
              <a:t>Interpersonal roles</a:t>
            </a:r>
            <a:r>
              <a:rPr lang="en-GB" sz="4800" dirty="0">
                <a:latin typeface="Arial" panose="020B0604020202020204" pitchFamily="34" charset="0"/>
                <a:cs typeface="Arial" panose="020B0604020202020204" pitchFamily="34" charset="0"/>
              </a:rPr>
              <a:t> build trust and drive culture.</a:t>
            </a:r>
          </a:p>
          <a:p>
            <a:pPr marL="685800" indent="-685800">
              <a:buFont typeface="Wingdings" panose="05000000000000000000" pitchFamily="2" charset="2"/>
              <a:buChar char="Ø"/>
            </a:pPr>
            <a:r>
              <a:rPr lang="en-GB" sz="4800" b="1" dirty="0">
                <a:latin typeface="Arial" panose="020B0604020202020204" pitchFamily="34" charset="0"/>
                <a:cs typeface="Arial" panose="020B0604020202020204" pitchFamily="34" charset="0"/>
              </a:rPr>
              <a:t>Informational roles</a:t>
            </a:r>
            <a:r>
              <a:rPr lang="en-GB" sz="4800" dirty="0">
                <a:latin typeface="Arial" panose="020B0604020202020204" pitchFamily="34" charset="0"/>
                <a:cs typeface="Arial" panose="020B0604020202020204" pitchFamily="34" charset="0"/>
              </a:rPr>
              <a:t> enable data-driven decisions.</a:t>
            </a:r>
          </a:p>
          <a:p>
            <a:pPr marL="685800" indent="-685800">
              <a:buFont typeface="Wingdings" panose="05000000000000000000" pitchFamily="2" charset="2"/>
              <a:buChar char="Ø"/>
            </a:pPr>
            <a:r>
              <a:rPr lang="en-GB" sz="4800" b="1" dirty="0">
                <a:latin typeface="Arial" panose="020B0604020202020204" pitchFamily="34" charset="0"/>
                <a:cs typeface="Arial" panose="020B0604020202020204" pitchFamily="34" charset="0"/>
              </a:rPr>
              <a:t>Decisional roles</a:t>
            </a:r>
            <a:r>
              <a:rPr lang="en-GB" sz="4800" dirty="0">
                <a:latin typeface="Arial" panose="020B0604020202020204" pitchFamily="34" charset="0"/>
                <a:cs typeface="Arial" panose="020B0604020202020204" pitchFamily="34" charset="0"/>
              </a:rPr>
              <a:t> support innovation and resilience.</a:t>
            </a:r>
          </a:p>
          <a:p>
            <a:endParaRPr lang="en-GB" sz="48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B8B7275E-64C7-3A4E-0FBC-1E5EC0EF9C06}"/>
              </a:ext>
            </a:extLst>
          </p:cNvPr>
          <p:cNvSpPr txBox="1"/>
          <p:nvPr/>
        </p:nvSpPr>
        <p:spPr>
          <a:xfrm>
            <a:off x="11878586" y="672018"/>
            <a:ext cx="4876800" cy="830997"/>
          </a:xfrm>
          <a:prstGeom prst="rect">
            <a:avLst/>
          </a:prstGeom>
          <a:noFill/>
        </p:spPr>
        <p:txBody>
          <a:bodyPr wrap="square" rtlCol="0">
            <a:spAutoFit/>
          </a:bodyPr>
          <a:lstStyle/>
          <a:p>
            <a:r>
              <a:rPr lang="en-GB" sz="4800" b="1" dirty="0">
                <a:latin typeface="Arial" panose="020B0604020202020204" pitchFamily="34" charset="0"/>
                <a:cs typeface="Arial" panose="020B0604020202020204" pitchFamily="34" charset="0"/>
              </a:rPr>
              <a:t>Key Takeaways</a:t>
            </a:r>
          </a:p>
        </p:txBody>
      </p:sp>
      <p:sp>
        <p:nvSpPr>
          <p:cNvPr id="16" name="TextBox 15">
            <a:extLst>
              <a:ext uri="{FF2B5EF4-FFF2-40B4-BE49-F238E27FC236}">
                <a16:creationId xmlns:a16="http://schemas.microsoft.com/office/drawing/2014/main" id="{9531B873-8BD1-62F5-2269-340A532BEBB2}"/>
              </a:ext>
            </a:extLst>
          </p:cNvPr>
          <p:cNvSpPr txBox="1"/>
          <p:nvPr/>
        </p:nvSpPr>
        <p:spPr>
          <a:xfrm>
            <a:off x="1177275" y="4914900"/>
            <a:ext cx="7966725" cy="3108543"/>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New roles like AI Strategist and Sustainability Leader show that management is evolving.</a:t>
            </a:r>
          </a:p>
          <a:p>
            <a:r>
              <a:rPr lang="en-GB" sz="2800" dirty="0">
                <a:latin typeface="Arial" panose="020B0604020202020204" pitchFamily="34" charset="0"/>
                <a:cs typeface="Arial" panose="020B0604020202020204" pitchFamily="34" charset="0"/>
              </a:rPr>
              <a:t>Success in modern organisations means combining classic theory with new realities.</a:t>
            </a:r>
          </a:p>
          <a:p>
            <a:r>
              <a:rPr lang="en-GB" sz="2800" dirty="0">
                <a:latin typeface="Arial" panose="020B0604020202020204" pitchFamily="34" charset="0"/>
                <a:cs typeface="Arial" panose="020B0604020202020204" pitchFamily="34" charset="0"/>
              </a:rPr>
              <a:t>Understanding and applying these roles is essential for managers who want to lead effectively in today’s fast-changing world.</a:t>
            </a:r>
          </a:p>
        </p:txBody>
      </p:sp>
    </p:spTree>
    <p:extLst>
      <p:ext uri="{BB962C8B-B14F-4D97-AF65-F5344CB8AC3E}">
        <p14:creationId xmlns:p14="http://schemas.microsoft.com/office/powerpoint/2010/main" val="260091508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CD89AD-72E9-0675-A6F4-1B105712604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C0FD804-1BD8-B9A0-A9D3-38977A0449A3}"/>
              </a:ext>
            </a:extLst>
          </p:cNvPr>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2"/>
            <a:stretch>
              <a:fillRect r="-31195"/>
            </a:stretch>
          </a:blipFill>
        </p:spPr>
        <p:txBody>
          <a:bodyPr/>
          <a:lstStyle/>
          <a:p>
            <a:endParaRPr lang="en-GB"/>
          </a:p>
        </p:txBody>
      </p:sp>
      <p:sp>
        <p:nvSpPr>
          <p:cNvPr id="3" name="TextBox 3">
            <a:extLst>
              <a:ext uri="{FF2B5EF4-FFF2-40B4-BE49-F238E27FC236}">
                <a16:creationId xmlns:a16="http://schemas.microsoft.com/office/drawing/2014/main" id="{08D5FEB3-6A22-FF73-1AF9-01E3C2F7DBF0}"/>
              </a:ext>
            </a:extLst>
          </p:cNvPr>
          <p:cNvSpPr txBox="1"/>
          <p:nvPr/>
        </p:nvSpPr>
        <p:spPr>
          <a:xfrm>
            <a:off x="7086600" y="411353"/>
            <a:ext cx="7464930" cy="759823"/>
          </a:xfrm>
          <a:prstGeom prst="rect">
            <a:avLst/>
          </a:prstGeom>
        </p:spPr>
        <p:txBody>
          <a:bodyPr lIns="0" tIns="0" rIns="0" bIns="0" rtlCol="0" anchor="t">
            <a:spAutoFit/>
          </a:bodyPr>
          <a:lstStyle/>
          <a:p>
            <a:pPr algn="l">
              <a:lnSpc>
                <a:spcPts val="5536"/>
              </a:lnSpc>
            </a:pPr>
            <a:r>
              <a:rPr lang="en-US" sz="6000" spc="-125" dirty="0">
                <a:solidFill>
                  <a:srgbClr val="0D0D0D"/>
                </a:solidFill>
                <a:latin typeface="Cardo"/>
                <a:ea typeface="Cardo"/>
                <a:cs typeface="Cardo"/>
                <a:sym typeface="Cardo"/>
              </a:rPr>
              <a:t>References</a:t>
            </a:r>
          </a:p>
        </p:txBody>
      </p:sp>
      <p:sp>
        <p:nvSpPr>
          <p:cNvPr id="14" name="Freeform 14">
            <a:extLst>
              <a:ext uri="{FF2B5EF4-FFF2-40B4-BE49-F238E27FC236}">
                <a16:creationId xmlns:a16="http://schemas.microsoft.com/office/drawing/2014/main" id="{FB25C463-6477-71FF-6B62-7458953A53AC}"/>
              </a:ext>
            </a:extLst>
          </p:cNvPr>
          <p:cNvSpPr/>
          <p:nvPr/>
        </p:nvSpPr>
        <p:spPr>
          <a:xfrm>
            <a:off x="6094665" y="1029160"/>
            <a:ext cx="4724400" cy="45719"/>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TextBox 7">
            <a:extLst>
              <a:ext uri="{FF2B5EF4-FFF2-40B4-BE49-F238E27FC236}">
                <a16:creationId xmlns:a16="http://schemas.microsoft.com/office/drawing/2014/main" id="{CCD048EA-8965-46DB-9266-3C51A4987B38}"/>
              </a:ext>
            </a:extLst>
          </p:cNvPr>
          <p:cNvSpPr txBox="1"/>
          <p:nvPr/>
        </p:nvSpPr>
        <p:spPr>
          <a:xfrm>
            <a:off x="1162898" y="1171176"/>
            <a:ext cx="16286902" cy="7478970"/>
          </a:xfrm>
          <a:prstGeom prst="rect">
            <a:avLst/>
          </a:prstGeom>
          <a:noFill/>
        </p:spPr>
        <p:txBody>
          <a:bodyPr wrap="square" rtlCol="0">
            <a:spAutoFit/>
          </a:bodyPr>
          <a:lstStyle/>
          <a:p>
            <a:pPr marL="342900" indent="-342900">
              <a:buFont typeface="+mj-lt"/>
              <a:buAutoNum type="arabicPeriod"/>
            </a:pPr>
            <a:r>
              <a:rPr lang="en-GB" sz="3200" dirty="0"/>
              <a:t>Dastin, J., 2023. </a:t>
            </a:r>
            <a:r>
              <a:rPr lang="en-GB" sz="3200" i="1" dirty="0"/>
              <a:t>Amazon launches new AI tools for AWS customers</a:t>
            </a:r>
            <a:r>
              <a:rPr lang="en-GB" sz="3200" dirty="0"/>
              <a:t>. </a:t>
            </a:r>
            <a:r>
              <a:rPr lang="en-GB" sz="3200" i="1" dirty="0"/>
              <a:t>Reuters</a:t>
            </a:r>
            <a:r>
              <a:rPr lang="en-GB" sz="3200" dirty="0"/>
              <a:t>, [online] 3 May. Available at: </a:t>
            </a:r>
            <a:r>
              <a:rPr lang="en-GB" sz="3200" dirty="0">
                <a:hlinkClick r:id="rId5"/>
              </a:rPr>
              <a:t>https://www.reuters.com</a:t>
            </a:r>
            <a:r>
              <a:rPr lang="en-GB" sz="3200" dirty="0"/>
              <a:t> [Accessed 13 Jun. 2025].</a:t>
            </a:r>
          </a:p>
          <a:p>
            <a:pPr marL="342900" indent="-342900">
              <a:buFont typeface="+mj-lt"/>
              <a:buAutoNum type="arabicPeriod"/>
            </a:pPr>
            <a:r>
              <a:rPr lang="en-GB" sz="3200" dirty="0" err="1"/>
              <a:t>DuBrin</a:t>
            </a:r>
            <a:r>
              <a:rPr lang="en-GB" sz="3200" dirty="0"/>
              <a:t>, A.J., 2016. </a:t>
            </a:r>
            <a:r>
              <a:rPr lang="en-GB" sz="3200" i="1" dirty="0"/>
              <a:t>Leadership: research findings, practice, and skills</a:t>
            </a:r>
            <a:r>
              <a:rPr lang="en-GB" sz="3200" dirty="0"/>
              <a:t>. 8th </a:t>
            </a:r>
            <a:r>
              <a:rPr lang="en-GB" sz="3200" dirty="0" err="1"/>
              <a:t>edn</a:t>
            </a:r>
            <a:r>
              <a:rPr lang="en-GB" sz="3200" dirty="0"/>
              <a:t>. Boston: Cengage Learning.</a:t>
            </a:r>
          </a:p>
          <a:p>
            <a:pPr marL="342900" indent="-342900">
              <a:buFont typeface="+mj-lt"/>
              <a:buAutoNum type="arabicPeriod"/>
            </a:pPr>
            <a:r>
              <a:rPr lang="en-GB" sz="3200" dirty="0"/>
              <a:t>McKinsey &amp; Company, 2023. </a:t>
            </a:r>
            <a:r>
              <a:rPr lang="en-GB" sz="3200" i="1" dirty="0"/>
              <a:t>The State of Organizations 2023: Ten shifts transforming organizations</a:t>
            </a:r>
            <a:r>
              <a:rPr lang="en-GB" sz="3200" dirty="0"/>
              <a:t>. [online] Available at: </a:t>
            </a:r>
            <a:r>
              <a:rPr lang="en-GB" sz="3200" dirty="0">
                <a:hlinkClick r:id="rId6"/>
              </a:rPr>
              <a:t>https://www.mckinsey.com</a:t>
            </a:r>
            <a:r>
              <a:rPr lang="en-GB" sz="3200" dirty="0"/>
              <a:t> [Accessed 13 Jun. 2025].</a:t>
            </a:r>
          </a:p>
          <a:p>
            <a:pPr marL="342900" indent="-342900">
              <a:buFont typeface="+mj-lt"/>
              <a:buAutoNum type="arabicPeriod"/>
            </a:pPr>
            <a:r>
              <a:rPr lang="en-GB" sz="3200" dirty="0"/>
              <a:t>Mintzberg, H., 2009. </a:t>
            </a:r>
            <a:r>
              <a:rPr lang="en-GB" sz="3200" i="1" dirty="0"/>
              <a:t>Managing</a:t>
            </a:r>
            <a:r>
              <a:rPr lang="en-GB" sz="3200" dirty="0"/>
              <a:t>. San Francisco: Berrett-Koehler.</a:t>
            </a:r>
          </a:p>
          <a:p>
            <a:pPr marL="342900" indent="-342900">
              <a:buFont typeface="+mj-lt"/>
              <a:buAutoNum type="arabicPeriod"/>
            </a:pPr>
            <a:r>
              <a:rPr lang="en-GB" sz="3200" dirty="0"/>
              <a:t>Mullins, L.J. and McLean, J., 2020. </a:t>
            </a:r>
            <a:r>
              <a:rPr lang="en-GB" sz="3200" i="1" dirty="0"/>
              <a:t>Management and organisational behaviour</a:t>
            </a:r>
            <a:r>
              <a:rPr lang="en-GB" sz="3200" dirty="0"/>
              <a:t>. 12th </a:t>
            </a:r>
            <a:r>
              <a:rPr lang="en-GB" sz="3200" dirty="0" err="1"/>
              <a:t>edn</a:t>
            </a:r>
            <a:r>
              <a:rPr lang="en-GB" sz="3200" dirty="0"/>
              <a:t>. Harlow: Pearson.</a:t>
            </a:r>
          </a:p>
          <a:p>
            <a:pPr marL="342900" indent="-342900">
              <a:buFont typeface="+mj-lt"/>
              <a:buAutoNum type="arabicPeriod"/>
            </a:pPr>
            <a:r>
              <a:rPr lang="en-GB" sz="3200" dirty="0"/>
              <a:t>Robbins, S.P. and Coulter, M., 2023. </a:t>
            </a:r>
            <a:r>
              <a:rPr lang="en-GB" sz="3200" i="1" dirty="0"/>
              <a:t>Management</a:t>
            </a:r>
            <a:r>
              <a:rPr lang="en-GB" sz="3200" dirty="0"/>
              <a:t>. 15th </a:t>
            </a:r>
            <a:r>
              <a:rPr lang="en-GB" sz="3200" dirty="0" err="1"/>
              <a:t>edn</a:t>
            </a:r>
            <a:r>
              <a:rPr lang="en-GB" sz="3200" dirty="0"/>
              <a:t>. Harlow: Pearson Education.</a:t>
            </a:r>
          </a:p>
          <a:p>
            <a:pPr marL="342900" indent="-342900">
              <a:buFont typeface="+mj-lt"/>
              <a:buAutoNum type="arabicPeriod"/>
            </a:pPr>
            <a:r>
              <a:rPr lang="en-GB" sz="3200" dirty="0"/>
              <a:t>Robinson, S.P. and Judge, T.A., 2019. Organizational </a:t>
            </a:r>
            <a:r>
              <a:rPr lang="en-GB" sz="3200" dirty="0" err="1"/>
              <a:t>Behavior</a:t>
            </a:r>
            <a:r>
              <a:rPr lang="en-GB" sz="3200" dirty="0"/>
              <a:t>. 18th ed. Pearson.</a:t>
            </a:r>
          </a:p>
          <a:p>
            <a:pPr marL="342900" indent="-342900">
              <a:buFont typeface="+mj-lt"/>
              <a:buAutoNum type="arabicPeriod"/>
            </a:pPr>
            <a:r>
              <a:rPr lang="en-GB" sz="3200" dirty="0"/>
              <a:t>Stone, B., 2021. </a:t>
            </a:r>
            <a:r>
              <a:rPr lang="en-GB" sz="3200" i="1" dirty="0"/>
              <a:t>Amazon Unbound: Jeff Bezos and the Invention of a Global Empire</a:t>
            </a:r>
            <a:r>
              <a:rPr lang="en-GB" sz="3200" dirty="0"/>
              <a:t>. London: Simon &amp; Schuster.</a:t>
            </a:r>
          </a:p>
          <a:p>
            <a:pPr marL="342900" indent="-342900">
              <a:buFont typeface="+mj-lt"/>
              <a:buAutoNum type="arabicPeriod"/>
            </a:pPr>
            <a:r>
              <a:rPr lang="en-GB" sz="3200" dirty="0"/>
              <a:t>Yukl, G. and Gardner, W.L., 2020. </a:t>
            </a:r>
            <a:r>
              <a:rPr lang="en-GB" sz="3200" i="1" dirty="0"/>
              <a:t>Leadership in organizations</a:t>
            </a:r>
            <a:r>
              <a:rPr lang="en-GB" sz="3200" dirty="0"/>
              <a:t>. 9th </a:t>
            </a:r>
            <a:r>
              <a:rPr lang="en-GB" sz="3200" dirty="0" err="1"/>
              <a:t>edn</a:t>
            </a:r>
            <a:r>
              <a:rPr lang="en-GB" sz="3200" dirty="0"/>
              <a:t>. Harlow: Pearson Education.</a:t>
            </a:r>
          </a:p>
        </p:txBody>
      </p:sp>
    </p:spTree>
    <p:extLst>
      <p:ext uri="{BB962C8B-B14F-4D97-AF65-F5344CB8AC3E}">
        <p14:creationId xmlns:p14="http://schemas.microsoft.com/office/powerpoint/2010/main" val="150696755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6682" t="-22076" r="-3615" b="-16654"/>
            </a:stretch>
          </a:blipFill>
        </p:spPr>
        <p:txBody>
          <a:bodyPr/>
          <a:lstStyle/>
          <a:p>
            <a:endParaRPr lang="en-GB"/>
          </a:p>
        </p:txBody>
      </p:sp>
      <p:sp>
        <p:nvSpPr>
          <p:cNvPr id="3" name="TextBox 3"/>
          <p:cNvSpPr txBox="1"/>
          <p:nvPr/>
        </p:nvSpPr>
        <p:spPr>
          <a:xfrm>
            <a:off x="3763514" y="3486150"/>
            <a:ext cx="10760972" cy="3324225"/>
          </a:xfrm>
          <a:prstGeom prst="rect">
            <a:avLst/>
          </a:prstGeom>
        </p:spPr>
        <p:txBody>
          <a:bodyPr lIns="0" tIns="0" rIns="0" bIns="0" rtlCol="0" anchor="t">
            <a:spAutoFit/>
          </a:bodyPr>
          <a:lstStyle/>
          <a:p>
            <a:pPr algn="ctr">
              <a:lnSpc>
                <a:spcPts val="13199"/>
              </a:lnSpc>
            </a:pPr>
            <a:r>
              <a:rPr lang="en-US" sz="10999" spc="-274">
                <a:solidFill>
                  <a:srgbClr val="0D0D0D"/>
                </a:solidFill>
                <a:latin typeface="Cardo"/>
                <a:ea typeface="Cardo"/>
                <a:cs typeface="Cardo"/>
                <a:sym typeface="Cardo"/>
              </a:rPr>
              <a:t>Thank You For Your Attention</a:t>
            </a:r>
          </a:p>
        </p:txBody>
      </p:sp>
      <p:sp>
        <p:nvSpPr>
          <p:cNvPr id="4" name="Freeform 4"/>
          <p:cNvSpPr/>
          <p:nvPr/>
        </p:nvSpPr>
        <p:spPr>
          <a:xfrm>
            <a:off x="7115006" y="2475638"/>
            <a:ext cx="4057988" cy="121740"/>
          </a:xfrm>
          <a:custGeom>
            <a:avLst/>
            <a:gdLst/>
            <a:ahLst/>
            <a:cxnLst/>
            <a:rect l="l" t="t" r="r" b="b"/>
            <a:pathLst>
              <a:path w="4057988" h="121740">
                <a:moveTo>
                  <a:pt x="0" y="0"/>
                </a:moveTo>
                <a:lnTo>
                  <a:pt x="4057988" y="0"/>
                </a:lnTo>
                <a:lnTo>
                  <a:pt x="4057988" y="121739"/>
                </a:lnTo>
                <a:lnTo>
                  <a:pt x="0" y="12173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7115006" y="7686675"/>
            <a:ext cx="4057988" cy="121740"/>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7210</TotalTime>
  <Words>1388</Words>
  <Application>Microsoft Office PowerPoint</Application>
  <PresentationFormat>Custom</PresentationFormat>
  <Paragraphs>147</Paragraphs>
  <Slides>12</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Cardo</vt:lpstr>
      <vt:lpstr>Wingdings</vt:lpstr>
      <vt:lpstr>ADLaM Display</vt:lpstr>
      <vt:lpstr>Arial</vt:lpstr>
      <vt:lpstr>Didact Gothic</vt:lpstr>
      <vt:lpstr>Calibri</vt:lpstr>
      <vt:lpstr>Cardo Bold</vt:lpstr>
      <vt:lpstr>Aptos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adrian neacsu</cp:lastModifiedBy>
  <cp:revision>17</cp:revision>
  <dcterms:created xsi:type="dcterms:W3CDTF">2006-08-16T00:00:00Z</dcterms:created>
  <dcterms:modified xsi:type="dcterms:W3CDTF">2025-06-13T19:35:45Z</dcterms:modified>
  <dc:identifier>DAGpv2YzV7c</dc:identifier>
</cp:coreProperties>
</file>