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65C6E-DF08-AD74-DF22-D83237E1EB49}" v="152" dt="2025-11-09T12:08:11.814"/>
    <p1510:client id="{DE5F38F2-B5D5-4603-B743-4BF0A035D84F}" v="9" dt="2025-11-08T12:35:03.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pyx4.com/en/blog/what-is-the-5w2h-method/"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a:t>
            </a:r>
            <a:r>
              <a:rPr lang="en-GB" sz="3200" dirty="0" err="1">
                <a:latin typeface="A"/>
              </a:rPr>
              <a:t>NAME:Tahmina</a:t>
            </a:r>
            <a:r>
              <a:rPr lang="en-GB" sz="3200" dirty="0">
                <a:latin typeface="A"/>
              </a:rPr>
              <a:t> </a:t>
            </a:r>
            <a:r>
              <a:rPr lang="en-GB" sz="3200" dirty="0" err="1">
                <a:latin typeface="A"/>
              </a:rPr>
              <a:t>liza</a:t>
            </a:r>
            <a:r>
              <a:rPr lang="en-GB" sz="3200" dirty="0">
                <a:latin typeface="A"/>
              </a:rPr>
              <a:t> </a:t>
            </a:r>
            <a:br>
              <a:rPr lang="en-GB" sz="3200" dirty="0">
                <a:latin typeface="A"/>
              </a:rPr>
            </a:br>
            <a:r>
              <a:rPr lang="en-GB" sz="3200" dirty="0">
                <a:latin typeface="A"/>
              </a:rPr>
              <a:t>STUDENT ID :2441554</a:t>
            </a:r>
            <a:br>
              <a:rPr lang="en-GB" sz="3200" dirty="0">
                <a:latin typeface="A"/>
              </a:rPr>
            </a:br>
            <a:r>
              <a:rPr lang="en-GB" sz="3200" dirty="0" err="1">
                <a:latin typeface="A"/>
              </a:rPr>
              <a:t>LECTURER:Toyin</a:t>
            </a:r>
            <a:r>
              <a:rPr lang="en-GB" sz="3200" dirty="0">
                <a:latin typeface="A"/>
              </a:rPr>
              <a:t> </a:t>
            </a:r>
            <a:r>
              <a:rPr lang="en-GB" sz="3200" dirty="0" err="1">
                <a:latin typeface="A"/>
              </a:rPr>
              <a:t>Adisa</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39693" y="1731522"/>
            <a:ext cx="10545477" cy="4349237"/>
          </a:xfrm>
        </p:spPr>
        <p:txBody>
          <a:bodyPr/>
          <a:lstStyle/>
          <a:p>
            <a:pPr marL="285750" indent="-285750">
              <a:buFont typeface="Arial" charset="2"/>
              <a:buChar char="•"/>
            </a:pPr>
            <a:r>
              <a:rPr lang="en-GB" dirty="0">
                <a:solidFill>
                  <a:srgbClr val="111111"/>
                </a:solidFill>
                <a:latin typeface="Arial"/>
                <a:ea typeface="Roboto"/>
                <a:cs typeface="Roboto"/>
              </a:rPr>
              <a:t>DROP IN SALES- "decrease in the amount sold or revenue generated between two periods" ( Calculator Ultra, 2025)’’’</a:t>
            </a:r>
            <a:endParaRPr lang="en-US">
              <a:latin typeface="Arial"/>
              <a:cs typeface="Arial"/>
            </a:endParaRPr>
          </a:p>
          <a:p>
            <a:pPr marL="285750" indent="-285750">
              <a:buFont typeface="Arial" charset="2"/>
              <a:buChar char="•"/>
            </a:pPr>
            <a:endParaRPr lang="en-GB" dirty="0">
              <a:solidFill>
                <a:srgbClr val="111111"/>
              </a:solidFill>
              <a:latin typeface="Arial"/>
              <a:ea typeface="Roboto"/>
              <a:cs typeface="Roboto"/>
            </a:endParaRPr>
          </a:p>
          <a:p>
            <a:pPr marL="285750" indent="-285750">
              <a:buFont typeface="Arial" charset="2"/>
              <a:buChar char="•"/>
            </a:pPr>
            <a:r>
              <a:rPr lang="en-GB" dirty="0">
                <a:solidFill>
                  <a:srgbClr val="111111"/>
                </a:solidFill>
                <a:latin typeface="Arial"/>
                <a:ea typeface="Roboto"/>
                <a:cs typeface="Roboto"/>
              </a:rPr>
              <a:t>I am presenting my case study on green haven florists focusing on identifying their main challenges, analysing the external environment ,and exploring the root causes of their business issues.</a:t>
            </a:r>
            <a:endParaRPr lang="en-GB"/>
          </a:p>
          <a:p>
            <a:pPr marL="285750" indent="-285750">
              <a:buFont typeface="Arial" charset="2"/>
              <a:buChar char="•"/>
            </a:pPr>
            <a:endParaRPr lang="en-GB" dirty="0">
              <a:solidFill>
                <a:srgbClr val="111111"/>
              </a:solidFill>
              <a:latin typeface="Arial"/>
              <a:ea typeface="Roboto"/>
              <a:cs typeface="Roboto"/>
            </a:endParaRPr>
          </a:p>
          <a:p>
            <a:pPr marL="285750" indent="-285750">
              <a:buFont typeface="Arial" charset="2"/>
              <a:buChar char="•"/>
            </a:pPr>
            <a:r>
              <a:rPr lang="en-GB" dirty="0">
                <a:solidFill>
                  <a:srgbClr val="111111"/>
                </a:solidFill>
                <a:latin typeface="Arial"/>
                <a:ea typeface="Roboto"/>
                <a:cs typeface="Roboto"/>
              </a:rPr>
              <a:t>Green Haven florists is an independent flower shop in </a:t>
            </a:r>
            <a:r>
              <a:rPr lang="en-GB" dirty="0" err="1">
                <a:solidFill>
                  <a:srgbClr val="111111"/>
                </a:solidFill>
                <a:latin typeface="Arial"/>
                <a:ea typeface="Roboto"/>
                <a:cs typeface="Roboto"/>
              </a:rPr>
              <a:t>Norwich,uk</a:t>
            </a:r>
            <a:r>
              <a:rPr lang="en-GB" dirty="0">
                <a:solidFill>
                  <a:srgbClr val="111111"/>
                </a:solidFill>
                <a:latin typeface="Arial"/>
                <a:ea typeface="Roboto"/>
                <a:cs typeface="Roboto"/>
              </a:rPr>
              <a:t>.</a:t>
            </a:r>
            <a:endParaRPr lang="en-GB">
              <a:solidFill>
                <a:srgbClr val="595959"/>
              </a:solidFill>
              <a:latin typeface="Arial"/>
              <a:ea typeface="Roboto"/>
              <a:cs typeface="Roboto"/>
            </a:endParaRPr>
          </a:p>
          <a:p>
            <a:pPr marL="285750" indent="-285750">
              <a:buFont typeface="Arial" charset="2"/>
              <a:buChar char="•"/>
            </a:pPr>
            <a:endParaRPr lang="en-GB" dirty="0">
              <a:solidFill>
                <a:srgbClr val="111111"/>
              </a:solidFill>
              <a:latin typeface="Arial"/>
              <a:ea typeface="Roboto"/>
              <a:cs typeface="Roboto"/>
            </a:endParaRPr>
          </a:p>
          <a:p>
            <a:pPr marL="285750" indent="-285750">
              <a:buFont typeface="Arial" charset="2"/>
              <a:buChar char="•"/>
            </a:pPr>
            <a:r>
              <a:rPr lang="en-GB" dirty="0">
                <a:solidFill>
                  <a:srgbClr val="111111"/>
                </a:solidFill>
                <a:latin typeface="Arial"/>
                <a:ea typeface="Roboto"/>
                <a:cs typeface="Roboto"/>
              </a:rPr>
              <a:t>Liam and Priya </a:t>
            </a:r>
            <a:r>
              <a:rPr lang="en-GB" dirty="0" err="1">
                <a:solidFill>
                  <a:srgbClr val="111111"/>
                </a:solidFill>
                <a:latin typeface="Arial"/>
                <a:ea typeface="Roboto"/>
                <a:cs typeface="Roboto"/>
              </a:rPr>
              <a:t>patel</a:t>
            </a:r>
            <a:r>
              <a:rPr lang="en-GB" dirty="0">
                <a:solidFill>
                  <a:srgbClr val="111111"/>
                </a:solidFill>
                <a:latin typeface="Arial"/>
                <a:ea typeface="Roboto"/>
                <a:cs typeface="Roboto"/>
              </a:rPr>
              <a:t> is the owner of this shop founded 2016. </a:t>
            </a:r>
            <a:endParaRPr lang="en-GB">
              <a:latin typeface="Arial"/>
              <a:cs typeface="Arial"/>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in....2016</a:t>
            </a:r>
          </a:p>
          <a:p>
            <a:pPr marL="342900" indent="-342900">
              <a:buFont typeface="Arial" charset="2"/>
              <a:buChar char="•"/>
            </a:pPr>
            <a:r>
              <a:rPr lang="en-GB" b="1" dirty="0"/>
              <a:t>Owners: lima and Priya Patel</a:t>
            </a:r>
          </a:p>
          <a:p>
            <a:pPr marL="342900" indent="-342900">
              <a:buFont typeface="Arial" charset="2"/>
              <a:buChar char="•"/>
            </a:pPr>
            <a:r>
              <a:rPr lang="en-GB" b="1" dirty="0"/>
              <a:t>Sells …business has faced a 30%decline in store sales.</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ea typeface="+mn-lt"/>
                <a:cs typeface="+mn-lt"/>
              </a:rPr>
              <a:t>Green haven florists is small independent flower shop in Norwich ,</a:t>
            </a:r>
            <a:r>
              <a:rPr lang="en-GB" b="1" dirty="0" err="1">
                <a:ea typeface="+mn-lt"/>
                <a:cs typeface="+mn-lt"/>
              </a:rPr>
              <a:t>Uk.This</a:t>
            </a:r>
            <a:r>
              <a:rPr lang="en-GB" b="1" dirty="0">
                <a:ea typeface="+mn-lt"/>
                <a:cs typeface="+mn-lt"/>
              </a:rPr>
              <a:t> shop knows for bespoke floral arrangements, Eco friendly packaging, and community ties. recently the have 30% decline in store sales because rising costs outdated website and weak digital marketing etc.</a:t>
            </a:r>
            <a:endParaRPr lang="en-GB"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5163725"/>
          </a:xfrm>
        </p:spPr>
        <p:txBody>
          <a:bodyPr>
            <a:normAutofit/>
          </a:bodyPr>
          <a:lstStyle/>
          <a:p>
            <a:r>
              <a:rPr lang="en-GB" sz="2800" b="1" dirty="0">
                <a:solidFill>
                  <a:srgbClr val="FF0000"/>
                </a:solidFill>
              </a:rPr>
              <a:t>5W2H METHOD</a:t>
            </a:r>
            <a:endParaRPr lang="en-US" dirty="0"/>
          </a:p>
          <a:p>
            <a:pPr marL="457200" indent="-457200">
              <a:buFont typeface="Arial" charset="2"/>
              <a:buChar char="•"/>
            </a:pPr>
            <a:r>
              <a:rPr lang="en-GB" sz="2800" dirty="0">
                <a:solidFill>
                  <a:schemeClr val="tx1"/>
                </a:solidFill>
              </a:rPr>
              <a:t>Who: </a:t>
            </a:r>
            <a:r>
              <a:rPr lang="en-GB" sz="2800" dirty="0">
                <a:solidFill>
                  <a:schemeClr val="tx1"/>
                </a:solidFill>
                <a:ea typeface="+mn-lt"/>
                <a:cs typeface="+mn-lt"/>
              </a:rPr>
              <a:t>Liam and Priya Patel</a:t>
            </a:r>
          </a:p>
          <a:p>
            <a:pPr marL="457200" indent="-457200">
              <a:buFont typeface="Arial" charset="2"/>
              <a:buChar char="•"/>
            </a:pPr>
            <a:r>
              <a:rPr lang="en-GB" sz="2800" dirty="0">
                <a:solidFill>
                  <a:schemeClr val="tx1"/>
                </a:solidFill>
              </a:rPr>
              <a:t>What:…..loss of revenue and customers.</a:t>
            </a:r>
          </a:p>
          <a:p>
            <a:pPr marL="457200" indent="-457200">
              <a:buFont typeface="Arial" charset="2"/>
              <a:buChar char="•"/>
            </a:pPr>
            <a:r>
              <a:rPr lang="en-GB" sz="2800" dirty="0">
                <a:solidFill>
                  <a:schemeClr val="tx1"/>
                </a:solidFill>
              </a:rPr>
              <a:t>Where:….Norwich, UK hight street store.</a:t>
            </a:r>
          </a:p>
          <a:p>
            <a:pPr marL="457200" indent="-457200">
              <a:buFont typeface="Arial" charset="2"/>
              <a:buChar char="•"/>
            </a:pPr>
            <a:r>
              <a:rPr lang="en-GB" sz="2800" dirty="0">
                <a:solidFill>
                  <a:schemeClr val="tx1"/>
                </a:solidFill>
              </a:rPr>
              <a:t>When…..over the past 12 months.</a:t>
            </a:r>
          </a:p>
          <a:p>
            <a:pPr marL="457200" indent="-457200">
              <a:buFont typeface="Arial" charset="2"/>
              <a:buChar char="•"/>
            </a:pPr>
            <a:r>
              <a:rPr lang="en-GB" sz="2800" dirty="0">
                <a:solidFill>
                  <a:schemeClr val="tx1"/>
                </a:solidFill>
              </a:rPr>
              <a:t>Why…..because competition from online retailers.</a:t>
            </a:r>
          </a:p>
          <a:p>
            <a:pPr marL="457200" indent="-457200">
              <a:buFont typeface="Arial" charset="2"/>
              <a:buChar char="•"/>
            </a:pPr>
            <a:r>
              <a:rPr lang="en-GB" sz="2800" dirty="0">
                <a:solidFill>
                  <a:schemeClr val="tx1"/>
                </a:solidFill>
              </a:rPr>
              <a:t>How…..limited digital marketing.</a:t>
            </a:r>
          </a:p>
          <a:p>
            <a:pPr marL="457200" indent="-457200">
              <a:buFont typeface="Arial" charset="2"/>
              <a:buChar char="•"/>
            </a:pPr>
            <a:r>
              <a:rPr lang="en-GB" sz="2800" dirty="0">
                <a:solidFill>
                  <a:schemeClr val="tx1"/>
                </a:solidFill>
              </a:rPr>
              <a:t>How much….sales down 30%;and costs up.</a:t>
            </a:r>
          </a:p>
          <a:p>
            <a:pPr lvl="7"/>
            <a:r>
              <a:rPr lang="en-GB" sz="2000" dirty="0">
                <a:solidFill>
                  <a:srgbClr val="0A0A0A"/>
                </a:solidFill>
                <a:ea typeface="+mn-lt"/>
                <a:cs typeface="+mn-lt"/>
              </a:rPr>
              <a:t>PYX4 (2022) </a:t>
            </a:r>
            <a:endParaRPr lang="en-GB" sz="2000" dirty="0">
              <a:solidFill>
                <a:schemeClr val="tx1"/>
              </a:solidFill>
            </a:endParaRPr>
          </a:p>
          <a:p>
            <a:pPr marL="457200" indent="-457200">
              <a:buFont typeface="Arial" charset="2"/>
              <a:buChar char="•"/>
            </a:pPr>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b="1" dirty="0"/>
              <a:t>POLITICAL..1..post Brexit import regulation make it harder and more expensive to source fresh flowers from Europe.</a:t>
            </a:r>
          </a:p>
          <a:p>
            <a:r>
              <a:rPr lang="en-GB" b="1" dirty="0"/>
              <a:t>2..government support or grants for reduce costs.</a:t>
            </a:r>
          </a:p>
          <a:p>
            <a:r>
              <a:rPr lang="en-GB" b="1" dirty="0"/>
              <a:t>ECONOMIC</a:t>
            </a:r>
          </a:p>
          <a:p>
            <a:r>
              <a:rPr lang="en-GB" b="1" dirty="0"/>
              <a:t>1..cost of living crises have lowered costumer spending on luxury items like flowers .</a:t>
            </a:r>
          </a:p>
          <a:p>
            <a:r>
              <a:rPr lang="en-GB" b="1" dirty="0"/>
              <a:t>2.Growing  demand for affordable.</a:t>
            </a:r>
          </a:p>
          <a:p>
            <a:r>
              <a:rPr lang="en-GB" b="1" dirty="0"/>
              <a:t>SOCIAL</a:t>
            </a:r>
          </a:p>
          <a:p>
            <a:r>
              <a:rPr lang="en-GB" b="1" dirty="0"/>
              <a:t>1..costomer are sifting towered online shopping.</a:t>
            </a:r>
          </a:p>
          <a:p>
            <a:r>
              <a:rPr lang="en-GB" b="1" dirty="0"/>
              <a:t>2..increasing interest in eco friendly and locally source products </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4848062"/>
          </a:xfrm>
        </p:spPr>
        <p:txBody>
          <a:bodyPr vert="horz" lIns="91440" tIns="45720" rIns="91440" bIns="45720" rtlCol="0" anchor="t">
            <a:normAutofit lnSpcReduction="10000"/>
          </a:bodyPr>
          <a:lstStyle/>
          <a:p>
            <a:pPr marL="0" indent="0">
              <a:buNone/>
            </a:pPr>
            <a:r>
              <a:rPr lang="en-GB" b="1" dirty="0"/>
              <a:t>TECHNOLOGICAL</a:t>
            </a:r>
            <a:endParaRPr lang="en-US"/>
          </a:p>
          <a:p>
            <a:r>
              <a:rPr lang="en-GB" b="1" dirty="0"/>
              <a:t>1..competitor using strong digital marketing and social media.</a:t>
            </a:r>
          </a:p>
          <a:p>
            <a:r>
              <a:rPr lang="en-GB" b="1" dirty="0"/>
              <a:t>2..technology enables transparency tracking flower origins and carbon impact.</a:t>
            </a:r>
          </a:p>
          <a:p>
            <a:r>
              <a:rPr lang="en-GB" b="1" dirty="0"/>
              <a:t>LEGAL</a:t>
            </a:r>
          </a:p>
          <a:p>
            <a:r>
              <a:rPr lang="en-GB" b="1" dirty="0"/>
              <a:t>1..import /export regulation: stick  phytosanitary laws affect internation flower trade.</a:t>
            </a:r>
          </a:p>
          <a:p>
            <a:r>
              <a:rPr lang="en-GB" b="1" dirty="0"/>
              <a:t>2..lobor laws: fair tread certification and worker protection in flower farms.</a:t>
            </a:r>
          </a:p>
          <a:p>
            <a:endParaRPr lang="en-GB" b="1" dirty="0"/>
          </a:p>
          <a:p>
            <a:endParaRPr lang="en-GB" b="1" dirty="0"/>
          </a:p>
          <a:p>
            <a:pPr marL="0" indent="0">
              <a:buNone/>
            </a:pPr>
            <a:r>
              <a:rPr lang="en-GB" b="1" dirty="0"/>
              <a:t>ENVIRONMENTAL </a:t>
            </a:r>
          </a:p>
          <a:p>
            <a:pPr marL="0" indent="0">
              <a:buNone/>
            </a:pPr>
            <a:r>
              <a:rPr lang="en-GB" b="1" dirty="0"/>
              <a:t>1..climate change :increases costs for temperature control.</a:t>
            </a:r>
          </a:p>
          <a:p>
            <a:pPr marL="0" indent="0">
              <a:buNone/>
            </a:pPr>
            <a:r>
              <a:rPr lang="en-GB" b="1" dirty="0"/>
              <a:t>2..waste management: push to compost floral waste and avoid plastics.</a:t>
            </a:r>
          </a:p>
          <a:p>
            <a:pPr marL="0" indent="0">
              <a:buNone/>
            </a:pPr>
            <a:r>
              <a:rPr lang="en-GB" b="1" dirty="0"/>
              <a:t>    </a:t>
            </a:r>
            <a:r>
              <a:rPr lang="en-GB" sz="2000" b="1" dirty="0">
                <a:solidFill>
                  <a:srgbClr val="474747"/>
                </a:solidFill>
                <a:latin typeface="Arial"/>
                <a:cs typeface="Arial"/>
              </a:rPr>
              <a:t>        Porter, M. E. (1998).</a:t>
            </a:r>
            <a:endParaRPr lang="en-GB" sz="2000" b="1" dirty="0"/>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5"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698916" y="602092"/>
            <a:ext cx="9491569" cy="1456835"/>
          </a:xfrm>
        </p:spPr>
        <p:txBody>
          <a:bodyPr vert="horz" lIns="91440" tIns="45720" rIns="91440" bIns="45720" rtlCol="0" anchor="b">
            <a:normAutofit/>
          </a:bodyPr>
          <a:lstStyle/>
          <a:p>
            <a:pPr>
              <a:lnSpc>
                <a:spcPct val="90000"/>
              </a:lnSpc>
            </a:pPr>
            <a:r>
              <a:rPr lang="en-US" sz="3800" b="1" dirty="0"/>
              <a:t>Cause and effect analysis: Fishbone diagram</a:t>
            </a:r>
            <a:endParaRPr lang="en-US" sz="3800" dirty="0"/>
          </a:p>
          <a:p>
            <a:pPr>
              <a:lnSpc>
                <a:spcPct val="90000"/>
              </a:lnSpc>
            </a:pPr>
            <a:endParaRPr lang="en-US" sz="3800"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3848001" y="3141804"/>
            <a:ext cx="8915399" cy="3619176"/>
          </a:xfrm>
        </p:spPr>
        <p:txBody>
          <a:bodyPr vert="horz" lIns="91440" tIns="45720" rIns="91440" bIns="45720" rtlCol="0" anchor="t">
            <a:normAutofit/>
          </a:bodyPr>
          <a:lstStyle/>
          <a:p>
            <a:r>
              <a:rPr lang="en-US" sz="1800" dirty="0"/>
              <a:t> </a:t>
            </a:r>
          </a:p>
        </p:txBody>
      </p:sp>
      <p:grpSp>
        <p:nvGrpSpPr>
          <p:cNvPr id="58" name="Group 57">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9"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2" name="Rectangle 71">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4" name="Rectangle 3">
            <a:extLst>
              <a:ext uri="{FF2B5EF4-FFF2-40B4-BE49-F238E27FC236}">
                <a16:creationId xmlns:a16="http://schemas.microsoft.com/office/drawing/2014/main" id="{4711DAAC-6D24-522B-33F0-3F7210DE19F1}"/>
              </a:ext>
            </a:extLst>
          </p:cNvPr>
          <p:cNvSpPr/>
          <p:nvPr/>
        </p:nvSpPr>
        <p:spPr>
          <a:xfrm flipH="1">
            <a:off x="1118007" y="2301832"/>
            <a:ext cx="1819639" cy="8100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management</a:t>
            </a:r>
          </a:p>
        </p:txBody>
      </p:sp>
      <p:sp>
        <p:nvSpPr>
          <p:cNvPr id="5" name="Rectangle 4">
            <a:extLst>
              <a:ext uri="{FF2B5EF4-FFF2-40B4-BE49-F238E27FC236}">
                <a16:creationId xmlns:a16="http://schemas.microsoft.com/office/drawing/2014/main" id="{40775473-E39B-F930-0484-B980495AF8B7}"/>
              </a:ext>
            </a:extLst>
          </p:cNvPr>
          <p:cNvSpPr/>
          <p:nvPr/>
        </p:nvSpPr>
        <p:spPr>
          <a:xfrm flipH="1">
            <a:off x="9398649" y="3699730"/>
            <a:ext cx="1999487" cy="8595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Sales decline</a:t>
            </a:r>
          </a:p>
        </p:txBody>
      </p:sp>
      <p:cxnSp>
        <p:nvCxnSpPr>
          <p:cNvPr id="8" name="Straight Arrow Connector 7">
            <a:extLst>
              <a:ext uri="{FF2B5EF4-FFF2-40B4-BE49-F238E27FC236}">
                <a16:creationId xmlns:a16="http://schemas.microsoft.com/office/drawing/2014/main" id="{37B9E724-5DDC-B021-4DEF-98635298D7AA}"/>
              </a:ext>
            </a:extLst>
          </p:cNvPr>
          <p:cNvCxnSpPr>
            <a:cxnSpLocks/>
          </p:cNvCxnSpPr>
          <p:nvPr/>
        </p:nvCxnSpPr>
        <p:spPr>
          <a:xfrm>
            <a:off x="6101870" y="2839800"/>
            <a:ext cx="1117102" cy="140174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D86FB23D-E550-E1BB-4FA7-FEE23E8932D4}"/>
              </a:ext>
            </a:extLst>
          </p:cNvPr>
          <p:cNvCxnSpPr>
            <a:cxnSpLocks/>
          </p:cNvCxnSpPr>
          <p:nvPr/>
        </p:nvCxnSpPr>
        <p:spPr>
          <a:xfrm>
            <a:off x="1964322" y="3157034"/>
            <a:ext cx="1532253" cy="108169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9A5EA91B-2858-B4C6-2BBE-3C946B38DA44}"/>
              </a:ext>
            </a:extLst>
          </p:cNvPr>
          <p:cNvSpPr/>
          <p:nvPr/>
        </p:nvSpPr>
        <p:spPr>
          <a:xfrm>
            <a:off x="1475917" y="5657619"/>
            <a:ext cx="1819639" cy="641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methods</a:t>
            </a:r>
          </a:p>
        </p:txBody>
      </p:sp>
      <p:sp>
        <p:nvSpPr>
          <p:cNvPr id="43" name="Rectangle 42">
            <a:extLst>
              <a:ext uri="{FF2B5EF4-FFF2-40B4-BE49-F238E27FC236}">
                <a16:creationId xmlns:a16="http://schemas.microsoft.com/office/drawing/2014/main" id="{3E61AC61-A503-AFF4-2851-A7380B79F763}"/>
              </a:ext>
            </a:extLst>
          </p:cNvPr>
          <p:cNvSpPr/>
          <p:nvPr/>
        </p:nvSpPr>
        <p:spPr>
          <a:xfrm>
            <a:off x="5344271" y="5571153"/>
            <a:ext cx="1984248" cy="641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environment</a:t>
            </a:r>
          </a:p>
        </p:txBody>
      </p:sp>
      <p:sp>
        <p:nvSpPr>
          <p:cNvPr id="57" name="Rectangle 56">
            <a:extLst>
              <a:ext uri="{FF2B5EF4-FFF2-40B4-BE49-F238E27FC236}">
                <a16:creationId xmlns:a16="http://schemas.microsoft.com/office/drawing/2014/main" id="{73C30C72-C180-EEC2-8A13-D3B48474C622}"/>
              </a:ext>
            </a:extLst>
          </p:cNvPr>
          <p:cNvSpPr/>
          <p:nvPr/>
        </p:nvSpPr>
        <p:spPr>
          <a:xfrm>
            <a:off x="5445859" y="2303602"/>
            <a:ext cx="2343896" cy="5158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Manpower people</a:t>
            </a:r>
          </a:p>
        </p:txBody>
      </p:sp>
      <p:sp>
        <p:nvSpPr>
          <p:cNvPr id="78" name="TextBox 77">
            <a:extLst>
              <a:ext uri="{FF2B5EF4-FFF2-40B4-BE49-F238E27FC236}">
                <a16:creationId xmlns:a16="http://schemas.microsoft.com/office/drawing/2014/main" id="{D87BA9FF-AE0A-7C70-40DE-7D6B459DD3D6}"/>
              </a:ext>
            </a:extLst>
          </p:cNvPr>
          <p:cNvSpPr txBox="1"/>
          <p:nvPr/>
        </p:nvSpPr>
        <p:spPr>
          <a:xfrm>
            <a:off x="6870070" y="3466232"/>
            <a:ext cx="1925527" cy="461665"/>
          </a:xfrm>
          <a:prstGeom prst="rect">
            <a:avLst/>
          </a:prstGeom>
          <a:noFill/>
        </p:spPr>
        <p:txBody>
          <a:bodyPr wrap="none" rtlCol="0">
            <a:spAutoFit/>
          </a:bodyPr>
          <a:lstStyle/>
          <a:p>
            <a:r>
              <a:rPr lang="en-GB" sz="1200" dirty="0"/>
              <a:t>.poor customer service.</a:t>
            </a:r>
          </a:p>
          <a:p>
            <a:r>
              <a:rPr lang="en-GB" sz="1200" dirty="0"/>
              <a:t>.high staff turnover</a:t>
            </a:r>
          </a:p>
        </p:txBody>
      </p:sp>
      <p:sp>
        <p:nvSpPr>
          <p:cNvPr id="80" name="TextBox 79">
            <a:extLst>
              <a:ext uri="{FF2B5EF4-FFF2-40B4-BE49-F238E27FC236}">
                <a16:creationId xmlns:a16="http://schemas.microsoft.com/office/drawing/2014/main" id="{4AC00F26-6AF4-A526-6B8F-136F19543B33}"/>
              </a:ext>
            </a:extLst>
          </p:cNvPr>
          <p:cNvSpPr txBox="1"/>
          <p:nvPr/>
        </p:nvSpPr>
        <p:spPr>
          <a:xfrm>
            <a:off x="2730872" y="3140643"/>
            <a:ext cx="4004070" cy="738664"/>
          </a:xfrm>
          <a:prstGeom prst="rect">
            <a:avLst/>
          </a:prstGeom>
          <a:noFill/>
        </p:spPr>
        <p:txBody>
          <a:bodyPr wrap="square" lIns="91440" tIns="45720" rIns="91440" bIns="45720" rtlCol="0" anchor="t">
            <a:spAutoFit/>
          </a:bodyPr>
          <a:lstStyle/>
          <a:p>
            <a:r>
              <a:rPr lang="en-GB" sz="1400" dirty="0"/>
              <a:t>slow decision making</a:t>
            </a:r>
          </a:p>
          <a:p>
            <a:r>
              <a:rPr lang="en-GB" sz="1400" dirty="0"/>
              <a:t> poor communication with department.</a:t>
            </a:r>
          </a:p>
          <a:p>
            <a:r>
              <a:rPr lang="en-GB" sz="1400" dirty="0"/>
              <a:t>Poor planning</a:t>
            </a:r>
          </a:p>
        </p:txBody>
      </p:sp>
      <p:cxnSp>
        <p:nvCxnSpPr>
          <p:cNvPr id="82" name="Straight Arrow Connector 81">
            <a:extLst>
              <a:ext uri="{FF2B5EF4-FFF2-40B4-BE49-F238E27FC236}">
                <a16:creationId xmlns:a16="http://schemas.microsoft.com/office/drawing/2014/main" id="{89CD47BD-ED96-53D4-5BB3-4A1796F18732}"/>
              </a:ext>
            </a:extLst>
          </p:cNvPr>
          <p:cNvCxnSpPr>
            <a:cxnSpLocks/>
          </p:cNvCxnSpPr>
          <p:nvPr/>
        </p:nvCxnSpPr>
        <p:spPr>
          <a:xfrm flipV="1">
            <a:off x="2300542" y="4267711"/>
            <a:ext cx="1184543" cy="136620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83" name="TextBox 82">
            <a:extLst>
              <a:ext uri="{FF2B5EF4-FFF2-40B4-BE49-F238E27FC236}">
                <a16:creationId xmlns:a16="http://schemas.microsoft.com/office/drawing/2014/main" id="{ED0B9AED-2CF1-F7E9-F524-ACA776082C33}"/>
              </a:ext>
            </a:extLst>
          </p:cNvPr>
          <p:cNvSpPr txBox="1"/>
          <p:nvPr/>
        </p:nvSpPr>
        <p:spPr>
          <a:xfrm>
            <a:off x="3188792" y="4493161"/>
            <a:ext cx="2604049" cy="738664"/>
          </a:xfrm>
          <a:prstGeom prst="rect">
            <a:avLst/>
          </a:prstGeom>
          <a:noFill/>
        </p:spPr>
        <p:txBody>
          <a:bodyPr wrap="square" rtlCol="0">
            <a:spAutoFit/>
          </a:bodyPr>
          <a:lstStyle/>
          <a:p>
            <a:r>
              <a:rPr lang="en-GB" sz="1200" dirty="0"/>
              <a:t>Outdated sales techniques. </a:t>
            </a:r>
          </a:p>
          <a:p>
            <a:r>
              <a:rPr lang="en-GB" sz="1200" dirty="0"/>
              <a:t>Poor customer follow up process</a:t>
            </a:r>
            <a:r>
              <a:rPr lang="en-GB" dirty="0"/>
              <a:t>.</a:t>
            </a:r>
          </a:p>
        </p:txBody>
      </p:sp>
      <p:cxnSp>
        <p:nvCxnSpPr>
          <p:cNvPr id="85" name="Straight Arrow Connector 84">
            <a:extLst>
              <a:ext uri="{FF2B5EF4-FFF2-40B4-BE49-F238E27FC236}">
                <a16:creationId xmlns:a16="http://schemas.microsoft.com/office/drawing/2014/main" id="{380D2FB6-7148-A6C7-6579-00FEB15888BD}"/>
              </a:ext>
            </a:extLst>
          </p:cNvPr>
          <p:cNvCxnSpPr>
            <a:cxnSpLocks/>
          </p:cNvCxnSpPr>
          <p:nvPr/>
        </p:nvCxnSpPr>
        <p:spPr>
          <a:xfrm flipV="1">
            <a:off x="6148801" y="4314461"/>
            <a:ext cx="965231" cy="122610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88" name="TextBox 87">
            <a:extLst>
              <a:ext uri="{FF2B5EF4-FFF2-40B4-BE49-F238E27FC236}">
                <a16:creationId xmlns:a16="http://schemas.microsoft.com/office/drawing/2014/main" id="{4E6C2F10-8282-71BD-F846-39BABAC9129D}"/>
              </a:ext>
            </a:extLst>
          </p:cNvPr>
          <p:cNvSpPr txBox="1"/>
          <p:nvPr/>
        </p:nvSpPr>
        <p:spPr>
          <a:xfrm>
            <a:off x="6870314" y="4494891"/>
            <a:ext cx="2159884" cy="461665"/>
          </a:xfrm>
          <a:prstGeom prst="rect">
            <a:avLst/>
          </a:prstGeom>
          <a:noFill/>
        </p:spPr>
        <p:txBody>
          <a:bodyPr wrap="square" rtlCol="0">
            <a:spAutoFit/>
          </a:bodyPr>
          <a:lstStyle/>
          <a:p>
            <a:r>
              <a:rPr lang="en-GB" sz="1200" dirty="0"/>
              <a:t>Increased competition.</a:t>
            </a:r>
          </a:p>
          <a:p>
            <a:r>
              <a:rPr lang="en-GB" sz="1200" dirty="0"/>
              <a:t>Economic downturn</a:t>
            </a:r>
          </a:p>
        </p:txBody>
      </p:sp>
      <p:cxnSp>
        <p:nvCxnSpPr>
          <p:cNvPr id="91" name="Straight Arrow Connector 90">
            <a:extLst>
              <a:ext uri="{FF2B5EF4-FFF2-40B4-BE49-F238E27FC236}">
                <a16:creationId xmlns:a16="http://schemas.microsoft.com/office/drawing/2014/main" id="{B87B0239-6AD2-4FB9-EBE7-7BAF61962E21}"/>
              </a:ext>
            </a:extLst>
          </p:cNvPr>
          <p:cNvCxnSpPr/>
          <p:nvPr/>
        </p:nvCxnSpPr>
        <p:spPr>
          <a:xfrm>
            <a:off x="1813428" y="4247391"/>
            <a:ext cx="7589636"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0F4624C-346E-620C-577F-BDADA147B353}"/>
              </a:ext>
            </a:extLst>
          </p:cNvPr>
          <p:cNvSpPr txBox="1"/>
          <p:nvPr/>
        </p:nvSpPr>
        <p:spPr>
          <a:xfrm rot="10800000" flipV="1">
            <a:off x="5446196" y="64361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A0A0A"/>
                </a:solidFill>
                <a:latin typeface="Google Sans"/>
                <a:ea typeface="Google Sans"/>
                <a:cs typeface="Google Sans"/>
              </a:rPr>
              <a:t>(Smith, 2014)</a:t>
            </a:r>
            <a:endParaRPr lang="en-US"/>
          </a:p>
          <a:p>
            <a:pPr algn="ctr"/>
            <a:endParaRPr lang="en-GB"/>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In conclusion green haven florists faces both internal and external challenges affecting sales and sustainability.to survive and grow the business must modernise while preserving its eco friendly brand identity and cost management is essential for long term success.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sz="1800" b="1" dirty="0">
                <a:solidFill>
                  <a:srgbClr val="111111"/>
                </a:solidFill>
                <a:latin typeface="Arial"/>
                <a:ea typeface="Roboto"/>
                <a:cs typeface="Roboto"/>
              </a:rPr>
              <a:t>Calculator Ultra (2025)</a:t>
            </a:r>
            <a:r>
              <a:rPr lang="en-GB" sz="1800" b="1" i="1" dirty="0">
                <a:solidFill>
                  <a:srgbClr val="111111"/>
                </a:solidFill>
                <a:latin typeface="Arial"/>
                <a:ea typeface="Roboto"/>
                <a:cs typeface="Roboto"/>
              </a:rPr>
              <a:t> </a:t>
            </a:r>
            <a:r>
              <a:rPr lang="en-GB" sz="1800" b="1" i="1" dirty="0">
                <a:solidFill>
                  <a:srgbClr val="1D4ED8"/>
                </a:solidFill>
                <a:latin typeface="Arial"/>
                <a:ea typeface="Roboto"/>
                <a:cs typeface="Roboto"/>
              </a:rPr>
              <a:t>Find More Calculator</a:t>
            </a:r>
            <a:r>
              <a:rPr lang="en-GB" sz="1800" b="1" dirty="0">
                <a:solidFill>
                  <a:srgbClr val="1D4ED8"/>
                </a:solidFill>
                <a:latin typeface="Arial"/>
                <a:ea typeface="Roboto"/>
                <a:cs typeface="Roboto"/>
              </a:rPr>
              <a:t> Available at: </a:t>
            </a:r>
            <a:r>
              <a:rPr lang="en-GB" sz="1800" dirty="0">
                <a:solidFill>
                  <a:srgbClr val="1D4ED8"/>
                </a:solidFill>
                <a:latin typeface="Arial"/>
                <a:ea typeface="+mn-lt"/>
                <a:cs typeface="+mn-lt"/>
                <a:hlinkClick r:id="rId2"/>
              </a:rPr>
              <a:t>Drop in Sales Calculator &amp; Formula Online Calculator Ultra</a:t>
            </a:r>
            <a:r>
              <a:rPr lang="en-GB" sz="1800" b="1" i="1" dirty="0">
                <a:latin typeface="Arial"/>
                <a:ea typeface="Roboto"/>
                <a:cs typeface="Roboto"/>
              </a:rPr>
              <a:t> </a:t>
            </a:r>
            <a:r>
              <a:rPr lang="en-GB" sz="1800" b="1" dirty="0">
                <a:latin typeface="Arial"/>
                <a:ea typeface="Roboto"/>
                <a:cs typeface="Roboto"/>
              </a:rPr>
              <a:t>(Accessed:  6 October 2025).</a:t>
            </a:r>
          </a:p>
          <a:p>
            <a:br>
              <a:rPr lang="en-GB" sz="1800" b="1" dirty="0">
                <a:latin typeface="Arial"/>
                <a:ea typeface="Roboto"/>
                <a:cs typeface="Roboto"/>
              </a:rPr>
            </a:br>
            <a:r>
              <a:rPr lang="en-GB" sz="1800" b="1" err="1">
                <a:latin typeface="Arial"/>
                <a:ea typeface="Roboto"/>
                <a:cs typeface="Roboto"/>
              </a:rPr>
              <a:t>mentel</a:t>
            </a:r>
            <a:r>
              <a:rPr lang="en-GB" sz="1800" b="1" dirty="0">
                <a:latin typeface="Arial"/>
                <a:ea typeface="Roboto"/>
                <a:cs typeface="Roboto"/>
              </a:rPr>
              <a:t>(2024) floristry and flower delivery market report Available </a:t>
            </a:r>
            <a:r>
              <a:rPr lang="en-GB" sz="1800" b="1" err="1">
                <a:latin typeface="Arial"/>
                <a:ea typeface="Roboto"/>
                <a:cs typeface="Roboto"/>
              </a:rPr>
              <a:t>at:www.mintel.com</a:t>
            </a:r>
            <a:r>
              <a:rPr lang="en-GB" sz="1800" b="1" dirty="0">
                <a:latin typeface="Arial"/>
                <a:ea typeface="Roboto"/>
                <a:cs typeface="Roboto"/>
              </a:rPr>
              <a:t> (Accessed: 04 November2025)</a:t>
            </a:r>
          </a:p>
          <a:p>
            <a:endParaRPr lang="en-GB" sz="1800" b="1" dirty="0">
              <a:solidFill>
                <a:srgbClr val="595959"/>
              </a:solidFill>
              <a:latin typeface="Arial"/>
              <a:ea typeface="Roboto"/>
              <a:cs typeface="Roboto"/>
            </a:endParaRPr>
          </a:p>
          <a:p>
            <a:r>
              <a:rPr lang="en-GB" sz="1800" b="1" err="1">
                <a:solidFill>
                  <a:srgbClr val="1D4ED8"/>
                </a:solidFill>
                <a:latin typeface="Roboto"/>
                <a:ea typeface="Roboto"/>
                <a:cs typeface="Roboto"/>
              </a:rPr>
              <a:t>porter,M.E</a:t>
            </a:r>
            <a:r>
              <a:rPr lang="en-GB" sz="1800" b="1" dirty="0">
                <a:solidFill>
                  <a:srgbClr val="1D4ED8"/>
                </a:solidFill>
                <a:latin typeface="Roboto"/>
                <a:ea typeface="Roboto"/>
                <a:cs typeface="Roboto"/>
              </a:rPr>
              <a:t>(2008).the five competitive forces that shape </a:t>
            </a:r>
            <a:r>
              <a:rPr lang="en-GB" sz="1800" b="1" err="1">
                <a:solidFill>
                  <a:srgbClr val="1D4ED8"/>
                </a:solidFill>
                <a:latin typeface="Roboto"/>
                <a:ea typeface="Roboto"/>
                <a:cs typeface="Roboto"/>
              </a:rPr>
              <a:t>strategy.Harvan</a:t>
            </a:r>
            <a:r>
              <a:rPr lang="en-GB" sz="1800" b="1" dirty="0">
                <a:solidFill>
                  <a:srgbClr val="1D4ED8"/>
                </a:solidFill>
                <a:latin typeface="Roboto"/>
                <a:ea typeface="Roboto"/>
                <a:cs typeface="Roboto"/>
              </a:rPr>
              <a:t> Business R</a:t>
            </a:r>
          </a:p>
          <a:p>
            <a:r>
              <a:rPr lang="en-GB" sz="1800" b="1" dirty="0">
                <a:solidFill>
                  <a:srgbClr val="1D4ED8"/>
                </a:solidFill>
                <a:latin typeface="Roboto"/>
                <a:ea typeface="Roboto"/>
                <a:cs typeface="Roboto"/>
              </a:rPr>
              <a:t>eview,86(1),pp.78-93 </a:t>
            </a:r>
          </a:p>
          <a:p>
            <a:endParaRPr lang="en-GB" sz="1800" b="1" dirty="0">
              <a:solidFill>
                <a:srgbClr val="1D4ED8"/>
              </a:solidFill>
              <a:latin typeface="Roboto"/>
              <a:ea typeface="Roboto"/>
              <a:cs typeface="Roboto"/>
            </a:endParaRPr>
          </a:p>
          <a:p>
            <a:r>
              <a:rPr lang="en-GB" sz="1800" b="1" err="1">
                <a:solidFill>
                  <a:srgbClr val="1D4ED8"/>
                </a:solidFill>
                <a:latin typeface="Roboto"/>
                <a:ea typeface="Roboto"/>
                <a:cs typeface="Roboto"/>
              </a:rPr>
              <a:t>Kotler,p.and</a:t>
            </a:r>
            <a:r>
              <a:rPr lang="en-GB" sz="1800" b="1" dirty="0">
                <a:solidFill>
                  <a:srgbClr val="1D4ED8"/>
                </a:solidFill>
                <a:latin typeface="Roboto"/>
                <a:ea typeface="Roboto"/>
                <a:cs typeface="Roboto"/>
              </a:rPr>
              <a:t> Keller, K.L. (2016).marketing management.15</a:t>
            </a:r>
            <a:r>
              <a:rPr lang="en-GB" sz="1800" b="1" baseline="30000" dirty="0">
                <a:solidFill>
                  <a:srgbClr val="1D4ED8"/>
                </a:solidFill>
                <a:latin typeface="Roboto"/>
                <a:ea typeface="Roboto"/>
                <a:cs typeface="Roboto"/>
              </a:rPr>
              <a:t>th</a:t>
            </a:r>
            <a:r>
              <a:rPr lang="en-GB" sz="1800" b="1" dirty="0">
                <a:solidFill>
                  <a:srgbClr val="1D4ED8"/>
                </a:solidFill>
                <a:latin typeface="Roboto"/>
                <a:ea typeface="Roboto"/>
                <a:cs typeface="Roboto"/>
              </a:rPr>
              <a:t> ed.</a:t>
            </a:r>
          </a:p>
          <a:p>
            <a:r>
              <a:rPr lang="en-GB" sz="1800" dirty="0">
                <a:solidFill>
                  <a:srgbClr val="0A0A0A"/>
                </a:solidFill>
                <a:ea typeface="+mn-lt"/>
                <a:cs typeface="+mn-lt"/>
              </a:rPr>
              <a:t>PYX4 (2022) </a:t>
            </a:r>
            <a:r>
              <a:rPr lang="en-GB" sz="1800" i="1" dirty="0">
                <a:solidFill>
                  <a:srgbClr val="0A0A0A"/>
                </a:solidFill>
                <a:ea typeface="+mn-lt"/>
                <a:cs typeface="+mn-lt"/>
              </a:rPr>
              <a:t>What is the 5W2H method?</a:t>
            </a:r>
            <a:r>
              <a:rPr lang="en-GB" sz="1800" dirty="0">
                <a:solidFill>
                  <a:srgbClr val="0A0A0A"/>
                </a:solidFill>
                <a:ea typeface="+mn-lt"/>
                <a:cs typeface="+mn-lt"/>
              </a:rPr>
              <a:t> Available at: </a:t>
            </a:r>
            <a:r>
              <a:rPr lang="en-GB" sz="1800" u="sng" dirty="0">
                <a:solidFill>
                  <a:srgbClr val="1A0DAB"/>
                </a:solidFill>
                <a:ea typeface="+mn-lt"/>
                <a:cs typeface="+mn-lt"/>
                <a:hlinkClick r:id="rId3"/>
              </a:rPr>
              <a:t>https://pyx4.com/en/blog/what-is-the-5w2h-method/</a:t>
            </a:r>
            <a:r>
              <a:rPr lang="en-GB" sz="1800" dirty="0">
                <a:solidFill>
                  <a:srgbClr val="0A0A0A"/>
                </a:solidFill>
                <a:ea typeface="+mn-lt"/>
                <a:cs typeface="+mn-lt"/>
              </a:rPr>
              <a:t> (Accessed: 9 November 2025). </a:t>
            </a:r>
            <a:endParaRPr lang="en-GB" sz="1800" dirty="0"/>
          </a:p>
          <a:p>
            <a:endParaRPr lang="en-GB" sz="1800" b="1" dirty="0">
              <a:solidFill>
                <a:srgbClr val="1D4ED8"/>
              </a:solidFill>
              <a:latin typeface="Roboto"/>
              <a:ea typeface="Roboto"/>
              <a:cs typeface="Roboto"/>
            </a:endParaRPr>
          </a:p>
          <a:p>
            <a:endParaRPr lang="en-GB" sz="1800" b="1">
              <a:solidFill>
                <a:srgbClr val="1D4ED8"/>
              </a:solidFill>
              <a:latin typeface="Roboto"/>
              <a:ea typeface="Roboto"/>
              <a:cs typeface="Roboto"/>
            </a:endParaRPr>
          </a:p>
          <a:p>
            <a:endParaRPr lang="en-GB" sz="1800" b="1" dirty="0">
              <a:solidFill>
                <a:srgbClr val="1D4ED8"/>
              </a:solidFill>
              <a:latin typeface="Roboto"/>
              <a:ea typeface="Roboto"/>
              <a:cs typeface="Roboto"/>
            </a:endParaRP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773d42e67c0ddab315eff03de36e9dd2">
  <xsd:schema xmlns:xsd="http://www.w3.org/2001/XMLSchema" xmlns:xs="http://www.w3.org/2001/XMLSchema" xmlns:p="http://schemas.microsoft.com/office/2006/metadata/properties" xmlns:ns3="04d956d8-1ffd-4dba-87ce-03f615e16f58" targetNamespace="http://schemas.microsoft.com/office/2006/metadata/properties" ma:root="true" ma:fieldsID="b75bbac8179bc479fb49b93aba37f1ae"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6FC7BA-58DE-41B9-961C-3565870FE2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EAF9DB-0C9F-4C72-AA22-7B067F697DC3}">
  <ds:schemaRefs>
    <ds:schemaRef ds:uri="http://schemas.microsoft.com/sharepoint/v3/contenttype/forms"/>
  </ds:schemaRefs>
</ds:datastoreItem>
</file>

<file path=customXml/itemProps3.xml><?xml version="1.0" encoding="utf-8"?>
<ds:datastoreItem xmlns:ds="http://schemas.openxmlformats.org/officeDocument/2006/customXml" ds:itemID="{97D5F1BF-14AE-4A15-9B65-0762E1E976EB}">
  <ds:schemaRefs>
    <ds:schemaRef ds:uri="04d956d8-1ffd-4dba-87ce-03f615e16f58"/>
    <ds:schemaRef ds:uri="http://purl.org/dc/dcmitype/"/>
    <ds:schemaRef ds:uri="http://schemas.microsoft.com/office/2006/documentManagement/types"/>
    <ds:schemaRef ds:uri="http://schemas.openxmlformats.org/package/2006/metadata/core-properties"/>
    <ds:schemaRef ds:uri="http://purl.org/dc/elements/1.1/"/>
    <ds:schemaRef ds:uri="http://www.w3.org/XML/1998/namespace"/>
    <ds:schemaRef ds:uri="http://schemas.microsoft.com/office/2006/metadata/properties"/>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Wisp</Template>
  <TotalTime>1072</TotalTime>
  <Words>654</Words>
  <Application>Microsoft Office PowerPoint</Application>
  <PresentationFormat>Widescreen</PresentationFormat>
  <Paragraphs>76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decision making. MODULE CODE :LCLM4004 STUDENT NAME:Tahmina liza  STUDENT ID :2441554 LECTURER:Toyin Adisa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Mst Tahmina Liza (2441554)</cp:lastModifiedBy>
  <cp:revision>172</cp:revision>
  <dcterms:created xsi:type="dcterms:W3CDTF">2024-10-08T15:58:04Z</dcterms:created>
  <dcterms:modified xsi:type="dcterms:W3CDTF">2025-11-09T12:10:37Z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