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2" r:id="rId2"/>
    <p:sldMasterId id="2147483651" r:id="rId3"/>
  </p:sldMasterIdLst>
  <p:notesMasterIdLst>
    <p:notesMasterId r:id="rId16"/>
  </p:notesMasterIdLst>
  <p:sldIdLst>
    <p:sldId id="327" r:id="rId4"/>
    <p:sldId id="341" r:id="rId5"/>
    <p:sldId id="342" r:id="rId6"/>
    <p:sldId id="343" r:id="rId7"/>
    <p:sldId id="347" r:id="rId8"/>
    <p:sldId id="346" r:id="rId9"/>
    <p:sldId id="344" r:id="rId10"/>
    <p:sldId id="348" r:id="rId11"/>
    <p:sldId id="350" r:id="rId12"/>
    <p:sldId id="351" r:id="rId13"/>
    <p:sldId id="353" r:id="rId14"/>
    <p:sldId id="352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itchFamily="34" charset="0"/>
        <a:ea typeface="华文细黑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itchFamily="34" charset="0"/>
        <a:ea typeface="华文细黑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itchFamily="34" charset="0"/>
        <a:ea typeface="华文细黑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itchFamily="34" charset="0"/>
        <a:ea typeface="华文细黑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itchFamily="34" charset="0"/>
        <a:ea typeface="华文细黑" pitchFamily="2" charset="-122"/>
        <a:cs typeface="+mn-cs"/>
      </a:defRPr>
    </a:lvl5pPr>
    <a:lvl6pPr marL="2286000" algn="l" defTabSz="914400" rtl="0" eaLnBrk="1" latinLnBrk="0" hangingPunct="1">
      <a:defRPr b="1" i="1" kern="1200">
        <a:solidFill>
          <a:schemeClr val="tx1"/>
        </a:solidFill>
        <a:latin typeface="Arial" pitchFamily="34" charset="0"/>
        <a:ea typeface="华文细黑" pitchFamily="2" charset="-122"/>
        <a:cs typeface="+mn-cs"/>
      </a:defRPr>
    </a:lvl6pPr>
    <a:lvl7pPr marL="2743200" algn="l" defTabSz="914400" rtl="0" eaLnBrk="1" latinLnBrk="0" hangingPunct="1">
      <a:defRPr b="1" i="1" kern="1200">
        <a:solidFill>
          <a:schemeClr val="tx1"/>
        </a:solidFill>
        <a:latin typeface="Arial" pitchFamily="34" charset="0"/>
        <a:ea typeface="华文细黑" pitchFamily="2" charset="-122"/>
        <a:cs typeface="+mn-cs"/>
      </a:defRPr>
    </a:lvl7pPr>
    <a:lvl8pPr marL="3200400" algn="l" defTabSz="914400" rtl="0" eaLnBrk="1" latinLnBrk="0" hangingPunct="1">
      <a:defRPr b="1" i="1" kern="1200">
        <a:solidFill>
          <a:schemeClr val="tx1"/>
        </a:solidFill>
        <a:latin typeface="Arial" pitchFamily="34" charset="0"/>
        <a:ea typeface="华文细黑" pitchFamily="2" charset="-122"/>
        <a:cs typeface="+mn-cs"/>
      </a:defRPr>
    </a:lvl8pPr>
    <a:lvl9pPr marL="3657600" algn="l" defTabSz="914400" rtl="0" eaLnBrk="1" latinLnBrk="0" hangingPunct="1">
      <a:defRPr b="1" i="1" kern="1200">
        <a:solidFill>
          <a:schemeClr val="tx1"/>
        </a:solidFill>
        <a:latin typeface="Arial" pitchFamily="34" charset="0"/>
        <a:ea typeface="华文细黑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38">
          <p15:clr>
            <a:srgbClr val="A4A3A4"/>
          </p15:clr>
        </p15:guide>
        <p15:guide id="2" orient="horz" pos="210">
          <p15:clr>
            <a:srgbClr val="A4A3A4"/>
          </p15:clr>
        </p15:guide>
        <p15:guide id="3" orient="horz" pos="4110">
          <p15:clr>
            <a:srgbClr val="A4A3A4"/>
          </p15:clr>
        </p15:guide>
        <p15:guide id="4" orient="horz" pos="119">
          <p15:clr>
            <a:srgbClr val="A4A3A4"/>
          </p15:clr>
        </p15:guide>
        <p15:guide id="5" pos="5465">
          <p15:clr>
            <a:srgbClr val="A4A3A4"/>
          </p15:clr>
        </p15:guide>
        <p15:guide id="6" pos="2880">
          <p15:clr>
            <a:srgbClr val="A4A3A4"/>
          </p15:clr>
        </p15:guide>
        <p15:guide id="7" pos="29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0808"/>
    <a:srgbClr val="F3850D"/>
    <a:srgbClr val="000099"/>
    <a:srgbClr val="1C1C1C"/>
    <a:srgbClr val="C02500"/>
    <a:srgbClr val="FF6743"/>
    <a:srgbClr val="C0C0C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3838"/>
        <p:guide orient="horz" pos="210"/>
        <p:guide orient="horz" pos="4110"/>
        <p:guide orient="horz" pos="119"/>
        <p:guide pos="5465"/>
        <p:guide pos="2880"/>
        <p:guide pos="2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i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i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i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i="0"/>
            </a:lvl1pPr>
          </a:lstStyle>
          <a:p>
            <a:pPr>
              <a:defRPr/>
            </a:pPr>
            <a:fld id="{1924D3D6-91A9-41C5-A4D7-47C69D33FF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305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SimSun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0538"/>
            <a:ext cx="9144000" cy="382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27"/>
          <p:cNvSpPr>
            <a:spLocks noGrp="1" noChangeArrowheads="1"/>
          </p:cNvSpPr>
          <p:nvPr>
            <p:ph type="ctrTitle"/>
          </p:nvPr>
        </p:nvSpPr>
        <p:spPr>
          <a:xfrm>
            <a:off x="468313" y="4365625"/>
            <a:ext cx="8207375" cy="960438"/>
          </a:xfrm>
        </p:spPr>
        <p:txBody>
          <a:bodyPr/>
          <a:lstStyle>
            <a:lvl1pPr>
              <a:defRPr sz="34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3" name="Rectangle 31"/>
          <p:cNvSpPr>
            <a:spLocks noGrp="1" noChangeArrowheads="1"/>
          </p:cNvSpPr>
          <p:nvPr>
            <p:ph type="subTitle" idx="1"/>
          </p:nvPr>
        </p:nvSpPr>
        <p:spPr>
          <a:xfrm>
            <a:off x="468313" y="5326063"/>
            <a:ext cx="8207375" cy="407987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zh-CN"/>
              <a:t>单击添加署名或公司信息</a:t>
            </a:r>
          </a:p>
        </p:txBody>
      </p:sp>
    </p:spTree>
    <p:extLst>
      <p:ext uri="{BB962C8B-B14F-4D97-AF65-F5344CB8AC3E}">
        <p14:creationId xmlns:p14="http://schemas.microsoft.com/office/powerpoint/2010/main" val="282198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843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8907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268413"/>
            <a:ext cx="4027487" cy="50403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27488" cy="50403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906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145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432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4321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23632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9735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580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4488" y="44450"/>
            <a:ext cx="2074862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3" y="44450"/>
            <a:ext cx="6073775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1190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9EF8F-58A5-484B-932E-EB5A9FA09A67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82907-95A6-46E8-A601-F196B65A369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405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8250C-7CE9-4B61-AE14-2D06BD88CEAD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D2D0F-7275-4B9E-AFA0-0D598131223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8664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DCE3F-219E-4B4F-94FF-52154345185E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591A6-7C0B-48B9-9E25-3EF3F0A880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2607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6BEF54-C5FD-4792-8874-A2820BB39CDB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D0124-1B97-449F-966A-B63CBA215FC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69297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B200E-C847-4325-A09F-4E081E75BD02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C8A60-54C6-4DFC-BB50-107DC9F3023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7069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EDE1DD-98C9-4643-9E4B-C3B08BB13D75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3B52F-10B1-409B-A0F4-ED4C4FBE6F9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2817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9E8EBC-838B-405E-ABF2-CFBA74E31DCE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E49E7-849C-47CE-AB0C-142BC0FF4F6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3622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43F92-7993-44DC-B1EF-5524888CE90C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9B15B-65C3-4470-9255-D64402C792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91226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BE5C1B-6C98-47CB-ADAD-7672224BD41F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28EB4-F15C-4BAC-B084-54FBC632048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10242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98B6A-78D8-4D23-A047-7FFAC0ED6E83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664BA-0624-4BCC-8550-DEC37E8E90D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6731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B3E8E-7A13-448A-806B-FC89813BCAC0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E52355-8B84-4C44-B682-5AF5FF0CE5D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3936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2921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868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47918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7371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9888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6615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49687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1800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3335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2581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70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nordri_02"/>
          <p:cNvPicPr>
            <a:picLocks noChangeAspect="1" noChangeArrowheads="1"/>
          </p:cNvPicPr>
          <p:nvPr/>
        </p:nvPicPr>
        <p:blipFill>
          <a:blip r:embed="rId15">
            <a:lum bright="-54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Rectangle 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268413"/>
            <a:ext cx="8207375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3851275" y="6524625"/>
            <a:ext cx="1439863" cy="19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algn="ctr">
              <a:defRPr/>
            </a:pPr>
            <a:r>
              <a:rPr lang="de-DE" altLang="en-US" sz="1000" smtClean="0"/>
              <a:t>Page </a:t>
            </a:r>
            <a:r>
              <a:rPr lang="de-DE" altLang="en-US" sz="1000" smtClean="0">
                <a:sym typeface="MS UI Gothic" pitchFamily="34" charset="-128"/>
              </a:rPr>
              <a:t></a:t>
            </a:r>
            <a:r>
              <a:rPr lang="de-DE" altLang="en-US" sz="1000" smtClean="0"/>
              <a:t> </a:t>
            </a:r>
            <a:fld id="{4B631835-1FB8-45C5-B806-FF1286C8EAA7}" type="slidenum">
              <a:rPr lang="zh-CN" altLang="en-US" sz="1000" smtClean="0"/>
              <a:pPr algn="ctr">
                <a:defRPr/>
              </a:pPr>
              <a:t>‹#›</a:t>
            </a:fld>
            <a:endParaRPr lang="en-US" altLang="en-US" sz="1000" smtClean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68313" y="333375"/>
            <a:ext cx="82073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 eaLnBrk="0" hangingPunct="0"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sz="2600" i="0" smtClean="0">
              <a:solidFill>
                <a:schemeClr val="bg1"/>
              </a:solidFill>
              <a:ea typeface="SimHei" pitchFamily="49" charset="-122"/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444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0" r:id="rId1"/>
    <p:sldLayoutId id="2147484128" r:id="rId2"/>
    <p:sldLayoutId id="2147484129" r:id="rId3"/>
    <p:sldLayoutId id="2147484130" r:id="rId4"/>
    <p:sldLayoutId id="2147484131" r:id="rId5"/>
    <p:sldLayoutId id="2147484132" r:id="rId6"/>
    <p:sldLayoutId id="2147484133" r:id="rId7"/>
    <p:sldLayoutId id="2147484134" r:id="rId8"/>
    <p:sldLayoutId id="2147484135" r:id="rId9"/>
    <p:sldLayoutId id="2147484136" r:id="rId10"/>
    <p:sldLayoutId id="214748413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16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sz="1400"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0538"/>
            <a:ext cx="9144000" cy="382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 b="0"/>
            </a:lvl1pPr>
          </a:lstStyle>
          <a:p>
            <a:pPr>
              <a:defRPr/>
            </a:pPr>
            <a:fld id="{D53C6C58-1E1F-43EF-893E-996E6ADB7321}" type="datetime1">
              <a:rPr lang="zh-CN" altLang="en-US"/>
              <a:pPr>
                <a:defRPr/>
              </a:pPr>
              <a:t>2018/6/12</a:t>
            </a:fld>
            <a:endParaRPr lang="zh-CN" alt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/>
            </a:lvl1pPr>
          </a:lstStyle>
          <a:p>
            <a:pPr>
              <a:defRPr/>
            </a:pPr>
            <a:fld id="{4D2837EE-6C7F-49B7-A63C-4108079A61E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/>
            </a:lvl1pPr>
          </a:lstStyle>
          <a:p>
            <a:pPr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8" r:id="rId1"/>
    <p:sldLayoutId id="2147484139" r:id="rId2"/>
    <p:sldLayoutId id="2147484140" r:id="rId3"/>
    <p:sldLayoutId id="2147484141" r:id="rId4"/>
    <p:sldLayoutId id="2147484142" r:id="rId5"/>
    <p:sldLayoutId id="2147484143" r:id="rId6"/>
    <p:sldLayoutId id="2147484144" r:id="rId7"/>
    <p:sldLayoutId id="2147484145" r:id="rId8"/>
    <p:sldLayoutId id="2147484146" r:id="rId9"/>
    <p:sldLayoutId id="2147484147" r:id="rId10"/>
    <p:sldLayoutId id="214748414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16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sz="1400"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149" r:id="rId1"/>
    <p:sldLayoutId id="2147484150" r:id="rId2"/>
    <p:sldLayoutId id="2147484151" r:id="rId3"/>
    <p:sldLayoutId id="2147484152" r:id="rId4"/>
    <p:sldLayoutId id="2147484153" r:id="rId5"/>
    <p:sldLayoutId id="2147484154" r:id="rId6"/>
    <p:sldLayoutId id="2147484155" r:id="rId7"/>
    <p:sldLayoutId id="2147484156" r:id="rId8"/>
    <p:sldLayoutId id="2147484157" r:id="rId9"/>
    <p:sldLayoutId id="2147484158" r:id="rId10"/>
    <p:sldLayoutId id="21474841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pitchFamily="34" charset="0"/>
          <a:ea typeface="SimHei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16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sz="1400"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M-rOQ3hJWsw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MmnYSVOAG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1628800"/>
            <a:ext cx="8424738" cy="1143000"/>
          </a:xfrm>
          <a:noFill/>
        </p:spPr>
        <p:txBody>
          <a:bodyPr/>
          <a:lstStyle/>
          <a:p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Academic </a:t>
            </a:r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Employability Skills </a:t>
            </a:r>
            <a:r>
              <a:rPr lang="en-GB" sz="400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GB" sz="400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AES) </a:t>
            </a:r>
            <a:endParaRPr lang="en-GB" altLang="en-US" sz="3600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38931" y="4431191"/>
            <a:ext cx="5372048" cy="218521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3200" i="0" dirty="0">
                <a:solidFill>
                  <a:schemeClr val="bg1"/>
                </a:solidFill>
              </a:rPr>
              <a:t>Week 1:</a:t>
            </a:r>
          </a:p>
          <a:p>
            <a:pPr algn="r">
              <a:defRPr/>
            </a:pPr>
            <a:r>
              <a:rPr lang="en-GB" sz="3200" i="0" dirty="0">
                <a:solidFill>
                  <a:schemeClr val="bg1"/>
                </a:solidFill>
              </a:rPr>
              <a:t>Introduction to the module</a:t>
            </a:r>
          </a:p>
          <a:p>
            <a:pPr algn="ctr">
              <a:defRPr/>
            </a:pPr>
            <a:endParaRPr lang="en-US" sz="2400" i="0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What is a skill?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GB" altLang="en-US" dirty="0" smtClean="0"/>
          </a:p>
          <a:p>
            <a:pPr algn="ctr" eaLnBrk="1" hangingPunct="1">
              <a:buFont typeface="Wingdings" pitchFamily="2" charset="2"/>
              <a:buNone/>
            </a:pPr>
            <a:r>
              <a:rPr lang="en-GB" altLang="en-US" sz="2400" dirty="0" smtClean="0"/>
              <a:t>Skill: the ability to do something well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400" dirty="0" smtClean="0"/>
          </a:p>
          <a:p>
            <a:pPr eaLnBrk="1" hangingPunct="1"/>
            <a:r>
              <a:rPr lang="en-GB" altLang="en-US" sz="2400" dirty="0" smtClean="0"/>
              <a:t>What are the skills you need for university?</a:t>
            </a:r>
          </a:p>
          <a:p>
            <a:pPr eaLnBrk="1" hangingPunct="1"/>
            <a:endParaRPr lang="en-GB" altLang="en-US" sz="2400" dirty="0" smtClean="0"/>
          </a:p>
          <a:p>
            <a:pPr eaLnBrk="1" hangingPunct="1"/>
            <a:r>
              <a:rPr lang="en-GB" altLang="en-US" sz="2400" dirty="0" smtClean="0"/>
              <a:t>What skills are particularly important for study in the UK?</a:t>
            </a:r>
          </a:p>
          <a:p>
            <a:pPr lvl="1" eaLnBrk="1" hangingPunct="1"/>
            <a:r>
              <a:rPr lang="en-GB" altLang="en-US" sz="2000" dirty="0" smtClean="0"/>
              <a:t>Discuss with a partner before telling the class.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Skills for effective learning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6300" cy="45259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GB" altLang="en-US" sz="2400" dirty="0" smtClean="0"/>
              <a:t>Suggestions:</a:t>
            </a:r>
          </a:p>
          <a:p>
            <a:pPr marL="0" indent="0" eaLnBrk="1" hangingPunct="1">
              <a:buNone/>
            </a:pPr>
            <a:endParaRPr lang="en-GB" altLang="en-US" sz="2400" dirty="0" smtClean="0"/>
          </a:p>
          <a:p>
            <a:pPr eaLnBrk="1" hangingPunct="1"/>
            <a:r>
              <a:rPr lang="en-GB" altLang="en-US" sz="2400" dirty="0" smtClean="0"/>
              <a:t>Understanding the way you learn</a:t>
            </a:r>
          </a:p>
          <a:p>
            <a:pPr eaLnBrk="1" hangingPunct="1"/>
            <a:r>
              <a:rPr lang="en-GB" altLang="en-US" sz="2400" dirty="0" smtClean="0"/>
              <a:t>Organising and planning and managing study</a:t>
            </a:r>
          </a:p>
          <a:p>
            <a:pPr eaLnBrk="1" hangingPunct="1"/>
            <a:r>
              <a:rPr lang="en-GB" altLang="en-US" sz="2400" dirty="0" smtClean="0"/>
              <a:t>Time management</a:t>
            </a:r>
          </a:p>
          <a:p>
            <a:pPr eaLnBrk="1" hangingPunct="1"/>
            <a:r>
              <a:rPr lang="en-GB" altLang="en-US" sz="2400" dirty="0" smtClean="0"/>
              <a:t>Working with others</a:t>
            </a:r>
          </a:p>
          <a:p>
            <a:pPr eaLnBrk="1" hangingPunct="1"/>
            <a:r>
              <a:rPr lang="en-GB" altLang="en-US" sz="2400" dirty="0" smtClean="0"/>
              <a:t>Making a presentation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Skills for effective learning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en-GB" sz="2400" dirty="0" smtClean="0"/>
              <a:t>Research skills</a:t>
            </a:r>
          </a:p>
          <a:p>
            <a:pPr eaLnBrk="1" hangingPunct="1">
              <a:defRPr/>
            </a:pPr>
            <a:r>
              <a:rPr lang="en-GB" sz="2400" dirty="0" smtClean="0"/>
              <a:t>Referencing skills</a:t>
            </a:r>
          </a:p>
          <a:p>
            <a:pPr eaLnBrk="1" hangingPunct="1">
              <a:defRPr/>
            </a:pPr>
            <a:r>
              <a:rPr lang="en-GB" sz="2400" dirty="0" smtClean="0"/>
              <a:t>Writing skills</a:t>
            </a:r>
          </a:p>
          <a:p>
            <a:pPr eaLnBrk="1" hangingPunct="1">
              <a:defRPr/>
            </a:pPr>
            <a:r>
              <a:rPr lang="en-GB" sz="2400" dirty="0" smtClean="0"/>
              <a:t>Reflective &amp; creative thinking</a:t>
            </a:r>
          </a:p>
          <a:p>
            <a:pPr eaLnBrk="1" hangingPunct="1">
              <a:defRPr/>
            </a:pPr>
            <a:r>
              <a:rPr lang="en-GB" sz="2400" dirty="0" smtClean="0"/>
              <a:t>Critical analysis</a:t>
            </a:r>
          </a:p>
          <a:p>
            <a:pPr eaLnBrk="1" hangingPunct="1">
              <a:defRPr/>
            </a:pPr>
            <a:r>
              <a:rPr lang="en-GB" sz="2400" dirty="0" smtClean="0"/>
              <a:t>Memory                           </a:t>
            </a:r>
          </a:p>
          <a:p>
            <a:pPr eaLnBrk="1" hangingPunct="1">
              <a:defRPr/>
            </a:pPr>
            <a:endParaRPr lang="en-GB" sz="1600" dirty="0"/>
          </a:p>
          <a:p>
            <a:pPr eaLnBrk="1" hangingPunct="1">
              <a:defRPr/>
            </a:pPr>
            <a:endParaRPr lang="en-GB" sz="1600" dirty="0" smtClean="0"/>
          </a:p>
          <a:p>
            <a:pPr eaLnBrk="1" hangingPunct="1">
              <a:defRPr/>
            </a:pPr>
            <a:endParaRPr lang="en-GB" sz="1600" dirty="0"/>
          </a:p>
          <a:p>
            <a:pPr eaLnBrk="1" hangingPunct="1">
              <a:defRPr/>
            </a:pPr>
            <a:endParaRPr lang="en-GB" sz="16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en-GB" sz="1600" dirty="0"/>
          </a:p>
          <a:p>
            <a:pPr marL="0" indent="0" algn="r" eaLnBrk="1" hangingPunct="1">
              <a:buFont typeface="Wingdings" pitchFamily="2" charset="2"/>
              <a:buNone/>
              <a:defRPr/>
            </a:pPr>
            <a:r>
              <a:rPr lang="en-GB" sz="1100" i="1" dirty="0" smtClean="0"/>
              <a:t>(adapted from Cottrell, 2003)</a:t>
            </a:r>
            <a:endParaRPr lang="en-GB" sz="16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smtClean="0"/>
              <a:t/>
            </a:r>
            <a:br>
              <a:rPr lang="en-GB" altLang="en-US" sz="3200" smtClean="0"/>
            </a:br>
            <a:r>
              <a:rPr lang="en-GB" altLang="en-US" sz="2800" smtClean="0"/>
              <a:t>Types</a:t>
            </a:r>
            <a:r>
              <a:rPr lang="en-GB" altLang="en-US" sz="3200" smtClean="0"/>
              <a:t> of skills</a:t>
            </a:r>
            <a:br>
              <a:rPr lang="en-GB" altLang="en-US" sz="3200" smtClean="0"/>
            </a:br>
            <a:endParaRPr lang="en-GB" altLang="en-US" sz="320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8" y="1843088"/>
            <a:ext cx="8202612" cy="4213225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en-GB" altLang="en-US" sz="2400" dirty="0" smtClean="0"/>
              <a:t>What kind of skills do you already have?</a:t>
            </a:r>
          </a:p>
          <a:p>
            <a:pPr eaLnBrk="1" hangingPunct="1">
              <a:buFont typeface="Wingdings" pitchFamily="2" charset="2"/>
              <a:buChar char="§"/>
            </a:pPr>
            <a:endParaRPr lang="en-GB" altLang="en-US" sz="2400" dirty="0" smtClean="0"/>
          </a:p>
          <a:p>
            <a:pPr eaLnBrk="1" hangingPunct="1">
              <a:buFont typeface="Wingdings" pitchFamily="2" charset="2"/>
              <a:buChar char="§"/>
            </a:pPr>
            <a:r>
              <a:rPr lang="en-GB" altLang="en-US" sz="2400" dirty="0" smtClean="0"/>
              <a:t>What are the skills that you need to work on?</a:t>
            </a:r>
            <a:endParaRPr lang="en-GB" altLang="en-US" sz="1400" dirty="0" smtClean="0"/>
          </a:p>
          <a:p>
            <a:pPr eaLnBrk="1" hangingPunct="1"/>
            <a:endParaRPr lang="en-GB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smtClean="0"/>
              <a:t/>
            </a:r>
            <a:br>
              <a:rPr lang="en-GB" altLang="en-US" sz="3200" smtClean="0"/>
            </a:br>
            <a:r>
              <a:rPr lang="en-GB" altLang="en-US" sz="2800" smtClean="0"/>
              <a:t>Types</a:t>
            </a:r>
            <a:r>
              <a:rPr lang="en-GB" altLang="en-US" sz="3200" smtClean="0"/>
              <a:t> of skills</a:t>
            </a:r>
            <a:r>
              <a:rPr lang="en-GB" altLang="en-US" sz="4000" smtClean="0"/>
              <a:t/>
            </a:r>
            <a:br>
              <a:rPr lang="en-GB" altLang="en-US" sz="4000" smtClean="0"/>
            </a:br>
            <a:endParaRPr lang="en-GB" altLang="en-US" sz="400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8" y="1843088"/>
            <a:ext cx="7927975" cy="42132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en-GB" sz="2800" dirty="0" smtClean="0"/>
              <a:t>Adaptive skills (Ad)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§"/>
              <a:defRPr/>
            </a:pPr>
            <a:r>
              <a:rPr lang="en-GB" sz="2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Help us to cope, shape attitudes, govern our interpersonal interactions and determine how we manage ourselves.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  <a:defRPr/>
            </a:pPr>
            <a:endParaRPr lang="en-GB" sz="1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en-GB" sz="2800" dirty="0" smtClean="0"/>
              <a:t>Academic skills (Ac)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§"/>
              <a:defRPr/>
            </a:pPr>
            <a:r>
              <a:rPr lang="en-GB" sz="2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Skills that are developed and used for study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en-GB" sz="2800" dirty="0" smtClean="0"/>
              <a:t>Transferable skills (T)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§"/>
              <a:defRPr/>
            </a:pPr>
            <a:r>
              <a:rPr lang="en-GB" sz="2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Skills that can be moved between different situations</a:t>
            </a:r>
            <a:endParaRPr lang="en-GB" sz="26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  <a:defRPr/>
            </a:pPr>
            <a:endParaRPr lang="en-GB" sz="1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en-GB" sz="2800" dirty="0" smtClean="0"/>
              <a:t>Job-related skills (J)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§"/>
              <a:defRPr/>
            </a:pPr>
            <a:r>
              <a:rPr lang="en-GB" sz="2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Situation specific, acquired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24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750" y="-171450"/>
            <a:ext cx="8229600" cy="1384300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Getting to know yourself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altLang="en-US" sz="28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 smtClean="0"/>
              <a:t>Your strengths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GB" altLang="en-US" sz="2000" dirty="0" smtClean="0"/>
              <a:t>Knowing your natural talents, developing them and thus creating major strengths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v"/>
            </a:pPr>
            <a:endParaRPr lang="en-GB" altLang="en-US" sz="2000" dirty="0" smtClean="0"/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altLang="en-US" sz="20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altLang="en-US" sz="10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dirty="0" smtClean="0"/>
              <a:t>Your weaknesses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GB" altLang="en-US" sz="2000" dirty="0" smtClean="0"/>
              <a:t>Awareness of your weaknesses can allow you to focus on strengths,  accommodate and improve on them.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alt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4450"/>
            <a:ext cx="8445822" cy="1143000"/>
          </a:xfrm>
        </p:spPr>
        <p:txBody>
          <a:bodyPr/>
          <a:lstStyle/>
          <a:p>
            <a:r>
              <a:rPr lang="en-GB" sz="3200" dirty="0" smtClean="0"/>
              <a:t>SWOT analysis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900" y="5905025"/>
            <a:ext cx="8352160" cy="403700"/>
          </a:xfrm>
        </p:spPr>
        <p:txBody>
          <a:bodyPr/>
          <a:lstStyle/>
          <a:p>
            <a:pPr marL="0" indent="0" algn="ctr">
              <a:buNone/>
            </a:pPr>
            <a:r>
              <a:rPr lang="en-GB" sz="900" b="0" i="1" dirty="0"/>
              <a:t>Image source: http://www.parkhurst-consulting.com/swot-analysis/</a:t>
            </a:r>
          </a:p>
        </p:txBody>
      </p:sp>
      <p:pic>
        <p:nvPicPr>
          <p:cNvPr id="1026" name="Picture 2" descr="E:\WORK\01 - TSD London\Modules\APP\Week 1 - Identifying Skills\SWOT-Analysis-CMYK-300x2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4248472" cy="420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45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dirty="0" smtClean="0"/>
              <a:t/>
            </a:r>
            <a:br>
              <a:rPr lang="en-GB" altLang="en-US" sz="3200" dirty="0" smtClean="0"/>
            </a:br>
            <a:r>
              <a:rPr lang="en-GB" sz="2800" dirty="0"/>
              <a:t>SWOT analysis</a:t>
            </a:r>
            <a:r>
              <a:rPr lang="en-GB" altLang="en-US" sz="3200" dirty="0" smtClean="0"/>
              <a:t/>
            </a:r>
            <a:br>
              <a:rPr lang="en-GB" altLang="en-US" sz="3200" dirty="0" smtClean="0"/>
            </a:br>
            <a:endParaRPr lang="en-GB" altLang="en-US" sz="3200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8" y="1843088"/>
            <a:ext cx="8202612" cy="4213225"/>
          </a:xfrm>
        </p:spPr>
        <p:txBody>
          <a:bodyPr/>
          <a:lstStyle/>
          <a:p>
            <a:pPr eaLnBrk="1" hangingPunct="1"/>
            <a:r>
              <a:rPr lang="en-GB" dirty="0" smtClean="0"/>
              <a:t>Personal </a:t>
            </a:r>
            <a:r>
              <a:rPr lang="en-GB" dirty="0"/>
              <a:t>SWOT </a:t>
            </a:r>
            <a:r>
              <a:rPr lang="en-GB" dirty="0" smtClean="0"/>
              <a:t>Analysis – what is it? </a:t>
            </a:r>
          </a:p>
          <a:p>
            <a:pPr eaLnBrk="1" hangingPunct="1"/>
            <a:r>
              <a:rPr lang="en-GB" i="1" dirty="0">
                <a:hlinkClick r:id="rId2"/>
              </a:rPr>
              <a:t>https://</a:t>
            </a:r>
            <a:r>
              <a:rPr lang="en-GB" i="1" dirty="0" smtClean="0">
                <a:hlinkClick r:id="rId2"/>
              </a:rPr>
              <a:t>www.youtube.com/watch?v=M-rOQ3hJWsw</a:t>
            </a:r>
            <a:endParaRPr lang="en-GB" i="1" dirty="0" smtClean="0"/>
          </a:p>
          <a:p>
            <a:pPr marL="0" indent="0" eaLnBrk="1" hangingPunct="1">
              <a:buNone/>
            </a:pPr>
            <a:r>
              <a:rPr lang="en-GB" b="0" i="1" dirty="0" smtClean="0"/>
              <a:t>     (watch until 2:25) </a:t>
            </a:r>
            <a:endParaRPr lang="en-GB" b="0" i="1" dirty="0"/>
          </a:p>
          <a:p>
            <a:pPr eaLnBrk="1" hangingPunct="1"/>
            <a:endParaRPr lang="en-GB" b="0" dirty="0"/>
          </a:p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28385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Personal </a:t>
            </a:r>
            <a:r>
              <a:rPr lang="en-GB" sz="2800" dirty="0"/>
              <a:t>Planning</a:t>
            </a:r>
            <a:endParaRPr lang="en-GB" altLang="en-US" sz="3200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8" y="1843088"/>
            <a:ext cx="8202612" cy="4213225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Evaluating </a:t>
            </a:r>
            <a:r>
              <a:rPr lang="en-GB" sz="2400" dirty="0" smtClean="0"/>
              <a:t>achievement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What have I achieved?</a:t>
            </a:r>
          </a:p>
          <a:p>
            <a:r>
              <a:rPr lang="en-GB" sz="2400" dirty="0"/>
              <a:t>How do I know I have achieved this?</a:t>
            </a:r>
          </a:p>
          <a:p>
            <a:r>
              <a:rPr lang="en-GB" sz="2400" dirty="0"/>
              <a:t>What did I do to achieve this?</a:t>
            </a:r>
          </a:p>
          <a:p>
            <a:r>
              <a:rPr lang="en-GB" sz="2400" dirty="0"/>
              <a:t>What is the significance / relevance?</a:t>
            </a:r>
          </a:p>
          <a:p>
            <a:r>
              <a:rPr lang="en-GB" sz="2400" dirty="0"/>
              <a:t>How might I build further on this?</a:t>
            </a:r>
          </a:p>
          <a:p>
            <a:endParaRPr lang="en-GB" dirty="0"/>
          </a:p>
          <a:p>
            <a:pPr eaLnBrk="1" hangingPunct="1"/>
            <a:endParaRPr lang="en-GB" b="0" dirty="0"/>
          </a:p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9321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Personal </a:t>
            </a:r>
            <a:r>
              <a:rPr lang="en-GB" sz="2800" dirty="0"/>
              <a:t>Planning</a:t>
            </a:r>
            <a:endParaRPr lang="en-GB" altLang="en-US" sz="3200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8" y="1843088"/>
            <a:ext cx="8202612" cy="4213225"/>
          </a:xfrm>
        </p:spPr>
        <p:txBody>
          <a:bodyPr/>
          <a:lstStyle/>
          <a:p>
            <a:r>
              <a:rPr lang="en-GB" sz="2400" dirty="0" smtClean="0"/>
              <a:t>Reflection</a:t>
            </a:r>
          </a:p>
          <a:p>
            <a:r>
              <a:rPr lang="en-GB" sz="2400" dirty="0" smtClean="0"/>
              <a:t>Increasing self-awareness</a:t>
            </a:r>
          </a:p>
          <a:p>
            <a:r>
              <a:rPr lang="en-GB" sz="2400" dirty="0" smtClean="0"/>
              <a:t>Being informed</a:t>
            </a:r>
          </a:p>
          <a:p>
            <a:r>
              <a:rPr lang="en-GB" sz="2400" dirty="0" smtClean="0"/>
              <a:t>Taking </a:t>
            </a:r>
            <a:r>
              <a:rPr lang="en-GB" sz="2400" dirty="0"/>
              <a:t>personal </a:t>
            </a:r>
            <a:r>
              <a:rPr lang="en-GB" sz="2400" dirty="0" smtClean="0"/>
              <a:t>responsibility</a:t>
            </a:r>
          </a:p>
          <a:p>
            <a:r>
              <a:rPr lang="en-GB" sz="2400" dirty="0" smtClean="0"/>
              <a:t>Developing </a:t>
            </a:r>
            <a:r>
              <a:rPr lang="en-GB" sz="2400" dirty="0"/>
              <a:t>a strategy to get where you want to be</a:t>
            </a:r>
          </a:p>
          <a:p>
            <a:endParaRPr lang="en-GB" dirty="0"/>
          </a:p>
          <a:p>
            <a:pPr eaLnBrk="1" hangingPunct="1"/>
            <a:endParaRPr lang="en-GB" b="0" dirty="0"/>
          </a:p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944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Personal </a:t>
            </a:r>
            <a:r>
              <a:rPr lang="en-GB" sz="2800" dirty="0"/>
              <a:t>Planning</a:t>
            </a:r>
            <a:endParaRPr lang="en-GB" altLang="en-US" sz="3200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8" y="1843088"/>
            <a:ext cx="8202612" cy="4213225"/>
          </a:xfrm>
        </p:spPr>
        <p:txBody>
          <a:bodyPr/>
          <a:lstStyle/>
          <a:p>
            <a:r>
              <a:rPr lang="en-GB" dirty="0"/>
              <a:t>Do you have a Personal Development Plan? (4:30)</a:t>
            </a:r>
          </a:p>
          <a:p>
            <a:r>
              <a:rPr lang="en-GB" u="sng" dirty="0">
                <a:hlinkClick r:id="rId2"/>
              </a:rPr>
              <a:t>https://www.youtube.com/watch?v=HMmnYSVOAGA</a:t>
            </a:r>
            <a:r>
              <a:rPr lang="en-GB" dirty="0"/>
              <a:t> </a:t>
            </a:r>
          </a:p>
          <a:p>
            <a:endParaRPr lang="en-GB" dirty="0"/>
          </a:p>
          <a:p>
            <a:pPr eaLnBrk="1" hangingPunct="1"/>
            <a:endParaRPr lang="en-GB" b="0" dirty="0"/>
          </a:p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0052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演示设计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演示设计">
      <a:majorFont>
        <a:latin typeface="Arial"/>
        <a:ea typeface="SimHei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lnDef>
  </a:objectDefaults>
  <a:extraClrSchemeLst>
    <a:extraClrScheme>
      <a:clrScheme name="演示设计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DFE0BE"/>
        </a:accent1>
        <a:accent2>
          <a:srgbClr val="D1D46B"/>
        </a:accent2>
        <a:accent3>
          <a:srgbClr val="FFFFFF"/>
        </a:accent3>
        <a:accent4>
          <a:srgbClr val="000000"/>
        </a:accent4>
        <a:accent5>
          <a:srgbClr val="ECEDDB"/>
        </a:accent5>
        <a:accent6>
          <a:srgbClr val="BDC060"/>
        </a:accent6>
        <a:hlink>
          <a:srgbClr val="3A3B11"/>
        </a:hlink>
        <a:folHlink>
          <a:srgbClr val="EAEBB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517"/>
        </a:accent1>
        <a:accent2>
          <a:srgbClr val="BC000D"/>
        </a:accent2>
        <a:accent3>
          <a:srgbClr val="FFFFFF"/>
        </a:accent3>
        <a:accent4>
          <a:srgbClr val="000000"/>
        </a:accent4>
        <a:accent5>
          <a:srgbClr val="FFAAAB"/>
        </a:accent5>
        <a:accent6>
          <a:srgbClr val="AA000B"/>
        </a:accent6>
        <a:hlink>
          <a:srgbClr val="3A0004"/>
        </a:hlink>
        <a:folHlink>
          <a:srgbClr val="FF7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F59B8"/>
        </a:accent1>
        <a:accent2>
          <a:srgbClr val="884183"/>
        </a:accent2>
        <a:accent3>
          <a:srgbClr val="FFFFFF"/>
        </a:accent3>
        <a:accent4>
          <a:srgbClr val="000000"/>
        </a:accent4>
        <a:accent5>
          <a:srgbClr val="DCB5D8"/>
        </a:accent5>
        <a:accent6>
          <a:srgbClr val="7B3A76"/>
        </a:accent6>
        <a:hlink>
          <a:srgbClr val="371535"/>
        </a:hlink>
        <a:folHlink>
          <a:srgbClr val="D99FD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8A15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77D12"/>
        </a:accent6>
        <a:hlink>
          <a:srgbClr val="463900"/>
        </a:hlink>
        <a:folHlink>
          <a:srgbClr val="FFF0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9021"/>
        </a:accent1>
        <a:accent2>
          <a:srgbClr val="DA5800"/>
        </a:accent2>
        <a:accent3>
          <a:srgbClr val="FFFFFF"/>
        </a:accent3>
        <a:accent4>
          <a:srgbClr val="000000"/>
        </a:accent4>
        <a:accent5>
          <a:srgbClr val="FFC6AB"/>
        </a:accent5>
        <a:accent6>
          <a:srgbClr val="C54F00"/>
        </a:accent6>
        <a:hlink>
          <a:srgbClr val="963D00"/>
        </a:hlink>
        <a:folHlink>
          <a:srgbClr val="FFC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7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66B2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8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6FC01E"/>
        </a:accent1>
        <a:accent2>
          <a:srgbClr val="4F7913"/>
        </a:accent2>
        <a:accent3>
          <a:srgbClr val="FFFFFF"/>
        </a:accent3>
        <a:accent4>
          <a:srgbClr val="000000"/>
        </a:accent4>
        <a:accent5>
          <a:srgbClr val="BBDCAB"/>
        </a:accent5>
        <a:accent6>
          <a:srgbClr val="476D10"/>
        </a:accent6>
        <a:hlink>
          <a:srgbClr val="26420A"/>
        </a:hlink>
        <a:folHlink>
          <a:srgbClr val="ADE97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nordridesign.com">
  <a:themeElements>
    <a:clrScheme name="3_nordridesign.com 7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5B8CC1"/>
      </a:accent1>
      <a:accent2>
        <a:srgbClr val="2A5682"/>
      </a:accent2>
      <a:accent3>
        <a:srgbClr val="FFFFFF"/>
      </a:accent3>
      <a:accent4>
        <a:srgbClr val="000000"/>
      </a:accent4>
      <a:accent5>
        <a:srgbClr val="B5C5DD"/>
      </a:accent5>
      <a:accent6>
        <a:srgbClr val="254D75"/>
      </a:accent6>
      <a:hlink>
        <a:srgbClr val="002850"/>
      </a:hlink>
      <a:folHlink>
        <a:srgbClr val="66B2FE"/>
      </a:folHlink>
    </a:clrScheme>
    <a:fontScheme name="3_nordridesign.com">
      <a:majorFont>
        <a:latin typeface="Arial"/>
        <a:ea typeface="SimHei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lnDef>
  </a:objectDefaults>
  <a:extraClrSchemeLst>
    <a:extraClrScheme>
      <a:clrScheme name="3_nordridesign.com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DFE0BE"/>
        </a:accent1>
        <a:accent2>
          <a:srgbClr val="D1D46B"/>
        </a:accent2>
        <a:accent3>
          <a:srgbClr val="FFFFFF"/>
        </a:accent3>
        <a:accent4>
          <a:srgbClr val="000000"/>
        </a:accent4>
        <a:accent5>
          <a:srgbClr val="ECEDDB"/>
        </a:accent5>
        <a:accent6>
          <a:srgbClr val="BDC060"/>
        </a:accent6>
        <a:hlink>
          <a:srgbClr val="3A3B11"/>
        </a:hlink>
        <a:folHlink>
          <a:srgbClr val="EAEBB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517"/>
        </a:accent1>
        <a:accent2>
          <a:srgbClr val="BC000D"/>
        </a:accent2>
        <a:accent3>
          <a:srgbClr val="FFFFFF"/>
        </a:accent3>
        <a:accent4>
          <a:srgbClr val="000000"/>
        </a:accent4>
        <a:accent5>
          <a:srgbClr val="FFAAAB"/>
        </a:accent5>
        <a:accent6>
          <a:srgbClr val="AA000B"/>
        </a:accent6>
        <a:hlink>
          <a:srgbClr val="3A0004"/>
        </a:hlink>
        <a:folHlink>
          <a:srgbClr val="FF7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F59B8"/>
        </a:accent1>
        <a:accent2>
          <a:srgbClr val="884183"/>
        </a:accent2>
        <a:accent3>
          <a:srgbClr val="FFFFFF"/>
        </a:accent3>
        <a:accent4>
          <a:srgbClr val="000000"/>
        </a:accent4>
        <a:accent5>
          <a:srgbClr val="DCB5D8"/>
        </a:accent5>
        <a:accent6>
          <a:srgbClr val="7B3A76"/>
        </a:accent6>
        <a:hlink>
          <a:srgbClr val="371535"/>
        </a:hlink>
        <a:folHlink>
          <a:srgbClr val="D99FD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8A15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77D12"/>
        </a:accent6>
        <a:hlink>
          <a:srgbClr val="463900"/>
        </a:hlink>
        <a:folHlink>
          <a:srgbClr val="FFF0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9021"/>
        </a:accent1>
        <a:accent2>
          <a:srgbClr val="DA5800"/>
        </a:accent2>
        <a:accent3>
          <a:srgbClr val="FFFFFF"/>
        </a:accent3>
        <a:accent4>
          <a:srgbClr val="000000"/>
        </a:accent4>
        <a:accent5>
          <a:srgbClr val="FFC6AB"/>
        </a:accent5>
        <a:accent6>
          <a:srgbClr val="C54F00"/>
        </a:accent6>
        <a:hlink>
          <a:srgbClr val="963D00"/>
        </a:hlink>
        <a:folHlink>
          <a:srgbClr val="FFC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7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66B2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8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6FC01E"/>
        </a:accent1>
        <a:accent2>
          <a:srgbClr val="4F7913"/>
        </a:accent2>
        <a:accent3>
          <a:srgbClr val="FFFFFF"/>
        </a:accent3>
        <a:accent4>
          <a:srgbClr val="000000"/>
        </a:accent4>
        <a:accent5>
          <a:srgbClr val="BBDCAB"/>
        </a:accent5>
        <a:accent6>
          <a:srgbClr val="476D10"/>
        </a:accent6>
        <a:hlink>
          <a:srgbClr val="26420A"/>
        </a:hlink>
        <a:folHlink>
          <a:srgbClr val="ADE97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nordridesign.com">
  <a:themeElements>
    <a:clrScheme name="2_nordridesign.com 1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5B8CC1"/>
      </a:accent1>
      <a:accent2>
        <a:srgbClr val="2A5682"/>
      </a:accent2>
      <a:accent3>
        <a:srgbClr val="FFFFFF"/>
      </a:accent3>
      <a:accent4>
        <a:srgbClr val="000000"/>
      </a:accent4>
      <a:accent5>
        <a:srgbClr val="B5C5DD"/>
      </a:accent5>
      <a:accent6>
        <a:srgbClr val="254D75"/>
      </a:accent6>
      <a:hlink>
        <a:srgbClr val="002850"/>
      </a:hlink>
      <a:folHlink>
        <a:srgbClr val="2A94FE"/>
      </a:folHlink>
    </a:clrScheme>
    <a:fontScheme name="2_nordridesign.com">
      <a:majorFont>
        <a:latin typeface="Arial"/>
        <a:ea typeface="SimHei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华文细黑" pitchFamily="2" charset="-122"/>
          </a:defRPr>
        </a:defPPr>
      </a:lstStyle>
    </a:lnDef>
  </a:objectDefaults>
  <a:extraClrSchemeLst>
    <a:extraClrScheme>
      <a:clrScheme name="2_nordridesign.com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2A94F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449</TotalTime>
  <Pages>0</Pages>
  <Words>311</Words>
  <Characters>0</Characters>
  <Application>Microsoft Office PowerPoint</Application>
  <DocSecurity>0</DocSecurity>
  <PresentationFormat>On-screen Show (4:3)</PresentationFormat>
  <Lines>0</Lines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MS UI Gothic</vt:lpstr>
      <vt:lpstr>SimSun</vt:lpstr>
      <vt:lpstr>Arial</vt:lpstr>
      <vt:lpstr>SimHei</vt:lpstr>
      <vt:lpstr>华文细黑</vt:lpstr>
      <vt:lpstr>Wingdings</vt:lpstr>
      <vt:lpstr>演示设计</vt:lpstr>
      <vt:lpstr>3_nordridesign.com</vt:lpstr>
      <vt:lpstr>2_nordridesign.com</vt:lpstr>
      <vt:lpstr> Academic and Employability Skills (AES) </vt:lpstr>
      <vt:lpstr>What is a skill?</vt:lpstr>
      <vt:lpstr>Skills for effective learning</vt:lpstr>
      <vt:lpstr>Skills for effective learning</vt:lpstr>
      <vt:lpstr> Types of skills </vt:lpstr>
      <vt:lpstr> Types of skills </vt:lpstr>
      <vt:lpstr>Getting to know yourself</vt:lpstr>
      <vt:lpstr>SWOT analysis</vt:lpstr>
      <vt:lpstr> SWOT analysis </vt:lpstr>
      <vt:lpstr>Personal Planning</vt:lpstr>
      <vt:lpstr>Personal Planning</vt:lpstr>
      <vt:lpstr>Personal Planning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LibLoan13</dc:creator>
  <cp:lastModifiedBy>Sylvia Hoffmann</cp:lastModifiedBy>
  <cp:revision>457</cp:revision>
  <cp:lastPrinted>1899-12-30T00:00:00Z</cp:lastPrinted>
  <dcterms:created xsi:type="dcterms:W3CDTF">2008-05-06T01:42:58Z</dcterms:created>
  <dcterms:modified xsi:type="dcterms:W3CDTF">2018-06-12T10:40:40Z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1033-8.1.0.3018</vt:lpwstr>
  </property>
</Properties>
</file>